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0" r:id="rId5"/>
    <p:sldId id="275" r:id="rId6"/>
    <p:sldId id="276" r:id="rId7"/>
    <p:sldId id="277" r:id="rId8"/>
    <p:sldId id="261" r:id="rId9"/>
    <p:sldId id="278" r:id="rId10"/>
    <p:sldId id="262" r:id="rId11"/>
    <p:sldId id="274" r:id="rId12"/>
    <p:sldId id="272" r:id="rId13"/>
    <p:sldId id="271" r:id="rId14"/>
    <p:sldId id="273" r:id="rId15"/>
    <p:sldId id="263" r:id="rId16"/>
    <p:sldId id="264" r:id="rId17"/>
    <p:sldId id="279" r:id="rId18"/>
    <p:sldId id="265" r:id="rId19"/>
    <p:sldId id="269" r:id="rId20"/>
    <p:sldId id="266" r:id="rId21"/>
    <p:sldId id="280" r:id="rId22"/>
    <p:sldId id="26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Sementes de Tomate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'Sementes tomate'!$B$36</c:f>
              <c:strCache>
                <c:ptCount val="1"/>
                <c:pt idx="0">
                  <c:v>% germinação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'Sementes tomate'!$C$34:$W$35</c:f>
              <c:multiLvlStrCache>
                <c:ptCount val="21"/>
                <c:lvl>
                  <c:pt idx="0">
                    <c:v>100%</c:v>
                  </c:pt>
                  <c:pt idx="1">
                    <c:v>100%</c:v>
                  </c:pt>
                  <c:pt idx="2">
                    <c:v>75%</c:v>
                  </c:pt>
                  <c:pt idx="3">
                    <c:v>50%</c:v>
                  </c:pt>
                  <c:pt idx="4">
                    <c:v>25%</c:v>
                  </c:pt>
                  <c:pt idx="5">
                    <c:v>12,50%</c:v>
                  </c:pt>
                  <c:pt idx="6">
                    <c:v>100%</c:v>
                  </c:pt>
                  <c:pt idx="7">
                    <c:v>75%</c:v>
                  </c:pt>
                  <c:pt idx="8">
                    <c:v>50%</c:v>
                  </c:pt>
                  <c:pt idx="9">
                    <c:v>25%</c:v>
                  </c:pt>
                  <c:pt idx="10">
                    <c:v>12,50%</c:v>
                  </c:pt>
                  <c:pt idx="11">
                    <c:v>100%</c:v>
                  </c:pt>
                  <c:pt idx="12">
                    <c:v>75%</c:v>
                  </c:pt>
                  <c:pt idx="13">
                    <c:v>50%</c:v>
                  </c:pt>
                  <c:pt idx="14">
                    <c:v>25%</c:v>
                  </c:pt>
                  <c:pt idx="15">
                    <c:v>12,50%</c:v>
                  </c:pt>
                  <c:pt idx="16">
                    <c:v>100%</c:v>
                  </c:pt>
                  <c:pt idx="17">
                    <c:v>75%</c:v>
                  </c:pt>
                  <c:pt idx="18">
                    <c:v>50%</c:v>
                  </c:pt>
                  <c:pt idx="19">
                    <c:v>25%</c:v>
                  </c:pt>
                  <c:pt idx="20">
                    <c:v>12,50%</c:v>
                  </c:pt>
                </c:lvl>
                <c:lvl>
                  <c:pt idx="0">
                    <c:v>Controle (Água)</c:v>
                  </c:pt>
                  <c:pt idx="1">
                    <c:v>Solo </c:v>
                  </c:pt>
                  <c:pt idx="6">
                    <c:v>Lodo</c:v>
                  </c:pt>
                  <c:pt idx="11">
                    <c:v>Tratamento 30 dias </c:v>
                  </c:pt>
                  <c:pt idx="16">
                    <c:v>Tratamento 60 dias </c:v>
                  </c:pt>
                </c:lvl>
              </c:multiLvlStrCache>
            </c:multiLvlStrRef>
          </c:cat>
          <c:val>
            <c:numRef>
              <c:f>'Sementes tomate'!$C$36:$W$36</c:f>
              <c:numCache>
                <c:formatCode>General</c:formatCode>
                <c:ptCount val="21"/>
                <c:pt idx="0">
                  <c:v>100</c:v>
                </c:pt>
                <c:pt idx="1">
                  <c:v>83</c:v>
                </c:pt>
                <c:pt idx="2">
                  <c:v>89</c:v>
                </c:pt>
                <c:pt idx="3">
                  <c:v>94</c:v>
                </c:pt>
                <c:pt idx="4">
                  <c:v>89</c:v>
                </c:pt>
                <c:pt idx="5">
                  <c:v>89</c:v>
                </c:pt>
                <c:pt idx="6">
                  <c:v>89</c:v>
                </c:pt>
                <c:pt idx="7">
                  <c:v>72</c:v>
                </c:pt>
                <c:pt idx="8">
                  <c:v>100</c:v>
                </c:pt>
                <c:pt idx="9">
                  <c:v>78</c:v>
                </c:pt>
                <c:pt idx="10">
                  <c:v>83</c:v>
                </c:pt>
                <c:pt idx="11">
                  <c:v>94</c:v>
                </c:pt>
                <c:pt idx="12">
                  <c:v>89</c:v>
                </c:pt>
                <c:pt idx="13">
                  <c:v>89</c:v>
                </c:pt>
                <c:pt idx="14">
                  <c:v>83</c:v>
                </c:pt>
                <c:pt idx="15">
                  <c:v>94</c:v>
                </c:pt>
                <c:pt idx="16">
                  <c:v>61</c:v>
                </c:pt>
                <c:pt idx="17">
                  <c:v>89</c:v>
                </c:pt>
                <c:pt idx="18">
                  <c:v>94</c:v>
                </c:pt>
                <c:pt idx="19">
                  <c:v>83</c:v>
                </c:pt>
                <c:pt idx="20">
                  <c:v>67</c:v>
                </c:pt>
              </c:numCache>
            </c:numRef>
          </c:val>
        </c:ser>
        <c:ser>
          <c:idx val="1"/>
          <c:order val="1"/>
          <c:tx>
            <c:strRef>
              <c:f>'Sementes tomate'!$B$37</c:f>
              <c:strCache>
                <c:ptCount val="1"/>
                <c:pt idx="0">
                  <c:v>Comprimento raiz mm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'Sementes tomate'!$C$34:$W$35</c:f>
              <c:multiLvlStrCache>
                <c:ptCount val="21"/>
                <c:lvl>
                  <c:pt idx="0">
                    <c:v>100%</c:v>
                  </c:pt>
                  <c:pt idx="1">
                    <c:v>100%</c:v>
                  </c:pt>
                  <c:pt idx="2">
                    <c:v>75%</c:v>
                  </c:pt>
                  <c:pt idx="3">
                    <c:v>50%</c:v>
                  </c:pt>
                  <c:pt idx="4">
                    <c:v>25%</c:v>
                  </c:pt>
                  <c:pt idx="5">
                    <c:v>12,50%</c:v>
                  </c:pt>
                  <c:pt idx="6">
                    <c:v>100%</c:v>
                  </c:pt>
                  <c:pt idx="7">
                    <c:v>75%</c:v>
                  </c:pt>
                  <c:pt idx="8">
                    <c:v>50%</c:v>
                  </c:pt>
                  <c:pt idx="9">
                    <c:v>25%</c:v>
                  </c:pt>
                  <c:pt idx="10">
                    <c:v>12,50%</c:v>
                  </c:pt>
                  <c:pt idx="11">
                    <c:v>100%</c:v>
                  </c:pt>
                  <c:pt idx="12">
                    <c:v>75%</c:v>
                  </c:pt>
                  <c:pt idx="13">
                    <c:v>50%</c:v>
                  </c:pt>
                  <c:pt idx="14">
                    <c:v>25%</c:v>
                  </c:pt>
                  <c:pt idx="15">
                    <c:v>12,50%</c:v>
                  </c:pt>
                  <c:pt idx="16">
                    <c:v>100%</c:v>
                  </c:pt>
                  <c:pt idx="17">
                    <c:v>75%</c:v>
                  </c:pt>
                  <c:pt idx="18">
                    <c:v>50%</c:v>
                  </c:pt>
                  <c:pt idx="19">
                    <c:v>25%</c:v>
                  </c:pt>
                  <c:pt idx="20">
                    <c:v>12,50%</c:v>
                  </c:pt>
                </c:lvl>
                <c:lvl>
                  <c:pt idx="0">
                    <c:v>Controle (Água)</c:v>
                  </c:pt>
                  <c:pt idx="1">
                    <c:v>Solo </c:v>
                  </c:pt>
                  <c:pt idx="6">
                    <c:v>Lodo</c:v>
                  </c:pt>
                  <c:pt idx="11">
                    <c:v>Tratamento 30 dias </c:v>
                  </c:pt>
                  <c:pt idx="16">
                    <c:v>Tratamento 60 dias </c:v>
                  </c:pt>
                </c:lvl>
              </c:multiLvlStrCache>
            </c:multiLvlStrRef>
          </c:cat>
          <c:val>
            <c:numRef>
              <c:f>'Sementes tomate'!$C$37:$W$37</c:f>
              <c:numCache>
                <c:formatCode>0</c:formatCode>
                <c:ptCount val="21"/>
                <c:pt idx="0">
                  <c:v>100</c:v>
                </c:pt>
                <c:pt idx="1">
                  <c:v>139</c:v>
                </c:pt>
                <c:pt idx="2">
                  <c:v>132</c:v>
                </c:pt>
                <c:pt idx="3">
                  <c:v>135</c:v>
                </c:pt>
                <c:pt idx="4">
                  <c:v>159</c:v>
                </c:pt>
                <c:pt idx="5">
                  <c:v>163</c:v>
                </c:pt>
                <c:pt idx="6">
                  <c:v>114</c:v>
                </c:pt>
                <c:pt idx="7">
                  <c:v>162</c:v>
                </c:pt>
                <c:pt idx="8">
                  <c:v>154</c:v>
                </c:pt>
                <c:pt idx="9">
                  <c:v>155</c:v>
                </c:pt>
                <c:pt idx="10">
                  <c:v>94</c:v>
                </c:pt>
                <c:pt idx="11">
                  <c:v>172</c:v>
                </c:pt>
                <c:pt idx="12">
                  <c:v>145</c:v>
                </c:pt>
                <c:pt idx="13">
                  <c:v>144</c:v>
                </c:pt>
                <c:pt idx="14">
                  <c:v>138</c:v>
                </c:pt>
                <c:pt idx="15">
                  <c:v>183</c:v>
                </c:pt>
                <c:pt idx="16">
                  <c:v>163</c:v>
                </c:pt>
                <c:pt idx="17">
                  <c:v>199</c:v>
                </c:pt>
                <c:pt idx="18">
                  <c:v>201</c:v>
                </c:pt>
                <c:pt idx="19">
                  <c:v>155</c:v>
                </c:pt>
                <c:pt idx="20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341240"/>
        <c:axId val="243338888"/>
      </c:barChart>
      <c:catAx>
        <c:axId val="24334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338888"/>
        <c:crosses val="autoZero"/>
        <c:auto val="1"/>
        <c:lblAlgn val="ctr"/>
        <c:lblOffset val="100"/>
        <c:noMultiLvlLbl val="0"/>
      </c:catAx>
      <c:valAx>
        <c:axId val="24333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34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5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1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4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5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061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7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26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51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4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47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50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23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1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95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73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92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95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>
                <a:solidFill>
                  <a:srgbClr val="514949"/>
                </a:solidFill>
              </a:rPr>
              <a:pPr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9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648A1663-7765-4EF4-B97F-A02E70C6265E}" type="datetimeFigureOut">
              <a:rPr lang="en-US" dirty="0">
                <a:solidFill>
                  <a:srgbClr val="514949"/>
                </a:solidFill>
              </a:rPr>
              <a:pPr defTabSz="457200"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648A1663-7765-4EF4-B97F-A02E70C6265E}" type="datetimeFigureOut">
              <a:rPr lang="en-US" dirty="0">
                <a:solidFill>
                  <a:srgbClr val="514949"/>
                </a:solidFill>
              </a:rPr>
              <a:pPr defTabSz="457200"/>
              <a:t>6/18/2017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514949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teiro@cena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290509"/>
            <a:ext cx="91440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sz="3600" b="1" dirty="0"/>
              <a:t>APLICAÇÃO</a:t>
            </a:r>
            <a:r>
              <a:rPr lang="pt-BR" b="1" dirty="0"/>
              <a:t> DO LODO DE ETA EM CULTIVOS AGRÍCOLAS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715767" y="3284113"/>
            <a:ext cx="9885404" cy="340501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pt-BR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 smtClean="0"/>
              <a:t>Regina </a:t>
            </a:r>
            <a:r>
              <a:rPr lang="pt-BR" b="1" dirty="0"/>
              <a:t>Teresa Rosim Monteiro</a:t>
            </a:r>
            <a:r>
              <a:rPr lang="pt-BR" b="1" baseline="30000" dirty="0"/>
              <a:t>(1)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Professora Doutora da Universidade de São Paulo, Centro de Energia Nuclear na Agricultura, Piracicaba, SP.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/>
              <a:t>Elaine </a:t>
            </a:r>
            <a:r>
              <a:rPr lang="pt-BR" b="1" dirty="0" err="1"/>
              <a:t>Contiero</a:t>
            </a:r>
            <a:r>
              <a:rPr lang="pt-BR" b="1" dirty="0"/>
              <a:t> </a:t>
            </a:r>
            <a:r>
              <a:rPr lang="x-none" b="1" dirty="0"/>
              <a:t>Ribeiro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Chefe da Divisão de Tratamento Corumbataí - Serviço Municipal de Água e Esgoto de Piracicaba.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/>
              <a:t>Gabriel Teodoro Batista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Graduando em Engenharia Florestal – Universidade de São Paulo – Escola Superior de Agricultura Luiz de Queiroz, Piracicaba, SP.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/>
              <a:t>Patrick Oliveira Nunes da Silva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Graduando em Engenharia Agronômica – Universidade de São Paulo – Escola Superior de Agricultura Luiz de Queiroz, Piracicaba, SP.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/>
              <a:t>Cassia Conrado Souto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Graduanda em Gestão Ambiental – Universidade de São Paulo – Escola Superior de Agricultura Luiz de Queiroz, Piracicaba, SP. </a:t>
            </a:r>
          </a:p>
          <a:p>
            <a:pPr>
              <a:lnSpc>
                <a:spcPct val="120000"/>
              </a:lnSpc>
            </a:pPr>
            <a:r>
              <a:rPr lang="pt-BR" b="1" dirty="0"/>
              <a:t>Endereço</a:t>
            </a:r>
            <a:r>
              <a:rPr lang="pt-BR" b="1" baseline="30000" dirty="0"/>
              <a:t>(1)</a:t>
            </a:r>
            <a:r>
              <a:rPr lang="pt-BR" b="1" dirty="0"/>
              <a:t>:</a:t>
            </a:r>
            <a:r>
              <a:rPr lang="pt-BR" dirty="0"/>
              <a:t> Av. Centenário, 303 - Bairro São Dimas - Piracicaba – São Paulo - CEP: 13406-903 - Brasil - </a:t>
            </a:r>
            <a:r>
              <a:rPr lang="pt-BR" dirty="0" err="1"/>
              <a:t>Tel</a:t>
            </a:r>
            <a:r>
              <a:rPr lang="pt-BR" dirty="0"/>
              <a:t>: +55 (19) 3429-4761 - e-mail: </a:t>
            </a:r>
            <a:r>
              <a:rPr lang="pt-BR" u="sng" dirty="0">
                <a:hlinkClick r:id="rId2"/>
              </a:rPr>
              <a:t>monteiro@cena.usp.br</a:t>
            </a:r>
            <a:r>
              <a:rPr lang="pt-BR" dirty="0"/>
              <a:t> ou </a:t>
            </a:r>
            <a:r>
              <a:rPr lang="pt-BR" dirty="0" smtClean="0"/>
              <a:t>rtrmonte@gmail.com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12552" cy="1609344"/>
          </a:xfrm>
        </p:spPr>
        <p:txBody>
          <a:bodyPr>
            <a:normAutofit/>
          </a:bodyPr>
          <a:lstStyle/>
          <a:p>
            <a:pPr algn="ctr"/>
            <a:r>
              <a:rPr lang="pt-BR" sz="2900" dirty="0" smtClean="0">
                <a:latin typeface="Calibri Light" panose="020F0302020204030204" pitchFamily="34" charset="0"/>
              </a:rPr>
              <a:t>Teste do </a:t>
            </a:r>
            <a:r>
              <a:rPr lang="pt-BR" sz="2900" dirty="0" err="1">
                <a:latin typeface="Calibri Light" panose="020F0302020204030204" pitchFamily="34" charset="0"/>
              </a:rPr>
              <a:t>elutriato</a:t>
            </a:r>
            <a:r>
              <a:rPr lang="pt-BR" sz="2900" dirty="0">
                <a:latin typeface="Calibri Light" panose="020F0302020204030204" pitchFamily="34" charset="0"/>
              </a:rPr>
              <a:t> (1:4) </a:t>
            </a:r>
            <a:r>
              <a:rPr lang="pt-BR" sz="2900" dirty="0" smtClean="0">
                <a:latin typeface="Calibri Light" panose="020F0302020204030204" pitchFamily="34" charset="0"/>
              </a:rPr>
              <a:t>com sementes de Tomate</a:t>
            </a:r>
            <a:endParaRPr lang="pt-BR" sz="29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46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Conclusões do teste de germinação com </a:t>
            </a:r>
            <a:r>
              <a:rPr lang="pt-BR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elutriato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690963"/>
              </p:ext>
            </p:extLst>
          </p:nvPr>
        </p:nvGraphicFramePr>
        <p:xfrm>
          <a:off x="838200" y="1825625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SOLO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 DIAS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 DIAS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 GERMINAÇÃO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(mm) RAIZ COMPRIMENTO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16692" y="4176583"/>
            <a:ext cx="1063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As melhores diluições do </a:t>
            </a:r>
            <a:r>
              <a:rPr lang="pt-BR" dirty="0" err="1" smtClean="0"/>
              <a:t>elutriato</a:t>
            </a:r>
            <a:r>
              <a:rPr lang="pt-BR" dirty="0" smtClean="0"/>
              <a:t> foram: para germinação: 50% para o solo, lodo e 60 dias</a:t>
            </a:r>
          </a:p>
          <a:p>
            <a:r>
              <a:rPr lang="pt-BR" dirty="0" smtClean="0"/>
              <a:t>     para crescimento das raízes: 12,5% solo, 75% lodo, 100% 30 dias e 50% 60 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Para sementes de alface tanto germinação como crescimento de raízes a melhor concentração do </a:t>
            </a:r>
            <a:r>
              <a:rPr lang="pt-BR" dirty="0" err="1" smtClean="0"/>
              <a:t>elutriato</a:t>
            </a:r>
            <a:r>
              <a:rPr lang="pt-BR" dirty="0" smtClean="0"/>
              <a:t> foi 25% para solo, lodo, e lodo tratado.</a:t>
            </a:r>
          </a:p>
          <a:p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7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708" y="0"/>
            <a:ext cx="11796584" cy="1325563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 smtClean="0">
                <a:cs typeface="Arial" panose="020B0604020202020204" pitchFamily="34" charset="0"/>
              </a:rPr>
              <a:t>Aplicando a Norma ABNT NBR ISSO 11269-2 (2014)</a:t>
            </a:r>
            <a:br>
              <a:rPr lang="pt-BR" sz="2900" b="1" dirty="0" smtClean="0">
                <a:cs typeface="Arial" panose="020B0604020202020204" pitchFamily="34" charset="0"/>
              </a:rPr>
            </a:br>
            <a:r>
              <a:rPr lang="pt-BR" sz="2900" b="1" dirty="0" smtClean="0">
                <a:cs typeface="Arial" panose="020B0604020202020204" pitchFamily="34" charset="0"/>
              </a:rPr>
              <a:t>Qualidade do solo; efeitos na emergência e no crescimento inicial de vegetais superiores</a:t>
            </a:r>
            <a:endParaRPr lang="pt-BR" sz="2900" b="1" dirty="0"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norma pede no mínimo 400 g de solo, em quatro repetições. </a:t>
            </a:r>
          </a:p>
          <a:p>
            <a:r>
              <a:rPr lang="pt-BR" dirty="0" smtClean="0"/>
              <a:t>Aplicação de várias concentrações do material teste no solo (Foi realizado em outro experimento determinando a concentração de 10 g kg</a:t>
            </a:r>
            <a:r>
              <a:rPr lang="pt-BR" baseline="30000" dirty="0" smtClean="0"/>
              <a:t>-1</a:t>
            </a:r>
            <a:r>
              <a:rPr lang="pt-BR" dirty="0" smtClean="0"/>
              <a:t> ou 20 t ha</a:t>
            </a:r>
            <a:r>
              <a:rPr lang="pt-BR" baseline="30000" dirty="0" smtClean="0"/>
              <a:t>-1</a:t>
            </a:r>
            <a:endParaRPr lang="pt-BR" dirty="0" smtClean="0"/>
          </a:p>
          <a:p>
            <a:r>
              <a:rPr lang="pt-BR" dirty="0" smtClean="0"/>
              <a:t>Duas plantas, uma mono outra </a:t>
            </a:r>
            <a:r>
              <a:rPr lang="pt-BR" dirty="0" err="1" smtClean="0"/>
              <a:t>Dicotiledonea</a:t>
            </a:r>
            <a:r>
              <a:rPr lang="pt-BR" dirty="0" smtClean="0"/>
              <a:t>- Girassol não teve bom desenvolvimento, provavelmente devido temperatura – </a:t>
            </a:r>
            <a:r>
              <a:rPr lang="pt-BR" dirty="0" err="1" smtClean="0"/>
              <a:t>fev</a:t>
            </a:r>
            <a:r>
              <a:rPr lang="pt-BR" dirty="0" smtClean="0"/>
              <a:t>-março.</a:t>
            </a:r>
          </a:p>
          <a:p>
            <a:r>
              <a:rPr lang="pt-BR" dirty="0" smtClean="0"/>
              <a:t>Milho, monocotiledônea respondeu muito bem.</a:t>
            </a:r>
            <a:r>
              <a:rPr lang="pt-BR" baseline="30000" dirty="0" smtClean="0"/>
              <a:t> </a:t>
            </a:r>
          </a:p>
          <a:p>
            <a:r>
              <a:rPr lang="pt-BR" dirty="0" smtClean="0"/>
              <a:t>Aplicar o material teste em recipiente com  o solo das quatro repetições e acertar a umidade a 20% da Capacidade máxima de retenção de água.</a:t>
            </a:r>
          </a:p>
          <a:p>
            <a:r>
              <a:rPr lang="pt-BR" dirty="0" smtClean="0"/>
              <a:t>Regas com água deionizada</a:t>
            </a:r>
          </a:p>
        </p:txBody>
      </p:sp>
    </p:spTree>
    <p:extLst>
      <p:ext uri="{BB962C8B-B14F-4D97-AF65-F5344CB8AC3E}">
        <p14:creationId xmlns:p14="http://schemas.microsoft.com/office/powerpoint/2010/main" val="70376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738" y="283297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Teste com sementes de milho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539872" y="-1482466"/>
            <a:ext cx="27450002" cy="1742473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Vasos plásticos contendo 400 g de solo + 10 g Kg</a:t>
            </a:r>
            <a:r>
              <a:rPr lang="pt-BR" sz="3200" baseline="30000" dirty="0" smtClean="0"/>
              <a:t>-1</a:t>
            </a:r>
            <a:r>
              <a:rPr lang="pt-BR" sz="3200" dirty="0" smtClean="0"/>
              <a:t> de lodo tratado.</a:t>
            </a:r>
          </a:p>
          <a:p>
            <a:r>
              <a:rPr lang="pt-BR" sz="3200" dirty="0" smtClean="0"/>
              <a:t>Norma ABNT </a:t>
            </a:r>
            <a:r>
              <a:rPr lang="pt-BR" sz="3200" dirty="0"/>
              <a:t>NBR ISO 11269-2 (2014). </a:t>
            </a:r>
          </a:p>
        </p:txBody>
      </p:sp>
      <p:pic>
        <p:nvPicPr>
          <p:cNvPr id="1026" name="Picture 2" descr="IMG237 - Có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18" y="1587791"/>
            <a:ext cx="3702550" cy="40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68" y="1639298"/>
            <a:ext cx="3284505" cy="40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65" y="484632"/>
            <a:ext cx="121920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" panose="020F0502020204030204" pitchFamily="34" charset="0"/>
              </a:rPr>
              <a:t>A Germinação foi avaliada aos 7 dias do plantio quando 50% das sementes germinaram no controle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05" y="2512541"/>
            <a:ext cx="3262184" cy="322711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80766" y="3462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pt-BR">
              <a:solidFill>
                <a:prstClr val="black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2" y="2512541"/>
            <a:ext cx="3501082" cy="32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2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12784"/>
            <a:ext cx="10058400" cy="95699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 Light" panose="020F0302020204030204" pitchFamily="34" charset="0"/>
              </a:rPr>
              <a:t>Validade do Experimento</a:t>
            </a:r>
            <a:endParaRPr lang="pt-BR" sz="3200" b="1" dirty="0">
              <a:latin typeface="Calibri Light" panose="020F03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557" y="1705232"/>
            <a:ext cx="10923373" cy="446696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Para os resultados serem considerados válidos deve no controle:</a:t>
            </a:r>
          </a:p>
          <a:p>
            <a:endParaRPr lang="pt-BR" sz="2800" dirty="0" smtClean="0"/>
          </a:p>
          <a:p>
            <a:r>
              <a:rPr lang="pt-BR" sz="2800" dirty="0" smtClean="0"/>
              <a:t>Das 10 sementes pelo menos sete terem germinado;</a:t>
            </a:r>
          </a:p>
          <a:p>
            <a:endParaRPr lang="pt-BR" sz="2800" dirty="0" smtClean="0"/>
          </a:p>
          <a:p>
            <a:r>
              <a:rPr lang="pt-BR" sz="2800" dirty="0" smtClean="0"/>
              <a:t>Sobrevivência no mínimo de 90% das plântulas;</a:t>
            </a:r>
          </a:p>
          <a:p>
            <a:endParaRPr lang="pt-BR" sz="2800" dirty="0" smtClean="0"/>
          </a:p>
          <a:p>
            <a:r>
              <a:rPr lang="pt-BR" sz="2800" dirty="0" smtClean="0"/>
              <a:t>As plântulas não apresentarem sinal de toxicidade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5893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22" y="74598"/>
            <a:ext cx="12133278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" panose="020F0502020204030204" pitchFamily="34" charset="0"/>
              </a:rPr>
              <a:t>Biomassa seca e úmida da raiz, parte aérea e plântulas de milho, aos 14 dias. 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463397"/>
              </p:ext>
            </p:extLst>
          </p:nvPr>
        </p:nvGraphicFramePr>
        <p:xfrm>
          <a:off x="1241946" y="1930163"/>
          <a:ext cx="9676262" cy="4416047"/>
        </p:xfrm>
        <a:graphic>
          <a:graphicData uri="http://schemas.openxmlformats.org/drawingml/2006/table">
            <a:tbl>
              <a:tblPr firstRow="1" firstCol="1" bandRow="1"/>
              <a:tblGrid>
                <a:gridCol w="1543646"/>
                <a:gridCol w="1448395"/>
                <a:gridCol w="1393405"/>
                <a:gridCol w="1449377"/>
                <a:gridCol w="1433665"/>
                <a:gridCol w="1203887"/>
                <a:gridCol w="1203887"/>
              </a:tblGrid>
              <a:tr h="1254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Raiz  (g) umido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Raiz  (g) seco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 aéra (g) úmido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Parte aérea (g) seco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(g) umido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(g) seco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2,97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3,93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6,90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1,77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3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Tratado 30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4,30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1,46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3,62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7,92 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</a:t>
                      </a:r>
                      <a:r>
                        <a:rPr lang="pt-BR" sz="1100" baseline="30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pt-BR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3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Tratado 60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5,05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1,45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9,22 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1,99</a:t>
                      </a:r>
                      <a:r>
                        <a:rPr lang="pt-BR" sz="1100" baseline="30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pt-BR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962947" y="-171623"/>
            <a:ext cx="151549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Médias com letras maiúsculas diferentes na vertical, indicam diferença pelo teste de Tukey a 5%.</a:t>
            </a:r>
            <a:endParaRPr lang="pt-BR" altLang="pt-BR" sz="80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9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" panose="020F0502020204030204" pitchFamily="34" charset="0"/>
              </a:rPr>
              <a:t>Utilização como substrato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570" y="1392072"/>
            <a:ext cx="10631606" cy="4780128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Calibri" panose="020F0502020204030204" pitchFamily="34" charset="0"/>
              </a:rPr>
              <a:t>Utilizou-se como controle substrato comercial.</a:t>
            </a:r>
          </a:p>
          <a:p>
            <a:r>
              <a:rPr lang="pt-BR" sz="3200" dirty="0" smtClean="0">
                <a:latin typeface="Calibri" panose="020F0502020204030204" pitchFamily="34" charset="0"/>
              </a:rPr>
              <a:t>Teste com 50% e 100% do composto 60 dias.</a:t>
            </a:r>
          </a:p>
          <a:p>
            <a:r>
              <a:rPr lang="pt-BR" sz="3200" dirty="0" smtClean="0">
                <a:latin typeface="Calibri" panose="020F0502020204030204" pitchFamily="34" charset="0"/>
              </a:rPr>
              <a:t>Teste com sementes de eucalipto: </a:t>
            </a:r>
            <a:r>
              <a:rPr lang="pt-BR" sz="3200" i="1" dirty="0" err="1" smtClean="0">
                <a:latin typeface="Calibri" panose="020F0502020204030204" pitchFamily="34" charset="0"/>
              </a:rPr>
              <a:t>Eucalyptus</a:t>
            </a:r>
            <a:r>
              <a:rPr lang="pt-BR" sz="3200" i="1" dirty="0" smtClean="0">
                <a:latin typeface="Calibri" panose="020F0502020204030204" pitchFamily="34" charset="0"/>
              </a:rPr>
              <a:t> </a:t>
            </a:r>
            <a:r>
              <a:rPr lang="pt-BR" sz="3200" i="1" dirty="0" err="1" smtClean="0">
                <a:latin typeface="Calibri" panose="020F0502020204030204" pitchFamily="34" charset="0"/>
              </a:rPr>
              <a:t>urograndis</a:t>
            </a:r>
            <a:r>
              <a:rPr lang="pt-BR" sz="3200" i="1" dirty="0" smtClean="0">
                <a:latin typeface="Calibri" panose="020F0502020204030204" pitchFamily="34" charset="0"/>
              </a:rPr>
              <a:t> </a:t>
            </a:r>
            <a:r>
              <a:rPr lang="pt-BR" sz="3200" dirty="0" smtClean="0">
                <a:latin typeface="Calibri" panose="020F0502020204030204" pitchFamily="34" charset="0"/>
              </a:rPr>
              <a:t>em condições comerciais.</a:t>
            </a:r>
          </a:p>
          <a:p>
            <a:r>
              <a:rPr lang="pt-BR" sz="3200" dirty="0" smtClean="0">
                <a:latin typeface="Calibri" panose="020F0502020204030204" pitchFamily="34" charset="0"/>
              </a:rPr>
              <a:t>Em viveiro com condições controladas de temperatura e umidade Cada </a:t>
            </a:r>
            <a:r>
              <a:rPr lang="pt-BR" sz="3200" dirty="0" err="1" smtClean="0">
                <a:latin typeface="Calibri" panose="020F0502020204030204" pitchFamily="34" charset="0"/>
              </a:rPr>
              <a:t>tubete</a:t>
            </a:r>
            <a:r>
              <a:rPr lang="pt-BR" sz="3200" dirty="0" smtClean="0">
                <a:latin typeface="Calibri" panose="020F0502020204030204" pitchFamily="34" charset="0"/>
              </a:rPr>
              <a:t> recebeu cerca de 10 sementes.</a:t>
            </a:r>
          </a:p>
          <a:p>
            <a:r>
              <a:rPr lang="pt-BR" sz="3200" dirty="0" smtClean="0">
                <a:latin typeface="Calibri" panose="020F0502020204030204" pitchFamily="34" charset="0"/>
              </a:rPr>
              <a:t>Germinação com 5 dias, com substrato comercial e 50% do lodo tratado aumentou 1,25 vezes = 25%.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9981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6924"/>
            <a:ext cx="121920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alibri Light" panose="020F0302020204030204" pitchFamily="34" charset="0"/>
              </a:rPr>
              <a:t>O tratamento </a:t>
            </a:r>
            <a:r>
              <a:rPr lang="pt-BR" sz="3200" b="1" dirty="0" smtClean="0">
                <a:latin typeface="Calibri Light" panose="020F0302020204030204" pitchFamily="34" charset="0"/>
              </a:rPr>
              <a:t>do lodo por </a:t>
            </a:r>
            <a:r>
              <a:rPr lang="pt-BR" sz="3200" b="1" dirty="0">
                <a:latin typeface="Calibri Light" panose="020F0302020204030204" pitchFamily="34" charset="0"/>
              </a:rPr>
              <a:t>60 dias mostra ser promissor para o tratamento de lodo de ETA e sua utilização como mistura em substrato para germinação de sementes de </a:t>
            </a:r>
            <a:r>
              <a:rPr lang="pt-BR" sz="3200" b="1" i="1" dirty="0" err="1">
                <a:latin typeface="Calibri Light" panose="020F0302020204030204" pitchFamily="34" charset="0"/>
              </a:rPr>
              <a:t>Eucalyptus</a:t>
            </a:r>
            <a:r>
              <a:rPr lang="pt-BR" sz="3200" b="1" i="1" dirty="0">
                <a:latin typeface="Calibri Light" panose="020F0302020204030204" pitchFamily="34" charset="0"/>
              </a:rPr>
              <a:t> </a:t>
            </a:r>
            <a:r>
              <a:rPr lang="pt-BR" sz="3200" b="1" i="1" dirty="0" err="1">
                <a:latin typeface="Calibri Light" panose="020F0302020204030204" pitchFamily="34" charset="0"/>
              </a:rPr>
              <a:t>Urograndis</a:t>
            </a:r>
            <a:r>
              <a:rPr lang="pt-BR" sz="3200" b="1" dirty="0">
                <a:latin typeface="Calibri Light" panose="020F0302020204030204" pitchFamily="34" charset="0"/>
              </a:rPr>
              <a:t>.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994660" y="2386330"/>
          <a:ext cx="6209030" cy="3749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425"/>
                <a:gridCol w="1241425"/>
                <a:gridCol w="1242060"/>
                <a:gridCol w="1654810"/>
                <a:gridCol w="8293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Substrato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Composto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Germinação (%) em 8 dias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54,18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67,63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48,00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Velocidade Germinação Média (Sementes por dia)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154,00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207,86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143,38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Indice de Velocidade de Germinação (Adimensional)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234,76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325,9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218,8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Tempo médio de Germinação em 5 dias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(Dia-1)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0,16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" panose="020F0502020204030204" pitchFamily="34" charset="0"/>
              </a:rPr>
              <a:t>Conclusão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Calibri" panose="020F0502020204030204" pitchFamily="34" charset="0"/>
              </a:rPr>
              <a:t>O lodo de ETA tratado mostrou ser promissor para ser aplicado como fertilizante ou ser utilizado como substrato. Assim deixa de ser fonte de poluição e ganha valorização, dando sustentabilidade a sua disposição no ambiente.</a:t>
            </a:r>
            <a:endParaRPr lang="pt-B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0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151" y="74869"/>
            <a:ext cx="10515600" cy="90392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805" y="978794"/>
            <a:ext cx="11994292" cy="5879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As empresas tem procurado caminhos de consumo e produção sustentável.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Há procura de novas tecnologias e por fontes renováveis e redução de resíduos.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disposição dos lodos sem tratamento no ambiente </a:t>
            </a:r>
            <a:r>
              <a:rPr lang="pt-BR" dirty="0"/>
              <a:t>ou em solos </a:t>
            </a:r>
            <a:r>
              <a:rPr lang="pt-BR" dirty="0" smtClean="0"/>
              <a:t>agrícolas, </a:t>
            </a:r>
            <a:r>
              <a:rPr lang="pt-BR" dirty="0"/>
              <a:t>pode </a:t>
            </a:r>
            <a:r>
              <a:rPr lang="pt-BR" dirty="0" smtClean="0"/>
              <a:t>levar a contaminação por substâncias orgânicas ou minerais.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 composição de lodos de ETA está relacionada com a qualidade do manancial, os insumos e as metodologias utilizadas no tratamento da água.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Quando tratado e misturado a outros materiais tem várias utilidades. Em solos agrícolas é uma das opções promissoras para disposição com custo e benefícios efetivos.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9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091" y="266765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Agradecemos a Atenção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14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/>
              <a:t>Uso de Microrganismos na </a:t>
            </a:r>
            <a:r>
              <a:rPr lang="pt-BR" sz="3200" b="1" dirty="0" err="1"/>
              <a:t>B</a:t>
            </a:r>
            <a:r>
              <a:rPr lang="pt-BR" sz="3200" b="1" dirty="0" err="1" smtClean="0"/>
              <a:t>iorremediação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821" y="1598140"/>
            <a:ext cx="10515600" cy="4768293"/>
          </a:xfrm>
        </p:spPr>
        <p:txBody>
          <a:bodyPr/>
          <a:lstStyle/>
          <a:p>
            <a:r>
              <a:rPr lang="pt-BR" dirty="0" smtClean="0"/>
              <a:t>Os microrganismos são naturalmente os grandes degradadores dos materiais existentes. Fazem a reciclagem dos elementos dando continuidade ao ciclo de vidas.</a:t>
            </a:r>
          </a:p>
          <a:p>
            <a:endParaRPr lang="pt-BR" dirty="0" smtClean="0"/>
          </a:p>
          <a:p>
            <a:r>
              <a:rPr lang="pt-BR" dirty="0" smtClean="0"/>
              <a:t>Há metodologias para a utilização de bactérias e fungos para degradar substancias indesejáveis no solo, na água e água subterrânea. </a:t>
            </a:r>
          </a:p>
          <a:p>
            <a:endParaRPr lang="pt-BR" dirty="0" smtClean="0"/>
          </a:p>
          <a:p>
            <a:r>
              <a:rPr lang="pt-BR" dirty="0" smtClean="0"/>
              <a:t>Em 2007 a CETESB publicou a Norma L1-022 para facilitar o uso de microrganismos isolados para </a:t>
            </a:r>
            <a:r>
              <a:rPr lang="pt-BR" dirty="0" err="1" smtClean="0"/>
              <a:t>Biorremediação</a:t>
            </a:r>
            <a:r>
              <a:rPr lang="pt-BR" dirty="0" smtClean="0"/>
              <a:t> -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51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5508"/>
            <a:ext cx="10515600" cy="106798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Inoculação de Fungos </a:t>
            </a:r>
            <a:r>
              <a:rPr lang="pt-BR" sz="3200" b="1" i="1" dirty="0" err="1" smtClean="0"/>
              <a:t>Pleurotus</a:t>
            </a:r>
            <a:r>
              <a:rPr lang="pt-BR" sz="3200" b="1" i="1" dirty="0" smtClean="0"/>
              <a:t> </a:t>
            </a:r>
            <a:r>
              <a:rPr lang="pt-BR" sz="3200" b="1" i="1" dirty="0" err="1" smtClean="0"/>
              <a:t>ostreatus</a:t>
            </a:r>
            <a:r>
              <a:rPr lang="pt-BR" sz="3200" b="1" i="1" dirty="0" smtClean="0"/>
              <a:t> </a:t>
            </a:r>
            <a:r>
              <a:rPr lang="pt-BR" sz="3200" b="1" dirty="0" smtClean="0"/>
              <a:t>var. </a:t>
            </a:r>
            <a:r>
              <a:rPr lang="pt-BR" sz="3200" b="1" dirty="0" err="1" smtClean="0"/>
              <a:t>shimeji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23494"/>
            <a:ext cx="10515600" cy="547352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Escolhemos o </a:t>
            </a:r>
            <a:r>
              <a:rPr lang="pt-BR" i="1" dirty="0" err="1" smtClean="0"/>
              <a:t>Pleurotus</a:t>
            </a:r>
            <a:r>
              <a:rPr lang="pt-BR" dirty="0" smtClean="0"/>
              <a:t> por ser comestível, sem toxicidade para organismos, grande produtor de enzimas degradadoras e ter a possibilidade de obter o </a:t>
            </a:r>
            <a:r>
              <a:rPr lang="pt-BR" dirty="0" err="1" smtClean="0"/>
              <a:t>inóculo</a:t>
            </a:r>
            <a:r>
              <a:rPr lang="pt-BR" dirty="0" smtClean="0"/>
              <a:t> em grande quantidade e preço acessível.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inóculo</a:t>
            </a:r>
            <a:r>
              <a:rPr lang="pt-BR" dirty="0" smtClean="0"/>
              <a:t> foi doado por produtor de cogumelos, após 90 dias de produção. Sacos plásticos contendo bagaço de cana-de-açúcar e micélios do fungo, rico em enzimas ativas do sistema </a:t>
            </a:r>
            <a:r>
              <a:rPr lang="pt-BR" dirty="0" err="1" smtClean="0"/>
              <a:t>lignocelulolítico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Temos experiência de trabalhos com </a:t>
            </a:r>
            <a:r>
              <a:rPr lang="pt-BR" i="1" dirty="0" err="1" smtClean="0"/>
              <a:t>Pleurotus</a:t>
            </a:r>
            <a:r>
              <a:rPr lang="pt-BR" dirty="0" smtClean="0"/>
              <a:t> há cerca de 15 anos, como produtores de enzimas responsáveis pela degradação de corantes têxteis, pesticidas, vinhaça, bagaço de cana-de-açúcar, plantas forrageiras e nos últimos dez anos com </a:t>
            </a:r>
            <a:r>
              <a:rPr lang="pt-BR" dirty="0" err="1" smtClean="0"/>
              <a:t>destoxificação</a:t>
            </a:r>
            <a:r>
              <a:rPr lang="pt-BR" dirty="0" smtClean="0"/>
              <a:t> do lodo de 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69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740"/>
          </a:xfrm>
        </p:spPr>
        <p:txBody>
          <a:bodyPr/>
          <a:lstStyle/>
          <a:p>
            <a:pPr algn="ctr"/>
            <a:r>
              <a:rPr lang="pt-BR" sz="3200" b="1" dirty="0" smtClean="0"/>
              <a:t>Formação da Leira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0" y="1573080"/>
            <a:ext cx="11088709" cy="5059732"/>
          </a:xfrm>
        </p:spPr>
        <p:txBody>
          <a:bodyPr>
            <a:noAutofit/>
          </a:bodyPr>
          <a:lstStyle/>
          <a:p>
            <a:r>
              <a:rPr lang="pt-BR" dirty="0" smtClean="0"/>
              <a:t>A leira foi formada no pátio de secagem de lodo da ETA, em Piracicaba. </a:t>
            </a:r>
          </a:p>
          <a:p>
            <a:r>
              <a:rPr lang="pt-BR" dirty="0" smtClean="0"/>
              <a:t>Local cimentado, descoberto, livre de transito de máquinas.</a:t>
            </a:r>
          </a:p>
          <a:p>
            <a:r>
              <a:rPr lang="pt-BR" dirty="0" smtClean="0"/>
              <a:t>Foi colocado no cimento 150 kg de micélio de fungo que foram transportados nos sacos plásticos de cerca de 4 kg cada, direto da produção.</a:t>
            </a:r>
          </a:p>
          <a:p>
            <a:r>
              <a:rPr lang="pt-BR" dirty="0" smtClean="0"/>
              <a:t>Foi acrescentado N (amônia)para acertar a proporção C:N, próxima de 30.</a:t>
            </a:r>
          </a:p>
          <a:p>
            <a:r>
              <a:rPr lang="pt-BR" dirty="0" smtClean="0"/>
              <a:t>Após adicionar 260 L de lodo, foi realizada a mistura com pás e enxada.</a:t>
            </a:r>
          </a:p>
          <a:p>
            <a:r>
              <a:rPr lang="pt-BR" dirty="0" smtClean="0"/>
              <a:t>Aos 30 dias foi retirada uma amostra, de 30 kg, então foi adicionado cerca de 30 kg de  serragem, homogeneizado  e após 60 dias, foi novamente retirado amostra para análise e experimentos com plantas.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5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" y="72740"/>
            <a:ext cx="12192000" cy="1609344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Leira formada com 135 kg resíduos de produção de cogumelos </a:t>
            </a:r>
            <a:r>
              <a:rPr lang="pt-B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Pleurotus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ostreatus</a:t>
            </a:r>
            <a:r>
              <a:rPr lang="pt-B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var </a:t>
            </a:r>
            <a:r>
              <a:rPr lang="pt-BR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Shimeji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+ 150 g  de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amôni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45% N e 260 L de lodo úmido, recém coletado, no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decantador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Umidade ~70% e temperatura ~30,4°C, durante o processo.</a:t>
            </a:r>
            <a:endParaRPr 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2" y="2307945"/>
            <a:ext cx="10693345" cy="39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Preparo do lodo para análise e experimentos com plantas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amostras do lodo tratado foram secas em estufa a 65°C, com aeração forçada, passados por peneiras com 7 mm de malha.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Amostras para análises foram novamente passadas por peneiras com 2 mm de malha e transformadas em pó em moinho.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760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5" y="89216"/>
            <a:ext cx="12192000" cy="160934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Calibri" panose="020F0502020204030204" pitchFamily="34" charset="0"/>
              </a:rPr>
              <a:t>Características físicas e químicas do solo </a:t>
            </a:r>
            <a:r>
              <a:rPr lang="pt-BR" sz="3200" b="1" dirty="0" smtClean="0">
                <a:latin typeface="Calibri" panose="020F0502020204030204" pitchFamily="34" charset="0"/>
              </a:rPr>
              <a:t>e de </a:t>
            </a:r>
            <a:r>
              <a:rPr lang="pt-BR" sz="3200" b="1" dirty="0">
                <a:latin typeface="Calibri" panose="020F0502020204030204" pitchFamily="34" charset="0"/>
              </a:rPr>
              <a:t>lodo </a:t>
            </a:r>
            <a:r>
              <a:rPr lang="pt-BR" sz="3200" b="1" dirty="0" smtClean="0">
                <a:latin typeface="Calibri" panose="020F0502020204030204" pitchFamily="34" charset="0"/>
              </a:rPr>
              <a:t>tratado por 30 e 60 dias, </a:t>
            </a:r>
            <a:r>
              <a:rPr lang="pt-BR" sz="3200" b="1" dirty="0">
                <a:latin typeface="Calibri" panose="020F0502020204030204" pitchFamily="34" charset="0"/>
              </a:rPr>
              <a:t>da ETA do rio Corumbataí (SEMAE, Piracicaba, </a:t>
            </a:r>
            <a:r>
              <a:rPr lang="pt-BR" sz="3200" b="1" dirty="0" smtClean="0">
                <a:latin typeface="Calibri" panose="020F0502020204030204" pitchFamily="34" charset="0"/>
              </a:rPr>
              <a:t>SP</a:t>
            </a:r>
            <a:r>
              <a:rPr lang="pt-BR" sz="3200" b="1" dirty="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2257168" y="1589902"/>
          <a:ext cx="6903308" cy="4893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791"/>
                <a:gridCol w="620696"/>
                <a:gridCol w="802841"/>
                <a:gridCol w="702660"/>
                <a:gridCol w="1242791"/>
                <a:gridCol w="627701"/>
                <a:gridCol w="887608"/>
                <a:gridCol w="776220"/>
              </a:tblGrid>
              <a:tr h="233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Característica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solo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30dias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60 dias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Característica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Solo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30 dias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60 dias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pH CaCl</a:t>
                      </a:r>
                      <a:r>
                        <a:rPr lang="pt-BR" sz="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8,3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Mg total (%)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 err="1">
                          <a:solidFill>
                            <a:schemeClr val="tx1"/>
                          </a:solidFill>
                          <a:effectLst/>
                        </a:rPr>
                        <a:t>mmol</a:t>
                      </a:r>
                      <a:r>
                        <a:rPr lang="pt-BR" sz="8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 dc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1,0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1,19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1,16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Densidade </a:t>
                      </a:r>
                      <a:r>
                        <a:rPr lang="pt-BR" sz="600" dirty="0">
                          <a:solidFill>
                            <a:schemeClr val="tx1"/>
                          </a:solidFill>
                          <a:effectLst/>
                        </a:rPr>
                        <a:t>(g cm</a:t>
                      </a:r>
                      <a:r>
                        <a:rPr lang="pt-BR" sz="6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pt-BR" sz="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0,61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0,53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S total (%)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(SO4) mg/kg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pt-BR" sz="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0,12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0,09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233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Umidade  (%)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3,53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3,35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Relação </a:t>
                      </a:r>
                      <a:r>
                        <a:rPr lang="pt-BR" sz="800" b="1" dirty="0" err="1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BR" sz="800" b="1" dirty="0" err="1">
                          <a:solidFill>
                            <a:schemeClr val="tx1"/>
                          </a:solidFill>
                          <a:effectLst/>
                        </a:rPr>
                        <a:t>Nt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chemeClr val="tx1"/>
                          </a:solidFill>
                          <a:effectLst/>
                        </a:rPr>
                        <a:t>MOt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 comb. (%)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g/kg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47,04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45,18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Cu t (mg kg</a:t>
                      </a:r>
                      <a:r>
                        <a:rPr lang="en-US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C </a:t>
                      </a:r>
                      <a:r>
                        <a:rPr lang="pt-BR" sz="800" dirty="0" err="1">
                          <a:solidFill>
                            <a:schemeClr val="tx1"/>
                          </a:solidFill>
                          <a:effectLst/>
                        </a:rPr>
                        <a:t>organico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  (%)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25,19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24,17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Mn t (mg kg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561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655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233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 err="1">
                          <a:solidFill>
                            <a:schemeClr val="tx1"/>
                          </a:solidFill>
                          <a:effectLst/>
                        </a:rPr>
                        <a:t>Res.Min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. t (%)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45,02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43,29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Zn t (mg kg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62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Res. Min. S (%)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19,21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18,93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Fe t (mg kg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3,0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11642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11763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233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N total (%)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1,14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0,90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B </a:t>
                      </a:r>
                      <a:r>
                        <a:rPr lang="pt-BR" sz="800" b="1" dirty="0" err="1">
                          <a:solidFill>
                            <a:schemeClr val="tx1"/>
                          </a:solidFill>
                          <a:effectLst/>
                        </a:rPr>
                        <a:t>tl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 (mg kg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0,14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699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P total (P</a:t>
                      </a:r>
                      <a:r>
                        <a:rPr lang="pt-BR" sz="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t-BR" sz="800" baseline="-25000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Mg/kg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8,2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1,53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1,53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Na t (mg kg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310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298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K total (K</a:t>
                      </a:r>
                      <a:r>
                        <a:rPr lang="pt-BR" sz="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O %) </a:t>
                      </a:r>
                      <a:r>
                        <a:rPr lang="pt-BR" sz="800" dirty="0" err="1">
                          <a:solidFill>
                            <a:schemeClr val="tx1"/>
                          </a:solidFill>
                          <a:effectLst/>
                        </a:rPr>
                        <a:t>mmol</a:t>
                      </a:r>
                      <a:r>
                        <a:rPr lang="pt-BR" sz="800" baseline="-250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 dc</a:t>
                      </a:r>
                      <a:r>
                        <a:rPr lang="pt-BR" sz="80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0,6 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0,25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0,20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CTC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7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t-BR" sz="700" b="1" dirty="0" err="1">
                          <a:solidFill>
                            <a:schemeClr val="tx1"/>
                          </a:solidFill>
                          <a:effectLst/>
                        </a:rPr>
                        <a:t>mmolc</a:t>
                      </a:r>
                      <a:r>
                        <a:rPr lang="pt-BR" sz="700" b="1" dirty="0">
                          <a:solidFill>
                            <a:schemeClr val="tx1"/>
                          </a:solidFill>
                          <a:effectLst/>
                        </a:rPr>
                        <a:t> kg</a:t>
                      </a:r>
                      <a:r>
                        <a:rPr lang="pt-BR" sz="7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7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710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620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  <a:tr h="46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Ca total (%) </a:t>
                      </a:r>
                      <a:r>
                        <a:rPr lang="pt-BR" sz="800" dirty="0" err="1">
                          <a:solidFill>
                            <a:schemeClr val="tx1"/>
                          </a:solidFill>
                          <a:effectLst/>
                        </a:rPr>
                        <a:t>mmol</a:t>
                      </a:r>
                      <a:r>
                        <a:rPr lang="pt-BR" sz="800" baseline="-250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BR" sz="800" dirty="0">
                          <a:solidFill>
                            <a:schemeClr val="tx1"/>
                          </a:solidFill>
                          <a:effectLst/>
                        </a:rPr>
                        <a:t> dc</a:t>
                      </a:r>
                      <a:r>
                        <a:rPr lang="pt-BR" sz="800" baseline="30000" dirty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3,70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3,84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CE (</a:t>
                      </a:r>
                      <a:r>
                        <a:rPr lang="pt-BR" sz="800" b="1" dirty="0" err="1">
                          <a:solidFill>
                            <a:schemeClr val="tx1"/>
                          </a:solidFill>
                          <a:effectLst/>
                        </a:rPr>
                        <a:t>ds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 m </a:t>
                      </a:r>
                      <a:r>
                        <a:rPr lang="pt-BR" sz="800" b="1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-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2,05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1,66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14" marR="526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5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63356"/>
            <a:ext cx="10058400" cy="83342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 Light" panose="020F0302020204030204" pitchFamily="34" charset="0"/>
              </a:rPr>
              <a:t>Composição do lodo</a:t>
            </a:r>
            <a:endParaRPr lang="pt-BR" sz="3200" b="1" dirty="0">
              <a:latin typeface="Calibri Light" panose="020F03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376" y="1174055"/>
            <a:ext cx="11296781" cy="5473879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Calibri Light" panose="020F0302020204030204" pitchFamily="34" charset="0"/>
              </a:rPr>
              <a:t>O lodo </a:t>
            </a:r>
            <a:r>
              <a:rPr lang="pt-BR" sz="2800" dirty="0" err="1" smtClean="0">
                <a:latin typeface="Calibri Light" panose="020F0302020204030204" pitchFamily="34" charset="0"/>
              </a:rPr>
              <a:t>compostado</a:t>
            </a:r>
            <a:r>
              <a:rPr lang="pt-BR" sz="2800" dirty="0" smtClean="0">
                <a:latin typeface="Calibri Light" panose="020F0302020204030204" pitchFamily="34" charset="0"/>
              </a:rPr>
              <a:t>, por 30 e 60 dias, apresenta boas características para ser aplicado como fertilizante, tendo matéria orgânica superior a 30%, pH entre 5,5 e 8,5, livre de </a:t>
            </a:r>
            <a:r>
              <a:rPr lang="pt-BR" sz="2800" i="1" dirty="0" smtClean="0">
                <a:latin typeface="Calibri Light" panose="020F0302020204030204" pitchFamily="34" charset="0"/>
              </a:rPr>
              <a:t>Escherichia coli </a:t>
            </a:r>
            <a:r>
              <a:rPr lang="pt-BR" sz="2800" dirty="0" smtClean="0">
                <a:latin typeface="Calibri Light" panose="020F0302020204030204" pitchFamily="34" charset="0"/>
              </a:rPr>
              <a:t>e </a:t>
            </a:r>
            <a:r>
              <a:rPr lang="pt-BR" sz="2800" i="1" dirty="0" smtClean="0">
                <a:latin typeface="Calibri Light" panose="020F0302020204030204" pitchFamily="34" charset="0"/>
              </a:rPr>
              <a:t>Salmonela spp.</a:t>
            </a:r>
            <a:r>
              <a:rPr lang="pt-BR" sz="2800" dirty="0" smtClean="0">
                <a:latin typeface="Calibri Light" panose="020F0302020204030204" pitchFamily="34" charset="0"/>
              </a:rPr>
              <a:t> ( adição de cloro e cálcio na entrada da ETA).</a:t>
            </a:r>
          </a:p>
          <a:p>
            <a:endParaRPr lang="pt-BR" sz="2800" dirty="0" smtClean="0">
              <a:latin typeface="Calibri Light" panose="020F0302020204030204" pitchFamily="34" charset="0"/>
            </a:endParaRPr>
          </a:p>
          <a:p>
            <a:r>
              <a:rPr lang="pt-BR" sz="2800" dirty="0" smtClean="0">
                <a:latin typeface="Calibri Light" panose="020F0302020204030204" pitchFamily="34" charset="0"/>
              </a:rPr>
              <a:t>Apresenta os 11 elementos conhecidos como essências as plantas, tais como:</a:t>
            </a:r>
          </a:p>
          <a:p>
            <a:pPr marL="0" indent="0">
              <a:buNone/>
            </a:pPr>
            <a:r>
              <a:rPr lang="pt-BR" sz="2800" dirty="0" smtClean="0">
                <a:latin typeface="Calibri Light" panose="020F0302020204030204" pitchFamily="34" charset="0"/>
              </a:rPr>
              <a:t> fosforo, potássio, magnésio, manganês,  cálcio, boro, molibdênio, nitrogênio e carbono.</a:t>
            </a:r>
          </a:p>
          <a:p>
            <a:pPr marL="0" indent="0">
              <a:buNone/>
            </a:pPr>
            <a:endParaRPr lang="pt-BR" sz="2800" dirty="0" smtClean="0">
              <a:latin typeface="Calibri Light" panose="020F0302020204030204" pitchFamily="34" charset="0"/>
            </a:endParaRPr>
          </a:p>
          <a:p>
            <a:r>
              <a:rPr lang="pt-BR" sz="2800" dirty="0" smtClean="0">
                <a:latin typeface="Calibri Light" panose="020F0302020204030204" pitchFamily="34" charset="0"/>
              </a:rPr>
              <a:t>As concentrações de metais são menores que os limites de concentrações sugeridas </a:t>
            </a:r>
            <a:r>
              <a:rPr lang="pt-BR" sz="2800" dirty="0" smtClean="0">
                <a:latin typeface="Calibri Light" panose="020F0302020204030204" pitchFamily="34" charset="0"/>
              </a:rPr>
              <a:t>pela </a:t>
            </a:r>
            <a:r>
              <a:rPr lang="pt-BR" sz="2800" dirty="0" smtClean="0">
                <a:latin typeface="Calibri Light" panose="020F0302020204030204" pitchFamily="34" charset="0"/>
              </a:rPr>
              <a:t>Norma P 4.230 (CETESB, 2009).</a:t>
            </a:r>
          </a:p>
          <a:p>
            <a:pPr marL="0" indent="0">
              <a:buNone/>
            </a:pPr>
            <a:endParaRPr lang="pt-B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Calibri Light" panose="020F0302020204030204" pitchFamily="34" charset="0"/>
              </a:rPr>
              <a:t>Elementos </a:t>
            </a:r>
            <a:r>
              <a:rPr lang="pt-BR" sz="2800" dirty="0" smtClean="0">
                <a:latin typeface="Calibri Light" panose="020F0302020204030204" pitchFamily="34" charset="0"/>
              </a:rPr>
              <a:t>em concentrações preocupantes: Alumínio, Ferro, Manganês, Magnésio, sódio e Cálcio.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2996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3.xml><?xml version="1.0" encoding="utf-8"?>
<a:theme xmlns:a="http://schemas.openxmlformats.org/drawingml/2006/main" name="1_Tipo de Madei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1609</Words>
  <Application>Microsoft Office PowerPoint</Application>
  <PresentationFormat>Widescreen</PresentationFormat>
  <Paragraphs>273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Tipo de Madeira</vt:lpstr>
      <vt:lpstr>1_Tipo de Madeira</vt:lpstr>
      <vt:lpstr>APLICAÇÃO DO LODO DE ETA EM CULTIVOS AGRÍCOLAS </vt:lpstr>
      <vt:lpstr>Introdução</vt:lpstr>
      <vt:lpstr>Uso de Microrganismos na Biorremediação</vt:lpstr>
      <vt:lpstr>Inoculação de Fungos Pleurotus ostreatus var. shimeji</vt:lpstr>
      <vt:lpstr>Formação da Leira</vt:lpstr>
      <vt:lpstr>Leira formada com 135 kg resíduos de produção de cogumelos Pleurotus ostreatus var Shimeji + 150 g  de amôni 45% N e 260 L de lodo úmido, recém coletado, no decantador. Umidade ~70% e temperatura ~30,4°C, durante o processo.</vt:lpstr>
      <vt:lpstr>Preparo do lodo para análise e experimentos com plantas</vt:lpstr>
      <vt:lpstr>Características físicas e químicas do solo e de lodo tratado por 30 e 60 dias, da ETA do rio Corumbataí (SEMAE, Piracicaba, SP.</vt:lpstr>
      <vt:lpstr>Composição do lodo</vt:lpstr>
      <vt:lpstr>Teste do elutriato (1:4) com sementes de Tomate</vt:lpstr>
      <vt:lpstr>Conclusões do teste de germinação com elutriato</vt:lpstr>
      <vt:lpstr>Aplicando a Norma ABNT NBR ISSO 11269-2 (2014) Qualidade do solo; efeitos na emergência e no crescimento inicial de vegetais superiores</vt:lpstr>
      <vt:lpstr>Teste com sementes de milho </vt:lpstr>
      <vt:lpstr>A Germinação foi avaliada aos 7 dias do plantio quando 50% das sementes germinaram no controle</vt:lpstr>
      <vt:lpstr>Validade do Experimento</vt:lpstr>
      <vt:lpstr>Biomassa seca e úmida da raiz, parte aérea e plântulas de milho, aos 14 dias. </vt:lpstr>
      <vt:lpstr>Utilização como substrato</vt:lpstr>
      <vt:lpstr>O tratamento do lodo por 60 dias mostra ser promissor para o tratamento de lodo de ETA e sua utilização como mistura em substrato para germinação de sementes de Eucalyptus Urograndis. </vt:lpstr>
      <vt:lpstr>Conclusão</vt:lpstr>
      <vt:lpstr>Agradecemos a Atenção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Regina</cp:lastModifiedBy>
  <cp:revision>38</cp:revision>
  <dcterms:created xsi:type="dcterms:W3CDTF">2017-05-30T09:26:55Z</dcterms:created>
  <dcterms:modified xsi:type="dcterms:W3CDTF">2017-06-19T00:57:48Z</dcterms:modified>
</cp:coreProperties>
</file>