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6"/>
    <a:srgbClr val="FB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0" d="100"/>
          <a:sy n="80" d="100"/>
        </p:scale>
        <p:origin x="-342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3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3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6" descr="C:\Users\gabriel.silva\Desktop\Faixa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26"/>
          <a:stretch>
            <a:fillRect/>
          </a:stretch>
        </p:blipFill>
        <p:spPr bwMode="auto">
          <a:xfrm>
            <a:off x="2443048" y="-6739"/>
            <a:ext cx="6501978" cy="14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8202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18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85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706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99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017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9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2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989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65BCC-9072-4890-AF83-E93E95C6CF1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DD68F-B5DA-4F04-A6F4-7B4B51212C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556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9144000" cy="2387600"/>
          </a:xfrm>
        </p:spPr>
        <p:txBody>
          <a:bodyPr anchor="ctr" anchorCtr="0">
            <a:normAutofit fontScale="90000"/>
          </a:bodyPr>
          <a:lstStyle/>
          <a:p>
            <a:pPr algn="ctr"/>
            <a:r>
              <a:rPr lang="pt-PT" b="1" dirty="0"/>
              <a:t>RELAÇÃO ENTRE CUSTO DE INSUMOS QUÍMICOS NA ETA E QUALIDADE DE ÁGUA BRUTA</a:t>
            </a:r>
            <a:r>
              <a:rPr lang="pt-BR" dirty="0"/>
              <a:t/>
            </a:r>
            <a:br>
              <a:rPr lang="pt-BR" dirty="0"/>
            </a:b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1023256" y="4168239"/>
            <a:ext cx="9144000" cy="2236189"/>
          </a:xfrm>
        </p:spPr>
        <p:txBody>
          <a:bodyPr>
            <a:normAutofit fontScale="40000" lnSpcReduction="20000"/>
          </a:bodyPr>
          <a:lstStyle/>
          <a:p>
            <a:r>
              <a:rPr lang="pt-BR" sz="5000" b="1" dirty="0"/>
              <a:t>Saulo Bruno Silveira e Souza</a:t>
            </a:r>
            <a:r>
              <a:rPr lang="pt-BR" sz="5000" b="1" baseline="30000" dirty="0"/>
              <a:t>(1)</a:t>
            </a:r>
            <a:endParaRPr lang="pt-BR" sz="5000" dirty="0"/>
          </a:p>
          <a:p>
            <a:r>
              <a:rPr lang="pt-BR" sz="5000" b="1" dirty="0"/>
              <a:t>Ricardo Prado Abreu Reis</a:t>
            </a:r>
            <a:endParaRPr lang="pt-BR" sz="5000" dirty="0"/>
          </a:p>
          <a:p>
            <a:r>
              <a:rPr lang="pt-BR" sz="5000" b="1" dirty="0"/>
              <a:t>Karla Alcione da Silva </a:t>
            </a:r>
            <a:r>
              <a:rPr lang="pt-BR" sz="5000" b="1" dirty="0" err="1"/>
              <a:t>Cruvinel</a:t>
            </a:r>
            <a:endParaRPr lang="pt-BR" sz="5000" dirty="0"/>
          </a:p>
          <a:p>
            <a:r>
              <a:rPr lang="pt-BR" sz="5000" b="1" dirty="0"/>
              <a:t>Yan Machado </a:t>
            </a:r>
            <a:r>
              <a:rPr lang="pt-BR" sz="5000" b="1" dirty="0" smtClean="0"/>
              <a:t>Sousa</a:t>
            </a:r>
          </a:p>
          <a:p>
            <a:pPr marL="0" indent="0">
              <a:buNone/>
            </a:pPr>
            <a:endParaRPr lang="pt-BR" sz="5000" dirty="0"/>
          </a:p>
          <a:p>
            <a:pPr marL="0" indent="0" algn="ctr">
              <a:buNone/>
            </a:pPr>
            <a:r>
              <a:rPr lang="pt-BR" sz="4900" b="1" dirty="0" smtClean="0"/>
              <a:t>Endereço</a:t>
            </a:r>
            <a:r>
              <a:rPr lang="pt-BR" sz="4900" b="1" baseline="30000" dirty="0" smtClean="0"/>
              <a:t>(1</a:t>
            </a:r>
            <a:r>
              <a:rPr lang="pt-BR" sz="4900" b="1" baseline="30000" dirty="0"/>
              <a:t>)</a:t>
            </a:r>
            <a:r>
              <a:rPr lang="pt-BR" sz="4900" b="1" dirty="0"/>
              <a:t>:</a:t>
            </a:r>
            <a:r>
              <a:rPr lang="pt-BR" sz="4900" dirty="0"/>
              <a:t> Avenida Universitária, n. 1488, Setor Universitário, Goiânia/GO - CEP: 74605-220 - País - </a:t>
            </a:r>
            <a:r>
              <a:rPr lang="pt-BR" sz="4900" dirty="0" err="1"/>
              <a:t>Tel</a:t>
            </a:r>
            <a:r>
              <a:rPr lang="pt-BR" sz="4900" dirty="0"/>
              <a:t>: +55 (62) 3209-6184 - e-mail: saulobrunosouza@gmail.com</a:t>
            </a:r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44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6088547" y="1741344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A correlação entre as variáveis independentes é apresentada na matriz da Tabela 2, onde as maiores correlações foram de 0,48 entre as variáveis cor aparente e turbidez, 0,43 entre cor e custo, e 0,46 entre turbidez e custo. Estes valores são moderados, tornando possível, portanto, o uso da estatística multivariada de regressão linear múltipla, pois não ocorre </a:t>
            </a:r>
            <a:r>
              <a:rPr lang="pt-BR" sz="2400" dirty="0" err="1"/>
              <a:t>multicolinearidade</a:t>
            </a:r>
            <a:r>
              <a:rPr lang="pt-BR" sz="2400" dirty="0"/>
              <a:t> no modelo.</a:t>
            </a:r>
            <a:endParaRPr lang="pt-BR" sz="2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38862" y="2386032"/>
            <a:ext cx="409751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/>
              <a:t>O modelo apresentou um bom poder de predição. </a:t>
            </a:r>
            <a:r>
              <a:rPr lang="pt-BR" sz="2200" dirty="0" smtClean="0"/>
              <a:t>A </a:t>
            </a:r>
            <a:r>
              <a:rPr lang="pt-BR" sz="2200" dirty="0"/>
              <a:t>reta na diagonal deste gráfico (reta amarela) representa a situação em que os valores estimados para os custos dos insumos são exatamente iguais aos observados. A segunda reta (laranjada) é a regressão linear múltipla entre custos e valores estimados e tem por objetivo a visualização do grau de ajuste dos custos. </a:t>
            </a:r>
          </a:p>
        </p:txBody>
      </p:sp>
      <p:pic>
        <p:nvPicPr>
          <p:cNvPr id="6146" name="Imagem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953" y="2544855"/>
            <a:ext cx="7162239" cy="3396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32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CONCLUSÃO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A correlação entre as variáveis independentes é apresentada na matriz da Tabela 2, onde as maiores correlações foram de 0,48 entre as variáveis cor aparente e turbidez, 0,43 entre cor e custo, e 0,46 entre turbidez e custo. Estes valores são moderados, tornando possível, portanto, o uso da estatística multivariada de regressão linear múltipla, pois não ocorre </a:t>
            </a:r>
            <a:r>
              <a:rPr lang="pt-BR" sz="2400" dirty="0" err="1"/>
              <a:t>multicolinearidade</a:t>
            </a:r>
            <a:r>
              <a:rPr lang="pt-BR" sz="2400" dirty="0"/>
              <a:t> no modelo.</a:t>
            </a:r>
            <a:endParaRPr lang="pt-BR" sz="2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306285" y="2838202"/>
            <a:ext cx="96427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400" dirty="0"/>
              <a:t>A regressão linear múltipla gerou uma equação que relaciona custo de insumos na ETA com a qualidade da água, que pode nortear decisões das operadoras e concessionárias de água em todo o Brasil. </a:t>
            </a:r>
            <a:endParaRPr lang="pt-BR" sz="2400" dirty="0" smtClean="0"/>
          </a:p>
          <a:p>
            <a:endParaRPr lang="pt-BR" sz="24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 smtClean="0"/>
              <a:t>As </a:t>
            </a:r>
            <a:r>
              <a:rPr lang="pt-BR" sz="2400" dirty="0"/>
              <a:t>variáveis mais relevantes e impactantes sobre o custo dos insumos químicos foram a turbidez e os coliformes fecais.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70431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REFERÊNCIAS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306285" y="2838202"/>
            <a:ext cx="96427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DEARMONT, D; MCCARL, BA; TOLMAN, DA. Costs of water treatment due to diminished water quality: A case study in Texas. Water </a:t>
            </a:r>
            <a:r>
              <a:rPr lang="en-US" dirty="0" err="1"/>
              <a:t>Resour</a:t>
            </a:r>
            <a:r>
              <a:rPr lang="en-US" dirty="0"/>
              <a:t>. Res., 34, 849-853, 1998.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EPA. Detailed Costing Document For The CWT Point Source Category, 2008.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FEDOTOVA, O; TEIXEIRA, L; ALVELOS, H. Software Effort Estimation with Multiple Linear Regression: Review and Practical Application. Journal of Information Science &amp; Engineering; 29:5, 925-945, 2013.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FORSTER, L; BARDOS, CP; SOUTHGATE, DD. Soil erosion and water treatment costs. J. Soil Water </a:t>
            </a:r>
            <a:r>
              <a:rPr lang="en-US" dirty="0" err="1"/>
              <a:t>Conserv</a:t>
            </a:r>
            <a:r>
              <a:rPr lang="en-US" dirty="0"/>
              <a:t>., 42, 349-352, 1987.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HOLMES, TP. The offsite impact of soil erosion on the water treatment industry. Land Econ., 64, 356-366, 1988.</a:t>
            </a:r>
            <a:endParaRPr lang="pt-BR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dirty="0"/>
              <a:t>MURRAY, C; FORSTER, L. A study of pesticide use, farming practices, and community drinking water treatment costs in the Maumee and Great Lakes Basins. Rep. Series AEDE-RP-0013-01, Agricultural, Environmental, and Development Economics, Ohio State Univ., Columbia, Ohio, 2001.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403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INTRODUÇÃO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306286" y="2755075"/>
            <a:ext cx="97852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100" dirty="0"/>
              <a:t>Segundo a Sabesp, os custos com produtos químicos representam 2% sobre o valor total. </a:t>
            </a:r>
            <a:endParaRPr lang="pt-BR" sz="21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100" dirty="0" smtClean="0"/>
              <a:t>Segundo </a:t>
            </a:r>
            <a:r>
              <a:rPr lang="pt-BR" sz="2100" dirty="0"/>
              <a:t>SÃO PAULO (2008), entre 2002 e 2007, o total de produtos usados para tratar 1 milhão de litros de água chegou a aumentar 51% no sistema Guarapiranga, que atende 4 milhões de moradores nas zonas sul e oeste</a:t>
            </a:r>
            <a:r>
              <a:rPr lang="pt-BR" sz="2100" dirty="0" smtClean="0"/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pt-BR" sz="2100" dirty="0" smtClean="0"/>
              <a:t> No </a:t>
            </a:r>
            <a:r>
              <a:rPr lang="pt-BR" sz="2100" dirty="0"/>
              <a:t>mesmo intervalo, o Alto Tietê consumiu 9% a mais de produtos químicos para deixar a água potável para 3 milhões de pessoas. </a:t>
            </a:r>
            <a:endParaRPr lang="pt-BR" sz="21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100" dirty="0" smtClean="0"/>
              <a:t>Segundo </a:t>
            </a:r>
            <a:r>
              <a:rPr lang="pt-BR" sz="2100" dirty="0"/>
              <a:t>a Agência Ambiental Americana, o gasto com insumos durante o tratamento da água chega a 17% sobre o custo de operação e manutenção da estação de tratamento de água (ETA) (EPA, 2008). </a:t>
            </a:r>
            <a:endParaRPr lang="pt-BR" sz="21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2100" dirty="0"/>
              <a:t>Forster </a:t>
            </a:r>
            <a:r>
              <a:rPr lang="en-US" sz="2100" i="1" dirty="0"/>
              <a:t>et al</a:t>
            </a:r>
            <a:r>
              <a:rPr lang="en-US" sz="2100" dirty="0"/>
              <a:t>. (1987), Holmes, (1988), </a:t>
            </a:r>
            <a:r>
              <a:rPr lang="en-US" sz="2100" dirty="0" err="1"/>
              <a:t>Dearmont</a:t>
            </a:r>
            <a:r>
              <a:rPr lang="en-US" sz="2100" dirty="0"/>
              <a:t> </a:t>
            </a:r>
            <a:r>
              <a:rPr lang="en-US" sz="2100" i="1" dirty="0"/>
              <a:t>et al</a:t>
            </a:r>
            <a:r>
              <a:rPr lang="en-US" sz="2100" dirty="0"/>
              <a:t>. </a:t>
            </a:r>
            <a:r>
              <a:rPr lang="pt-BR" sz="2100" dirty="0"/>
              <a:t>(1998), Murray e </a:t>
            </a:r>
            <a:r>
              <a:rPr lang="pt-BR" sz="2100" dirty="0" err="1"/>
              <a:t>Forster</a:t>
            </a:r>
            <a:r>
              <a:rPr lang="pt-BR" sz="2100" dirty="0"/>
              <a:t> (2001) apresentam estudos que quantificam a relação entre custo </a:t>
            </a:r>
            <a:r>
              <a:rPr lang="pt-BR" sz="2100" dirty="0" smtClean="0"/>
              <a:t>X qualidade da </a:t>
            </a:r>
            <a:r>
              <a:rPr lang="pt-PT" sz="2100" dirty="0" smtClean="0"/>
              <a:t>água</a:t>
            </a:r>
            <a:r>
              <a:rPr lang="pt-PT" sz="2100" dirty="0"/>
              <a:t>. 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23595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 smtClean="0"/>
              <a:t>MATERIAL E MÉTODOS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21524" y="3204688"/>
            <a:ext cx="97852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400" dirty="0"/>
              <a:t>A área de estudo contempla 40 </a:t>
            </a:r>
            <a:r>
              <a:rPr lang="pt-BR" sz="2400" dirty="0" smtClean="0"/>
              <a:t>ETA do </a:t>
            </a:r>
            <a:r>
              <a:rPr lang="pt-BR" sz="2400" dirty="0"/>
              <a:t>Estado de Goiás, o qual se localiza na região centro-oeste do </a:t>
            </a:r>
            <a:r>
              <a:rPr lang="pt-BR" sz="2400" dirty="0" smtClean="0"/>
              <a:t>Brasil.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 smtClean="0"/>
              <a:t>Os </a:t>
            </a:r>
            <a:r>
              <a:rPr lang="pt-BR" sz="2400" dirty="0"/>
              <a:t>dados são mensais ao longo do ano de 2013. </a:t>
            </a:r>
            <a:endParaRPr lang="pt-BR" sz="24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 smtClean="0"/>
              <a:t>Estas </a:t>
            </a:r>
            <a:r>
              <a:rPr lang="pt-BR" sz="2400" dirty="0"/>
              <a:t>estações são operadas pela SANEAGO – Saneamento do Estado de </a:t>
            </a:r>
            <a:r>
              <a:rPr lang="pt-BR" sz="2400" dirty="0" smtClean="0"/>
              <a:t>Goiás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 err="1" smtClean="0"/>
              <a:t>ETA’s</a:t>
            </a:r>
            <a:r>
              <a:rPr lang="pt-BR" sz="2400" dirty="0" smtClean="0"/>
              <a:t> </a:t>
            </a:r>
            <a:r>
              <a:rPr lang="pt-BR" sz="2400" dirty="0"/>
              <a:t>de grande (7), médio (23) e pequeno (10) porte que apresentem tratamento de ciclo completo.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750" y="1504084"/>
            <a:ext cx="2301525" cy="153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0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MATERIAL E MÉTODOS</a:t>
            </a:r>
            <a:endParaRPr lang="pt-BR" sz="2400" b="1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306286" y="2755075"/>
            <a:ext cx="978526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Regressão </a:t>
            </a:r>
            <a:r>
              <a:rPr lang="pt-BR" sz="2400" dirty="0"/>
              <a:t>compreende a análise de amostra de dados para obter informações se duas ou mais variáveis são relacionadas e qual é a natureza desse relacionamento. </a:t>
            </a:r>
            <a:endParaRPr lang="pt-BR" sz="2400" dirty="0" smtClean="0"/>
          </a:p>
          <a:p>
            <a:pPr marL="285750" indent="-285750">
              <a:buFont typeface="Wingdings" pitchFamily="2" charset="2"/>
              <a:buChar char="ü"/>
            </a:pPr>
            <a:endParaRPr lang="pt-BR" sz="2400" dirty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400" dirty="0" smtClean="0"/>
              <a:t>Para </a:t>
            </a:r>
            <a:r>
              <a:rPr lang="pt-BR" sz="2400" dirty="0"/>
              <a:t>que os parâmetros inferidos pelo método dos MQO, sejam não tendenciosos, eficientes e consistentes, alguns pressupostos sobre as variáveis independentes, os resíduos e a especificação do modelo devem ser atendidos: as variáveis independentes não devem conter nenhuma perturbação aleatória; os erros aleatórios satisfazem as hipóteses de variância constante (modelo </a:t>
            </a:r>
            <a:r>
              <a:rPr lang="pt-BR" sz="2400" dirty="0" err="1"/>
              <a:t>homocedástico</a:t>
            </a:r>
            <a:r>
              <a:rPr lang="pt-BR" sz="2400" dirty="0"/>
              <a:t>), normalidade e ausência de </a:t>
            </a:r>
            <a:r>
              <a:rPr lang="pt-BR" sz="2400" dirty="0" err="1" smtClean="0"/>
              <a:t>autocorrelação</a:t>
            </a:r>
            <a:r>
              <a:rPr lang="pt-BR" sz="2400" dirty="0" smtClean="0"/>
              <a:t>.</a:t>
            </a:r>
            <a:endParaRPr lang="pt-BR" sz="2400" dirty="0"/>
          </a:p>
        </p:txBody>
      </p:sp>
      <p:pic>
        <p:nvPicPr>
          <p:cNvPr id="1026" name="Imagem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7" t="45142" r="33687" b="47649"/>
          <a:stretch>
            <a:fillRect/>
          </a:stretch>
        </p:blipFill>
        <p:spPr bwMode="auto">
          <a:xfrm>
            <a:off x="5620719" y="3574473"/>
            <a:ext cx="4002479" cy="51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20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o custo com insumos no período chuvoso, R$ 22,61/1.000 m</a:t>
            </a:r>
            <a:r>
              <a:rPr lang="pt-BR" sz="2400" baseline="30000" dirty="0"/>
              <a:t>3</a:t>
            </a:r>
            <a:r>
              <a:rPr lang="pt-BR" sz="2400" dirty="0"/>
              <a:t>, é 30% superior ao custo durante o período de seca R$ 17,35/1.000 m</a:t>
            </a:r>
            <a:r>
              <a:rPr lang="pt-BR" sz="2400" baseline="30000" dirty="0"/>
              <a:t>3</a:t>
            </a:r>
            <a:r>
              <a:rPr lang="pt-BR" sz="2400" dirty="0"/>
              <a:t>. Ainda, comparando estes períodos, há um incremento médio da cor aparente e da turbidez da ordem de 150% durante as chuvas. Como esperado, o desvio padrão das variáveis é maior durante o período de precipitação. O custo com insumos químicos para o tratamento de água varia de R$ 8,68/1.000 m</a:t>
            </a:r>
            <a:r>
              <a:rPr lang="pt-BR" sz="2400" baseline="30000" dirty="0"/>
              <a:t>3</a:t>
            </a:r>
            <a:r>
              <a:rPr lang="pt-BR" sz="2400" dirty="0"/>
              <a:t> até R$ 36,31/1.000 m</a:t>
            </a:r>
            <a:r>
              <a:rPr lang="pt-BR" sz="2400" baseline="30000" dirty="0"/>
              <a:t>3</a:t>
            </a:r>
            <a:r>
              <a:rPr lang="pt-BR" sz="2400" dirty="0"/>
              <a:t>.</a:t>
            </a:r>
            <a:endParaRPr lang="pt-BR" sz="2100" dirty="0"/>
          </a:p>
        </p:txBody>
      </p:sp>
      <p:pic>
        <p:nvPicPr>
          <p:cNvPr id="2050" name="Imagem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053" y="2930507"/>
            <a:ext cx="9707659" cy="357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A correlação entre as variáveis independentes é apresentada na matriz da Tabela 2, onde as maiores correlações foram de 0,48 entre as variáveis cor aparente e turbidez, 0,43 entre cor e custo, e 0,46 entre turbidez e custo. Estes valores são moderados, tornando possível, portanto, o uso da estatística multivariada de regressão linear múltipla, pois não ocorre </a:t>
            </a:r>
            <a:r>
              <a:rPr lang="pt-BR" sz="2400" dirty="0" err="1"/>
              <a:t>multicolinearidade</a:t>
            </a:r>
            <a:r>
              <a:rPr lang="pt-BR" sz="2400" dirty="0"/>
              <a:t> no modelo.</a:t>
            </a:r>
            <a:endParaRPr lang="pt-BR" sz="2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284482" y="2505693"/>
            <a:ext cx="979714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200" dirty="0"/>
              <a:t>Após testar várias transformações nas variáveis, obteve-se a equação de regressão com o melhor nível de significância, apresentando correlação no valor de 76,32%, o que significa uma forte relação entre a variável dependente e as variáveis independentes utilizadas no modelo. </a:t>
            </a:r>
            <a:endParaRPr lang="pt-BR" sz="2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pt-BR" sz="2200" dirty="0" smtClean="0"/>
              <a:t>O </a:t>
            </a:r>
            <a:r>
              <a:rPr lang="pt-BR" sz="2200" dirty="0"/>
              <a:t>coeficiente de determinação encontrado foi de 58,25%, o que significa dizer que 41,75% do custo dos insumos não foi explicado pelo modelo de regressão por prováveis variáveis não consideradas ou erros ocasionais de medidas. </a:t>
            </a:r>
            <a:endParaRPr lang="pt-BR" sz="2200" dirty="0"/>
          </a:p>
        </p:txBody>
      </p:sp>
      <p:pic>
        <p:nvPicPr>
          <p:cNvPr id="3074" name="Imagem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401" y="5015408"/>
            <a:ext cx="7273112" cy="1721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29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o custo com insumos no período chuvoso, R$ 22,61/1.000 m</a:t>
            </a:r>
            <a:r>
              <a:rPr lang="pt-BR" sz="2400" baseline="30000" dirty="0"/>
              <a:t>3</a:t>
            </a:r>
            <a:r>
              <a:rPr lang="pt-BR" sz="2400" dirty="0"/>
              <a:t>, é 30% superior ao custo durante o período de seca R$ 17,35/1.000 m</a:t>
            </a:r>
            <a:r>
              <a:rPr lang="pt-BR" sz="2400" baseline="30000" dirty="0"/>
              <a:t>3</a:t>
            </a:r>
            <a:r>
              <a:rPr lang="pt-BR" sz="2400" dirty="0"/>
              <a:t>. Ainda, comparando estes períodos, há um incremento médio da cor aparente e da turbidez da ordem de 150% durante as chuvas. Como esperado, o desvio padrão das variáveis é maior durante o período de precipitação. O custo com insumos químicos para o tratamento de água varia de R$ 8,68/1.000 m</a:t>
            </a:r>
            <a:r>
              <a:rPr lang="pt-BR" sz="2400" baseline="30000" dirty="0"/>
              <a:t>3</a:t>
            </a:r>
            <a:r>
              <a:rPr lang="pt-BR" sz="2400" dirty="0"/>
              <a:t> até R$ 36,31/1.000 m</a:t>
            </a:r>
            <a:r>
              <a:rPr lang="pt-BR" sz="2400" baseline="30000" dirty="0"/>
              <a:t>3</a:t>
            </a:r>
            <a:r>
              <a:rPr lang="pt-BR" sz="2400" dirty="0"/>
              <a:t>.</a:t>
            </a:r>
            <a:endParaRPr lang="pt-BR" sz="2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21524" y="2858238"/>
            <a:ext cx="979877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PT" sz="2200" dirty="0"/>
              <a:t>O f calculado (análise de variância) foi de 44,29, valor superior ao tabelado e, portanto, </a:t>
            </a:r>
            <a:r>
              <a:rPr lang="pt-BR" sz="2200" dirty="0"/>
              <a:t>rejeita-se a hipótese de não haver regressão. </a:t>
            </a:r>
            <a:endParaRPr lang="pt-BR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pt-BR" sz="2200" dirty="0" smtClean="0"/>
              <a:t>A</a:t>
            </a:r>
            <a:r>
              <a:rPr lang="pt-PT" sz="2200" dirty="0" smtClean="0"/>
              <a:t> </a:t>
            </a:r>
            <a:r>
              <a:rPr lang="pt-PT" sz="2200" dirty="0"/>
              <a:t>significância do modelo apresentou valor abaixo de 0,01%, </a:t>
            </a:r>
            <a:r>
              <a:rPr lang="pt-BR" sz="2200" dirty="0"/>
              <a:t>existindo regressão na atuação conjunta das variáveis com a probabilidade de 99,99%</a:t>
            </a:r>
            <a:r>
              <a:rPr lang="pt-PT" sz="2200" dirty="0"/>
              <a:t>. </a:t>
            </a:r>
            <a:endParaRPr lang="pt-PT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pt-PT" sz="2200" dirty="0" smtClean="0"/>
              <a:t>O </a:t>
            </a:r>
            <a:r>
              <a:rPr lang="pt-PT" sz="2200" dirty="0"/>
              <a:t>coeficiente de correlação de 76,32% indica uma forte correlação entre as variáveis. </a:t>
            </a:r>
            <a:endParaRPr lang="pt-PT" sz="2200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pt-BR" sz="2200" dirty="0" smtClean="0"/>
              <a:t>Observou-se a distribuição </a:t>
            </a:r>
            <a:r>
              <a:rPr lang="pt-BR" sz="2200" dirty="0"/>
              <a:t>normal, verificando a aderência da amostra aos percentuais verificados na Curva Normal Reduzida, para equação de regressão </a:t>
            </a:r>
            <a:r>
              <a:rPr lang="pt-BR" sz="2200" dirty="0" smtClean="0"/>
              <a:t>escolhida / 64-90-97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pt-BR" sz="2400" dirty="0" smtClean="0"/>
              <a:t>Modelo </a:t>
            </a:r>
            <a:r>
              <a:rPr lang="pt-BR" sz="2400" dirty="0"/>
              <a:t>é </a:t>
            </a:r>
            <a:r>
              <a:rPr lang="pt-BR" sz="2400" dirty="0" err="1"/>
              <a:t>homocedástico</a:t>
            </a:r>
            <a:r>
              <a:rPr lang="pt-BR" sz="2400" dirty="0"/>
              <a:t>, devido à distribuição uniforme dos resíduos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42579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o custo com insumos no período chuvoso, R$ 22,61/1.000 m</a:t>
            </a:r>
            <a:r>
              <a:rPr lang="pt-BR" sz="2400" baseline="30000" dirty="0"/>
              <a:t>3</a:t>
            </a:r>
            <a:r>
              <a:rPr lang="pt-BR" sz="2400" dirty="0"/>
              <a:t>, é 30% superior ao custo durante o período de seca R$ 17,35/1.000 m</a:t>
            </a:r>
            <a:r>
              <a:rPr lang="pt-BR" sz="2400" baseline="30000" dirty="0"/>
              <a:t>3</a:t>
            </a:r>
            <a:r>
              <a:rPr lang="pt-BR" sz="2400" dirty="0"/>
              <a:t>. Ainda, comparando estes períodos, há um incremento médio da cor aparente e da turbidez da ordem de 150% durante as chuvas. Como esperado, o desvio padrão das variáveis é maior durante o período de precipitação. O custo com insumos químicos para o tratamento de água varia de R$ 8,68/1.000 m</a:t>
            </a:r>
            <a:r>
              <a:rPr lang="pt-BR" sz="2400" baseline="30000" dirty="0"/>
              <a:t>3</a:t>
            </a:r>
            <a:r>
              <a:rPr lang="pt-BR" sz="2400" dirty="0"/>
              <a:t> até R$ 36,31/1.000 m</a:t>
            </a:r>
            <a:r>
              <a:rPr lang="pt-BR" sz="2400" baseline="30000" dirty="0"/>
              <a:t>3</a:t>
            </a:r>
            <a:r>
              <a:rPr lang="pt-BR" sz="2400" dirty="0"/>
              <a:t>.</a:t>
            </a:r>
            <a:endParaRPr lang="pt-BR" sz="2100" dirty="0"/>
          </a:p>
        </p:txBody>
      </p:sp>
      <p:pic>
        <p:nvPicPr>
          <p:cNvPr id="4098" name="Imagem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23" y="3550721"/>
            <a:ext cx="5967962" cy="2954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221524" y="2858238"/>
            <a:ext cx="9798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pt-BR" sz="2400" dirty="0" smtClean="0"/>
              <a:t>Modelo </a:t>
            </a:r>
            <a:r>
              <a:rPr lang="pt-BR" sz="2400" dirty="0"/>
              <a:t>é </a:t>
            </a:r>
            <a:r>
              <a:rPr lang="pt-BR" sz="2400" dirty="0" err="1"/>
              <a:t>homocedástico</a:t>
            </a:r>
            <a:r>
              <a:rPr lang="pt-BR" sz="2400" dirty="0"/>
              <a:t>, devido à distribuição uniforme dos resíduos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174004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1457171" y="1990726"/>
            <a:ext cx="6998060" cy="455591"/>
          </a:xfrm>
        </p:spPr>
        <p:txBody>
          <a:bodyPr anchor="t" anchorCtr="0">
            <a:normAutofit/>
          </a:bodyPr>
          <a:lstStyle/>
          <a:p>
            <a:r>
              <a:rPr lang="pt-BR" sz="2400" b="1" dirty="0"/>
              <a:t>RESULTADOS/DISCUSSÃO</a:t>
            </a:r>
            <a:endParaRPr lang="pt-BR" sz="2400" dirty="0"/>
          </a:p>
        </p:txBody>
      </p:sp>
      <p:pic>
        <p:nvPicPr>
          <p:cNvPr id="5" name="Imagem 3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425"/>
          <a:stretch>
            <a:fillRect/>
          </a:stretch>
        </p:blipFill>
        <p:spPr bwMode="auto">
          <a:xfrm>
            <a:off x="0" y="0"/>
            <a:ext cx="2443048" cy="1416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3" r="3020"/>
          <a:stretch>
            <a:fillRect/>
          </a:stretch>
        </p:blipFill>
        <p:spPr bwMode="auto">
          <a:xfrm>
            <a:off x="8945026" y="-14568"/>
            <a:ext cx="3246974" cy="1424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2454185" y="2350407"/>
            <a:ext cx="59257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/>
              <a:t>A correlação entre as variáveis independentes é apresentada na matriz da Tabela 2, onde as maiores correlações foram de 0,48 entre as variáveis cor aparente e turbidez, 0,43 entre cor e custo, e 0,46 entre turbidez e custo. Estes valores são moderados, tornando possível, portanto, o uso da estatística multivariada de regressão linear múltipla, pois não ocorre </a:t>
            </a:r>
            <a:r>
              <a:rPr lang="pt-BR" sz="2400" dirty="0" err="1"/>
              <a:t>multicolinearidade</a:t>
            </a:r>
            <a:r>
              <a:rPr lang="pt-BR" sz="2400" dirty="0"/>
              <a:t> no modelo.</a:t>
            </a:r>
            <a:endParaRPr lang="pt-BR" sz="21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38861" y="2838202"/>
            <a:ext cx="11365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/>
              <a:t>A coluna “Elasticidade (%)” </a:t>
            </a:r>
            <a:r>
              <a:rPr lang="pt-PT" sz="2400" dirty="0" smtClean="0"/>
              <a:t>indica </a:t>
            </a:r>
            <a:r>
              <a:rPr lang="pt-PT" sz="2400" dirty="0"/>
              <a:t>a variação no custo dos insumos quando a variável em estudo apresenta um acréscimo de 10% sobre seu valor, mantendo as demais fixas. Ou seja, um acréscimo de 10% no valor da cor, implicará em um aumento de 5,43% sobre o custo dos insumos. A coluna “Regressor” apresenta os coeficientes da equação.</a:t>
            </a:r>
            <a:endParaRPr lang="pt-BR" sz="2400" dirty="0"/>
          </a:p>
        </p:txBody>
      </p:sp>
      <p:pic>
        <p:nvPicPr>
          <p:cNvPr id="5122" name="Imagem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050" y="4909966"/>
            <a:ext cx="7873836" cy="1562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30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1542</Words>
  <Application>Microsoft Office PowerPoint</Application>
  <PresentationFormat>Personalizar</PresentationFormat>
  <Paragraphs>56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RELAÇÃO ENTRE CUSTO DE INSUMOS QUÍMICOS NA ETA E QUALIDADE DE ÁGUA BRUTA </vt:lpstr>
      <vt:lpstr>INTRODUÇÃO</vt:lpstr>
      <vt:lpstr>MATERIAL E MÉTODOS</vt:lpstr>
      <vt:lpstr>MATERIAL E MÉTODOS</vt:lpstr>
      <vt:lpstr>RESULTADOS/DISCUSSÃO</vt:lpstr>
      <vt:lpstr>RESULTADOS/DISCUSSÃO</vt:lpstr>
      <vt:lpstr>RESULTADOS/DISCUSSÃO</vt:lpstr>
      <vt:lpstr>RESULTADOS/DISCUSSÃO</vt:lpstr>
      <vt:lpstr>RESULTADOS/DISCUSSÃO</vt:lpstr>
      <vt:lpstr>RESULTADOS/DISCUSSÃO</vt:lpstr>
      <vt:lpstr>CONCLUSÃO</vt:lpstr>
      <vt:lpstr>REFERÊNCIAS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trabalho</dc:title>
  <dc:creator>Paulo Scalize</dc:creator>
  <cp:lastModifiedBy>SAULO</cp:lastModifiedBy>
  <cp:revision>5</cp:revision>
  <dcterms:created xsi:type="dcterms:W3CDTF">2017-05-30T09:26:55Z</dcterms:created>
  <dcterms:modified xsi:type="dcterms:W3CDTF">2017-06-14T19:44:28Z</dcterms:modified>
</cp:coreProperties>
</file>