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896" y="-3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20/06/17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rmAutofit/>
          </a:bodyPr>
          <a:lstStyle/>
          <a:p>
            <a:pPr algn="ctr"/>
            <a:r>
              <a:rPr lang="pt-BR" b="1" dirty="0"/>
              <a:t>METODOLOGIA PARA ANÁLISE DE PLANOS MUNICIPAIS DE SANEAMENTO BÁSICO</a:t>
            </a:r>
            <a:r>
              <a:rPr lang="pt-BR" dirty="0"/>
              <a:t> 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619125" y="4748666"/>
            <a:ext cx="10604500" cy="80758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/>
              <a:t>Ana Lucia </a:t>
            </a:r>
            <a:r>
              <a:rPr lang="pt-BR" b="1" dirty="0" smtClean="0"/>
              <a:t>Britto (PROURB – UFRJ) e </a:t>
            </a:r>
            <a:r>
              <a:rPr lang="pt-BR" b="1" dirty="0"/>
              <a:t>Yasmim Ribeiro </a:t>
            </a:r>
            <a:r>
              <a:rPr lang="pt-BR" b="1" dirty="0" smtClean="0"/>
              <a:t>Mello ( PROURB -UFRJ)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l">
              <a:buNone/>
            </a:pPr>
            <a:endParaRPr lang="pt-BR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89626"/>
            <a:ext cx="1905000" cy="960371"/>
          </a:xfrm>
          <a:prstGeom prst="rect">
            <a:avLst/>
          </a:prstGeom>
        </p:spPr>
      </p:pic>
      <p:pic>
        <p:nvPicPr>
          <p:cNvPr id="5" name="Picture 4" descr="http://www.prourb.fau.ufrj.br/prourb_laranj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6211406"/>
            <a:ext cx="2216710" cy="381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0" y="6080125"/>
            <a:ext cx="1730376" cy="47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://sites.google.com/a/metrowiki.net/rmf/_/rsrc/1225723724404/links/logo_ob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25" y="5568951"/>
            <a:ext cx="1687513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27000" y="1428750"/>
            <a:ext cx="8937625" cy="619125"/>
          </a:xfrm>
        </p:spPr>
        <p:txBody>
          <a:bodyPr anchor="t" anchorCtr="0">
            <a:normAutofit/>
          </a:bodyPr>
          <a:lstStyle/>
          <a:p>
            <a:pPr algn="just"/>
            <a:r>
              <a:rPr lang="pt-BR" sz="2400" dirty="0"/>
              <a:t>II. </a:t>
            </a:r>
            <a:r>
              <a:rPr lang="pt-BR" sz="2400" b="1" dirty="0"/>
              <a:t>Categorias para  a análise do </a:t>
            </a:r>
            <a:r>
              <a:rPr lang="pt-BR" sz="2400" b="1" dirty="0">
                <a:solidFill>
                  <a:srgbClr val="3366FF"/>
                </a:solidFill>
              </a:rPr>
              <a:t>plano finalizado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5750" y="2143125"/>
            <a:ext cx="10509250" cy="4032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38125" y="2047874"/>
            <a:ext cx="10779125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1.3 Extensão espacial do </a:t>
            </a:r>
            <a:r>
              <a:rPr lang="pt-BR" sz="2400" dirty="0" smtClean="0"/>
              <a:t>serviço</a:t>
            </a:r>
          </a:p>
          <a:p>
            <a:r>
              <a:rPr lang="pt-BR" sz="2400" dirty="0" smtClean="0"/>
              <a:t>1.3.1</a:t>
            </a:r>
            <a:r>
              <a:rPr lang="pt-BR" sz="2400" dirty="0"/>
              <a:t>) Considerar e adotar todo o território do município como unidade de planejamento, independentemente da localização do domicílio ser urbana ou rural</a:t>
            </a:r>
            <a:r>
              <a:rPr lang="pt-BR" sz="2400" dirty="0" smtClean="0"/>
              <a:t>.</a:t>
            </a:r>
          </a:p>
          <a:p>
            <a:endParaRPr lang="pt-BR" sz="2400" dirty="0"/>
          </a:p>
          <a:p>
            <a:r>
              <a:rPr lang="pt-BR" sz="2400" dirty="0"/>
              <a:t>1.4 Qualidade da água distribuída</a:t>
            </a:r>
          </a:p>
          <a:p>
            <a:r>
              <a:rPr lang="pt-BR" sz="2400" dirty="0"/>
              <a:t>1.4.1) Avaliar o tema da qualidade da água distribuída à população, através dos parâmetros estabelecidos pela Portaria do Ministério da Saúde </a:t>
            </a:r>
            <a:r>
              <a:rPr lang="pt-BR" sz="2400" dirty="0" err="1"/>
              <a:t>n°</a:t>
            </a:r>
            <a:r>
              <a:rPr lang="pt-BR" sz="2400" dirty="0"/>
              <a:t> 518, que foi revisada pela n°2.914 (BRASIL, 2011) e o cumprimento da portaria pelo prestador.</a:t>
            </a:r>
          </a:p>
          <a:p>
            <a:r>
              <a:rPr lang="pt-BR" sz="2400" dirty="0"/>
              <a:t>1.4.2) Caracterizar e avaliar as condições de tratamento dos efluentes domésticos e industriais, as formas de lançamento atendimento às resoluções do CONAMA (Conselho Nacional do Meio Ambiente) para o tema.</a:t>
            </a:r>
          </a:p>
        </p:txBody>
      </p:sp>
    </p:spTree>
    <p:extLst>
      <p:ext uri="{BB962C8B-B14F-4D97-AF65-F5344CB8AC3E}">
        <p14:creationId xmlns:p14="http://schemas.microsoft.com/office/powerpoint/2010/main" val="1848249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27000" y="1492250"/>
            <a:ext cx="11334749" cy="666750"/>
          </a:xfrm>
        </p:spPr>
        <p:txBody>
          <a:bodyPr anchor="t" anchorCtr="0">
            <a:normAutofit/>
          </a:bodyPr>
          <a:lstStyle/>
          <a:p>
            <a:pPr algn="just"/>
            <a:r>
              <a:rPr lang="pt-BR" sz="2400" dirty="0"/>
              <a:t>II. </a:t>
            </a:r>
            <a:r>
              <a:rPr lang="pt-BR" sz="2400" b="1" dirty="0"/>
              <a:t>Categorias para  a análise do </a:t>
            </a:r>
            <a:r>
              <a:rPr lang="pt-BR" sz="2400" b="1" dirty="0">
                <a:solidFill>
                  <a:srgbClr val="3366FF"/>
                </a:solidFill>
              </a:rPr>
              <a:t>plano finalizado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4000" y="2174876"/>
            <a:ext cx="7604125" cy="3032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06375" y="2127251"/>
            <a:ext cx="1198562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1.5 Características dos sistemas de abastecimento de água e esgotamento </a:t>
            </a:r>
            <a:r>
              <a:rPr lang="pt-BR" sz="2000" dirty="0" smtClean="0"/>
              <a:t>sanitário</a:t>
            </a:r>
          </a:p>
          <a:p>
            <a:r>
              <a:rPr lang="pt-BR" sz="2000" dirty="0"/>
              <a:t>1.5.1). Apresentar um diagnóstico completo dos sistemas de abastecimento de água existentes: fontes de abastecimento, sistemas de adução, </a:t>
            </a:r>
            <a:r>
              <a:rPr lang="pt-BR" sz="2000" dirty="0" err="1"/>
              <a:t>reservação</a:t>
            </a:r>
            <a:r>
              <a:rPr lang="pt-BR" sz="2000" dirty="0"/>
              <a:t>, distribuição e medição.</a:t>
            </a:r>
          </a:p>
          <a:p>
            <a:r>
              <a:rPr lang="pt-BR" sz="2000" dirty="0"/>
              <a:t>1.5.2) Apresentar um diagnóstico completo dos sistemas de esgotamento, redes de coleta, troncos coletores; áreas atendidas por soluções individuais (fossas).</a:t>
            </a:r>
          </a:p>
          <a:p>
            <a:r>
              <a:rPr lang="pt-BR" sz="2000" dirty="0"/>
              <a:t>1.5.3) Apontar a ocorrência de intermitência no abastecimento de água, identificando os locais onde isso ocorre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sz="2000" dirty="0"/>
              <a:t>1.6 Quadro dos atores e das ferramentas de participação e informação</a:t>
            </a:r>
          </a:p>
          <a:p>
            <a:r>
              <a:rPr lang="pt-BR" sz="2000" dirty="0"/>
              <a:t>1.6.1) Apresentar no plano o ente responsável pela regulação dos serviços e os procedimentos para a sua atuação ou recomendar para qual ente o município deve delegar a regulação.</a:t>
            </a:r>
          </a:p>
          <a:p>
            <a:r>
              <a:rPr lang="pt-BR" sz="2000" dirty="0"/>
              <a:t>1.6.2) Apontar através de quais mecanismos e instrumentos se dará́ a participação e o controle social (se através de conselhos, conferências, audiências, reuniões comunitárias, dentre outros )</a:t>
            </a:r>
          </a:p>
          <a:p>
            <a:r>
              <a:rPr lang="pt-BR" sz="2000" dirty="0"/>
              <a:t>1.6.3) Construção de um sistema de informações para auxílio à tomada de decisão compilando, armazenando e </a:t>
            </a:r>
            <a:r>
              <a:rPr lang="pt-BR" sz="2000" dirty="0" err="1"/>
              <a:t>georeferenciando</a:t>
            </a:r>
            <a:r>
              <a:rPr lang="pt-BR" sz="2000" dirty="0"/>
              <a:t> os dados levantados no diagnóstico. </a:t>
            </a:r>
          </a:p>
          <a:p>
            <a:r>
              <a:rPr lang="pt-BR" sz="2000" dirty="0" smtClean="0"/>
              <a:t> 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925455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90500" y="1333500"/>
            <a:ext cx="8588375" cy="762000"/>
          </a:xfrm>
        </p:spPr>
        <p:txBody>
          <a:bodyPr anchor="t" anchorCtr="0">
            <a:normAutofit/>
          </a:bodyPr>
          <a:lstStyle/>
          <a:p>
            <a:pPr algn="just"/>
            <a:r>
              <a:rPr lang="pt-BR" sz="2400" dirty="0"/>
              <a:t>II. </a:t>
            </a:r>
            <a:r>
              <a:rPr lang="pt-BR" sz="2400" b="1" dirty="0"/>
              <a:t>Categorias para  a análise do </a:t>
            </a:r>
            <a:r>
              <a:rPr lang="pt-BR" sz="2400" b="1" dirty="0">
                <a:solidFill>
                  <a:srgbClr val="3366FF"/>
                </a:solidFill>
              </a:rPr>
              <a:t>plano finalizado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8125" y="1762128"/>
            <a:ext cx="1089025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2- Análise das propostas</a:t>
            </a:r>
            <a:endParaRPr lang="pt-BR" sz="2000" dirty="0"/>
          </a:p>
          <a:p>
            <a:r>
              <a:rPr lang="pt-BR" sz="2000" dirty="0"/>
              <a:t>2.1 Metas </a:t>
            </a:r>
          </a:p>
          <a:p>
            <a:r>
              <a:rPr lang="pt-BR" sz="2000" dirty="0"/>
              <a:t>2.1.1) Adotar metas para a </a:t>
            </a:r>
            <a:r>
              <a:rPr lang="pt-BR" sz="2000" dirty="0" smtClean="0"/>
              <a:t>universalização de curto, médio e longo prazo</a:t>
            </a:r>
            <a:endParaRPr lang="pt-BR" sz="2000" dirty="0"/>
          </a:p>
          <a:p>
            <a:r>
              <a:rPr lang="pt-BR" sz="2000" dirty="0"/>
              <a:t>2.1.2) Considerar as características sociais da população (e.g. renda, escolaridade, cor da pele, gênero, situação do domicílio (ocupações irregulares ou comunidades especiais); e a </a:t>
            </a:r>
            <a:r>
              <a:rPr lang="pt-BR" sz="2000" dirty="0" err="1"/>
              <a:t>localização</a:t>
            </a:r>
            <a:r>
              <a:rPr lang="pt-BR" sz="2000" dirty="0"/>
              <a:t> (urbana ou rural) para definir essas metas</a:t>
            </a:r>
          </a:p>
          <a:p>
            <a:r>
              <a:rPr lang="pt-BR" sz="2000" dirty="0"/>
              <a:t>2.1.3) Considerar os Plano Diretor e a lei de uso e ocupação do solo considerando os vetores de crescimento, o zoneamento e a política habitacional, notadamente o PLHIS (Plano Local de Interesse Social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r>
              <a:rPr lang="pt-BR" sz="2000" dirty="0" smtClean="0"/>
              <a:t>2.2- Definir Programas Projetos e Ações, com a respectiva hierarquização</a:t>
            </a:r>
          </a:p>
          <a:p>
            <a:endParaRPr lang="pt-BR" sz="2000" dirty="0"/>
          </a:p>
          <a:p>
            <a:r>
              <a:rPr lang="pt-BR" sz="2000" dirty="0" smtClean="0"/>
              <a:t>2.3 –  Definir </a:t>
            </a:r>
            <a:r>
              <a:rPr lang="pt-BR" sz="2000" dirty="0"/>
              <a:t>a</a:t>
            </a:r>
            <a:r>
              <a:rPr lang="pt-BR" sz="2000" dirty="0" smtClean="0"/>
              <a:t>ções para emergências e contingências</a:t>
            </a:r>
          </a:p>
          <a:p>
            <a:endParaRPr lang="pt-BR" sz="2000" dirty="0"/>
          </a:p>
          <a:p>
            <a:r>
              <a:rPr lang="pt-BR" sz="2000" dirty="0" smtClean="0"/>
              <a:t>2.4- Estabelecer mecanismos </a:t>
            </a:r>
            <a:r>
              <a:rPr lang="pt-BR" sz="2000" dirty="0"/>
              <a:t>e procedimentos para avaliação sistemática da eficiência e eficácia das ações programadas</a:t>
            </a:r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48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JF 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472976"/>
            <a:ext cx="6143625" cy="4527773"/>
          </a:xfrm>
          <a:prstGeom prst="rect">
            <a:avLst/>
          </a:prstGeom>
        </p:spPr>
      </p:pic>
      <p:pic>
        <p:nvPicPr>
          <p:cNvPr id="4" name="Picture 3" descr="JF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75" y="1746250"/>
            <a:ext cx="5689359" cy="4238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59000" y="6096000"/>
            <a:ext cx="6049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Fontes: Plano Municipal de Saneamento Básico de Juiz de Fora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2275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1126" y="1539875"/>
            <a:ext cx="3177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Considerações Finais</a:t>
            </a:r>
            <a:endParaRPr lang="pt-BR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238375"/>
            <a:ext cx="117951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Acredita-se que o planejamento é um instrumento crucial da política de saneamento, com vistas a universalização do acesso e a promoção de serviços com qualidade para todos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 </a:t>
            </a:r>
            <a:r>
              <a:rPr lang="pt-BR" sz="2400" dirty="0"/>
              <a:t>Contudo, a análise realizada de planos já concluídos mostra diferentes fragilidades: na participação da sociedade no processo, na elaboração do diagnóstico, na definição e hierarquização de </a:t>
            </a:r>
            <a:r>
              <a:rPr lang="pt-BR" sz="2400" dirty="0" smtClean="0"/>
              <a:t>metas; na definição de programa</a:t>
            </a:r>
          </a:p>
          <a:p>
            <a:endParaRPr lang="pt-BR" sz="2400" dirty="0"/>
          </a:p>
          <a:p>
            <a:r>
              <a:rPr lang="pt-BR" sz="2400" dirty="0"/>
              <a:t>Como os planos devem ser revistos à cada quatro anos, acredita-se que a metodologia aqui construída pode apoiar essa revisão, visando o aperfeiçoamento desse instrumento de planejamento. </a:t>
            </a:r>
          </a:p>
        </p:txBody>
      </p:sp>
    </p:spTree>
    <p:extLst>
      <p:ext uri="{BB962C8B-B14F-4D97-AF65-F5344CB8AC3E}">
        <p14:creationId xmlns:p14="http://schemas.microsoft.com/office/powerpoint/2010/main" val="101422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t" anchorCtr="0">
            <a:normAutofit fontScale="90000"/>
          </a:bodyPr>
          <a:lstStyle/>
          <a:p>
            <a:pPr algn="ctr"/>
            <a:r>
              <a:rPr lang="pt-BR" sz="2800" b="1" dirty="0" smtClean="0"/>
              <a:t>Obrigada</a:t>
            </a:r>
            <a:r>
              <a:rPr lang="pt-BR" sz="2800" b="1" dirty="0" smtClean="0"/>
              <a:t>!</a:t>
            </a:r>
            <a:br>
              <a:rPr lang="pt-BR" sz="2800" b="1" dirty="0" smtClean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800" b="1" dirty="0" err="1" smtClean="0"/>
              <a:t>anabrittster@gmail.com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400" dirty="0" err="1"/>
              <a:t>yasmimribeiro@</a:t>
            </a:r>
            <a:r>
              <a:rPr lang="pt-BR" sz="2400" dirty="0" err="1" smtClean="0"/>
              <a:t>yahoo.com.br</a:t>
            </a:r>
            <a:r>
              <a:rPr lang="pt-BR" sz="2400" smtClean="0"/>
              <a:t/>
            </a:r>
            <a:br>
              <a:rPr lang="pt-BR" sz="2400" smtClean="0"/>
            </a:br>
            <a:r>
              <a:rPr lang="pt-BR" sz="2400"/>
              <a:t/>
            </a:r>
            <a:br>
              <a:rPr lang="pt-BR" sz="2400"/>
            </a:br>
            <a:r>
              <a:rPr lang="pt-BR" sz="2800" b="1" smtClean="0"/>
              <a:t/>
            </a:r>
            <a:br>
              <a:rPr lang="pt-BR" sz="2800" b="1" smtClean="0"/>
            </a:br>
            <a:r>
              <a:rPr lang="pt-BR" sz="2800" b="1" smtClean="0"/>
              <a:t/>
            </a:r>
            <a:br>
              <a:rPr lang="pt-BR" sz="2800" b="1" smtClean="0"/>
            </a:br>
            <a:endParaRPr lang="pt-BR" sz="28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586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" y="1381125"/>
            <a:ext cx="11496674" cy="563563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2400" b="1" dirty="0" smtClean="0"/>
              <a:t>Objetivos</a:t>
            </a:r>
            <a:endParaRPr lang="pt-BR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111126" y="4222750"/>
            <a:ext cx="7413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latin typeface="+mj-lt"/>
              </a:rPr>
              <a:t>Porque avaliar os </a:t>
            </a:r>
            <a:r>
              <a:rPr lang="pt-BR" sz="2400" b="1" dirty="0" err="1" smtClean="0">
                <a:latin typeface="+mj-lt"/>
              </a:rPr>
              <a:t>PMSBs</a:t>
            </a:r>
            <a:r>
              <a:rPr lang="pt-BR" sz="2400" b="1" dirty="0" smtClean="0">
                <a:latin typeface="+mj-lt"/>
              </a:rPr>
              <a:t> </a:t>
            </a:r>
            <a:endParaRPr lang="pt-BR" sz="24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4625" y="4841875"/>
            <a:ext cx="1092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Prazo </a:t>
            </a:r>
            <a:r>
              <a:rPr lang="pt-BR" sz="2400" dirty="0"/>
              <a:t>para conclusão dos planos </a:t>
            </a:r>
            <a:r>
              <a:rPr lang="pt-BR" sz="2400" dirty="0" smtClean="0"/>
              <a:t>- dezembro </a:t>
            </a:r>
            <a:r>
              <a:rPr lang="pt-BR" sz="2400" dirty="0"/>
              <a:t>2017. </a:t>
            </a:r>
            <a:endParaRPr lang="pt-BR" sz="2400" dirty="0" smtClean="0"/>
          </a:p>
          <a:p>
            <a:r>
              <a:rPr lang="pt-BR" sz="2400" dirty="0" smtClean="0"/>
              <a:t>Pesquisa </a:t>
            </a:r>
            <a:r>
              <a:rPr lang="pt-BR" sz="2400" dirty="0"/>
              <a:t>realizada pelo Ministério das Cidades aponta que aproximadamente 30% dos municípios levantados (3.469 municípios) concluíram seus planos. </a:t>
            </a:r>
          </a:p>
          <a:p>
            <a:r>
              <a:rPr lang="pt-BR" sz="2400" dirty="0"/>
              <a:t>N</a:t>
            </a:r>
            <a:r>
              <a:rPr lang="pt-BR" sz="2400" dirty="0" smtClean="0"/>
              <a:t>ão </a:t>
            </a:r>
            <a:r>
              <a:rPr lang="pt-BR" sz="2400" dirty="0"/>
              <a:t>basta ter planos, mas é preciso que estes planos tenham qualidade e respeitem as diretivas da Lei Nacional 11.445/</a:t>
            </a:r>
            <a:r>
              <a:rPr lang="pt-BR" sz="2400" dirty="0" smtClean="0"/>
              <a:t>2007. </a:t>
            </a:r>
            <a:endParaRPr lang="pt-BR" sz="2400" dirty="0"/>
          </a:p>
        </p:txBody>
      </p:sp>
      <p:sp>
        <p:nvSpPr>
          <p:cNvPr id="3" name="Rectangle 2"/>
          <p:cNvSpPr/>
          <p:nvPr/>
        </p:nvSpPr>
        <p:spPr>
          <a:xfrm>
            <a:off x="174625" y="1841500"/>
            <a:ext cx="117792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A</a:t>
            </a:r>
            <a:r>
              <a:rPr lang="pt-BR" sz="2400" dirty="0" smtClean="0"/>
              <a:t>presentar </a:t>
            </a:r>
            <a:r>
              <a:rPr lang="pt-BR" sz="2400" dirty="0"/>
              <a:t>metodologia desenvolvida no âmbito de tese de doutorado que permite a avaliação dos Planos Municipais de Saneamento Básico (</a:t>
            </a:r>
            <a:r>
              <a:rPr lang="pt-BR" sz="2400" dirty="0" err="1"/>
              <a:t>PMSBs</a:t>
            </a:r>
            <a:r>
              <a:rPr lang="pt-BR" sz="2400" dirty="0"/>
              <a:t>), de acordo com as definições da Lei 11.445/ 2007 e de seu decreto de regulamentação, que estabelecem a estrutura dos planos </a:t>
            </a:r>
            <a:endParaRPr lang="pt-BR" sz="2400" dirty="0" smtClean="0"/>
          </a:p>
          <a:p>
            <a:r>
              <a:rPr lang="pt-BR" sz="2400" dirty="0" smtClean="0"/>
              <a:t>Objeto - </a:t>
            </a:r>
            <a:r>
              <a:rPr lang="pt-BR" sz="2400" dirty="0" smtClean="0"/>
              <a:t>os </a:t>
            </a:r>
            <a:r>
              <a:rPr lang="pt-BR" sz="2400" dirty="0"/>
              <a:t>planos que tratam dos serviços de abastecimento de água e esgotamento sanitário </a:t>
            </a:r>
          </a:p>
        </p:txBody>
      </p:sp>
    </p:spTree>
    <p:extLst>
      <p:ext uri="{BB962C8B-B14F-4D97-AF65-F5344CB8AC3E}">
        <p14:creationId xmlns:p14="http://schemas.microsoft.com/office/powerpoint/2010/main" val="9674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58749" y="1530350"/>
            <a:ext cx="12033251" cy="2279649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>
                <a:latin typeface="+mn-lt"/>
                <a:ea typeface="+mn-ea"/>
                <a:cs typeface="+mn-cs"/>
              </a:rPr>
              <a:t>Uma possibilidade: </a:t>
            </a:r>
            <a:r>
              <a:rPr lang="pt-BR" sz="2400" dirty="0">
                <a:latin typeface="+mn-lt"/>
                <a:ea typeface="+mn-ea"/>
                <a:cs typeface="+mn-cs"/>
              </a:rPr>
              <a:t>uma rede nacional de avaliação de </a:t>
            </a:r>
            <a:r>
              <a:rPr lang="pt-BR" sz="2400" dirty="0" err="1">
                <a:latin typeface="+mn-lt"/>
                <a:ea typeface="+mn-ea"/>
                <a:cs typeface="+mn-cs"/>
              </a:rPr>
              <a:t>PMSBs</a:t>
            </a:r>
            <a:r>
              <a:rPr lang="pt-BR" sz="2400" dirty="0">
                <a:latin typeface="+mn-lt"/>
                <a:ea typeface="+mn-ea"/>
                <a:cs typeface="+mn-cs"/>
              </a:rPr>
              <a:t> / base a Rede Nacional de Avaliação e Capacitação para Implementação dos Planos Diretores Participativos </a:t>
            </a:r>
            <a:br>
              <a:rPr lang="pt-BR" sz="2400" dirty="0">
                <a:latin typeface="+mn-lt"/>
                <a:ea typeface="+mn-ea"/>
                <a:cs typeface="+mn-cs"/>
              </a:rPr>
            </a:br>
            <a:r>
              <a:rPr lang="pt-BR" sz="2400" dirty="0" smtClean="0">
                <a:latin typeface="+mn-lt"/>
                <a:ea typeface="+mn-ea"/>
                <a:cs typeface="+mn-cs"/>
              </a:rPr>
              <a:t>Uma </a:t>
            </a:r>
            <a:r>
              <a:rPr lang="pt-BR" sz="2400" dirty="0">
                <a:latin typeface="+mn-lt"/>
                <a:ea typeface="+mn-ea"/>
                <a:cs typeface="+mn-cs"/>
              </a:rPr>
              <a:t>metodologia comum de avaliação, e constituída uma rede de avaliação coordenada pelo Observatório das Metrópoles – IPPUR- UFRJ</a:t>
            </a:r>
            <a:br>
              <a:rPr lang="pt-BR" sz="2400" dirty="0">
                <a:latin typeface="+mn-lt"/>
                <a:ea typeface="+mn-ea"/>
                <a:cs typeface="+mn-cs"/>
              </a:rPr>
            </a:br>
            <a:r>
              <a:rPr lang="pt-BR" sz="2400" dirty="0">
                <a:latin typeface="+mn-lt"/>
                <a:ea typeface="+mn-ea"/>
                <a:cs typeface="+mn-cs"/>
              </a:rPr>
              <a:t>C</a:t>
            </a:r>
            <a:r>
              <a:rPr lang="pt-BR" sz="2400" dirty="0" smtClean="0">
                <a:latin typeface="+mn-lt"/>
                <a:ea typeface="+mn-ea"/>
                <a:cs typeface="+mn-cs"/>
              </a:rPr>
              <a:t>onhecer </a:t>
            </a:r>
            <a:r>
              <a:rPr lang="pt-BR" sz="2400" dirty="0">
                <a:latin typeface="+mn-lt"/>
                <a:ea typeface="+mn-ea"/>
                <a:cs typeface="+mn-cs"/>
              </a:rPr>
              <a:t>o conteúdo dos planos já aprovados e de aferir se estes incorporaram de fato as diretrizes do Estatuto da Cidade </a:t>
            </a:r>
            <a:br>
              <a:rPr lang="pt-BR" sz="2400" dirty="0">
                <a:latin typeface="+mn-lt"/>
                <a:ea typeface="+mn-ea"/>
                <a:cs typeface="+mn-cs"/>
              </a:rPr>
            </a:br>
            <a:endParaRPr lang="pt-BR" sz="2400" dirty="0">
              <a:latin typeface="+mn-lt"/>
              <a:ea typeface="+mn-ea"/>
              <a:cs typeface="+mn-cs"/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64cf547a8aac0c429c1de171c29426f0_X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875" y="3305176"/>
            <a:ext cx="5588000" cy="3352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8750" y="3857625"/>
            <a:ext cx="520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http</a:t>
            </a:r>
            <a:r>
              <a:rPr lang="pt-BR" dirty="0"/>
              <a:t>://</a:t>
            </a:r>
            <a:r>
              <a:rPr lang="pt-BR" dirty="0" err="1"/>
              <a:t>www.observatoriodasmetropoles.net</a:t>
            </a:r>
            <a:r>
              <a:rPr lang="pt-BR" dirty="0"/>
              <a:t>/download/</a:t>
            </a:r>
            <a:r>
              <a:rPr lang="pt-BR" dirty="0" err="1"/>
              <a:t>miolo_plano_diretor.pdf</a:t>
            </a:r>
            <a:endParaRPr lang="pt-BR" dirty="0"/>
          </a:p>
        </p:txBody>
      </p:sp>
      <p:sp>
        <p:nvSpPr>
          <p:cNvPr id="8" name="Rectangle 7"/>
          <p:cNvSpPr/>
          <p:nvPr/>
        </p:nvSpPr>
        <p:spPr>
          <a:xfrm>
            <a:off x="238125" y="4699000"/>
            <a:ext cx="49806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526 relatórios municipais dos Planos </a:t>
            </a:r>
            <a:r>
              <a:rPr lang="pt-BR" sz="2000" dirty="0" smtClean="0"/>
              <a:t>Diretores e </a:t>
            </a:r>
            <a:r>
              <a:rPr lang="pt-BR" sz="2000" dirty="0"/>
              <a:t>27 relatórios síntese estaduais, a partir dos relatórios municipais </a:t>
            </a:r>
            <a:r>
              <a:rPr lang="pt-BR" sz="2000" dirty="0" smtClean="0"/>
              <a:t>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42223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" y="1387475"/>
            <a:ext cx="10953750" cy="5295900"/>
          </a:xfrm>
        </p:spPr>
        <p:txBody>
          <a:bodyPr anchor="t" anchorCtr="0">
            <a:normAutofit fontScale="90000"/>
          </a:bodyPr>
          <a:lstStyle/>
          <a:p>
            <a:pPr algn="just"/>
            <a:r>
              <a:rPr lang="pt-BR" sz="2400" b="1" dirty="0" smtClean="0"/>
              <a:t>Um caminho metodológico: </a:t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dirty="0" smtClean="0"/>
              <a:t>(</a:t>
            </a:r>
            <a:r>
              <a:rPr lang="pt-BR" sz="2400" dirty="0" err="1"/>
              <a:t>i</a:t>
            </a:r>
            <a:r>
              <a:rPr lang="pt-BR" sz="2400" dirty="0"/>
              <a:t>) levantamento e análise de dissertações e teses sobre o </a:t>
            </a:r>
            <a:r>
              <a:rPr lang="pt-BR" sz="2400" dirty="0" smtClean="0"/>
              <a:t>tema</a:t>
            </a:r>
            <a:r>
              <a:rPr lang="pt-BR" sz="2400" dirty="0"/>
              <a:t>;</a:t>
            </a:r>
            <a:r>
              <a:rPr lang="pt-BR" sz="2400" dirty="0" smtClean="0"/>
              <a:t> </a:t>
            </a:r>
            <a:r>
              <a:rPr lang="pt-BR" sz="2400" dirty="0"/>
              <a:t>já existe um conjunto de trabalhos acadêmicos que buscam avaliar os planos, sendo que as avaliações visam </a:t>
            </a:r>
            <a:r>
              <a:rPr lang="pt-BR" sz="2400" dirty="0" smtClean="0"/>
              <a:t>diferentes </a:t>
            </a:r>
            <a:r>
              <a:rPr lang="pt-BR" sz="2400" dirty="0"/>
              <a:t>objetivos</a:t>
            </a:r>
            <a:r>
              <a:rPr lang="pt-BR" sz="2400" dirty="0" smtClean="0"/>
              <a:t>.</a:t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(</a:t>
            </a:r>
            <a:r>
              <a:rPr lang="pt-BR" sz="2400" dirty="0" err="1"/>
              <a:t>ii</a:t>
            </a:r>
            <a:r>
              <a:rPr lang="pt-BR" sz="2400" dirty="0"/>
              <a:t>) </a:t>
            </a:r>
            <a:r>
              <a:rPr lang="pt-BR" sz="2400" dirty="0" smtClean="0"/>
              <a:t>leitura </a:t>
            </a:r>
            <a:r>
              <a:rPr lang="pt-BR" sz="2400" dirty="0"/>
              <a:t>dos Manuais e Guias de elaboração dos Planos Municipais de Saneamento Básico, publicados pelo Ministério das Cidades (BORJA, 2011; BRASIL, 2010; FUNASA, 2012)</a:t>
            </a:r>
            <a:br>
              <a:rPr lang="pt-BR" sz="2400" dirty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err="1" smtClean="0"/>
              <a:t>iv</a:t>
            </a:r>
            <a:r>
              <a:rPr lang="pt-BR" sz="2400" dirty="0"/>
              <a:t>) análise de diferentes </a:t>
            </a:r>
            <a:r>
              <a:rPr lang="pt-BR" sz="2400" dirty="0" err="1"/>
              <a:t>PMSBs</a:t>
            </a:r>
            <a:r>
              <a:rPr lang="pt-BR" sz="2400" dirty="0"/>
              <a:t> finalizados, tais como dos municípios de Juiz de Fora e Salvador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(</a:t>
            </a:r>
            <a:r>
              <a:rPr lang="pt-BR" sz="2400" dirty="0" err="1"/>
              <a:t>iv</a:t>
            </a:r>
            <a:r>
              <a:rPr lang="pt-BR" sz="2400" dirty="0"/>
              <a:t>) leituras de artigos acadêmicos (HELLER e PEREIRA, 2015; MORAES, 2013), e trabalhos técnicos sobre os planos publicados apresentados nos congressos da ASSEMAE e em outros eventos. </a:t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    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842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58751" y="1460501"/>
            <a:ext cx="10874374" cy="682624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2400" b="1" dirty="0" smtClean="0"/>
              <a:t>A construção </a:t>
            </a:r>
            <a:r>
              <a:rPr lang="pt-BR" sz="2400" b="1" dirty="0"/>
              <a:t>do roteiro metodológico para avaliação dos </a:t>
            </a:r>
            <a:r>
              <a:rPr lang="pt-BR" sz="2400" b="1" dirty="0" smtClean="0"/>
              <a:t>planos</a:t>
            </a:r>
            <a:r>
              <a:rPr lang="pt-BR" sz="2400" b="1" dirty="0"/>
              <a:t> </a:t>
            </a:r>
            <a:r>
              <a:rPr lang="pt-BR" sz="2400" b="1" dirty="0" smtClean="0"/>
              <a:t>- </a:t>
            </a:r>
            <a:r>
              <a:rPr lang="pt-BR" sz="2400" b="1" dirty="0"/>
              <a:t> </a:t>
            </a:r>
            <a:r>
              <a:rPr lang="pt-BR" sz="2400" b="1" dirty="0" smtClean="0"/>
              <a:t>duas etapas</a:t>
            </a: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5125" y="2857500"/>
            <a:ext cx="1044574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a </a:t>
            </a:r>
            <a:r>
              <a:rPr lang="pt-BR" sz="2400" b="1" dirty="0"/>
              <a:t>primeira </a:t>
            </a:r>
            <a:r>
              <a:rPr lang="pt-BR" sz="2400" dirty="0"/>
              <a:t>focada no processo de elaboração do </a:t>
            </a:r>
            <a:r>
              <a:rPr lang="pt-BR" sz="2400" dirty="0" smtClean="0"/>
              <a:t>plano – a memória do plano,.</a:t>
            </a:r>
          </a:p>
          <a:p>
            <a:r>
              <a:rPr lang="pt-BR" sz="2400" dirty="0" smtClean="0"/>
              <a:t> </a:t>
            </a:r>
            <a:r>
              <a:rPr lang="pt-BR" sz="2400" dirty="0"/>
              <a:t>(atas, web sites, registros filmados), base em entrevistas com os atores envolvidos na elaboração</a:t>
            </a:r>
            <a:endParaRPr lang="pt-BR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33375" y="5032376"/>
            <a:ext cx="90328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/>
              <a:t>a  segunda tem </a:t>
            </a:r>
            <a:r>
              <a:rPr lang="pt-BR" sz="2400" dirty="0" smtClean="0"/>
              <a:t>por base o </a:t>
            </a:r>
            <a:r>
              <a:rPr lang="pt-BR" sz="2400" dirty="0"/>
              <a:t>plano finalizado. </a:t>
            </a:r>
          </a:p>
        </p:txBody>
      </p:sp>
    </p:spTree>
    <p:extLst>
      <p:ext uri="{BB962C8B-B14F-4D97-AF65-F5344CB8AC3E}">
        <p14:creationId xmlns:p14="http://schemas.microsoft.com/office/powerpoint/2010/main" val="1467724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1476376"/>
            <a:ext cx="12065000" cy="650874"/>
          </a:xfrm>
        </p:spPr>
        <p:txBody>
          <a:bodyPr anchor="t" anchorCtr="0">
            <a:normAutofit fontScale="90000"/>
          </a:bodyPr>
          <a:lstStyle/>
          <a:p>
            <a:pPr algn="just"/>
            <a:r>
              <a:rPr lang="pt-BR" sz="2400" b="1" cap="all" dirty="0" err="1"/>
              <a:t>I</a:t>
            </a:r>
            <a:r>
              <a:rPr lang="pt-BR" sz="2400" b="1" cap="all" dirty="0"/>
              <a:t>-</a:t>
            </a:r>
            <a:r>
              <a:rPr lang="pt-BR" sz="2400" b="1" dirty="0"/>
              <a:t>Categorias para análise do </a:t>
            </a:r>
            <a:r>
              <a:rPr lang="pt-BR" sz="2400" b="1" dirty="0">
                <a:solidFill>
                  <a:srgbClr val="3366FF"/>
                </a:solidFill>
              </a:rPr>
              <a:t>processo de elaboração </a:t>
            </a:r>
            <a:r>
              <a:rPr lang="pt-BR" sz="2400" b="1" dirty="0"/>
              <a:t>Plano Municipal de Saneamento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9875" y="2143127"/>
            <a:ext cx="116205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1- Processo administrativo e institucional </a:t>
            </a:r>
            <a:endParaRPr lang="pt-BR" sz="2400" dirty="0"/>
          </a:p>
          <a:p>
            <a:r>
              <a:rPr lang="pt-BR" sz="2400" dirty="0"/>
              <a:t>1a) Atores institucionais participantes (secretarias de governo envolvidas; realização de debate sobre o processo de elaboração do plano na Câmara de Vereadores, destacando a importância da participação envolver as Secretarias que tem interfaces diretas com o saneamento básico – Meio Ambiente; Saúde; Habitação e Urbanismo</a:t>
            </a:r>
            <a:r>
              <a:rPr lang="pt-BR" sz="2400" dirty="0" smtClean="0"/>
              <a:t>)</a:t>
            </a:r>
          </a:p>
          <a:p>
            <a:endParaRPr lang="pt-BR" sz="2400" dirty="0" smtClean="0"/>
          </a:p>
          <a:p>
            <a:r>
              <a:rPr lang="pt-BR" sz="2400" dirty="0"/>
              <a:t>1b) Estrutura organizacional, que se refere à existência de Comitê Gestor do Plano e sua composição (Comitê de Coordenação e Comitê de Execução</a:t>
            </a:r>
            <a:r>
              <a:rPr lang="pt-BR" sz="2400" dirty="0" smtClean="0"/>
              <a:t>)</a:t>
            </a:r>
          </a:p>
          <a:p>
            <a:endParaRPr lang="pt-BR" sz="2400" dirty="0"/>
          </a:p>
          <a:p>
            <a:r>
              <a:rPr lang="pt-BR" sz="2400" dirty="0"/>
              <a:t>1c) Participação dos Conselhos de políticas públicas (saúde, cidades, meio ambiente) no processo institucional que conduz a elaboração do </a:t>
            </a:r>
            <a:r>
              <a:rPr lang="pt-BR" sz="2400" dirty="0" smtClean="0"/>
              <a:t>plano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3883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1476376"/>
            <a:ext cx="12065000" cy="650874"/>
          </a:xfrm>
        </p:spPr>
        <p:txBody>
          <a:bodyPr anchor="t" anchorCtr="0">
            <a:normAutofit fontScale="90000"/>
          </a:bodyPr>
          <a:lstStyle/>
          <a:p>
            <a:pPr algn="just"/>
            <a:r>
              <a:rPr lang="pt-BR" sz="2400" b="1" cap="all" dirty="0" err="1"/>
              <a:t>I</a:t>
            </a:r>
            <a:r>
              <a:rPr lang="pt-BR" sz="2400" b="1" cap="all" dirty="0"/>
              <a:t>-</a:t>
            </a:r>
            <a:r>
              <a:rPr lang="pt-BR" sz="2400" b="1" dirty="0"/>
              <a:t>Categorias para análise do </a:t>
            </a:r>
            <a:r>
              <a:rPr lang="pt-BR" sz="2400" b="1" dirty="0">
                <a:solidFill>
                  <a:srgbClr val="3366FF"/>
                </a:solidFill>
              </a:rPr>
              <a:t>processo de elaboração </a:t>
            </a:r>
            <a:r>
              <a:rPr lang="pt-BR" sz="2400" b="1" dirty="0"/>
              <a:t>Plano Municipal de Saneamento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33375" y="2127250"/>
            <a:ext cx="116046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/>
              <a:t>2 - Formas de divulgação do processo de elaboração do plano </a:t>
            </a:r>
            <a:endParaRPr lang="pt-BR" sz="2400" dirty="0"/>
          </a:p>
          <a:p>
            <a:r>
              <a:rPr lang="pt-BR" sz="2400" dirty="0"/>
              <a:t>Etapa 1: Fase anterior à elaboração do plano:</a:t>
            </a:r>
          </a:p>
          <a:p>
            <a:r>
              <a:rPr lang="pt-BR" sz="2400" dirty="0"/>
              <a:t>2.1.a) Divulgação em sites do governo</a:t>
            </a:r>
          </a:p>
          <a:p>
            <a:r>
              <a:rPr lang="pt-BR" sz="2400" dirty="0"/>
              <a:t>2.1.b) Divulgação na imprensa</a:t>
            </a:r>
          </a:p>
          <a:p>
            <a:r>
              <a:rPr lang="pt-BR" sz="2400" dirty="0"/>
              <a:t>2.1.c) Produção de material explicativo e divulgação do mesmo de forma descentralizada (escolas, igrejas, entidades representativas de movimentos sociais, ONG</a:t>
            </a:r>
          </a:p>
          <a:p>
            <a:r>
              <a:rPr lang="pt-BR" sz="2400" dirty="0"/>
              <a:t>Etapa 2: Durante a elaboração do ?</a:t>
            </a:r>
          </a:p>
          <a:p>
            <a:r>
              <a:rPr lang="pt-BR" sz="2400" dirty="0"/>
              <a:t>2.2.a) Criação de sistemas de acesso ao processo de elaboração, com divulgação de oficinas, relatórios parciais em página web</a:t>
            </a:r>
          </a:p>
          <a:p>
            <a:r>
              <a:rPr lang="pt-BR" sz="2400" dirty="0"/>
              <a:t>2.2.b) Multiplicação das formas de divulgação das etapas participativas do plano, além da página web: folhetos distribuídos em escolas e igrejas, cartazes, convites na mídia (jornais, rádio, redes sociais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19368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1476376"/>
            <a:ext cx="12065000" cy="650874"/>
          </a:xfrm>
        </p:spPr>
        <p:txBody>
          <a:bodyPr anchor="t" anchorCtr="0">
            <a:normAutofit fontScale="90000"/>
          </a:bodyPr>
          <a:lstStyle/>
          <a:p>
            <a:pPr algn="just"/>
            <a:r>
              <a:rPr lang="pt-BR" sz="2400" b="1" cap="all" dirty="0" err="1"/>
              <a:t>I</a:t>
            </a:r>
            <a:r>
              <a:rPr lang="pt-BR" sz="2400" b="1" cap="all" dirty="0"/>
              <a:t>-</a:t>
            </a:r>
            <a:r>
              <a:rPr lang="pt-BR" sz="2400" b="1" dirty="0"/>
              <a:t>Categorias para análise do </a:t>
            </a:r>
            <a:r>
              <a:rPr lang="pt-BR" sz="2400" b="1" dirty="0">
                <a:solidFill>
                  <a:srgbClr val="3366FF"/>
                </a:solidFill>
              </a:rPr>
              <a:t>processo de elaboração </a:t>
            </a:r>
            <a:r>
              <a:rPr lang="pt-BR" sz="2400" b="1" dirty="0"/>
              <a:t>Plano Municipal de Saneamento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9875" y="2143127"/>
            <a:ext cx="1162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190500" y="1905000"/>
            <a:ext cx="11255375" cy="5452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3.a) Existência de Plano de mobilização </a:t>
            </a:r>
          </a:p>
          <a:p>
            <a:r>
              <a:rPr lang="pt-BR" sz="2000" dirty="0"/>
              <a:t>3.b) Realização de oficinas nos bairros para recolher sugestões da comunidade e promoção de participação dos usuários na etapa diagnóstico, para identificar as formas concretas de acesso da população aos serviços, carências e deficiências dos sistemas </a:t>
            </a:r>
            <a:endParaRPr lang="pt-BR" sz="2000" dirty="0" smtClean="0"/>
          </a:p>
          <a:p>
            <a:r>
              <a:rPr lang="pt-BR" sz="2000" dirty="0"/>
              <a:t>3.c) Realização de conferências públicas descentralizadas para apresentação dos resultados do diagnóstico e para recolher sugestões, críticas, reclamações. </a:t>
            </a:r>
            <a:endParaRPr lang="pt-BR" sz="2000" dirty="0" smtClean="0"/>
          </a:p>
          <a:p>
            <a:r>
              <a:rPr lang="pt-BR" sz="2000" dirty="0"/>
              <a:t>3.d) Realização de conferências públicas descentralizadas para divulgação das proposições: metas de curto, médio e longo prazos, deixando clara a hierarquização das ações e as fontes de recursos esperadas para realização das metas; ações de emergência e contingência; mecanismos e procedimentos para avaliação sistemática da eficiência e eficácia das ações programadas. Devem ser recolhidas e sistematizadas as críticas e contribuições da população e avaliada sua incorporação.</a:t>
            </a:r>
          </a:p>
          <a:p>
            <a:r>
              <a:rPr lang="pt-BR" sz="2000" dirty="0"/>
              <a:t>3.e) Disponibilização da versão preliminar do plano na internet.</a:t>
            </a:r>
          </a:p>
          <a:p>
            <a:r>
              <a:rPr lang="pt-BR" sz="2000" dirty="0"/>
              <a:t>3.f) Audiência (</a:t>
            </a:r>
            <a:r>
              <a:rPr lang="pt-BR" sz="2000" dirty="0" err="1"/>
              <a:t>s</a:t>
            </a:r>
            <a:r>
              <a:rPr lang="pt-BR" sz="2000" dirty="0"/>
              <a:t>) pública (</a:t>
            </a:r>
            <a:r>
              <a:rPr lang="pt-BR" sz="2000" dirty="0" err="1"/>
              <a:t>s</a:t>
            </a:r>
            <a:r>
              <a:rPr lang="pt-BR" sz="2000" dirty="0"/>
              <a:t>) para apresentação do Plano. </a:t>
            </a:r>
            <a:endParaRPr lang="pt-BR" sz="2000" dirty="0" smtClean="0"/>
          </a:p>
          <a:p>
            <a:r>
              <a:rPr lang="pt-BR" sz="2000" dirty="0"/>
              <a:t>3.g) Consulta pública para acolhimento de emendas (aditivas, supressivas ou modificativas); o formato da consulta depende do número de habitantes do município; </a:t>
            </a:r>
          </a:p>
          <a:p>
            <a:r>
              <a:rPr lang="pt-BR" sz="2000" dirty="0"/>
              <a:t>3.h) Apresentação do plano na Câmara de Vereadores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8320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1349375"/>
            <a:ext cx="9429750" cy="888999"/>
          </a:xfrm>
        </p:spPr>
        <p:txBody>
          <a:bodyPr anchor="t" anchorCtr="0">
            <a:normAutofit/>
          </a:bodyPr>
          <a:lstStyle/>
          <a:p>
            <a:pPr algn="just"/>
            <a:r>
              <a:rPr lang="pt-BR" sz="2400" dirty="0"/>
              <a:t>II. </a:t>
            </a:r>
            <a:r>
              <a:rPr lang="pt-BR" sz="2400" b="1" dirty="0"/>
              <a:t>Categorias para  a análise do </a:t>
            </a:r>
            <a:r>
              <a:rPr lang="pt-BR" sz="2400" b="1" dirty="0">
                <a:solidFill>
                  <a:srgbClr val="3366FF"/>
                </a:solidFill>
              </a:rPr>
              <a:t>plano finalizado</a:t>
            </a:r>
            <a:r>
              <a:rPr lang="pt-BR" sz="2400" dirty="0">
                <a:solidFill>
                  <a:srgbClr val="3366FF"/>
                </a:solidFill>
              </a:rPr>
              <a:t>.</a:t>
            </a:r>
            <a:br>
              <a:rPr lang="pt-BR" sz="2400" dirty="0">
                <a:solidFill>
                  <a:srgbClr val="3366FF"/>
                </a:solidFill>
              </a:rPr>
            </a:br>
            <a:endParaRPr lang="pt-BR" sz="2400" b="1" dirty="0">
              <a:solidFill>
                <a:srgbClr val="3366FF"/>
              </a:solidFill>
            </a:endParaRPr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5125" y="2174875"/>
            <a:ext cx="11144250" cy="431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0" y="1825626"/>
            <a:ext cx="1201737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/>
              <a:t>1- Completude e abrangência do diagnóstico</a:t>
            </a:r>
            <a:endParaRPr lang="pt-BR" sz="2000" dirty="0"/>
          </a:p>
          <a:p>
            <a:r>
              <a:rPr lang="pt-BR" sz="2000" dirty="0"/>
              <a:t>1.1 Uso de Indicadores</a:t>
            </a:r>
          </a:p>
          <a:p>
            <a:r>
              <a:rPr lang="pt-BR" sz="2000" dirty="0"/>
              <a:t>1.1.1) Situação dos serviços e de seus impactos nas condições de vida, correlacionando acesso aos serviços com indicadores de saúde e epidemiológicos e  com diagnóstico socioeconômico </a:t>
            </a:r>
          </a:p>
          <a:p>
            <a:r>
              <a:rPr lang="pt-BR" sz="2000" dirty="0"/>
              <a:t>1.2 Condições de acesso aos serviços </a:t>
            </a:r>
          </a:p>
          <a:p>
            <a:r>
              <a:rPr lang="pt-BR" sz="2000" dirty="0"/>
              <a:t>1.2.1) Identificação de soluções alternativas aos serviços dentro de um mesmo município (verificar se o plano identificou, além dos serviços disponibilizados, as soluções adotadas pela população que não tem acesso aos serviços públicos)</a:t>
            </a:r>
          </a:p>
          <a:p>
            <a:r>
              <a:rPr lang="pt-BR" sz="2000" dirty="0"/>
              <a:t>1.2.2) Identificação das formas de apropriação do serviço pela população, ou seja, se a população realmente utiliza o serviço, já que pode ocorrer da disponibilização não se converter em acesso. Como por exemplo, ocorre com a população que não tem ligação à rede pública de água ou esgoto, que passa em frente ao seu domicílio, ou àquela que não possui instalações </a:t>
            </a:r>
            <a:r>
              <a:rPr lang="pt-BR" sz="2000" dirty="0" err="1"/>
              <a:t>hidrossanitárias</a:t>
            </a:r>
            <a:r>
              <a:rPr lang="pt-BR" sz="2000" dirty="0"/>
              <a:t>.</a:t>
            </a:r>
          </a:p>
          <a:p>
            <a:r>
              <a:rPr lang="pt-BR" sz="2000" dirty="0"/>
              <a:t>1.2.3) Caracterização da população sem acesso à solução ou serviço, usando indicadores como renda, escolaridade, cor da pele, gênero; caracterização da situação do domicílio localizado em área de ocupação irregular (favelas, margens de rios, etc.) ou comunidades especiais (quilombolas, indígenas, dentre outras) com relação ao acesso aos serviços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2380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1578</Words>
  <Application>Microsoft Macintosh PowerPoint</Application>
  <PresentationFormat>Custom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Tema do Office</vt:lpstr>
      <vt:lpstr>METODOLOGIA PARA ANÁLISE DE PLANOS MUNICIPAIS DE SANEAMENTO BÁSICO </vt:lpstr>
      <vt:lpstr>PowerPoint Presentation</vt:lpstr>
      <vt:lpstr>Uma possibilidade: uma rede nacional de avaliação de PMSBs / base a Rede Nacional de Avaliação e Capacitação para Implementação dos Planos Diretores Participativos  Uma metodologia comum de avaliação, e constituída uma rede de avaliação coordenada pelo Observatório das Metrópoles – IPPUR- UFRJ Conhecer o conteúdo dos planos já aprovados e de aferir se estes incorporaram de fato as diretrizes do Estatuto da Cidade  </vt:lpstr>
      <vt:lpstr>Um caminho metodológico:   (i) levantamento e análise de dissertações e teses sobre o tema; já existe um conjunto de trabalhos acadêmicos que buscam avaliar os planos, sendo que as avaliações visam diferentes objetivos.  (ii) leitura dos Manuais e Guias de elaboração dos Planos Municipais de Saneamento Básico, publicados pelo Ministério das Cidades (BORJA, 2011; BRASIL, 2010; FUNASA, 2012)  iv) análise de diferentes PMSBs finalizados, tais como dos municípios de Juiz de Fora e Salvador   (iv) leituras de artigos acadêmicos (HELLER e PEREIRA, 2015; MORAES, 2013), e trabalhos técnicos sobre os planos publicados apresentados nos congressos da ASSEMAE e em outros eventos.       </vt:lpstr>
      <vt:lpstr>A construção do roteiro metodológico para avaliação dos planos -  duas etapas </vt:lpstr>
      <vt:lpstr>I-Categorias para análise do processo de elaboração Plano Municipal de Saneamento </vt:lpstr>
      <vt:lpstr>I-Categorias para análise do processo de elaboração Plano Municipal de Saneamento </vt:lpstr>
      <vt:lpstr>I-Categorias para análise do processo de elaboração Plano Municipal de Saneamento </vt:lpstr>
      <vt:lpstr>II. Categorias para  a análise do plano finalizado. </vt:lpstr>
      <vt:lpstr>II. Categorias para  a análise do plano finalizado</vt:lpstr>
      <vt:lpstr>II. Categorias para  a análise do plano finalizado</vt:lpstr>
      <vt:lpstr>II. Categorias para  a análise do plano finalizado</vt:lpstr>
      <vt:lpstr>PowerPoint Presentation</vt:lpstr>
      <vt:lpstr>PowerPoint Presentation</vt:lpstr>
      <vt:lpstr>Obrigada!  anabrittster@gmail.com yasmimribeiro@yahoo.com.br 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Ana Lucia</cp:lastModifiedBy>
  <cp:revision>15</cp:revision>
  <dcterms:created xsi:type="dcterms:W3CDTF">2017-05-30T09:26:55Z</dcterms:created>
  <dcterms:modified xsi:type="dcterms:W3CDTF">2017-06-20T17:18:02Z</dcterms:modified>
</cp:coreProperties>
</file>