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3"/>
  </p:notesMasterIdLst>
  <p:handoutMasterIdLst>
    <p:handoutMasterId r:id="rId24"/>
  </p:handoutMasterIdLst>
  <p:sldIdLst>
    <p:sldId id="260" r:id="rId4"/>
    <p:sldId id="263" r:id="rId5"/>
    <p:sldId id="264" r:id="rId6"/>
    <p:sldId id="265" r:id="rId7"/>
    <p:sldId id="266" r:id="rId8"/>
    <p:sldId id="267" r:id="rId9"/>
    <p:sldId id="268" r:id="rId10"/>
    <p:sldId id="274" r:id="rId11"/>
    <p:sldId id="277" r:id="rId12"/>
    <p:sldId id="279" r:id="rId13"/>
    <p:sldId id="275" r:id="rId14"/>
    <p:sldId id="280" r:id="rId15"/>
    <p:sldId id="270" r:id="rId16"/>
    <p:sldId id="282" r:id="rId17"/>
    <p:sldId id="271" r:id="rId18"/>
    <p:sldId id="283" r:id="rId19"/>
    <p:sldId id="272" r:id="rId20"/>
    <p:sldId id="281" r:id="rId21"/>
    <p:sldId id="261" r:id="rId22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18/06/2017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B642771-3085-4049-83A0-E5F3C837B3AC}" type="datetimeFigureOut">
              <a:rPr lang="pt-BR"/>
              <a:pPr>
                <a:defRPr/>
              </a:pPr>
              <a:t>18/06/2017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0401BD-568A-494E-806F-F35579D5FD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056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827088" y="1556792"/>
            <a:ext cx="74898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ETE BOSQUE DAS PALMEIRAS</a:t>
            </a:r>
          </a:p>
          <a:p>
            <a:pPr algn="ctr" eaLnBrk="1" hangingPunct="1"/>
            <a:endParaRPr lang="pt-BR" sz="40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TANQUE SÉPTICO + </a:t>
            </a:r>
          </a:p>
          <a:p>
            <a:pPr algn="ctr" eaLnBrk="1" hangingPunct="1"/>
            <a:r>
              <a:rPr lang="pt-BR" sz="4000" b="1" dirty="0" smtClean="0">
                <a:solidFill>
                  <a:srgbClr val="002060"/>
                </a:solidFill>
                <a:latin typeface="Arial" charset="0"/>
              </a:rPr>
              <a:t>FILTRO ANAERÓBIO</a:t>
            </a:r>
            <a:endParaRPr lang="pt-BR" sz="40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58234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ABNT: NBR 13969 (1997) </a:t>
            </a:r>
            <a:r>
              <a:rPr lang="pt-BR" sz="2400" dirty="0"/>
              <a:t>– Tanques sépticos – Unidades de tratamento complementar e disposição final dos efluentes líquidos – Projeto, construção e operação</a:t>
            </a:r>
          </a:p>
          <a:p>
            <a:r>
              <a:rPr lang="pt-BR" sz="2400" dirty="0"/>
              <a:t> </a:t>
            </a:r>
          </a:p>
          <a:p>
            <a:r>
              <a:rPr lang="pt-BR" sz="2400" b="1" dirty="0"/>
              <a:t>V</a:t>
            </a:r>
            <a:r>
              <a:rPr lang="pt-BR" sz="2400" b="1" baseline="-25000" dirty="0"/>
              <a:t>u</a:t>
            </a:r>
            <a:r>
              <a:rPr lang="pt-BR" sz="2400" b="1" dirty="0"/>
              <a:t> = 1,6 NCT</a:t>
            </a:r>
          </a:p>
          <a:p>
            <a:endParaRPr lang="pt-BR" sz="2400" dirty="0" smtClean="0"/>
          </a:p>
          <a:p>
            <a:r>
              <a:rPr lang="pt-BR" sz="2400" dirty="0" smtClean="0"/>
              <a:t>V</a:t>
            </a:r>
            <a:r>
              <a:rPr lang="pt-BR" sz="2400" baseline="-25000" dirty="0" smtClean="0"/>
              <a:t>u</a:t>
            </a:r>
            <a:r>
              <a:rPr lang="pt-BR" sz="2400" dirty="0" smtClean="0"/>
              <a:t> </a:t>
            </a:r>
            <a:r>
              <a:rPr lang="pt-BR" sz="2400" dirty="0"/>
              <a:t>= volume útil (L) do leito filtrante, incluindo o fundo falso</a:t>
            </a:r>
          </a:p>
          <a:p>
            <a:r>
              <a:rPr lang="pt-BR" sz="2400" dirty="0"/>
              <a:t>N = número de contribuintes = 3.247 hab.</a:t>
            </a:r>
          </a:p>
          <a:p>
            <a:r>
              <a:rPr lang="pt-BR" sz="2400" dirty="0"/>
              <a:t>C = contribuição diária de esgoto = 160 L/</a:t>
            </a:r>
            <a:r>
              <a:rPr lang="pt-BR" sz="2400" dirty="0" err="1"/>
              <a:t>hab.dia</a:t>
            </a:r>
            <a:r>
              <a:rPr lang="pt-BR" sz="2400" dirty="0"/>
              <a:t> </a:t>
            </a:r>
          </a:p>
          <a:p>
            <a:r>
              <a:rPr lang="pt-BR" sz="2400" dirty="0"/>
              <a:t>T = tempo de detenção hidráulica = 12 h = 0,5 dia, para contribuição diária acima de 9.000 L/dia e temperatura média do mês mais frio entre 15 e </a:t>
            </a:r>
            <a:r>
              <a:rPr lang="pt-BR" sz="2400" dirty="0" smtClean="0"/>
              <a:t>25ºC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1016980"/>
            <a:ext cx="864096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FILTRO ANAERÓBIO DE LEITO FIXO E FLUXO ASCENDENTE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1640" y="174620"/>
            <a:ext cx="53285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Dimensionamento </a:t>
            </a:r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do Filtro Anaeróbio </a:t>
            </a:r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Sépticos</a:t>
            </a:r>
          </a:p>
        </p:txBody>
      </p:sp>
    </p:spTree>
    <p:extLst>
      <p:ext uri="{BB962C8B-B14F-4D97-AF65-F5344CB8AC3E}">
        <p14:creationId xmlns:p14="http://schemas.microsoft.com/office/powerpoint/2010/main" val="120596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980728"/>
            <a:ext cx="8928276" cy="206614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7378" y="335699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Número de Filtros Anaeróbios:	3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Dimensões de 1 Filtro: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Largura útil:	11,10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Comprimento útil:	11,10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do vão livre:	0,60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útil do leito filtrante:	0,60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útil do fundo falso:	0,60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útil total:	1,20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Profundidade interna total:	1,80 m;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7705" algn="l"/>
                <a:tab pos="5940425" algn="r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Volume útil:	147,85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pt-BR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179338"/>
            <a:ext cx="5544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Dimensionamento do Filtro Anaeróbio 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90490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980728"/>
            <a:ext cx="828092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Características construtivas por filtro: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300" dirty="0" smtClean="0"/>
              <a:t>Filtro </a:t>
            </a:r>
            <a:r>
              <a:rPr lang="pt-BR" sz="2300" dirty="0"/>
              <a:t>Anaeróbio de Leito Fixo e Fluxo Ascendente, com leito de 0,60 m de brita nº 4, uma laje perfurada e um fundo falso com 0,60 m de profundidade. 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 smtClean="0"/>
              <a:t>É </a:t>
            </a:r>
            <a:r>
              <a:rPr lang="pt-BR" sz="2300" dirty="0"/>
              <a:t>um reator híbrido que associa as vantagens do filtro anaeróbio convencional com leito de britas para polimento do efluente, com as vantagens da acumulação e contato do esgoto com lodo granular no fundo falso como se fosse um RAFA (UASB</a:t>
            </a:r>
            <a:r>
              <a:rPr lang="pt-BR" sz="2300" dirty="0" smtClean="0"/>
              <a:t>).</a:t>
            </a:r>
            <a:endParaRPr lang="pt-BR" sz="2300" dirty="0"/>
          </a:p>
          <a:p>
            <a:pPr lvl="1"/>
            <a:endParaRPr lang="pt-BR" sz="2300" dirty="0"/>
          </a:p>
          <a:p>
            <a:pPr lvl="1"/>
            <a:r>
              <a:rPr lang="pt-BR" sz="2300" dirty="0" smtClean="0"/>
              <a:t>Unidade </a:t>
            </a:r>
            <a:r>
              <a:rPr lang="pt-BR" sz="2300" dirty="0"/>
              <a:t>totalmente </a:t>
            </a:r>
            <a:r>
              <a:rPr lang="pt-BR" sz="2300" dirty="0" smtClean="0"/>
              <a:t>enterrada</a:t>
            </a:r>
          </a:p>
          <a:p>
            <a:pPr lvl="1"/>
            <a:r>
              <a:rPr lang="pt-BR" sz="2300" dirty="0" smtClean="0"/>
              <a:t>42 </a:t>
            </a:r>
            <a:r>
              <a:rPr lang="pt-BR" sz="2300" dirty="0"/>
              <a:t>tubos DN 75mm para alimentação até o fundo </a:t>
            </a:r>
            <a:r>
              <a:rPr lang="pt-BR" sz="2300" dirty="0" smtClean="0"/>
              <a:t>falso</a:t>
            </a:r>
          </a:p>
          <a:p>
            <a:pPr lvl="1"/>
            <a:r>
              <a:rPr lang="pt-BR" sz="2300" dirty="0" smtClean="0"/>
              <a:t>10 </a:t>
            </a:r>
            <a:r>
              <a:rPr lang="pt-BR" sz="2300" dirty="0"/>
              <a:t>tubos DN 100mm perfurados para coleta do efluente </a:t>
            </a:r>
            <a:r>
              <a:rPr lang="pt-BR" sz="2300" dirty="0" smtClean="0"/>
              <a:t>tratado</a:t>
            </a:r>
          </a:p>
          <a:p>
            <a:pPr lvl="1"/>
            <a:r>
              <a:rPr lang="pt-BR" sz="2300" dirty="0" smtClean="0"/>
              <a:t>42 </a:t>
            </a:r>
            <a:r>
              <a:rPr lang="pt-BR" sz="2300" dirty="0"/>
              <a:t>tubos guia DN 150mm para remoção do </a:t>
            </a:r>
            <a:r>
              <a:rPr lang="pt-BR" sz="2300" dirty="0" smtClean="0"/>
              <a:t>lodo</a:t>
            </a:r>
          </a:p>
          <a:p>
            <a:pPr lvl="1"/>
            <a:r>
              <a:rPr lang="pt-BR" sz="2300" dirty="0" smtClean="0"/>
              <a:t>8 </a:t>
            </a:r>
            <a:r>
              <a:rPr lang="pt-BR" sz="2300" dirty="0"/>
              <a:t>tampas de inspeção (1,20 x 1,20m) em fibra de vidro</a:t>
            </a:r>
            <a:r>
              <a:rPr lang="pt-BR" sz="2300" dirty="0" smtClean="0"/>
              <a:t>.</a:t>
            </a:r>
            <a:endParaRPr lang="pt-BR" sz="2300" dirty="0"/>
          </a:p>
        </p:txBody>
      </p:sp>
      <p:sp>
        <p:nvSpPr>
          <p:cNvPr id="4" name="Retângulo 3"/>
          <p:cNvSpPr/>
          <p:nvPr/>
        </p:nvSpPr>
        <p:spPr>
          <a:xfrm>
            <a:off x="1475656" y="188640"/>
            <a:ext cx="5472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Dimensionamento do Filtro Anaeróbio 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11759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0824" y="1052736"/>
            <a:ext cx="8353624" cy="529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Produtos Químicos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Tanino – solução a 25% de teor ativo</a:t>
            </a:r>
            <a:endParaRPr 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Calha </a:t>
            </a:r>
            <a:r>
              <a:rPr lang="pt-B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Parshall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entrada dos Tanques Sépticos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Dosagem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média: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37,5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 do teor ativo /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(150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 de solução comercial /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médio mensal: 1.440 kg/mês 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0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</a:t>
            </a:r>
            <a:r>
              <a:rPr lang="pt-BR" sz="24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coagulante orgânico biodegradável para proporcionar um tratamento primário avançado ou quimicamente assistido no tanque séptico, aumentando a separação e remoção de gordura e óleos e graxas na escuma, e de sólidos orgânicos no lodo dos tanques sépticos, sem interferir com a digestão anaeróbia do lodo no fundo do tanque</a:t>
            </a:r>
            <a:r>
              <a:rPr lang="pt-BR" sz="24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0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37" y="496094"/>
            <a:ext cx="9036496" cy="265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Neutralizador de </a:t>
            </a:r>
            <a:r>
              <a:rPr lang="pt-BR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odores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Nebulização do produto na atmosfera (diluição 1:100) em áreas descobertas e locais com emissões fugitivas de maus odores.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Painel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comando com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temporizador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programador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horário controla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automaticamente o tempo de aspersão e pausa do sistema, sendo o produto aplicado através de bombas dosadoras de alta pressão e linha de bicos aspersores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5812253" cy="32693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33315" y="3212976"/>
            <a:ext cx="2907109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 de aplicação: chegada do esgoto bruto nas unidades do tratamento preliminar; filtros anaeróbios, estação elevatória de efluente tratado e tanque de contenção.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mensal: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700 L / mês </a:t>
            </a:r>
            <a:endParaRPr lang="pt-B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825" y="908720"/>
            <a:ext cx="8640960" cy="461665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Tanque Séptico + Filtro Anaeróbio - Desempenho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2873" y="1566317"/>
            <a:ext cx="7776864" cy="51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4"/>
          <a:stretch/>
        </p:blipFill>
        <p:spPr bwMode="auto">
          <a:xfrm>
            <a:off x="107504" y="1772816"/>
            <a:ext cx="89253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825" y="908720"/>
            <a:ext cx="8640960" cy="461665"/>
          </a:xfrm>
          <a:prstGeom prst="rect">
            <a:avLst/>
          </a:prstGeom>
          <a:solidFill>
            <a:srgbClr val="00B0F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Tanque Séptico + Filtro Anaeróbio - Desempenho</a:t>
            </a:r>
          </a:p>
        </p:txBody>
      </p:sp>
    </p:spTree>
    <p:extLst>
      <p:ext uri="{BB962C8B-B14F-4D97-AF65-F5344CB8AC3E}">
        <p14:creationId xmlns:p14="http://schemas.microsoft.com/office/powerpoint/2010/main" val="221386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4" y="279400"/>
            <a:ext cx="777756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51520" y="908715"/>
          <a:ext cx="6336000" cy="583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466"/>
                <a:gridCol w="522881"/>
                <a:gridCol w="522881"/>
                <a:gridCol w="522881"/>
                <a:gridCol w="522881"/>
                <a:gridCol w="522881"/>
                <a:gridCol w="451822"/>
                <a:gridCol w="451822"/>
                <a:gridCol w="451822"/>
                <a:gridCol w="438663"/>
              </a:tblGrid>
              <a:tr h="30824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Produção de Lodo e Escuma (m³)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 rowSpan="2">
                  <a:txBody>
                    <a:bodyPr/>
                    <a:lstStyle/>
                    <a:p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2015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2016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2017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ETS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LF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ETS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LF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ETS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LF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JAN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288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FEV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92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MAR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288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ABR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MAI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8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8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JUN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JUL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AGO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SET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OUT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NOV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DEZ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16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TOTAL (tipo/unidade)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54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168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108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372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72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TOTAL (m³/ano)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228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540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456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799784" y="1765116"/>
            <a:ext cx="2225352" cy="258532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LTS </a:t>
            </a:r>
            <a:r>
              <a:rPr lang="pt-BR" dirty="0"/>
              <a:t>– Lodo dos Tanques Sépticos;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ETS </a:t>
            </a:r>
            <a:r>
              <a:rPr lang="pt-BR" dirty="0"/>
              <a:t>– Escuma dos Tanques Sépticos; 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LF </a:t>
            </a:r>
            <a:r>
              <a:rPr lang="pt-BR" dirty="0"/>
              <a:t>– Lodo dos Filtros </a:t>
            </a:r>
            <a:r>
              <a:rPr lang="pt-BR" dirty="0" smtClean="0"/>
              <a:t>Anaeróbios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799784" y="4581128"/>
            <a:ext cx="2192796" cy="121241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Remoção via </a:t>
            </a:r>
          </a:p>
          <a:p>
            <a:pPr algn="ctr"/>
            <a:r>
              <a:rPr lang="pt-BR" dirty="0" smtClean="0"/>
              <a:t>caminhões </a:t>
            </a:r>
          </a:p>
          <a:p>
            <a:pPr algn="ctr"/>
            <a:r>
              <a:rPr lang="pt-BR" dirty="0" smtClean="0"/>
              <a:t>limpa-fossa para uma ETE próxima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799784" y="6024236"/>
            <a:ext cx="2225352" cy="64338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Teor </a:t>
            </a:r>
            <a:r>
              <a:rPr lang="pt-BR" dirty="0"/>
              <a:t>de sólidos </a:t>
            </a:r>
            <a:endParaRPr lang="pt-BR" dirty="0" smtClean="0"/>
          </a:p>
          <a:p>
            <a:pPr algn="ctr"/>
            <a:r>
              <a:rPr lang="pt-BR" dirty="0"/>
              <a:t>e</a:t>
            </a:r>
            <a:r>
              <a:rPr lang="pt-BR" dirty="0" smtClean="0"/>
              <a:t>ntre 1 e </a:t>
            </a:r>
            <a:r>
              <a:rPr lang="pt-BR" dirty="0"/>
              <a:t>5%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20871" y="988857"/>
            <a:ext cx="2304265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TANQUE SÉPTICO + FILTRO ANAERÓBIO</a:t>
            </a:r>
          </a:p>
        </p:txBody>
      </p:sp>
    </p:spTree>
    <p:extLst>
      <p:ext uri="{BB962C8B-B14F-4D97-AF65-F5344CB8AC3E}">
        <p14:creationId xmlns:p14="http://schemas.microsoft.com/office/powerpoint/2010/main" val="100283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0825" y="1052736"/>
            <a:ext cx="86409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</a:t>
            </a:r>
          </a:p>
          <a:p>
            <a:pPr>
              <a:defRPr/>
            </a:pPr>
            <a:endParaRPr lang="pt-BR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e manutenção simples;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equipamentos eletromecânicos;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operador fixo;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impacto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Normas de projeto detalhadas: ABNT NBR 7229/93 e NBR 13969/97;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Baixíssima produção de lodo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(remoção com caminhão limpa-fossa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tratamento em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ETE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DESVANTAGENS</a:t>
            </a:r>
            <a:endParaRPr lang="pt-BR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Aplicável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ETEs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pequeno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porte;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Efluente  tratado com qualidade inferior a outros processos;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alcançar remoção de DBO ≥ 80%;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Remoção nula de nutrientes (Nitrogênio e Fósforo);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Medidas de controle do sulfeto no efluente tratado para evitar maus odores e corrosão, e proporcionar segurança do trabalho; </a:t>
            </a:r>
          </a:p>
          <a:p>
            <a:pPr marL="180000" indent="-180000">
              <a:buFont typeface="Wingdings" pitchFamily="2" charset="2"/>
              <a:buChar char="§"/>
              <a:defRPr/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Dificuldades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desativação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ETE.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2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755576" y="476672"/>
            <a:ext cx="7848872" cy="101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Sérgio Raimundo Grandin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Engenheiro - Coordenador de Tratamento de Esgoto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3348-5693   eteanhumas@sanasa.com.br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6" y="1196752"/>
            <a:ext cx="89000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6476" y="5102023"/>
            <a:ext cx="8900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1 -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Gradeamento Grosseiro, Caixa de Areia e Calha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Parshall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2 -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Tanques Sépticos;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3 -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Filtros Anaeróbios;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just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4 -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Estação Elevatória de Efluente Tratado 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Tanque de Contenção (Pulmão).</a:t>
            </a:r>
          </a:p>
          <a:p>
            <a:pPr marL="449580" algn="just">
              <a:spcAft>
                <a:spcPts val="0"/>
              </a:spcAft>
            </a:pPr>
            <a:r>
              <a:rPr lang="pt-B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Corpo receptor: Ribeirão Anhumas (classe 04)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4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3" descr="C:\Documents and Settings\sergio\Desktop\e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910737" cy="36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018241" y="1104510"/>
            <a:ext cx="39652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/>
              <a:t>Vazões e cargas orgânicas de projeto </a:t>
            </a:r>
            <a:endParaRPr lang="pt-BR" b="1" dirty="0" smtClean="0"/>
          </a:p>
          <a:p>
            <a:pPr>
              <a:spcAft>
                <a:spcPts val="0"/>
              </a:spcAft>
            </a:pPr>
            <a:r>
              <a:rPr lang="pt-BR" b="1" dirty="0" smtClean="0"/>
              <a:t>(</a:t>
            </a:r>
            <a:r>
              <a:rPr lang="pt-BR" b="1" dirty="0"/>
              <a:t>final de plano)</a:t>
            </a:r>
            <a:endParaRPr lang="pt-BR" dirty="0"/>
          </a:p>
          <a:p>
            <a:pPr>
              <a:spcAft>
                <a:spcPts val="0"/>
              </a:spcAft>
            </a:pPr>
            <a:endParaRPr lang="pt-BR" sz="800" dirty="0" smtClean="0"/>
          </a:p>
          <a:p>
            <a:pPr>
              <a:spcAft>
                <a:spcPts val="0"/>
              </a:spcAft>
            </a:pPr>
            <a:r>
              <a:rPr lang="pt-BR" dirty="0" smtClean="0"/>
              <a:t>Vazão </a:t>
            </a:r>
            <a:r>
              <a:rPr lang="pt-BR" dirty="0"/>
              <a:t>média: 6,37 L/s</a:t>
            </a:r>
          </a:p>
          <a:p>
            <a:pPr>
              <a:spcAft>
                <a:spcPts val="0"/>
              </a:spcAft>
            </a:pPr>
            <a:r>
              <a:rPr lang="pt-BR" dirty="0"/>
              <a:t>Vazão máxima horária: 11,00 L/s</a:t>
            </a:r>
          </a:p>
          <a:p>
            <a:r>
              <a:rPr lang="pt-BR" dirty="0"/>
              <a:t>DBO média afluente à ETE: </a:t>
            </a:r>
            <a:r>
              <a:rPr lang="pt-BR" dirty="0" smtClean="0"/>
              <a:t>300 </a:t>
            </a:r>
            <a:r>
              <a:rPr lang="pt-BR" dirty="0"/>
              <a:t>mg/L</a:t>
            </a:r>
          </a:p>
          <a:p>
            <a:r>
              <a:rPr lang="pt-BR" dirty="0"/>
              <a:t>Carga de DBO afluente à ETE: </a:t>
            </a:r>
            <a:r>
              <a:rPr lang="pt-BR" dirty="0" smtClean="0"/>
              <a:t>165 </a:t>
            </a:r>
            <a:r>
              <a:rPr lang="pt-BR" dirty="0"/>
              <a:t>kg/dia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807820"/>
            <a:ext cx="40324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Vazões </a:t>
            </a:r>
            <a:r>
              <a:rPr lang="pt-BR" b="1" dirty="0"/>
              <a:t>e cargas orgânicas atuais (2017)</a:t>
            </a:r>
            <a:endParaRPr lang="pt-BR" dirty="0"/>
          </a:p>
          <a:p>
            <a:endParaRPr lang="pt-BR" sz="800" dirty="0"/>
          </a:p>
          <a:p>
            <a:r>
              <a:rPr lang="pt-BR" dirty="0"/>
              <a:t>Vazão média: 3,70 L/s</a:t>
            </a:r>
          </a:p>
          <a:p>
            <a:r>
              <a:rPr lang="pt-BR" dirty="0"/>
              <a:t>Vazão máxima horária: 9,4 L/s</a:t>
            </a:r>
          </a:p>
          <a:p>
            <a:r>
              <a:rPr lang="pt-BR" dirty="0"/>
              <a:t>DBO média afluente à ETE: 541 mg/L</a:t>
            </a:r>
          </a:p>
          <a:p>
            <a:r>
              <a:rPr lang="pt-BR" dirty="0"/>
              <a:t>Carga de DBO afluente à ETE: 173 kg/dia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3029560"/>
            <a:ext cx="4951092" cy="37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uxograma ETE Barão Geraldo Maio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57056"/>
            <a:ext cx="51244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0825" y="279400"/>
            <a:ext cx="715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22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ETE BOSQUE DAS PALMEIRAS</a:t>
            </a:r>
            <a:endParaRPr lang="en-US" altLang="pt-BR" sz="2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38944" y="1488841"/>
                <a:ext cx="864096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 smtClean="0"/>
                  <a:t>NBR 7229 (ABNT </a:t>
                </a:r>
                <a:r>
                  <a:rPr lang="pt-BR" sz="2000" b="1" dirty="0"/>
                  <a:t>1993) </a:t>
                </a:r>
                <a:r>
                  <a:rPr lang="pt-BR" sz="2000" dirty="0"/>
                  <a:t>- </a:t>
                </a:r>
                <a:r>
                  <a:rPr lang="pt-BR" sz="2000" dirty="0" smtClean="0"/>
                  <a:t>Projeto</a:t>
                </a:r>
                <a:r>
                  <a:rPr lang="pt-BR" sz="2000" dirty="0"/>
                  <a:t>, construção e operação de sistemas de tanques sépticos</a:t>
                </a:r>
              </a:p>
              <a:p>
                <a:endParaRPr lang="pt-B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𝑪𝑻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𝑳𝒇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b="1" dirty="0" smtClean="0"/>
              </a:p>
              <a:p>
                <a:endParaRPr lang="pt-BR" sz="2000" dirty="0" smtClean="0"/>
              </a:p>
              <a:p>
                <a:r>
                  <a:rPr lang="pt-BR" sz="2000" dirty="0" smtClean="0"/>
                  <a:t>V = Volume útil do tanque séptico (L)</a:t>
                </a:r>
              </a:p>
              <a:p>
                <a:r>
                  <a:rPr lang="pt-BR" sz="2000" dirty="0" smtClean="0"/>
                  <a:t>N = número de contribuintes ou população </a:t>
                </a:r>
                <a:r>
                  <a:rPr lang="pt-BR" sz="2000" dirty="0"/>
                  <a:t>equivalente = </a:t>
                </a:r>
                <a:r>
                  <a:rPr lang="pt-BR" sz="2000" dirty="0" smtClean="0"/>
                  <a:t>3.247 </a:t>
                </a:r>
                <a:r>
                  <a:rPr lang="pt-BR" sz="2000" dirty="0"/>
                  <a:t>hab</a:t>
                </a:r>
                <a:r>
                  <a:rPr lang="pt-BR" sz="2000" dirty="0" smtClean="0"/>
                  <a:t>.</a:t>
                </a:r>
              </a:p>
              <a:p>
                <a:r>
                  <a:rPr lang="pt-BR" sz="2000" dirty="0" smtClean="0"/>
                  <a:t>C = contribuição diária de esgotos (L/</a:t>
                </a:r>
                <a:r>
                  <a:rPr lang="pt-BR" sz="2000" dirty="0" err="1" smtClean="0"/>
                  <a:t>hab.dia</a:t>
                </a:r>
                <a:r>
                  <a:rPr lang="pt-BR" sz="2000" dirty="0"/>
                  <a:t>) = 160 L/</a:t>
                </a:r>
                <a:r>
                  <a:rPr lang="pt-BR" sz="2000" dirty="0" err="1"/>
                  <a:t>hab.dia</a:t>
                </a:r>
                <a:r>
                  <a:rPr lang="pt-BR" sz="2000" dirty="0"/>
                  <a:t> </a:t>
                </a:r>
              </a:p>
              <a:p>
                <a:r>
                  <a:rPr lang="pt-BR" sz="2000" dirty="0" smtClean="0"/>
                  <a:t>T = tempo de detenção hidráulica (dias</a:t>
                </a:r>
                <a:r>
                  <a:rPr lang="pt-BR" sz="2000" dirty="0"/>
                  <a:t>) = 12 h = 0,5 </a:t>
                </a:r>
                <a:r>
                  <a:rPr lang="pt-BR" sz="2000" dirty="0" smtClean="0"/>
                  <a:t>dia</a:t>
                </a:r>
              </a:p>
              <a:p>
                <a:r>
                  <a:rPr lang="pt-BR" sz="2000" dirty="0"/>
                  <a:t>para contribuição diária acima de 9.000 L/dia e temperatura média do mês mais frio entre 15 e 25ºC</a:t>
                </a:r>
              </a:p>
              <a:p>
                <a:r>
                  <a:rPr lang="pt-BR" sz="2000" dirty="0" smtClean="0"/>
                  <a:t>K = taxa de acumulação total de lodo digerido (dias</a:t>
                </a:r>
                <a:r>
                  <a:rPr lang="pt-BR" sz="2000" dirty="0"/>
                  <a:t>) = </a:t>
                </a:r>
                <a:r>
                  <a:rPr lang="pt-BR" sz="2000" dirty="0" smtClean="0"/>
                  <a:t>65 </a:t>
                </a:r>
                <a:r>
                  <a:rPr lang="pt-BR" sz="2000" dirty="0"/>
                  <a:t>dias, </a:t>
                </a:r>
                <a:endParaRPr lang="pt-BR" sz="2000" dirty="0" smtClean="0"/>
              </a:p>
              <a:p>
                <a:r>
                  <a:rPr lang="pt-BR" sz="2000" dirty="0" smtClean="0"/>
                  <a:t>para </a:t>
                </a:r>
                <a:r>
                  <a:rPr lang="pt-BR" sz="2000" dirty="0"/>
                  <a:t>intervalo entre limpezas de 1 ano, e faixa de variação de temperatura ambiente no mês mais frio entre 10 e 20ºC</a:t>
                </a:r>
              </a:p>
              <a:p>
                <a:r>
                  <a:rPr lang="pt-BR" sz="2000" dirty="0" err="1" smtClean="0"/>
                  <a:t>Lf</a:t>
                </a:r>
                <a:r>
                  <a:rPr lang="pt-BR" sz="2000" dirty="0" smtClean="0"/>
                  <a:t> = contribuição diária de lodo fresco (L/</a:t>
                </a:r>
                <a:r>
                  <a:rPr lang="pt-BR" sz="2000" dirty="0" err="1" smtClean="0"/>
                  <a:t>hab.dia</a:t>
                </a:r>
                <a:r>
                  <a:rPr lang="pt-BR" sz="2000" dirty="0"/>
                  <a:t>) = 1,0 </a:t>
                </a:r>
                <a:r>
                  <a:rPr lang="pt-BR" sz="2000" dirty="0" smtClean="0"/>
                  <a:t>L/</a:t>
                </a:r>
                <a:r>
                  <a:rPr lang="pt-BR" sz="2000" dirty="0" err="1" smtClean="0"/>
                  <a:t>hab.dia</a:t>
                </a:r>
                <a:endParaRPr lang="pt-BR" sz="2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4" y="1488841"/>
                <a:ext cx="8640960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705" t="-647" b="-12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95536" y="208833"/>
            <a:ext cx="72802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</a:t>
            </a:r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Palmeiras</a:t>
            </a:r>
          </a:p>
          <a:p>
            <a:pPr algn="ctr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Dimensionamento do Tanque Séptico</a:t>
            </a:r>
            <a:endParaRPr lang="pt-BR" altLang="pt-BR" sz="1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016980"/>
            <a:ext cx="864096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TANQUE SÉPTICO </a:t>
            </a:r>
          </a:p>
        </p:txBody>
      </p:sp>
    </p:spTree>
    <p:extLst>
      <p:ext uri="{BB962C8B-B14F-4D97-AF65-F5344CB8AC3E}">
        <p14:creationId xmlns:p14="http://schemas.microsoft.com/office/powerpoint/2010/main" val="64883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95536" y="195302"/>
            <a:ext cx="72802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</a:t>
            </a:r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Palmeiras</a:t>
            </a:r>
          </a:p>
          <a:p>
            <a:pPr algn="ctr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Dimensionamento do Tanque Séptico</a:t>
            </a:r>
            <a:endParaRPr lang="pt-BR" altLang="pt-BR" sz="1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341700" y="4573096"/>
          <a:ext cx="6758692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296144"/>
                <a:gridCol w="1296144"/>
                <a:gridCol w="1214076"/>
              </a:tblGrid>
              <a:tr h="318857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Intervalo entre limpezas</a:t>
                      </a:r>
                      <a:r>
                        <a:rPr lang="pt-BR" sz="1500" baseline="0" dirty="0" smtClean="0"/>
                        <a:t> (anos)</a:t>
                      </a:r>
                      <a:endParaRPr lang="pt-BR" sz="15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Temperatura</a:t>
                      </a:r>
                      <a:r>
                        <a:rPr lang="pt-BR" sz="1500" baseline="0" dirty="0" smtClean="0"/>
                        <a:t> ambiente (°C)</a:t>
                      </a:r>
                      <a:endParaRPr lang="pt-BR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188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&lt;10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10&lt;T&lt;20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&gt;20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94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57</a:t>
                      </a:r>
                      <a:endParaRPr lang="pt-BR" sz="1500" dirty="0"/>
                    </a:p>
                  </a:txBody>
                  <a:tcPr/>
                </a:tc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134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97</a:t>
                      </a:r>
                      <a:endParaRPr lang="pt-BR" sz="1500" dirty="0"/>
                    </a:p>
                  </a:txBody>
                  <a:tcPr/>
                </a:tc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174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145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137</a:t>
                      </a:r>
                      <a:endParaRPr lang="pt-BR" sz="1500" dirty="0"/>
                    </a:p>
                  </a:txBody>
                  <a:tcPr/>
                </a:tc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214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185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177</a:t>
                      </a:r>
                      <a:endParaRPr lang="pt-BR" sz="1500" dirty="0"/>
                    </a:p>
                  </a:txBody>
                  <a:tcPr/>
                </a:tc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254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225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217</a:t>
                      </a:r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7504" y="42210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 de acumulação total de lodo K: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475656" y="1233080"/>
          <a:ext cx="6588999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4500"/>
                <a:gridCol w="1773960"/>
                <a:gridCol w="1520539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Contribuição (L/dia)</a:t>
                      </a:r>
                      <a:endParaRPr lang="pt-BR" sz="1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Período de detenção</a:t>
                      </a:r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Horas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Dias</a:t>
                      </a:r>
                      <a:endParaRPr lang="pt-BR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Até 1500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1,00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De 1.501 a 3000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22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0,92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De 3001 a 4.500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0,83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De 4501 a 6000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18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0,75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De 6001 a 7500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16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0,67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De 7501 a 9000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14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0,58</a:t>
                      </a:r>
                      <a:endParaRPr lang="pt-BR" sz="15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Acima de 9.000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12</a:t>
                      </a:r>
                      <a:endParaRPr lang="pt-B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0,50</a:t>
                      </a:r>
                      <a:endParaRPr lang="pt-BR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0" y="87241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Período de detenção em função da vazão afluente: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43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0872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Contribuições unitárias: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51520" y="1268760"/>
          <a:ext cx="8496944" cy="547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043"/>
                <a:gridCol w="2394593"/>
                <a:gridCol w="1699389"/>
                <a:gridCol w="1235919"/>
              </a:tblGrid>
              <a:tr h="64231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Local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Contribuição de esgotos (C)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Lodo fresco (</a:t>
                      </a:r>
                      <a:r>
                        <a:rPr lang="pt-BR" dirty="0" err="1" smtClean="0"/>
                        <a:t>Lf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Residência</a:t>
                      </a:r>
                      <a:r>
                        <a:rPr lang="pt-BR" baseline="0" dirty="0" smtClean="0"/>
                        <a:t> padrão alto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160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Residência</a:t>
                      </a:r>
                      <a:r>
                        <a:rPr lang="pt-BR" baseline="0" dirty="0" smtClean="0"/>
                        <a:t> padrão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Residência</a:t>
                      </a:r>
                      <a:r>
                        <a:rPr lang="pt-BR" baseline="0" dirty="0" smtClean="0"/>
                        <a:t> padrão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Hotel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Alojamento</a:t>
                      </a:r>
                      <a:r>
                        <a:rPr lang="pt-BR" baseline="0" dirty="0" smtClean="0"/>
                        <a:t> provisório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Fábricas em geral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operário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0,30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Escritórios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pessoa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Edifícios</a:t>
                      </a:r>
                      <a:r>
                        <a:rPr lang="pt-BR" baseline="0" dirty="0" smtClean="0"/>
                        <a:t> públicos/comerciais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pessoa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Escolas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pessoa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Refeição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Bares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pessoa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0,10</a:t>
                      </a:r>
                      <a:endParaRPr lang="pt-BR" dirty="0"/>
                    </a:p>
                  </a:txBody>
                  <a:tcPr anchor="ctr"/>
                </a:tc>
              </a:tr>
              <a:tr h="367036">
                <a:tc>
                  <a:txBody>
                    <a:bodyPr/>
                    <a:lstStyle/>
                    <a:p>
                      <a:r>
                        <a:rPr lang="pt-BR" dirty="0" smtClean="0"/>
                        <a:t>Cinemas/teatros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Lugar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0,02</a:t>
                      </a:r>
                      <a:endParaRPr lang="pt-BR" dirty="0"/>
                    </a:p>
                  </a:txBody>
                  <a:tcPr anchor="ctr"/>
                </a:tc>
              </a:tr>
              <a:tr h="431033">
                <a:tc>
                  <a:txBody>
                    <a:bodyPr/>
                    <a:lstStyle/>
                    <a:p>
                      <a:r>
                        <a:rPr lang="pt-BR" dirty="0" smtClean="0"/>
                        <a:t>Sanitários públicos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Bacia sanitária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4,00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1520" y="188640"/>
            <a:ext cx="72802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Dimensionamento do Tanque Séptico</a:t>
            </a:r>
            <a:endParaRPr lang="pt-BR" altLang="pt-BR" sz="1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8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0" y="908720"/>
            <a:ext cx="8100392" cy="3035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5576" y="3995678"/>
            <a:ext cx="831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Número de tanques </a:t>
            </a:r>
            <a:r>
              <a:rPr lang="pt-BR" dirty="0" smtClean="0"/>
              <a:t>sépticos:			3 </a:t>
            </a:r>
            <a:r>
              <a:rPr lang="pt-BR" dirty="0" err="1"/>
              <a:t>un</a:t>
            </a:r>
            <a:r>
              <a:rPr lang="pt-BR" dirty="0"/>
              <a:t>;</a:t>
            </a:r>
          </a:p>
          <a:p>
            <a:pPr lvl="0"/>
            <a:r>
              <a:rPr lang="pt-BR" dirty="0"/>
              <a:t>Dimensões de 1 tanque:</a:t>
            </a:r>
          </a:p>
          <a:p>
            <a:pPr lvl="1"/>
            <a:r>
              <a:rPr lang="pt-BR" dirty="0"/>
              <a:t>Largura útil:				4,50 m;</a:t>
            </a:r>
          </a:p>
          <a:p>
            <a:pPr lvl="1"/>
            <a:r>
              <a:rPr lang="pt-BR" dirty="0"/>
              <a:t>Comprimento útil da 1ª câmara:		9,00 m;</a:t>
            </a:r>
          </a:p>
          <a:p>
            <a:pPr lvl="1"/>
            <a:r>
              <a:rPr lang="pt-BR" dirty="0"/>
              <a:t>Comprimento útil da 2ª câmara:		4,50 m;</a:t>
            </a:r>
          </a:p>
          <a:p>
            <a:pPr lvl="1"/>
            <a:r>
              <a:rPr lang="pt-BR" dirty="0"/>
              <a:t>Comprimento útil total:			13,50 m;</a:t>
            </a:r>
          </a:p>
          <a:p>
            <a:pPr lvl="1"/>
            <a:r>
              <a:rPr lang="pt-BR" dirty="0"/>
              <a:t>Profundidade do vão livre:		1,40 m;</a:t>
            </a:r>
          </a:p>
          <a:p>
            <a:pPr lvl="1"/>
            <a:r>
              <a:rPr lang="pt-BR" dirty="0"/>
              <a:t>Profundidade útil:			2,80 m;</a:t>
            </a:r>
          </a:p>
          <a:p>
            <a:pPr lvl="1"/>
            <a:r>
              <a:rPr lang="pt-BR" dirty="0"/>
              <a:t>Profundidade interna total:		4,20 m;</a:t>
            </a:r>
          </a:p>
          <a:p>
            <a:pPr lvl="1"/>
            <a:r>
              <a:rPr lang="pt-BR" dirty="0"/>
              <a:t>Volume útil:				170,10 </a:t>
            </a:r>
            <a:r>
              <a:rPr lang="pt-BR" dirty="0" smtClean="0"/>
              <a:t>m</a:t>
            </a:r>
            <a:r>
              <a:rPr lang="pt-BR" baseline="30000" dirty="0" smtClean="0"/>
              <a:t>3</a:t>
            </a:r>
            <a:r>
              <a:rPr lang="pt-BR" dirty="0"/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9632" y="210656"/>
            <a:ext cx="5544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>
                <a:solidFill>
                  <a:schemeClr val="bg1"/>
                </a:solidFill>
                <a:latin typeface="Arial" panose="020B0604020202020204" pitchFamily="34" charset="0"/>
              </a:rPr>
              <a:t>Dimensionamento </a:t>
            </a:r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do Tanque Séptico</a:t>
            </a:r>
            <a:endParaRPr lang="pt-BR" altLang="pt-BR" sz="1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859771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Características </a:t>
            </a:r>
            <a:r>
              <a:rPr lang="pt-BR" sz="2400" dirty="0" smtClean="0"/>
              <a:t>construtivas por tanque séptico:</a:t>
            </a:r>
            <a:endParaRPr lang="pt-BR" sz="2400" dirty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Tanque </a:t>
            </a:r>
            <a:r>
              <a:rPr lang="pt-BR" sz="2400" dirty="0"/>
              <a:t>Séptico prismático retangular de duas câmaras em série. 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primeira câmara é um decanto-digestor que remove a maior parte dos sólidos sedimentáveis e flutuantes, e armazena o lodo digerido. </a:t>
            </a:r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segunda câmara complementa a remoção de sólidos </a:t>
            </a:r>
            <a:r>
              <a:rPr lang="pt-BR" sz="2400" dirty="0" smtClean="0"/>
              <a:t>suspensos.</a:t>
            </a:r>
            <a:endParaRPr lang="pt-BR" sz="2400" dirty="0"/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Unidade </a:t>
            </a:r>
            <a:r>
              <a:rPr lang="pt-BR" sz="2400" dirty="0"/>
              <a:t>totalmente enterrada </a:t>
            </a:r>
            <a:endParaRPr lang="pt-BR" sz="2400" dirty="0" smtClean="0"/>
          </a:p>
          <a:p>
            <a:pPr lvl="1"/>
            <a:r>
              <a:rPr lang="pt-BR" sz="2400" dirty="0" smtClean="0"/>
              <a:t>2 </a:t>
            </a:r>
            <a:r>
              <a:rPr lang="pt-BR" sz="2400" dirty="0"/>
              <a:t>entradas e </a:t>
            </a:r>
            <a:r>
              <a:rPr lang="pt-BR" sz="2400" dirty="0" smtClean="0"/>
              <a:t>2 </a:t>
            </a:r>
            <a:r>
              <a:rPr lang="pt-BR" sz="2400" dirty="0"/>
              <a:t>saídas DN </a:t>
            </a:r>
            <a:r>
              <a:rPr lang="pt-BR" sz="2400" dirty="0" smtClean="0"/>
              <a:t>150mm </a:t>
            </a:r>
          </a:p>
          <a:p>
            <a:pPr lvl="1"/>
            <a:r>
              <a:rPr lang="pt-BR" sz="2400" dirty="0" smtClean="0"/>
              <a:t>13 </a:t>
            </a:r>
            <a:r>
              <a:rPr lang="pt-BR" sz="2400" dirty="0"/>
              <a:t>tubos guia DN 150mm para remoção do </a:t>
            </a:r>
            <a:r>
              <a:rPr lang="pt-BR" sz="2400" dirty="0" smtClean="0"/>
              <a:t>lodo</a:t>
            </a:r>
          </a:p>
          <a:p>
            <a:pPr lvl="1"/>
            <a:r>
              <a:rPr lang="pt-BR" sz="2400" dirty="0" smtClean="0"/>
              <a:t>18 </a:t>
            </a:r>
            <a:r>
              <a:rPr lang="pt-BR" sz="2400" dirty="0"/>
              <a:t>tampas de inspeção (0,80 x 0,80m) em fibra de vidro.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87624" y="213440"/>
            <a:ext cx="5220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ETE Bosque das Palmeiras</a:t>
            </a:r>
          </a:p>
          <a:p>
            <a:pPr algn="ctr" eaLnBrk="1" hangingPunct="1"/>
            <a:r>
              <a:rPr lang="pt-BR" altLang="pt-BR" sz="19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Dimensionamento do Tanque Séptico</a:t>
            </a:r>
            <a:endParaRPr lang="pt-BR" altLang="pt-BR" sz="1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84421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1215</Words>
  <Application>Microsoft Office PowerPoint</Application>
  <PresentationFormat>Apresentação na tela (4:3)</PresentationFormat>
  <Paragraphs>381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Arial Narrow</vt:lpstr>
      <vt:lpstr>Calibri</vt:lpstr>
      <vt:lpstr>Cambria Math</vt:lpstr>
      <vt:lpstr>Corbel</vt:lpstr>
      <vt:lpstr>Times New Roman</vt:lpstr>
      <vt:lpstr>Wingdings</vt:lpstr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Usuário do Windows</cp:lastModifiedBy>
  <cp:revision>65</cp:revision>
  <cp:lastPrinted>2013-03-06T14:17:17Z</cp:lastPrinted>
  <dcterms:created xsi:type="dcterms:W3CDTF">2013-01-21T13:05:03Z</dcterms:created>
  <dcterms:modified xsi:type="dcterms:W3CDTF">2017-06-18T19:51:33Z</dcterms:modified>
</cp:coreProperties>
</file>