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9"/>
  </p:notesMasterIdLst>
  <p:sldIdLst>
    <p:sldId id="372" r:id="rId2"/>
    <p:sldId id="256" r:id="rId3"/>
    <p:sldId id="257" r:id="rId4"/>
    <p:sldId id="270" r:id="rId5"/>
    <p:sldId id="271" r:id="rId6"/>
    <p:sldId id="272" r:id="rId7"/>
    <p:sldId id="273" r:id="rId8"/>
    <p:sldId id="274" r:id="rId9"/>
    <p:sldId id="260" r:id="rId10"/>
    <p:sldId id="267" r:id="rId11"/>
    <p:sldId id="268" r:id="rId12"/>
    <p:sldId id="286" r:id="rId13"/>
    <p:sldId id="259" r:id="rId14"/>
    <p:sldId id="300" r:id="rId15"/>
    <p:sldId id="374" r:id="rId16"/>
    <p:sldId id="263" r:id="rId17"/>
    <p:sldId id="301" r:id="rId18"/>
    <p:sldId id="262" r:id="rId19"/>
    <p:sldId id="264" r:id="rId20"/>
    <p:sldId id="370" r:id="rId21"/>
    <p:sldId id="369" r:id="rId22"/>
    <p:sldId id="294" r:id="rId23"/>
    <p:sldId id="31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6" r:id="rId34"/>
    <p:sldId id="341" r:id="rId35"/>
    <p:sldId id="343" r:id="rId36"/>
    <p:sldId id="348" r:id="rId37"/>
    <p:sldId id="347" r:id="rId38"/>
    <p:sldId id="375" r:id="rId39"/>
    <p:sldId id="371" r:id="rId40"/>
    <p:sldId id="380" r:id="rId41"/>
    <p:sldId id="368" r:id="rId42"/>
    <p:sldId id="376" r:id="rId43"/>
    <p:sldId id="350" r:id="rId44"/>
    <p:sldId id="353" r:id="rId45"/>
    <p:sldId id="354" r:id="rId46"/>
    <p:sldId id="355" r:id="rId47"/>
    <p:sldId id="356" r:id="rId48"/>
    <p:sldId id="357" r:id="rId49"/>
    <p:sldId id="358" r:id="rId50"/>
    <p:sldId id="377" r:id="rId51"/>
    <p:sldId id="359" r:id="rId52"/>
    <p:sldId id="351" r:id="rId53"/>
    <p:sldId id="378" r:id="rId54"/>
    <p:sldId id="361" r:id="rId55"/>
    <p:sldId id="362" r:id="rId56"/>
    <p:sldId id="379" r:id="rId57"/>
    <p:sldId id="363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33" autoAdjust="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56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6691E-7F55-4FB6-84E4-8325BEF2128D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52C80-3DCE-48D4-B0D4-E8E24B447F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Gerência de projeto - escopo</a:t>
            </a:r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escopo do produto é encontrado através da especificação, ex.: funcionalidades de um software, dimensões de uma mesa, número de atendentes em um serviço de tele-marketing</a:t>
            </a:r>
          </a:p>
          <a:p>
            <a:r>
              <a:rPr lang="pt-BR"/>
              <a:t>O escopo do projeto é encontrado através do plano de projeto, ex. Número e/ou abrangência de auditorias e revisões que deverão ser conduzidas durante o desenvolvimento, Qnt. de reuniões de checkpoint que serão conduzidas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Gerência de projeto - escopo</a:t>
            </a:r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Ressaltar que devemos perceber que os processos de escopo são, em sua maioria de definição (planejamento) e controle.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60B285-40D0-4E30-92DE-ED3693615735}" type="slidenum">
              <a:rPr lang="pt-BR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C282D5-2FE6-4F3F-A14C-87933DBD3FC6}" type="datetimeFigureOut">
              <a:rPr lang="pt-BR" smtClean="0"/>
              <a:pPr/>
              <a:t>25/5/2015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D3A4E1D-3ABA-48EB-B6CE-9185535651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Assemblei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00144"/>
            <a:ext cx="8715404" cy="38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914400"/>
          </a:xfrm>
        </p:spPr>
        <p:txBody>
          <a:bodyPr/>
          <a:lstStyle/>
          <a:p>
            <a:pPr algn="ctr"/>
            <a:r>
              <a:rPr lang="en-US" dirty="0" err="1" smtClean="0"/>
              <a:t>Planejamento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714480" y="1857364"/>
            <a:ext cx="1643074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Iniciação</a:t>
            </a:r>
            <a:endParaRPr lang="pt-BR" dirty="0"/>
          </a:p>
        </p:txBody>
      </p:sp>
      <p:sp>
        <p:nvSpPr>
          <p:cNvPr id="5" name="Retângulo de cantos arredondados 4">
            <a:hlinkClick r:id="rId2" action="ppaction://hlinksldjump"/>
          </p:cNvPr>
          <p:cNvSpPr/>
          <p:nvPr/>
        </p:nvSpPr>
        <p:spPr>
          <a:xfrm>
            <a:off x="4000496" y="2357430"/>
            <a:ext cx="171451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Planejamento</a:t>
            </a:r>
            <a:endParaRPr lang="en-US" dirty="0" smtClean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929058" y="4143380"/>
            <a:ext cx="164307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Monitoração e Controle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715140" y="4000504"/>
            <a:ext cx="1643074" cy="78581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Execução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14480" y="5357826"/>
            <a:ext cx="164307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Encerramento</a:t>
            </a:r>
            <a:endParaRPr lang="en-US" dirty="0" smtClean="0"/>
          </a:p>
        </p:txBody>
      </p:sp>
      <p:sp>
        <p:nvSpPr>
          <p:cNvPr id="11" name="Seta em curva para baixo 10"/>
          <p:cNvSpPr/>
          <p:nvPr/>
        </p:nvSpPr>
        <p:spPr>
          <a:xfrm rot="16200000">
            <a:off x="2972362" y="3171250"/>
            <a:ext cx="1216152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baixo 11"/>
          <p:cNvSpPr/>
          <p:nvPr/>
        </p:nvSpPr>
        <p:spPr>
          <a:xfrm rot="2066566">
            <a:off x="3386383" y="1422780"/>
            <a:ext cx="1216152" cy="731520"/>
          </a:xfrm>
          <a:prstGeom prst="curvedDownArrow">
            <a:avLst>
              <a:gd name="adj1" fmla="val 25000"/>
              <a:gd name="adj2" fmla="val 48249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baixo 12"/>
          <p:cNvSpPr/>
          <p:nvPr/>
        </p:nvSpPr>
        <p:spPr>
          <a:xfrm rot="10571964">
            <a:off x="5522951" y="4845411"/>
            <a:ext cx="1807162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curva para baixo 13"/>
          <p:cNvSpPr/>
          <p:nvPr/>
        </p:nvSpPr>
        <p:spPr>
          <a:xfrm rot="2207588">
            <a:off x="5484365" y="2474420"/>
            <a:ext cx="2897989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baixo 14"/>
          <p:cNvSpPr/>
          <p:nvPr/>
        </p:nvSpPr>
        <p:spPr>
          <a:xfrm rot="8713491">
            <a:off x="3426888" y="5319137"/>
            <a:ext cx="1596422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baixo 15"/>
          <p:cNvSpPr/>
          <p:nvPr/>
        </p:nvSpPr>
        <p:spPr>
          <a:xfrm rot="21290327">
            <a:off x="5315765" y="3362707"/>
            <a:ext cx="1735573" cy="731520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1285852" y="1285860"/>
            <a:ext cx="7072362" cy="4929222"/>
          </a:xfrm>
          <a:prstGeom prst="rect">
            <a:avLst/>
          </a:prstGeom>
          <a:solidFill>
            <a:schemeClr val="tx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Planejamento do  Escopo</a:t>
            </a:r>
          </a:p>
          <a:p>
            <a:pPr algn="ctr">
              <a:buFontTx/>
              <a:buChar char="-"/>
            </a:pP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Definição do Escopo</a:t>
            </a:r>
          </a:p>
          <a:p>
            <a:pPr algn="ctr">
              <a:buFontTx/>
              <a:buChar char="-"/>
            </a:pPr>
            <a:endParaRPr lang="pt-B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Criação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da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EAP</a:t>
            </a:r>
            <a:endParaRPr lang="pt-B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914400"/>
          </a:xfrm>
        </p:spPr>
        <p:txBody>
          <a:bodyPr/>
          <a:lstStyle/>
          <a:p>
            <a:pPr algn="ctr"/>
            <a:r>
              <a:rPr lang="en-US" dirty="0" err="1" smtClean="0"/>
              <a:t>Monitoramento</a:t>
            </a:r>
            <a:r>
              <a:rPr lang="en-US" dirty="0" smtClean="0"/>
              <a:t> e </a:t>
            </a:r>
            <a:r>
              <a:rPr lang="en-US" dirty="0" err="1" smtClean="0"/>
              <a:t>Controle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714480" y="1857364"/>
            <a:ext cx="1643074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Iniciação</a:t>
            </a:r>
            <a:endParaRPr lang="pt-BR" dirty="0"/>
          </a:p>
        </p:txBody>
      </p:sp>
      <p:sp>
        <p:nvSpPr>
          <p:cNvPr id="5" name="Retângulo de cantos arredondados 4">
            <a:hlinkClick r:id="rId2" action="ppaction://hlinksldjump"/>
          </p:cNvPr>
          <p:cNvSpPr/>
          <p:nvPr/>
        </p:nvSpPr>
        <p:spPr>
          <a:xfrm>
            <a:off x="4000496" y="2357430"/>
            <a:ext cx="171451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Planejamento</a:t>
            </a:r>
            <a:endParaRPr lang="en-US" dirty="0" smtClean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929058" y="4143380"/>
            <a:ext cx="164307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Monitoração e Controle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715140" y="4000504"/>
            <a:ext cx="1643074" cy="78581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Execução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14480" y="5357826"/>
            <a:ext cx="164307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Encerramento</a:t>
            </a:r>
            <a:endParaRPr lang="en-US" dirty="0" smtClean="0"/>
          </a:p>
        </p:txBody>
      </p:sp>
      <p:sp>
        <p:nvSpPr>
          <p:cNvPr id="11" name="Seta em curva para baixo 10"/>
          <p:cNvSpPr/>
          <p:nvPr/>
        </p:nvSpPr>
        <p:spPr>
          <a:xfrm rot="16200000">
            <a:off x="2972362" y="3171250"/>
            <a:ext cx="1216152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baixo 11"/>
          <p:cNvSpPr/>
          <p:nvPr/>
        </p:nvSpPr>
        <p:spPr>
          <a:xfrm rot="2066566">
            <a:off x="3386383" y="1422780"/>
            <a:ext cx="1216152" cy="731520"/>
          </a:xfrm>
          <a:prstGeom prst="curvedDownArrow">
            <a:avLst>
              <a:gd name="adj1" fmla="val 25000"/>
              <a:gd name="adj2" fmla="val 48249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baixo 12"/>
          <p:cNvSpPr/>
          <p:nvPr/>
        </p:nvSpPr>
        <p:spPr>
          <a:xfrm rot="10571964">
            <a:off x="5522951" y="4845411"/>
            <a:ext cx="1807162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curva para baixo 13"/>
          <p:cNvSpPr/>
          <p:nvPr/>
        </p:nvSpPr>
        <p:spPr>
          <a:xfrm rot="2207588">
            <a:off x="5484365" y="2474420"/>
            <a:ext cx="2897989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baixo 14"/>
          <p:cNvSpPr/>
          <p:nvPr/>
        </p:nvSpPr>
        <p:spPr>
          <a:xfrm rot="8713491">
            <a:off x="3426888" y="5319137"/>
            <a:ext cx="1596422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baixo 15"/>
          <p:cNvSpPr/>
          <p:nvPr/>
        </p:nvSpPr>
        <p:spPr>
          <a:xfrm rot="21290327">
            <a:off x="5315765" y="3362707"/>
            <a:ext cx="1735573" cy="731520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1285852" y="1285860"/>
            <a:ext cx="7072362" cy="4929222"/>
          </a:xfrm>
          <a:prstGeom prst="rect">
            <a:avLst/>
          </a:prstGeom>
          <a:solidFill>
            <a:schemeClr val="tx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Verificação do Escopo</a:t>
            </a:r>
          </a:p>
          <a:p>
            <a:pPr algn="ctr">
              <a:buFontTx/>
              <a:buChar char="-"/>
            </a:pPr>
            <a:endParaRPr lang="pt-B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Controle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do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Escopo</a:t>
            </a:r>
            <a:endParaRPr lang="pt-B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428604"/>
            <a:ext cx="7772400" cy="914400"/>
          </a:xfrm>
        </p:spPr>
        <p:txBody>
          <a:bodyPr/>
          <a:lstStyle/>
          <a:p>
            <a:r>
              <a:rPr lang="pt-BR" sz="3200" dirty="0"/>
              <a:t>Fluxograma </a:t>
            </a:r>
            <a:r>
              <a:rPr lang="pt-BR" sz="3200" dirty="0" smtClean="0"/>
              <a:t>de processo </a:t>
            </a:r>
            <a:r>
              <a:rPr lang="pt-BR" sz="3200" dirty="0"/>
              <a:t>do gerenciamento do escopo do projeto</a:t>
            </a:r>
          </a:p>
        </p:txBody>
      </p:sp>
      <p:pic>
        <p:nvPicPr>
          <p:cNvPr id="12523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0688" y="1628775"/>
            <a:ext cx="5761037" cy="4032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52355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57224" y="285728"/>
            <a:ext cx="7772400" cy="6357982"/>
          </a:xfrm>
          <a:prstGeom prst="rect">
            <a:avLst/>
          </a:prstGeom>
          <a:solidFill>
            <a:srgbClr val="D6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9190" dir="7788334" algn="ctr" rotWithShape="0">
              <a:schemeClr val="bg2"/>
            </a:outerShdw>
          </a:effectLst>
        </p:spPr>
        <p:txBody>
          <a:bodyPr vert="horz" lIns="100584" tIns="45720" anchor="ctr">
            <a:normAutofit lnSpcReduction="10000"/>
          </a:bodyPr>
          <a:lstStyle/>
          <a:p>
            <a:pPr marL="273050"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 desenvolvimento deste projeto iniciou com:</a:t>
            </a:r>
          </a:p>
          <a:p>
            <a:pPr marL="273050"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/>
              <a:buNone/>
              <a:tabLst/>
              <a:defRPr/>
            </a:pPr>
            <a:endParaRPr lang="pt-BR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/>
              <a:buNone/>
              <a:tabLst/>
              <a:defRPr/>
            </a:pPr>
            <a:r>
              <a:rPr lang="pt-BR" sz="2400" dirty="0" smtClean="0">
                <a:solidFill>
                  <a:schemeClr val="bg1"/>
                </a:solidFill>
                <a:latin typeface="Trebuchet MS" pitchFamily="34" charset="0"/>
              </a:rPr>
              <a:t>- A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pesquisa de mercado com as melhores práticas de Sistema de Gestão Comercial e 0800</a:t>
            </a: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Char char="-"/>
              <a:tabLst/>
              <a:defRPr/>
            </a:pP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Char char="-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Levantamento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das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necessidades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Divisão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Comercial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Divisão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Engenharia</a:t>
            </a: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- Plano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Diretor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Saneamento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Char char="-"/>
              <a:tabLst/>
              <a:defRPr/>
            </a:pP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Char char="-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- Lei do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saneamento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11445/2007</a:t>
            </a: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Char char="-"/>
              <a:tabLst/>
              <a:defRPr/>
            </a:pP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Char char="-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Definição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uma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linguagem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com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grande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número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profissionais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no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mercado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para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dar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manutenção</a:t>
            </a: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Char char="-"/>
              <a:tabLst/>
              <a:defRPr/>
            </a:pP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73050" marR="0" lvl="0" indent="-1905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Char char="-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Definição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um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banco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dados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seguro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robusto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o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suficiente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para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suportar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a base de dados com dados de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muitos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anos</a:t>
            </a: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Porque</a:t>
            </a:r>
            <a:r>
              <a:rPr lang="en-US" dirty="0" smtClean="0"/>
              <a:t> ?</a:t>
            </a: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928662" y="2500306"/>
            <a:ext cx="7772400" cy="185738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9190" dir="7788334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Definido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 o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Escopo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 e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os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 Stakeholders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seguimos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para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 a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quebra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 do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projeto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rebuchet MS" pitchFamily="34" charset="0"/>
              </a:rPr>
              <a:t>partes</a:t>
            </a:r>
            <a:endParaRPr lang="pt-BR" sz="28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2851026" y="3175732"/>
            <a:ext cx="3962400" cy="2286000"/>
          </a:xfrm>
          <a:custGeom>
            <a:avLst/>
            <a:gdLst>
              <a:gd name="T0" fmla="*/ 726880187 w 21600"/>
              <a:gd name="T1" fmla="*/ 120967509 h 21600"/>
              <a:gd name="T2" fmla="*/ 363440094 w 21600"/>
              <a:gd name="T3" fmla="*/ 241935018 h 21600"/>
              <a:gd name="T4" fmla="*/ 0 w 21600"/>
              <a:gd name="T5" fmla="*/ 120967509 h 21600"/>
              <a:gd name="T6" fmla="*/ 363440094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442 w 21600"/>
              <a:gd name="T13" fmla="*/ 10004 h 21600"/>
              <a:gd name="T14" fmla="*/ 20158 w 21600"/>
              <a:gd name="T15" fmla="*/ 115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250" y="4620"/>
                </a:lnTo>
                <a:lnTo>
                  <a:pt x="10004" y="4620"/>
                </a:lnTo>
                <a:lnTo>
                  <a:pt x="10004" y="10004"/>
                </a:lnTo>
                <a:lnTo>
                  <a:pt x="4620" y="10004"/>
                </a:lnTo>
                <a:lnTo>
                  <a:pt x="4620" y="8250"/>
                </a:lnTo>
                <a:lnTo>
                  <a:pt x="0" y="10800"/>
                </a:lnTo>
                <a:lnTo>
                  <a:pt x="4620" y="13350"/>
                </a:lnTo>
                <a:lnTo>
                  <a:pt x="4620" y="11596"/>
                </a:lnTo>
                <a:lnTo>
                  <a:pt x="10004" y="11596"/>
                </a:lnTo>
                <a:lnTo>
                  <a:pt x="10004" y="16980"/>
                </a:lnTo>
                <a:lnTo>
                  <a:pt x="8250" y="16980"/>
                </a:lnTo>
                <a:lnTo>
                  <a:pt x="10800" y="21600"/>
                </a:lnTo>
                <a:lnTo>
                  <a:pt x="13350" y="16980"/>
                </a:lnTo>
                <a:lnTo>
                  <a:pt x="11596" y="16980"/>
                </a:lnTo>
                <a:lnTo>
                  <a:pt x="11596" y="11596"/>
                </a:lnTo>
                <a:lnTo>
                  <a:pt x="16980" y="11596"/>
                </a:lnTo>
                <a:lnTo>
                  <a:pt x="16980" y="13350"/>
                </a:lnTo>
                <a:lnTo>
                  <a:pt x="21600" y="10800"/>
                </a:lnTo>
                <a:lnTo>
                  <a:pt x="16980" y="8250"/>
                </a:lnTo>
                <a:lnTo>
                  <a:pt x="16980" y="10004"/>
                </a:lnTo>
                <a:lnTo>
                  <a:pt x="11596" y="10004"/>
                </a:lnTo>
                <a:lnTo>
                  <a:pt x="11596" y="4620"/>
                </a:lnTo>
                <a:lnTo>
                  <a:pt x="13350" y="4620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132528" y="5637958"/>
            <a:ext cx="1440000" cy="720000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</a:rPr>
              <a:t>Relatórios Gerenciais e Estratégicos</a:t>
            </a:r>
            <a:endParaRPr lang="pt-B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120892" y="2346190"/>
            <a:ext cx="1440000" cy="72000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</a:rPr>
              <a:t>Atendimento e </a:t>
            </a:r>
            <a:r>
              <a:rPr lang="pt-BR" sz="1600" dirty="0" err="1" smtClean="0">
                <a:solidFill>
                  <a:schemeClr val="bg1"/>
                </a:solidFill>
                <a:latin typeface="Trebuchet MS" pitchFamily="34" charset="0"/>
              </a:rPr>
              <a:t>Call</a:t>
            </a:r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</a:rPr>
              <a:t> Center</a:t>
            </a:r>
            <a:endParaRPr lang="pt-B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620694" y="5637958"/>
            <a:ext cx="1440000" cy="720000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</a:rPr>
              <a:t>Cálculo</a:t>
            </a:r>
            <a:endParaRPr lang="pt-B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263372" y="3989264"/>
            <a:ext cx="1440000" cy="720000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</a:rPr>
              <a:t>Cadastro Técnico e Comercial</a:t>
            </a:r>
            <a:endParaRPr lang="pt-B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4070226" y="3937732"/>
            <a:ext cx="1447800" cy="77628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pt-BR" sz="1600" b="1" dirty="0" smtClean="0">
                <a:solidFill>
                  <a:schemeClr val="bg1"/>
                </a:solidFill>
                <a:latin typeface="Trebuchet MS" pitchFamily="34" charset="0"/>
              </a:rPr>
              <a:t>Sistema Comercial e 0800</a:t>
            </a:r>
            <a:endParaRPr lang="pt-BR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66800" y="6644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Como?</a:t>
            </a:r>
            <a:endParaRPr kumimoji="0" lang="pt-BR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928662" y="1357298"/>
            <a:ext cx="5929354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Dividindo o projeto em partes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20892" y="5637958"/>
            <a:ext cx="1440000" cy="720000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</a:rPr>
              <a:t>Arrecadação</a:t>
            </a:r>
            <a:endParaRPr lang="pt-B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621090" y="5637958"/>
            <a:ext cx="1440000" cy="720000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</a:rPr>
              <a:t>Dívida Ativa</a:t>
            </a:r>
            <a:endParaRPr lang="pt-B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2976" y="5643578"/>
            <a:ext cx="1440000" cy="720000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</a:rPr>
              <a:t>Medição</a:t>
            </a:r>
            <a:endParaRPr lang="pt-B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929454" y="3929066"/>
            <a:ext cx="1440000" cy="720000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pt-BR" sz="1600" dirty="0" smtClean="0">
                <a:solidFill>
                  <a:schemeClr val="bg1"/>
                </a:solidFill>
                <a:latin typeface="Trebuchet MS" pitchFamily="34" charset="0"/>
              </a:rPr>
              <a:t>Fiscalização e Ordem de Serviços</a:t>
            </a:r>
            <a:endParaRPr lang="pt-BR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Entradas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1571612"/>
            <a:ext cx="7772400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pt-BR" sz="2800" dirty="0" smtClean="0"/>
              <a:t>Descrição do Produto</a:t>
            </a:r>
          </a:p>
          <a:p>
            <a:pPr>
              <a:lnSpc>
                <a:spcPct val="90000"/>
              </a:lnSpc>
            </a:pPr>
            <a:endParaRPr lang="pt-BR" sz="2800" dirty="0" smtClean="0"/>
          </a:p>
          <a:p>
            <a:pPr lvl="1">
              <a:lnSpc>
                <a:spcPct val="90000"/>
              </a:lnSpc>
            </a:pPr>
            <a:r>
              <a:rPr lang="pt-BR" sz="2400" dirty="0" smtClean="0"/>
              <a:t>Levantamento em cada setor quais os serviços que eram feitos: </a:t>
            </a:r>
          </a:p>
          <a:p>
            <a:pPr lvl="1">
              <a:lnSpc>
                <a:spcPct val="90000"/>
              </a:lnSpc>
              <a:buNone/>
            </a:pPr>
            <a:r>
              <a:rPr lang="pt-BR" sz="2400" dirty="0" smtClean="0"/>
              <a:t>	Quem recebe e para quem enviaria o seu trabalho quando pronto. (nesta etapa deparamos com muitos papéis e vários processos sendo feitos e controlados manualmente)</a:t>
            </a:r>
          </a:p>
          <a:p>
            <a:pPr lvl="1">
              <a:lnSpc>
                <a:spcPct val="90000"/>
              </a:lnSpc>
            </a:pPr>
            <a:endParaRPr lang="pt-BR" sz="2400" dirty="0" smtClean="0"/>
          </a:p>
          <a:p>
            <a:pPr lvl="1">
              <a:lnSpc>
                <a:spcPct val="90000"/>
              </a:lnSpc>
            </a:pPr>
            <a:r>
              <a:rPr lang="pt-BR" sz="2400" dirty="0" smtClean="0"/>
              <a:t>Montamos o fluxo dos processos, de onde e para onde cada serviço seguiria na próxima etapa e por quais setores ainda seguiriam</a:t>
            </a:r>
          </a:p>
          <a:p>
            <a:pPr lvl="1">
              <a:lnSpc>
                <a:spcPct val="90000"/>
              </a:lnSpc>
            </a:pPr>
            <a:endParaRPr lang="pt-BR" sz="2400" dirty="0" smtClean="0"/>
          </a:p>
          <a:p>
            <a:pPr lvl="1">
              <a:lnSpc>
                <a:spcPct val="90000"/>
              </a:lnSpc>
            </a:pPr>
            <a:r>
              <a:rPr lang="pt-BR" sz="2400" dirty="0" smtClean="0"/>
              <a:t>Mapeamos  os documentos  feitos manualmente e montamos o  termo de referencia do processo para ser informatizado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Definimos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todo</a:t>
            </a:r>
            <a:r>
              <a:rPr lang="en-US" sz="2400" dirty="0" smtClean="0"/>
              <a:t> </a:t>
            </a:r>
            <a:r>
              <a:rPr lang="en-US" sz="2400" dirty="0" err="1" smtClean="0"/>
              <a:t>serviço</a:t>
            </a:r>
            <a:r>
              <a:rPr lang="en-US" sz="2400" dirty="0" smtClean="0"/>
              <a:t> </a:t>
            </a:r>
            <a:r>
              <a:rPr lang="en-US" sz="2400" dirty="0" err="1" smtClean="0"/>
              <a:t>solicitado</a:t>
            </a:r>
            <a:r>
              <a:rPr lang="en-US" sz="2400" dirty="0" smtClean="0"/>
              <a:t>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ter</a:t>
            </a:r>
            <a:r>
              <a:rPr lang="en-US" sz="2400" dirty="0" smtClean="0"/>
              <a:t> o </a:t>
            </a:r>
            <a:r>
              <a:rPr lang="en-US" sz="2400" dirty="0" err="1" smtClean="0"/>
              <a:t>seu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identificador</a:t>
            </a:r>
            <a:r>
              <a:rPr lang="en-US" sz="2400" dirty="0" smtClean="0"/>
              <a:t> com nº/</a:t>
            </a:r>
            <a:r>
              <a:rPr lang="en-US" sz="2400" dirty="0" err="1" smtClean="0"/>
              <a:t>ano</a:t>
            </a:r>
            <a:r>
              <a:rPr lang="en-US" sz="2400" dirty="0" smtClean="0"/>
              <a:t> e </a:t>
            </a:r>
            <a:r>
              <a:rPr lang="en-US" sz="2400" dirty="0" err="1" smtClean="0"/>
              <a:t>indexado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identificador</a:t>
            </a:r>
            <a:r>
              <a:rPr lang="en-US" sz="2400" dirty="0" smtClean="0"/>
              <a:t> do </a:t>
            </a:r>
            <a:r>
              <a:rPr lang="en-US" sz="2400" dirty="0" err="1" smtClean="0"/>
              <a:t>consumidor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ficar</a:t>
            </a:r>
            <a:r>
              <a:rPr lang="en-US" sz="2400" dirty="0" smtClean="0"/>
              <a:t> </a:t>
            </a:r>
            <a:r>
              <a:rPr lang="en-US" sz="2400" dirty="0" err="1" smtClean="0"/>
              <a:t>registrado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base de dados, de forma </a:t>
            </a:r>
            <a:r>
              <a:rPr lang="en-US" sz="2400" dirty="0" err="1" smtClean="0"/>
              <a:t>que</a:t>
            </a:r>
            <a:r>
              <a:rPr lang="en-US" sz="2400" dirty="0" smtClean="0"/>
              <a:t>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	a </a:t>
            </a:r>
            <a:r>
              <a:rPr lang="en-US" sz="2400" dirty="0" err="1" smtClean="0"/>
              <a:t>qualquer</a:t>
            </a:r>
            <a:r>
              <a:rPr lang="en-US" sz="2400" dirty="0" smtClean="0"/>
              <a:t> </a:t>
            </a:r>
            <a:r>
              <a:rPr lang="en-US" sz="2400" dirty="0" err="1" smtClean="0"/>
              <a:t>momento</a:t>
            </a:r>
            <a:r>
              <a:rPr lang="en-US" sz="2400" dirty="0" smtClean="0"/>
              <a:t> </a:t>
            </a:r>
            <a:r>
              <a:rPr lang="en-US" sz="2400" dirty="0" err="1" smtClean="0"/>
              <a:t>pudesse</a:t>
            </a:r>
            <a:r>
              <a:rPr lang="en-US" sz="2400" dirty="0" smtClean="0"/>
              <a:t> ser </a:t>
            </a:r>
            <a:r>
              <a:rPr lang="en-US" sz="2400" dirty="0" err="1" smtClean="0"/>
              <a:t>identificado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qual</a:t>
            </a:r>
            <a:r>
              <a:rPr lang="en-US" sz="2400" dirty="0" smtClean="0"/>
              <a:t> </a:t>
            </a:r>
            <a:r>
              <a:rPr lang="en-US" sz="2400" dirty="0" err="1" smtClean="0"/>
              <a:t>consumidor</a:t>
            </a:r>
            <a:r>
              <a:rPr lang="en-US" sz="2400" dirty="0" smtClean="0"/>
              <a:t> </a:t>
            </a:r>
            <a:r>
              <a:rPr lang="en-US" sz="2400" dirty="0" err="1" smtClean="0"/>
              <a:t>foi</a:t>
            </a:r>
            <a:r>
              <a:rPr lang="en-US" sz="2400" dirty="0" smtClean="0"/>
              <a:t> </a:t>
            </a:r>
            <a:r>
              <a:rPr lang="en-US" sz="2400" dirty="0" err="1" smtClean="0"/>
              <a:t>executado</a:t>
            </a:r>
            <a:r>
              <a:rPr lang="en-US" sz="2400" dirty="0" smtClean="0"/>
              <a:t> o </a:t>
            </a:r>
            <a:r>
              <a:rPr lang="en-US" sz="2400" dirty="0" err="1" smtClean="0"/>
              <a:t>serviço</a:t>
            </a:r>
            <a:r>
              <a:rPr lang="en-US" sz="2400" dirty="0" smtClean="0"/>
              <a:t> e </a:t>
            </a:r>
            <a:r>
              <a:rPr lang="en-US" sz="2400" dirty="0" err="1" smtClean="0"/>
              <a:t>quais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serviços</a:t>
            </a:r>
            <a:r>
              <a:rPr lang="en-US" sz="2400" dirty="0" smtClean="0"/>
              <a:t> </a:t>
            </a:r>
            <a:r>
              <a:rPr lang="en-US" sz="2400" dirty="0" err="1" smtClean="0"/>
              <a:t>executados</a:t>
            </a:r>
            <a:r>
              <a:rPr lang="en-US" sz="2400" dirty="0" smtClean="0"/>
              <a:t> no </a:t>
            </a:r>
            <a:r>
              <a:rPr lang="en-US" sz="2400" dirty="0" err="1" smtClean="0"/>
              <a:t>consumidor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Entradas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1571612"/>
            <a:ext cx="7772400" cy="51435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pt-BR" sz="2800" dirty="0" smtClean="0"/>
              <a:t>Plano Estratégico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pt-BR" sz="2400" dirty="0" smtClean="0"/>
              <a:t>Definimos que o principal  identificador no sistema é o código do consumidor, seguido dos seus dados cadastrais (categoria, economia, endereço, nome do proprietário, código do inquilino).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400" dirty="0" err="1" smtClean="0"/>
              <a:t>Definimos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nenhuma</a:t>
            </a:r>
            <a:r>
              <a:rPr lang="en-US" sz="2400" dirty="0" smtClean="0"/>
              <a:t> </a:t>
            </a:r>
            <a:r>
              <a:rPr lang="en-US" sz="2400" dirty="0" err="1" smtClean="0"/>
              <a:t>conta</a:t>
            </a:r>
            <a:r>
              <a:rPr lang="en-US" sz="2400" dirty="0" smtClean="0"/>
              <a:t> </a:t>
            </a:r>
            <a:r>
              <a:rPr lang="en-US" sz="2400" dirty="0" err="1" smtClean="0"/>
              <a:t>gerada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en-US" sz="2400" dirty="0" smtClean="0"/>
              <a:t> ser </a:t>
            </a:r>
            <a:r>
              <a:rPr lang="en-US" sz="2400" dirty="0" err="1" smtClean="0"/>
              <a:t>excluída</a:t>
            </a:r>
            <a:r>
              <a:rPr lang="en-US" sz="2400" dirty="0" smtClean="0"/>
              <a:t>, </a:t>
            </a:r>
            <a:r>
              <a:rPr lang="en-US" sz="2400" dirty="0" err="1" smtClean="0"/>
              <a:t>ela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en-US" sz="2400" dirty="0" smtClean="0"/>
              <a:t> ser </a:t>
            </a:r>
            <a:r>
              <a:rPr lang="en-US" sz="2400" dirty="0" err="1" smtClean="0"/>
              <a:t>alterada</a:t>
            </a:r>
            <a:r>
              <a:rPr lang="en-US" sz="2400" dirty="0" smtClean="0"/>
              <a:t>, </a:t>
            </a:r>
            <a:r>
              <a:rPr lang="en-US" sz="2400" dirty="0" err="1" smtClean="0"/>
              <a:t>mas</a:t>
            </a:r>
            <a:r>
              <a:rPr lang="en-US" sz="2400" dirty="0" smtClean="0"/>
              <a:t> </a:t>
            </a:r>
            <a:r>
              <a:rPr lang="en-US" sz="2400" dirty="0" err="1" smtClean="0"/>
              <a:t>sempre</a:t>
            </a:r>
            <a:r>
              <a:rPr lang="en-US" sz="2400" dirty="0" smtClean="0"/>
              <a:t> </a:t>
            </a:r>
            <a:r>
              <a:rPr lang="en-US" sz="2400" dirty="0" err="1" smtClean="0"/>
              <a:t>tendo</a:t>
            </a:r>
            <a:r>
              <a:rPr lang="en-US" sz="2400" dirty="0" smtClean="0"/>
              <a:t> a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rastreabilidade</a:t>
            </a:r>
            <a:r>
              <a:rPr lang="en-US" sz="2400" dirty="0" smtClean="0"/>
              <a:t>, </a:t>
            </a:r>
            <a:r>
              <a:rPr lang="en-US" sz="2400" dirty="0" err="1" smtClean="0"/>
              <a:t>identificação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quem</a:t>
            </a:r>
            <a:r>
              <a:rPr lang="en-US" sz="2400" dirty="0" smtClean="0"/>
              <a:t> fez a </a:t>
            </a:r>
            <a:r>
              <a:rPr lang="en-US" sz="2400" dirty="0" err="1" smtClean="0"/>
              <a:t>alteração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quando</a:t>
            </a:r>
            <a:r>
              <a:rPr lang="en-US" sz="2400" dirty="0" smtClean="0"/>
              <a:t> fez.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400" dirty="0" err="1" smtClean="0"/>
              <a:t>Definimos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leitura</a:t>
            </a:r>
            <a:r>
              <a:rPr lang="en-US" sz="2400" dirty="0" smtClean="0"/>
              <a:t> </a:t>
            </a:r>
            <a:r>
              <a:rPr lang="en-US" sz="2400" dirty="0" err="1" smtClean="0"/>
              <a:t>gerada</a:t>
            </a:r>
            <a:r>
              <a:rPr lang="en-US" sz="2400" dirty="0" smtClean="0"/>
              <a:t> e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conta</a:t>
            </a:r>
            <a:r>
              <a:rPr lang="en-US" sz="2400" dirty="0" smtClean="0"/>
              <a:t> </a:t>
            </a:r>
            <a:r>
              <a:rPr lang="en-US" sz="2400" dirty="0" err="1" smtClean="0"/>
              <a:t>gerada</a:t>
            </a:r>
            <a:r>
              <a:rPr lang="en-US" sz="2400" dirty="0" smtClean="0"/>
              <a:t>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ter</a:t>
            </a:r>
            <a:r>
              <a:rPr lang="en-US" sz="2400" dirty="0" smtClean="0"/>
              <a:t> um </a:t>
            </a:r>
            <a:r>
              <a:rPr lang="en-US" sz="2400" dirty="0" err="1" smtClean="0"/>
              <a:t>identificador</a:t>
            </a:r>
            <a:r>
              <a:rPr lang="en-US" sz="2400" dirty="0" smtClean="0"/>
              <a:t> </a:t>
            </a:r>
            <a:r>
              <a:rPr lang="en-US" sz="2400" dirty="0" err="1" smtClean="0"/>
              <a:t>único</a:t>
            </a:r>
            <a:r>
              <a:rPr lang="en-US" sz="2400" dirty="0" smtClean="0"/>
              <a:t> de forma a </a:t>
            </a:r>
            <a:r>
              <a:rPr lang="en-US" sz="2400" dirty="0" err="1" smtClean="0"/>
              <a:t>vincular</a:t>
            </a:r>
            <a:r>
              <a:rPr lang="en-US" sz="2400" dirty="0" smtClean="0"/>
              <a:t> </a:t>
            </a:r>
            <a:r>
              <a:rPr lang="en-US" sz="2400" dirty="0" err="1" smtClean="0"/>
              <a:t>sempre</a:t>
            </a:r>
            <a:r>
              <a:rPr lang="en-US" sz="2400" dirty="0" smtClean="0"/>
              <a:t> a </a:t>
            </a:r>
            <a:r>
              <a:rPr lang="en-US" sz="2400" dirty="0" err="1" smtClean="0"/>
              <a:t>leitura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cálculo</a:t>
            </a:r>
            <a:r>
              <a:rPr lang="en-US" sz="2400" dirty="0" smtClean="0"/>
              <a:t> </a:t>
            </a:r>
            <a:r>
              <a:rPr lang="en-US" sz="2400" dirty="0" err="1" smtClean="0"/>
              <a:t>gerado</a:t>
            </a:r>
            <a:r>
              <a:rPr lang="en-US" sz="2400" dirty="0" smtClean="0"/>
              <a:t> e </a:t>
            </a:r>
            <a:r>
              <a:rPr lang="en-US" sz="2400" dirty="0" err="1" smtClean="0"/>
              <a:t>seu</a:t>
            </a:r>
            <a:r>
              <a:rPr lang="en-US" sz="2400" dirty="0" smtClean="0"/>
              <a:t> </a:t>
            </a:r>
            <a:r>
              <a:rPr lang="en-US" sz="2400" dirty="0" err="1" smtClean="0"/>
              <a:t>efetivo</a:t>
            </a:r>
            <a:r>
              <a:rPr lang="en-US" sz="2400" dirty="0" smtClean="0"/>
              <a:t> </a:t>
            </a:r>
            <a:r>
              <a:rPr lang="en-US" sz="2400" dirty="0" err="1" smtClean="0"/>
              <a:t>pagamento</a:t>
            </a:r>
            <a:r>
              <a:rPr lang="en-US" sz="2400" dirty="0" smtClean="0"/>
              <a:t> com o </a:t>
            </a:r>
            <a:r>
              <a:rPr lang="en-US" sz="2400" dirty="0" err="1" smtClean="0"/>
              <a:t>código</a:t>
            </a:r>
            <a:r>
              <a:rPr lang="en-US" sz="2400" dirty="0" smtClean="0"/>
              <a:t> do </a:t>
            </a:r>
            <a:r>
              <a:rPr lang="en-US" sz="2400" dirty="0" err="1" smtClean="0"/>
              <a:t>pagamento</a:t>
            </a:r>
            <a:r>
              <a:rPr lang="en-US" sz="2400" dirty="0" smtClean="0"/>
              <a:t> </a:t>
            </a:r>
            <a:r>
              <a:rPr lang="en-US" sz="2400" dirty="0" err="1" smtClean="0"/>
              <a:t>associado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banco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o </a:t>
            </a:r>
            <a:r>
              <a:rPr lang="en-US" sz="2400" dirty="0" err="1" smtClean="0"/>
              <a:t>consumidor</a:t>
            </a:r>
            <a:r>
              <a:rPr lang="en-US" sz="2400" dirty="0" smtClean="0"/>
              <a:t> </a:t>
            </a:r>
            <a:r>
              <a:rPr lang="en-US" sz="2400" dirty="0" err="1" smtClean="0"/>
              <a:t>pagou</a:t>
            </a:r>
            <a:r>
              <a:rPr lang="en-US" sz="2400" dirty="0" smtClean="0"/>
              <a:t> a </a:t>
            </a:r>
            <a:r>
              <a:rPr lang="en-US" sz="2400" dirty="0" err="1" smtClean="0"/>
              <a:t>conta</a:t>
            </a:r>
            <a:r>
              <a:rPr lang="en-US" sz="2400" dirty="0" smtClean="0"/>
              <a:t>.</a:t>
            </a:r>
            <a:endParaRPr lang="pt-BR" sz="2400" dirty="0" smtClean="0"/>
          </a:p>
          <a:p>
            <a:pPr lvl="1">
              <a:lnSpc>
                <a:spcPct val="80000"/>
              </a:lnSpc>
            </a:pPr>
            <a:endParaRPr lang="pt-BR" sz="2400" dirty="0" smtClean="0"/>
          </a:p>
          <a:p>
            <a:pPr>
              <a:lnSpc>
                <a:spcPct val="80000"/>
              </a:lnSpc>
            </a:pPr>
            <a:r>
              <a:rPr lang="pt-BR" sz="2800" dirty="0" smtClean="0"/>
              <a:t>Informações históricas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pt-BR" sz="2400" dirty="0" smtClean="0"/>
              <a:t>Todos registros gerados devem ser permanentes e nunca serem apagados.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400" dirty="0" err="1" smtClean="0"/>
              <a:t>Todos</a:t>
            </a:r>
            <a:r>
              <a:rPr lang="en-US" sz="2400" dirty="0" smtClean="0"/>
              <a:t> dados a </a:t>
            </a:r>
            <a:r>
              <a:rPr lang="en-US" sz="2400" dirty="0" err="1" smtClean="0"/>
              <a:t>serem</a:t>
            </a:r>
            <a:r>
              <a:rPr lang="en-US" sz="2400" dirty="0" smtClean="0"/>
              <a:t> </a:t>
            </a:r>
            <a:r>
              <a:rPr lang="en-US" sz="2400" dirty="0" err="1" smtClean="0"/>
              <a:t>publicados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web </a:t>
            </a:r>
            <a:r>
              <a:rPr lang="en-US" sz="2400" dirty="0" err="1" smtClean="0"/>
              <a:t>devem</a:t>
            </a:r>
            <a:r>
              <a:rPr lang="en-US" sz="2400" dirty="0" smtClean="0"/>
              <a:t> ser </a:t>
            </a:r>
            <a:r>
              <a:rPr lang="en-US" sz="2400" dirty="0" err="1" smtClean="0"/>
              <a:t>replicados</a:t>
            </a:r>
            <a:r>
              <a:rPr lang="en-US" sz="2400" dirty="0" smtClean="0"/>
              <a:t> e </a:t>
            </a:r>
            <a:r>
              <a:rPr lang="en-US" sz="2400" dirty="0" err="1" smtClean="0"/>
              <a:t>nunca</a:t>
            </a:r>
            <a:r>
              <a:rPr lang="en-US" sz="2400" dirty="0" smtClean="0"/>
              <a:t> </a:t>
            </a:r>
            <a:r>
              <a:rPr lang="pt-BR" sz="2400" dirty="0" smtClean="0"/>
              <a:t>havendo exposição da base de dados  em operação.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Ferramentas</a:t>
            </a:r>
            <a:r>
              <a:rPr lang="en-US" dirty="0" smtClean="0"/>
              <a:t> e </a:t>
            </a:r>
            <a:r>
              <a:rPr lang="en-US" dirty="0" err="1" smtClean="0"/>
              <a:t>Técnicas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8662" y="1571612"/>
            <a:ext cx="7772400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pt-BR" sz="2400" dirty="0" smtClean="0"/>
              <a:t>Os sistemas desenvolvidos foram: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SISTEMA COMERCIAL - gera todos os atendimentos ao público, bem como  leitura, cálculo , emissão de contas, arrecadação, avisos de cobrança, livro Divida Ativa, Ajuizamento e relatórios.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SISTEMA 0800 / CALL CENTER - </a:t>
            </a:r>
            <a:r>
              <a:rPr lang="en-US" sz="2400" dirty="0" err="1" smtClean="0"/>
              <a:t>gera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recebimentos</a:t>
            </a:r>
            <a:r>
              <a:rPr lang="en-US" sz="2400" dirty="0" smtClean="0"/>
              <a:t> dos </a:t>
            </a:r>
            <a:r>
              <a:rPr lang="en-US" sz="2400" dirty="0" err="1" smtClean="0"/>
              <a:t>chamados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é </a:t>
            </a:r>
            <a:r>
              <a:rPr lang="en-US" sz="2400" dirty="0" err="1" smtClean="0"/>
              <a:t>integrados</a:t>
            </a:r>
            <a:r>
              <a:rPr lang="en-US" sz="2400" dirty="0" smtClean="0"/>
              <a:t> com a base de dados do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comercial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distribui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mestres</a:t>
            </a:r>
            <a:r>
              <a:rPr lang="en-US" sz="2400" dirty="0" smtClean="0"/>
              <a:t> de </a:t>
            </a:r>
            <a:r>
              <a:rPr lang="en-US" sz="2400" dirty="0" err="1" smtClean="0"/>
              <a:t>operação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equipes</a:t>
            </a:r>
            <a:r>
              <a:rPr lang="en-US" sz="2400" dirty="0" smtClean="0"/>
              <a:t> de </a:t>
            </a:r>
            <a:r>
              <a:rPr lang="en-US" sz="2400" dirty="0" err="1" smtClean="0"/>
              <a:t>manutenção</a:t>
            </a:r>
            <a:r>
              <a:rPr lang="en-US" sz="2400" dirty="0" smtClean="0"/>
              <a:t> </a:t>
            </a:r>
            <a:r>
              <a:rPr lang="en-US" sz="2400" dirty="0" err="1" smtClean="0"/>
              <a:t>conforme</a:t>
            </a:r>
            <a:r>
              <a:rPr lang="en-US" sz="2400" dirty="0" smtClean="0"/>
              <a:t> a </a:t>
            </a:r>
            <a:r>
              <a:rPr lang="en-US" sz="2400" dirty="0" err="1" smtClean="0"/>
              <a:t>espécie</a:t>
            </a:r>
            <a:r>
              <a:rPr lang="en-US" sz="2400" dirty="0" smtClean="0"/>
              <a:t> de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tipo</a:t>
            </a:r>
            <a:r>
              <a:rPr lang="en-US" sz="2400" dirty="0" smtClean="0"/>
              <a:t> de </a:t>
            </a:r>
            <a:r>
              <a:rPr lang="en-US" sz="2400" dirty="0" err="1" smtClean="0"/>
              <a:t>solicitação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serviço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SISTEMA DE FISCALIZAÇÃO WEB -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serviços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distribuídos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fiscais</a:t>
            </a:r>
            <a:r>
              <a:rPr lang="en-US" sz="2400" dirty="0" smtClean="0"/>
              <a:t> e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mesmos</a:t>
            </a:r>
            <a:r>
              <a:rPr lang="en-US" sz="2400" dirty="0" smtClean="0"/>
              <a:t> </a:t>
            </a:r>
            <a:r>
              <a:rPr lang="en-US" sz="2400" dirty="0" err="1" smtClean="0"/>
              <a:t>atualizam</a:t>
            </a:r>
            <a:r>
              <a:rPr lang="en-US" sz="2400" dirty="0" smtClean="0"/>
              <a:t> via </a:t>
            </a:r>
            <a:r>
              <a:rPr lang="en-US" sz="2400" dirty="0" err="1" smtClean="0"/>
              <a:t>dispositivo</a:t>
            </a:r>
            <a:r>
              <a:rPr lang="en-US" sz="2400" dirty="0" smtClean="0"/>
              <a:t> </a:t>
            </a:r>
            <a:r>
              <a:rPr lang="en-US" sz="2400" dirty="0" err="1" smtClean="0"/>
              <a:t>móvel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serviços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base de dados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companhia</a:t>
            </a:r>
            <a:r>
              <a:rPr lang="en-US" sz="2400" dirty="0" smtClean="0"/>
              <a:t> de </a:t>
            </a:r>
            <a:r>
              <a:rPr lang="en-US" sz="2400" dirty="0" err="1" smtClean="0"/>
              <a:t>saneamento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SISTEMA DE PROTOCOLO - </a:t>
            </a:r>
            <a:r>
              <a:rPr lang="en-US" sz="2400" dirty="0" err="1" smtClean="0"/>
              <a:t>gerencia</a:t>
            </a:r>
            <a:r>
              <a:rPr lang="en-US" sz="2400" dirty="0" smtClean="0"/>
              <a:t> </a:t>
            </a:r>
            <a:r>
              <a:rPr lang="en-US" sz="2400" dirty="0" err="1" smtClean="0"/>
              <a:t>todos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serviços</a:t>
            </a:r>
            <a:r>
              <a:rPr lang="en-US" sz="2400" dirty="0" smtClean="0"/>
              <a:t> dos  </a:t>
            </a:r>
            <a:r>
              <a:rPr lang="en-US" sz="2400" dirty="0" err="1" smtClean="0"/>
              <a:t>descritos</a:t>
            </a:r>
            <a:r>
              <a:rPr lang="en-US" sz="2400" dirty="0" smtClean="0"/>
              <a:t> </a:t>
            </a:r>
            <a:r>
              <a:rPr lang="en-US" sz="2400" dirty="0" err="1" smtClean="0"/>
              <a:t>acima</a:t>
            </a:r>
            <a:r>
              <a:rPr lang="en-US" sz="2400" dirty="0" smtClean="0"/>
              <a:t>, </a:t>
            </a:r>
            <a:r>
              <a:rPr lang="en-US" sz="2400" dirty="0" err="1" smtClean="0"/>
              <a:t>informando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onde</a:t>
            </a:r>
            <a:r>
              <a:rPr lang="en-US" sz="2400" dirty="0" smtClean="0"/>
              <a:t> o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</a:t>
            </a:r>
            <a:r>
              <a:rPr lang="en-US" sz="2400" dirty="0" err="1" smtClean="0"/>
              <a:t>andou</a:t>
            </a:r>
            <a:r>
              <a:rPr lang="en-US" sz="2400" dirty="0" smtClean="0"/>
              <a:t> e </a:t>
            </a:r>
            <a:r>
              <a:rPr lang="en-US" sz="2400" dirty="0" err="1" smtClean="0"/>
              <a:t>quanto</a:t>
            </a:r>
            <a:r>
              <a:rPr lang="en-US" sz="2400" dirty="0" smtClean="0"/>
              <a:t> tempo </a:t>
            </a:r>
            <a:r>
              <a:rPr lang="en-US" sz="2400" dirty="0" err="1" smtClean="0"/>
              <a:t>ficou</a:t>
            </a:r>
            <a:r>
              <a:rPr lang="en-US" sz="2400" dirty="0" smtClean="0"/>
              <a:t> </a:t>
            </a:r>
            <a:r>
              <a:rPr lang="en-US" sz="2400" dirty="0" err="1" smtClean="0"/>
              <a:t>ele</a:t>
            </a:r>
            <a:r>
              <a:rPr lang="en-US" sz="2400" dirty="0" smtClean="0"/>
              <a:t> </a:t>
            </a:r>
            <a:r>
              <a:rPr lang="en-US" sz="2400" dirty="0" err="1" smtClean="0"/>
              <a:t>ficou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setor</a:t>
            </a:r>
            <a:r>
              <a:rPr lang="en-US" sz="2400" dirty="0" smtClean="0"/>
              <a:t>.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Saídas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43174" y="285728"/>
            <a:ext cx="6157930" cy="6572272"/>
          </a:xfrm>
        </p:spPr>
        <p:txBody>
          <a:bodyPr>
            <a:normAutofit fontScale="92500" lnSpcReduction="20000"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pt-BR" sz="2800" dirty="0" smtClean="0"/>
              <a:t>O sistema foi desenvolvido, vamos ver algumas vantagens de ter o código fonte 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pt-BR" sz="2800" dirty="0" smtClean="0"/>
          </a:p>
          <a:p>
            <a:pPr marL="1077913" lvl="2">
              <a:spcAft>
                <a:spcPts val="1200"/>
              </a:spcAft>
            </a:pPr>
            <a:r>
              <a:rPr lang="en-US" sz="1900" dirty="0" smtClean="0"/>
              <a:t>A </a:t>
            </a:r>
            <a:r>
              <a:rPr lang="en-US" sz="1900" dirty="0" err="1" smtClean="0"/>
              <a:t>metodologia</a:t>
            </a:r>
            <a:r>
              <a:rPr lang="en-US" sz="1900" dirty="0" smtClean="0"/>
              <a:t> do </a:t>
            </a:r>
            <a:r>
              <a:rPr lang="en-US" sz="1900" dirty="0" err="1" smtClean="0"/>
              <a:t>serviço</a:t>
            </a:r>
            <a:r>
              <a:rPr lang="en-US" sz="1900" dirty="0" smtClean="0"/>
              <a:t> </a:t>
            </a:r>
            <a:r>
              <a:rPr lang="en-US" sz="1900" dirty="0" err="1" smtClean="0"/>
              <a:t>não</a:t>
            </a:r>
            <a:r>
              <a:rPr lang="en-US" sz="1900" dirty="0" smtClean="0"/>
              <a:t> é </a:t>
            </a:r>
            <a:r>
              <a:rPr lang="en-US" sz="1900" dirty="0" err="1" smtClean="0"/>
              <a:t>descontinuada</a:t>
            </a:r>
            <a:r>
              <a:rPr lang="en-US" sz="1900" dirty="0" smtClean="0"/>
              <a:t>;</a:t>
            </a:r>
          </a:p>
          <a:p>
            <a:pPr marL="1077913" lvl="2">
              <a:spcAft>
                <a:spcPts val="1200"/>
              </a:spcAft>
            </a:pPr>
            <a:r>
              <a:rPr lang="en-US" sz="1900" dirty="0" smtClean="0"/>
              <a:t>O capital </a:t>
            </a:r>
            <a:r>
              <a:rPr lang="en-US" sz="1900" dirty="0" err="1" smtClean="0"/>
              <a:t>intelectual</a:t>
            </a:r>
            <a:r>
              <a:rPr lang="en-US" sz="1900" dirty="0" smtClean="0"/>
              <a:t> do </a:t>
            </a:r>
            <a:r>
              <a:rPr lang="en-US" sz="1900" dirty="0" err="1" smtClean="0"/>
              <a:t>projeto</a:t>
            </a:r>
            <a:r>
              <a:rPr lang="en-US" sz="1900" dirty="0" smtClean="0"/>
              <a:t> </a:t>
            </a:r>
            <a:r>
              <a:rPr lang="en-US" sz="1900" dirty="0" err="1" smtClean="0"/>
              <a:t>permanece</a:t>
            </a:r>
            <a:r>
              <a:rPr lang="en-US" sz="1900" dirty="0" smtClean="0"/>
              <a:t> </a:t>
            </a:r>
            <a:r>
              <a:rPr lang="en-US" sz="1900" dirty="0" err="1" smtClean="0"/>
              <a:t>na</a:t>
            </a:r>
            <a:r>
              <a:rPr lang="en-US" sz="1900" dirty="0" smtClean="0"/>
              <a:t> </a:t>
            </a:r>
            <a:r>
              <a:rPr lang="en-US" sz="1900" dirty="0" err="1" smtClean="0"/>
              <a:t>companhia</a:t>
            </a:r>
            <a:r>
              <a:rPr lang="en-US" sz="1900" dirty="0" smtClean="0"/>
              <a:t>;</a:t>
            </a:r>
          </a:p>
          <a:p>
            <a:pPr marL="1077913" lvl="2">
              <a:spcAft>
                <a:spcPts val="1200"/>
              </a:spcAft>
            </a:pPr>
            <a:r>
              <a:rPr lang="en-US" sz="1900" dirty="0" smtClean="0"/>
              <a:t>A </a:t>
            </a:r>
            <a:r>
              <a:rPr lang="en-US" sz="1900" dirty="0" err="1" smtClean="0"/>
              <a:t>companhia</a:t>
            </a:r>
            <a:r>
              <a:rPr lang="en-US" sz="1900" dirty="0" smtClean="0"/>
              <a:t> </a:t>
            </a:r>
            <a:r>
              <a:rPr lang="en-US" sz="1900" dirty="0" err="1" smtClean="0"/>
              <a:t>não</a:t>
            </a:r>
            <a:r>
              <a:rPr lang="en-US" sz="1900" dirty="0" smtClean="0"/>
              <a:t> </a:t>
            </a:r>
            <a:r>
              <a:rPr lang="en-US" sz="1900" dirty="0" err="1" smtClean="0"/>
              <a:t>perde</a:t>
            </a:r>
            <a:r>
              <a:rPr lang="en-US" sz="1900" dirty="0" smtClean="0"/>
              <a:t> o </a:t>
            </a:r>
            <a:r>
              <a:rPr lang="en-US" sz="1900" dirty="0" err="1" smtClean="0"/>
              <a:t>investimento</a:t>
            </a:r>
            <a:r>
              <a:rPr lang="en-US" sz="1900" dirty="0" smtClean="0"/>
              <a:t> do </a:t>
            </a:r>
            <a:r>
              <a:rPr lang="en-US" sz="1900" dirty="0" err="1" smtClean="0"/>
              <a:t>projeto</a:t>
            </a:r>
            <a:r>
              <a:rPr lang="en-US" sz="1900" dirty="0" smtClean="0"/>
              <a:t>;</a:t>
            </a:r>
          </a:p>
          <a:p>
            <a:pPr marL="1077913" lvl="2">
              <a:spcAft>
                <a:spcPts val="1200"/>
              </a:spcAft>
            </a:pPr>
            <a:r>
              <a:rPr lang="en-US" sz="1900" dirty="0" err="1" smtClean="0"/>
              <a:t>Novos</a:t>
            </a:r>
            <a:r>
              <a:rPr lang="en-US" sz="1900" dirty="0" smtClean="0"/>
              <a:t> </a:t>
            </a:r>
            <a:r>
              <a:rPr lang="en-US" sz="1900" dirty="0" err="1" smtClean="0"/>
              <a:t>produtos</a:t>
            </a:r>
            <a:r>
              <a:rPr lang="en-US" sz="1900" dirty="0" smtClean="0"/>
              <a:t> e </a:t>
            </a:r>
            <a:r>
              <a:rPr lang="en-US" sz="1900" dirty="0" err="1" smtClean="0"/>
              <a:t>projetos</a:t>
            </a:r>
            <a:r>
              <a:rPr lang="en-US" sz="1900" dirty="0" smtClean="0"/>
              <a:t> </a:t>
            </a:r>
            <a:r>
              <a:rPr lang="en-US" sz="1900" dirty="0" err="1" smtClean="0"/>
              <a:t>são</a:t>
            </a:r>
            <a:r>
              <a:rPr lang="en-US" sz="1900" dirty="0" smtClean="0"/>
              <a:t> </a:t>
            </a:r>
            <a:r>
              <a:rPr lang="en-US" sz="1900" dirty="0" err="1" smtClean="0"/>
              <a:t>incorporados</a:t>
            </a:r>
            <a:r>
              <a:rPr lang="en-US" sz="1900" dirty="0" smtClean="0"/>
              <a:t> </a:t>
            </a:r>
            <a:r>
              <a:rPr lang="en-US" sz="1900" dirty="0" err="1" smtClean="0"/>
              <a:t>ao</a:t>
            </a:r>
            <a:r>
              <a:rPr lang="en-US" sz="1900" dirty="0" smtClean="0"/>
              <a:t> </a:t>
            </a:r>
            <a:r>
              <a:rPr lang="en-US" sz="1900" dirty="0" err="1" smtClean="0"/>
              <a:t>sistema</a:t>
            </a:r>
            <a:r>
              <a:rPr lang="en-US" sz="1900" dirty="0" smtClean="0"/>
              <a:t> principal de </a:t>
            </a:r>
            <a:r>
              <a:rPr lang="en-US" sz="1900" dirty="0" err="1" smtClean="0"/>
              <a:t>gestão</a:t>
            </a:r>
            <a:r>
              <a:rPr lang="en-US" sz="1900" dirty="0" smtClean="0"/>
              <a:t> </a:t>
            </a:r>
            <a:r>
              <a:rPr lang="en-US" sz="1900" dirty="0" err="1" smtClean="0"/>
              <a:t>comercial</a:t>
            </a:r>
            <a:r>
              <a:rPr lang="en-US" sz="1900" dirty="0" smtClean="0"/>
              <a:t>;</a:t>
            </a:r>
          </a:p>
          <a:p>
            <a:pPr marL="1077913" lvl="2">
              <a:spcAft>
                <a:spcPts val="1200"/>
              </a:spcAft>
            </a:pPr>
            <a:r>
              <a:rPr lang="en-US" sz="1900" dirty="0" err="1" smtClean="0"/>
              <a:t>Não</a:t>
            </a:r>
            <a:r>
              <a:rPr lang="en-US" sz="1900" dirty="0" smtClean="0"/>
              <a:t> </a:t>
            </a:r>
            <a:r>
              <a:rPr lang="en-US" sz="1900" dirty="0" err="1" smtClean="0"/>
              <a:t>necessita</a:t>
            </a:r>
            <a:r>
              <a:rPr lang="en-US" sz="1900" dirty="0" smtClean="0"/>
              <a:t> </a:t>
            </a:r>
            <a:r>
              <a:rPr lang="en-US" sz="1900" dirty="0" err="1" smtClean="0"/>
              <a:t>treinar</a:t>
            </a:r>
            <a:r>
              <a:rPr lang="en-US" sz="1900" dirty="0" smtClean="0"/>
              <a:t> o </a:t>
            </a:r>
            <a:r>
              <a:rPr lang="en-US" sz="1900" dirty="0" err="1" smtClean="0"/>
              <a:t>pessoal</a:t>
            </a:r>
            <a:r>
              <a:rPr lang="en-US" sz="1900" dirty="0" smtClean="0"/>
              <a:t>  a </a:t>
            </a:r>
            <a:r>
              <a:rPr lang="en-US" sz="1900" dirty="0" err="1" smtClean="0"/>
              <a:t>cada</a:t>
            </a:r>
            <a:r>
              <a:rPr lang="en-US" sz="1900" dirty="0" smtClean="0"/>
              <a:t> </a:t>
            </a:r>
            <a:r>
              <a:rPr lang="en-US" sz="1900" dirty="0" err="1" smtClean="0"/>
              <a:t>renovação</a:t>
            </a:r>
            <a:r>
              <a:rPr lang="en-US" sz="1900" dirty="0" smtClean="0"/>
              <a:t> de </a:t>
            </a:r>
            <a:r>
              <a:rPr lang="en-US" sz="1900" dirty="0" err="1" smtClean="0"/>
              <a:t>contrato</a:t>
            </a:r>
            <a:r>
              <a:rPr lang="en-US" sz="1900" dirty="0" smtClean="0"/>
              <a:t> (</a:t>
            </a:r>
            <a:r>
              <a:rPr lang="en-US" sz="1900" dirty="0" err="1" smtClean="0"/>
              <a:t>licitação</a:t>
            </a:r>
            <a:r>
              <a:rPr lang="en-US" sz="1900" dirty="0" smtClean="0"/>
              <a:t>);</a:t>
            </a:r>
          </a:p>
          <a:p>
            <a:pPr marL="1077913" lvl="2">
              <a:spcAft>
                <a:spcPts val="1200"/>
              </a:spcAft>
            </a:pPr>
            <a:r>
              <a:rPr lang="en-US" sz="1900" dirty="0" err="1" smtClean="0"/>
              <a:t>Não</a:t>
            </a:r>
            <a:r>
              <a:rPr lang="en-US" sz="1900" dirty="0" smtClean="0"/>
              <a:t> </a:t>
            </a:r>
            <a:r>
              <a:rPr lang="en-US" sz="1900" dirty="0" err="1" smtClean="0"/>
              <a:t>ter</a:t>
            </a:r>
            <a:r>
              <a:rPr lang="en-US" sz="1900" dirty="0" smtClean="0"/>
              <a:t> </a:t>
            </a:r>
            <a:r>
              <a:rPr lang="en-US" sz="1900" dirty="0" err="1" smtClean="0"/>
              <a:t>que</a:t>
            </a:r>
            <a:r>
              <a:rPr lang="en-US" sz="1900" dirty="0" smtClean="0"/>
              <a:t> converter </a:t>
            </a:r>
            <a:r>
              <a:rPr lang="en-US" sz="1900" dirty="0" err="1" smtClean="0"/>
              <a:t>sistemas</a:t>
            </a:r>
            <a:r>
              <a:rPr lang="en-US" sz="1900" dirty="0" smtClean="0"/>
              <a:t> a </a:t>
            </a:r>
            <a:r>
              <a:rPr lang="en-US" sz="1900" dirty="0" err="1" smtClean="0"/>
              <a:t>cada</a:t>
            </a:r>
            <a:r>
              <a:rPr lang="en-US" sz="1900" dirty="0" smtClean="0"/>
              <a:t> </a:t>
            </a:r>
            <a:r>
              <a:rPr lang="en-US" sz="1900" dirty="0" err="1" smtClean="0"/>
              <a:t>renovação</a:t>
            </a:r>
            <a:r>
              <a:rPr lang="en-US" sz="1900" dirty="0" smtClean="0"/>
              <a:t> de </a:t>
            </a:r>
            <a:r>
              <a:rPr lang="en-US" sz="1900" dirty="0" err="1" smtClean="0"/>
              <a:t>contrato</a:t>
            </a:r>
            <a:r>
              <a:rPr lang="en-US" sz="1900" dirty="0" smtClean="0"/>
              <a:t>;</a:t>
            </a:r>
          </a:p>
          <a:p>
            <a:pPr marL="1077913" lvl="2">
              <a:spcAft>
                <a:spcPts val="1200"/>
              </a:spcAft>
            </a:pPr>
            <a:r>
              <a:rPr lang="en-US" sz="1900" dirty="0" err="1" smtClean="0"/>
              <a:t>Não</a:t>
            </a:r>
            <a:r>
              <a:rPr lang="en-US" sz="1900" dirty="0" smtClean="0"/>
              <a:t> </a:t>
            </a:r>
            <a:r>
              <a:rPr lang="en-US" sz="1900" dirty="0" err="1" smtClean="0"/>
              <a:t>ter</a:t>
            </a:r>
            <a:r>
              <a:rPr lang="en-US" sz="1900" dirty="0" smtClean="0"/>
              <a:t> </a:t>
            </a:r>
            <a:r>
              <a:rPr lang="en-US" sz="1900" dirty="0" err="1" smtClean="0"/>
              <a:t>que</a:t>
            </a:r>
            <a:r>
              <a:rPr lang="en-US" sz="1900" dirty="0" smtClean="0"/>
              <a:t> </a:t>
            </a:r>
            <a:r>
              <a:rPr lang="en-US" sz="1900" dirty="0" err="1" smtClean="0"/>
              <a:t>adequar</a:t>
            </a:r>
            <a:r>
              <a:rPr lang="en-US" sz="1900" dirty="0" smtClean="0"/>
              <a:t> a </a:t>
            </a:r>
            <a:r>
              <a:rPr lang="en-US" sz="1900" dirty="0" err="1" smtClean="0"/>
              <a:t>sua</a:t>
            </a:r>
            <a:r>
              <a:rPr lang="en-US" sz="1900" dirty="0" smtClean="0"/>
              <a:t> </a:t>
            </a:r>
            <a:r>
              <a:rPr lang="en-US" sz="1900" dirty="0" err="1" smtClean="0"/>
              <a:t>rotina</a:t>
            </a:r>
            <a:r>
              <a:rPr lang="en-US" sz="1900" dirty="0" smtClean="0"/>
              <a:t> de </a:t>
            </a:r>
            <a:r>
              <a:rPr lang="en-US" sz="1900" dirty="0" err="1" smtClean="0"/>
              <a:t>trabalho</a:t>
            </a:r>
            <a:r>
              <a:rPr lang="en-US" sz="1900" dirty="0" smtClean="0"/>
              <a:t> e </a:t>
            </a:r>
            <a:r>
              <a:rPr lang="en-US" sz="1900" dirty="0" err="1" smtClean="0"/>
              <a:t>nem</a:t>
            </a:r>
            <a:r>
              <a:rPr lang="en-US" sz="1900" dirty="0" smtClean="0"/>
              <a:t> dos </a:t>
            </a:r>
            <a:r>
              <a:rPr lang="en-US" sz="1900" dirty="0" err="1" smtClean="0"/>
              <a:t>sistemas</a:t>
            </a:r>
            <a:r>
              <a:rPr lang="en-US" sz="1900" dirty="0" smtClean="0"/>
              <a:t> </a:t>
            </a:r>
            <a:r>
              <a:rPr lang="en-US" sz="1900" dirty="0" err="1" smtClean="0"/>
              <a:t>existentes</a:t>
            </a:r>
            <a:r>
              <a:rPr lang="en-US" sz="1900" dirty="0" smtClean="0"/>
              <a:t>  com </a:t>
            </a:r>
            <a:r>
              <a:rPr lang="en-US" sz="1900" dirty="0" err="1" smtClean="0"/>
              <a:t>metodologia</a:t>
            </a:r>
            <a:r>
              <a:rPr lang="en-US" sz="1900" dirty="0" smtClean="0"/>
              <a:t> de </a:t>
            </a:r>
            <a:r>
              <a:rPr lang="en-US" sz="1900" dirty="0" err="1" smtClean="0"/>
              <a:t>terceiros</a:t>
            </a:r>
            <a:r>
              <a:rPr lang="en-US" sz="1900" dirty="0" smtClean="0"/>
              <a:t>;</a:t>
            </a:r>
          </a:p>
          <a:p>
            <a:pPr marL="1077913" lvl="2">
              <a:spcAft>
                <a:spcPts val="1200"/>
              </a:spcAft>
            </a:pPr>
            <a:r>
              <a:rPr lang="en-US" sz="1900" dirty="0" err="1" smtClean="0"/>
              <a:t>Não</a:t>
            </a:r>
            <a:r>
              <a:rPr lang="en-US" sz="1900" dirty="0" smtClean="0"/>
              <a:t> </a:t>
            </a:r>
            <a:r>
              <a:rPr lang="en-US" sz="1900" dirty="0" err="1" smtClean="0"/>
              <a:t>ficar</a:t>
            </a:r>
            <a:r>
              <a:rPr lang="en-US" sz="1900" dirty="0" smtClean="0"/>
              <a:t> </a:t>
            </a:r>
            <a:r>
              <a:rPr lang="en-US" sz="1900" dirty="0" err="1" smtClean="0"/>
              <a:t>refém</a:t>
            </a:r>
            <a:r>
              <a:rPr lang="en-US" sz="1900" dirty="0" smtClean="0"/>
              <a:t> de </a:t>
            </a:r>
            <a:r>
              <a:rPr lang="en-US" sz="1900" dirty="0" err="1" smtClean="0"/>
              <a:t>solução</a:t>
            </a:r>
            <a:r>
              <a:rPr lang="en-US" sz="1900" dirty="0" smtClean="0"/>
              <a:t> de </a:t>
            </a:r>
            <a:r>
              <a:rPr lang="en-US" sz="1900" dirty="0" err="1" smtClean="0"/>
              <a:t>terceiros</a:t>
            </a:r>
            <a:r>
              <a:rPr lang="en-US" sz="1900" dirty="0" smtClean="0"/>
              <a:t>, </a:t>
            </a:r>
            <a:r>
              <a:rPr lang="en-US" sz="1900" dirty="0" err="1" smtClean="0"/>
              <a:t>que</a:t>
            </a:r>
            <a:r>
              <a:rPr lang="en-US" sz="1900" dirty="0" smtClean="0"/>
              <a:t> </a:t>
            </a:r>
            <a:r>
              <a:rPr lang="en-US" sz="1900" dirty="0" err="1" smtClean="0"/>
              <a:t>nem</a:t>
            </a:r>
            <a:r>
              <a:rPr lang="en-US" sz="1900" dirty="0" smtClean="0"/>
              <a:t> </a:t>
            </a:r>
            <a:r>
              <a:rPr lang="en-US" sz="1900" dirty="0" err="1" smtClean="0"/>
              <a:t>sempre</a:t>
            </a:r>
            <a:r>
              <a:rPr lang="en-US" sz="1900" dirty="0" smtClean="0"/>
              <a:t> </a:t>
            </a:r>
            <a:r>
              <a:rPr lang="en-US" sz="1900" dirty="0" err="1" smtClean="0"/>
              <a:t>atende</a:t>
            </a:r>
            <a:r>
              <a:rPr lang="en-US" sz="1900" dirty="0" smtClean="0"/>
              <a:t> as </a:t>
            </a:r>
            <a:r>
              <a:rPr lang="en-US" sz="1900" dirty="0" err="1" smtClean="0"/>
              <a:t>expectativas</a:t>
            </a:r>
            <a:r>
              <a:rPr lang="en-US" sz="1900" dirty="0" smtClean="0"/>
              <a:t> </a:t>
            </a:r>
            <a:r>
              <a:rPr lang="en-US" sz="1900" dirty="0" err="1" smtClean="0"/>
              <a:t>esperadas</a:t>
            </a:r>
            <a:r>
              <a:rPr lang="en-US" sz="1900" dirty="0" smtClean="0"/>
              <a:t> </a:t>
            </a:r>
            <a:r>
              <a:rPr lang="en-US" sz="1900" dirty="0" err="1" smtClean="0"/>
              <a:t>pela</a:t>
            </a:r>
            <a:r>
              <a:rPr lang="en-US" sz="1900" dirty="0" smtClean="0"/>
              <a:t> </a:t>
            </a:r>
            <a:r>
              <a:rPr lang="en-US" sz="1900" dirty="0" err="1" smtClean="0"/>
              <a:t>administração</a:t>
            </a:r>
            <a:r>
              <a:rPr lang="en-US" sz="1900" dirty="0" smtClean="0"/>
              <a:t> </a:t>
            </a:r>
            <a:r>
              <a:rPr lang="en-US" sz="1900" dirty="0" err="1" smtClean="0"/>
              <a:t>pública</a:t>
            </a:r>
            <a:r>
              <a:rPr lang="en-US" sz="1900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1714488"/>
            <a:ext cx="7772400" cy="4604016"/>
          </a:xfrm>
        </p:spPr>
        <p:txBody>
          <a:bodyPr/>
          <a:lstStyle/>
          <a:p>
            <a:pPr algn="ctr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TEMA 7 – POLÍTICA E GESTÃO </a:t>
            </a:r>
            <a:br>
              <a:rPr lang="pt-BR" sz="2000" dirty="0" smtClean="0"/>
            </a:br>
            <a:r>
              <a:rPr lang="pt-BR" sz="2000" dirty="0" smtClean="0"/>
              <a:t>DOS SERVIÇOS DE SANEAMENTO BÁSICO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Sistema</a:t>
            </a:r>
            <a:r>
              <a:rPr lang="en-US" sz="2800" dirty="0" smtClean="0"/>
              <a:t> </a:t>
            </a:r>
            <a:r>
              <a:rPr lang="en-US" sz="2800" dirty="0" err="1" smtClean="0"/>
              <a:t>próprio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integrado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err="1" smtClean="0"/>
              <a:t>área</a:t>
            </a:r>
            <a:r>
              <a:rPr lang="en-US" sz="2800" dirty="0" smtClean="0"/>
              <a:t> </a:t>
            </a:r>
            <a:r>
              <a:rPr lang="en-US" sz="2800" dirty="0" err="1" smtClean="0"/>
              <a:t>comercial</a:t>
            </a:r>
            <a:r>
              <a:rPr lang="en-US" sz="2800" dirty="0" smtClean="0"/>
              <a:t> e 0800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662" y="571480"/>
            <a:ext cx="7772400" cy="857256"/>
          </a:xfrm>
        </p:spPr>
        <p:txBody>
          <a:bodyPr>
            <a:normAutofit/>
          </a:bodyPr>
          <a:lstStyle/>
          <a:p>
            <a:pPr>
              <a:tabLst>
                <a:tab pos="4572000" algn="l"/>
              </a:tabLst>
            </a:pPr>
            <a:r>
              <a:rPr lang="en-US" dirty="0" smtClean="0"/>
              <a:t>	Mauricio Kato </a:t>
            </a:r>
            <a:r>
              <a:rPr lang="en-US" dirty="0" err="1" smtClean="0"/>
              <a:t>da</a:t>
            </a:r>
            <a:r>
              <a:rPr lang="en-US" dirty="0" smtClean="0"/>
              <a:t> Silva</a:t>
            </a:r>
            <a:endParaRPr lang="pt-BR" dirty="0" smtClean="0"/>
          </a:p>
          <a:p>
            <a:pPr>
              <a:tabLst>
                <a:tab pos="45720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Thiago</a:t>
            </a:r>
            <a:r>
              <a:rPr lang="en-US" dirty="0" smtClean="0"/>
              <a:t> </a:t>
            </a:r>
            <a:r>
              <a:rPr lang="en-US" dirty="0" err="1" smtClean="0"/>
              <a:t>Ademir</a:t>
            </a:r>
            <a:r>
              <a:rPr lang="en-US" dirty="0" smtClean="0"/>
              <a:t> M. Oliveira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Saídas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8926" y="214290"/>
            <a:ext cx="5872178" cy="6643710"/>
          </a:xfrm>
        </p:spPr>
        <p:txBody>
          <a:bodyPr>
            <a:noAutofit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pt-BR" sz="1800" dirty="0" smtClean="0"/>
              <a:t>O sistema foi desenvolvido, vamos ver mais algumas vantagens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pt-BR" sz="1600" dirty="0" smtClean="0"/>
          </a:p>
          <a:p>
            <a:pPr marL="1077913" lvl="2">
              <a:spcAft>
                <a:spcPts val="1200"/>
              </a:spcAft>
            </a:pPr>
            <a:r>
              <a:rPr lang="pt-BR" sz="1600" dirty="0" smtClean="0"/>
              <a:t>Possibilitou gerar a modelagem matemática de troca de hidrômetros gerando um acréscimo de medição e receita de faturamento;</a:t>
            </a:r>
          </a:p>
          <a:p>
            <a:pPr marL="1077913" lvl="2">
              <a:spcAft>
                <a:spcPts val="1200"/>
              </a:spcAft>
            </a:pPr>
            <a:r>
              <a:rPr lang="en-US" sz="1600" dirty="0" err="1" smtClean="0"/>
              <a:t>Possibilitou</a:t>
            </a:r>
            <a:r>
              <a:rPr lang="en-US" sz="1600" dirty="0" smtClean="0"/>
              <a:t> o </a:t>
            </a:r>
            <a:r>
              <a:rPr lang="en-US" sz="1600" dirty="0" err="1" smtClean="0"/>
              <a:t>desenvolvimento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setorização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o </a:t>
            </a:r>
            <a:r>
              <a:rPr lang="en-US" sz="1600" dirty="0" err="1" smtClean="0"/>
              <a:t>controle</a:t>
            </a:r>
            <a:r>
              <a:rPr lang="en-US" sz="1600" dirty="0" smtClean="0"/>
              <a:t> de </a:t>
            </a:r>
            <a:r>
              <a:rPr lang="en-US" sz="1600" dirty="0" err="1" smtClean="0"/>
              <a:t>perdas</a:t>
            </a:r>
            <a:r>
              <a:rPr lang="en-US" sz="1600" dirty="0" smtClean="0"/>
              <a:t> ;</a:t>
            </a:r>
            <a:endParaRPr lang="pt-BR" sz="1600" dirty="0" smtClean="0"/>
          </a:p>
          <a:p>
            <a:pPr marL="1077913" lvl="2">
              <a:spcAft>
                <a:spcPts val="1200"/>
              </a:spcAft>
            </a:pPr>
            <a:r>
              <a:rPr lang="en-US" sz="1600" dirty="0" smtClean="0"/>
              <a:t>Com o </a:t>
            </a:r>
            <a:r>
              <a:rPr lang="en-US" sz="1600" dirty="0" err="1" smtClean="0"/>
              <a:t>protocolo</a:t>
            </a:r>
            <a:r>
              <a:rPr lang="en-US" sz="1600" dirty="0" smtClean="0"/>
              <a:t> </a:t>
            </a:r>
            <a:r>
              <a:rPr lang="en-US" sz="1600" dirty="0" err="1" smtClean="0"/>
              <a:t>conseguimos</a:t>
            </a:r>
            <a:r>
              <a:rPr lang="en-US" sz="1600" dirty="0" smtClean="0"/>
              <a:t> </a:t>
            </a:r>
            <a:r>
              <a:rPr lang="en-US" sz="1600" dirty="0" err="1" smtClean="0"/>
              <a:t>medir</a:t>
            </a:r>
            <a:r>
              <a:rPr lang="en-US" sz="1600" dirty="0" smtClean="0"/>
              <a:t> o tempo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serviço</a:t>
            </a:r>
            <a:r>
              <a:rPr lang="en-US" sz="1600" dirty="0" smtClean="0"/>
              <a:t> </a:t>
            </a:r>
            <a:r>
              <a:rPr lang="en-US" sz="1600" dirty="0" err="1" smtClean="0"/>
              <a:t>levava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ser </a:t>
            </a:r>
            <a:r>
              <a:rPr lang="en-US" sz="1600" dirty="0" err="1" smtClean="0"/>
              <a:t>executado</a:t>
            </a:r>
            <a:r>
              <a:rPr lang="en-US" sz="1600" dirty="0" smtClean="0"/>
              <a:t> e </a:t>
            </a:r>
            <a:r>
              <a:rPr lang="en-US" sz="1600" dirty="0" err="1" smtClean="0"/>
              <a:t>identificar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gargalos</a:t>
            </a:r>
            <a:r>
              <a:rPr lang="en-US" sz="1600" dirty="0" smtClean="0"/>
              <a:t>;</a:t>
            </a:r>
          </a:p>
          <a:p>
            <a:pPr marL="1077913" lvl="2">
              <a:spcAft>
                <a:spcPts val="1200"/>
              </a:spcAft>
            </a:pPr>
            <a:r>
              <a:rPr lang="en-US" sz="1600" dirty="0" err="1" smtClean="0"/>
              <a:t>Controle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qualidade</a:t>
            </a:r>
            <a:r>
              <a:rPr lang="en-US" sz="1600" dirty="0" smtClean="0"/>
              <a:t> do </a:t>
            </a:r>
            <a:r>
              <a:rPr lang="en-US" sz="1600" dirty="0" err="1" smtClean="0"/>
              <a:t>atendimento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ao</a:t>
            </a:r>
            <a:r>
              <a:rPr lang="en-US" sz="1600" dirty="0" smtClean="0"/>
              <a:t> </a:t>
            </a:r>
            <a:r>
              <a:rPr lang="en-US" sz="1600" dirty="0" err="1" smtClean="0"/>
              <a:t>público</a:t>
            </a:r>
            <a:r>
              <a:rPr lang="en-US" sz="1600" dirty="0" smtClean="0"/>
              <a:t> com a </a:t>
            </a:r>
            <a:r>
              <a:rPr lang="en-US" sz="1600" dirty="0" err="1" smtClean="0"/>
              <a:t>avaliação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atendimento</a:t>
            </a:r>
            <a:r>
              <a:rPr lang="en-US" sz="1600" dirty="0" smtClean="0"/>
              <a:t> de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serviço</a:t>
            </a:r>
            <a:r>
              <a:rPr lang="en-US" sz="1600" dirty="0" smtClean="0"/>
              <a:t> </a:t>
            </a:r>
            <a:r>
              <a:rPr lang="en-US" sz="1600" dirty="0" err="1" smtClean="0"/>
              <a:t>solicitado</a:t>
            </a:r>
            <a:r>
              <a:rPr lang="en-US" sz="1600" dirty="0" smtClean="0"/>
              <a:t>;</a:t>
            </a:r>
          </a:p>
          <a:p>
            <a:pPr marL="1077913" lvl="2">
              <a:spcAft>
                <a:spcPts val="1200"/>
              </a:spcAft>
            </a:pPr>
            <a:r>
              <a:rPr lang="en-US" sz="1600" dirty="0" smtClean="0"/>
              <a:t>Com a </a:t>
            </a:r>
            <a:r>
              <a:rPr lang="en-US" sz="1600" dirty="0" err="1" smtClean="0"/>
              <a:t>fiscalização</a:t>
            </a:r>
            <a:r>
              <a:rPr lang="en-US" sz="1600" dirty="0" smtClean="0"/>
              <a:t> web,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fiscais</a:t>
            </a:r>
            <a:r>
              <a:rPr lang="en-US" sz="1600" dirty="0" smtClean="0"/>
              <a:t> </a:t>
            </a:r>
            <a:r>
              <a:rPr lang="en-US" sz="1600" dirty="0" err="1" smtClean="0"/>
              <a:t>lançam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dados </a:t>
            </a:r>
            <a:r>
              <a:rPr lang="en-US" sz="1600" dirty="0" err="1" smtClean="0"/>
              <a:t>diretamente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base de dados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Companhia</a:t>
            </a:r>
            <a:r>
              <a:rPr lang="en-US" sz="1600" dirty="0" smtClean="0"/>
              <a:t> ;</a:t>
            </a:r>
          </a:p>
          <a:p>
            <a:pPr marL="1077913" lvl="2">
              <a:spcAft>
                <a:spcPts val="1200"/>
              </a:spcAft>
            </a:pPr>
            <a:r>
              <a:rPr lang="en-US" sz="1600" dirty="0" smtClean="0"/>
              <a:t>Com o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web, </a:t>
            </a:r>
            <a:r>
              <a:rPr lang="en-US" sz="1600" dirty="0" err="1" smtClean="0"/>
              <a:t>desenvolvemos</a:t>
            </a:r>
            <a:r>
              <a:rPr lang="en-US" sz="1600" dirty="0" smtClean="0"/>
              <a:t> o software </a:t>
            </a:r>
            <a:r>
              <a:rPr lang="en-US" sz="1600" dirty="0" err="1" smtClean="0"/>
              <a:t>embarcado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unidade</a:t>
            </a:r>
            <a:r>
              <a:rPr lang="en-US" sz="1600" dirty="0" smtClean="0"/>
              <a:t> </a:t>
            </a:r>
            <a:r>
              <a:rPr lang="en-US" sz="1600" dirty="0" err="1" smtClean="0"/>
              <a:t>móvel</a:t>
            </a:r>
            <a:r>
              <a:rPr lang="en-US" sz="1600" dirty="0" smtClean="0"/>
              <a:t> de </a:t>
            </a:r>
            <a:r>
              <a:rPr lang="en-US" sz="1600" dirty="0" err="1" smtClean="0"/>
              <a:t>atendimento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ao</a:t>
            </a:r>
            <a:r>
              <a:rPr lang="en-US" sz="1600" dirty="0" smtClean="0"/>
              <a:t> </a:t>
            </a:r>
            <a:r>
              <a:rPr lang="en-US" sz="1600" dirty="0" err="1" smtClean="0"/>
              <a:t>público</a:t>
            </a:r>
            <a:r>
              <a:rPr lang="en-US" sz="1600" dirty="0" smtClean="0"/>
              <a:t> com as </a:t>
            </a:r>
            <a:r>
              <a:rPr lang="en-US" sz="1600" dirty="0" err="1" smtClean="0"/>
              <a:t>mesmas</a:t>
            </a:r>
            <a:r>
              <a:rPr lang="en-US" sz="1600" dirty="0" smtClean="0"/>
              <a:t> </a:t>
            </a:r>
            <a:r>
              <a:rPr lang="en-US" sz="1600" dirty="0" err="1" smtClean="0"/>
              <a:t>funcionalidades</a:t>
            </a:r>
            <a:r>
              <a:rPr lang="en-US" sz="1600" dirty="0" smtClean="0"/>
              <a:t> do </a:t>
            </a:r>
            <a:r>
              <a:rPr lang="en-US" sz="1600" dirty="0" err="1" smtClean="0"/>
              <a:t>atendimento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ao</a:t>
            </a:r>
            <a:r>
              <a:rPr lang="en-US" sz="1600" dirty="0" smtClean="0"/>
              <a:t> </a:t>
            </a:r>
            <a:r>
              <a:rPr lang="en-US" sz="1600" dirty="0" err="1" smtClean="0"/>
              <a:t>público</a:t>
            </a:r>
            <a:endParaRPr lang="en-US" sz="1600" dirty="0" smtClean="0"/>
          </a:p>
          <a:p>
            <a:pPr marL="1077913" lvl="2">
              <a:spcAft>
                <a:spcPts val="1200"/>
              </a:spcAft>
            </a:pPr>
            <a:r>
              <a:rPr lang="en-US" sz="1600" dirty="0" smtClean="0"/>
              <a:t>Com o 0800 WEB, as </a:t>
            </a:r>
            <a:r>
              <a:rPr lang="en-US" sz="1600" dirty="0" err="1" smtClean="0"/>
              <a:t>equipes</a:t>
            </a:r>
            <a:r>
              <a:rPr lang="en-US" sz="1600" dirty="0" smtClean="0"/>
              <a:t> e </a:t>
            </a:r>
            <a:r>
              <a:rPr lang="en-US" sz="1600" dirty="0" err="1" smtClean="0"/>
              <a:t>mestres</a:t>
            </a:r>
            <a:r>
              <a:rPr lang="en-US" sz="1600" dirty="0" smtClean="0"/>
              <a:t> de </a:t>
            </a:r>
            <a:r>
              <a:rPr lang="en-US" sz="1600" dirty="0" err="1" smtClean="0"/>
              <a:t>operação</a:t>
            </a:r>
            <a:r>
              <a:rPr lang="en-US" sz="1600" dirty="0" smtClean="0"/>
              <a:t> tem </a:t>
            </a:r>
            <a:r>
              <a:rPr lang="en-US" sz="1600" dirty="0" err="1" smtClean="0"/>
              <a:t>acesso</a:t>
            </a:r>
            <a:r>
              <a:rPr lang="en-US" sz="1600" dirty="0" smtClean="0"/>
              <a:t> on-line </a:t>
            </a:r>
            <a:r>
              <a:rPr lang="en-US" sz="1600" dirty="0" err="1" smtClean="0"/>
              <a:t>aos</a:t>
            </a:r>
            <a:r>
              <a:rPr lang="en-US" sz="1600" dirty="0" smtClean="0"/>
              <a:t> </a:t>
            </a:r>
            <a:r>
              <a:rPr lang="en-US" sz="1600" dirty="0" err="1" smtClean="0"/>
              <a:t>serviços</a:t>
            </a:r>
            <a:r>
              <a:rPr lang="en-US" sz="1600" dirty="0" smtClean="0"/>
              <a:t>  </a:t>
            </a:r>
            <a:r>
              <a:rPr lang="en-US" sz="1600" dirty="0" err="1" smtClean="0"/>
              <a:t>solicitados</a:t>
            </a:r>
            <a:r>
              <a:rPr lang="en-US" sz="1600" dirty="0" smtClean="0"/>
              <a:t>.</a:t>
            </a:r>
          </a:p>
          <a:p>
            <a:pPr marL="1077913" lvl="2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Saídas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8926" y="500042"/>
            <a:ext cx="5872178" cy="4572000"/>
          </a:xfrm>
        </p:spPr>
        <p:txBody>
          <a:bodyPr/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pt-BR" sz="2800" dirty="0" smtClean="0"/>
              <a:t>O sistema foi desenvolvido...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pt-BR" sz="2800" dirty="0" smtClean="0"/>
          </a:p>
          <a:p>
            <a:pPr marL="3678238" lvl="2"/>
            <a:r>
              <a:rPr lang="pt-BR" dirty="0" smtClean="0"/>
              <a:t>Definido</a:t>
            </a:r>
          </a:p>
          <a:p>
            <a:pPr marL="3678238" lvl="2"/>
            <a:r>
              <a:rPr lang="pt-BR" dirty="0" smtClean="0"/>
              <a:t>Documentado</a:t>
            </a:r>
          </a:p>
          <a:p>
            <a:pPr marL="3678238" lvl="2"/>
            <a:r>
              <a:rPr lang="pt-BR" dirty="0" smtClean="0"/>
              <a:t> Verificado</a:t>
            </a:r>
          </a:p>
          <a:p>
            <a:pPr marL="3678238" lvl="2"/>
            <a:r>
              <a:rPr lang="pt-BR" dirty="0" smtClean="0"/>
              <a:t> Gerenciado</a:t>
            </a:r>
          </a:p>
          <a:p>
            <a:pPr marL="3678238" lvl="2"/>
            <a:r>
              <a:rPr lang="pt-BR" dirty="0" smtClean="0"/>
              <a:t>Controlado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596" y="4357694"/>
            <a:ext cx="87046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Vamos ver algumas</a:t>
            </a:r>
          </a:p>
          <a:p>
            <a:pPr algn="ctr"/>
            <a:r>
              <a:rPr lang="pt-B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Telas e funcionalidades</a:t>
            </a:r>
            <a:r>
              <a:rPr lang="pt-B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!?!</a:t>
            </a:r>
            <a:endParaRPr lang="pt-BR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 Assemblei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00144"/>
            <a:ext cx="8715404" cy="38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3714744" y="1285860"/>
            <a:ext cx="4857784" cy="4357718"/>
          </a:xfrm>
          <a:prstGeom prst="rect">
            <a:avLst/>
          </a:prstGeom>
          <a:solidFill>
            <a:schemeClr val="tx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SISTEMA COMERCIAL</a:t>
            </a:r>
            <a:endParaRPr lang="pt-B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Atendiment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866775"/>
            <a:ext cx="7458075" cy="51244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871537"/>
            <a:ext cx="7410450" cy="5114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71802" y="2748934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00232" y="2748934"/>
            <a:ext cx="1000132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00826" y="3000372"/>
            <a:ext cx="1000132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14810" y="3000372"/>
            <a:ext cx="1000132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00232" y="3929066"/>
            <a:ext cx="1000132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00826" y="3929066"/>
            <a:ext cx="1000132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885825"/>
            <a:ext cx="7400925" cy="50863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876300"/>
            <a:ext cx="7458075" cy="5105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7488" y="2857496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881062"/>
            <a:ext cx="7439025" cy="50958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895350"/>
            <a:ext cx="7410450" cy="5067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885825"/>
            <a:ext cx="7410450" cy="508635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/>
              <a:t>Desenvolvimento de sistema próprio na área comercial e 0800</a:t>
            </a:r>
          </a:p>
          <a:p>
            <a:endParaRPr lang="pt-BR" b="1" dirty="0" smtClean="0"/>
          </a:p>
          <a:p>
            <a:r>
              <a:rPr lang="en-US" b="1" dirty="0" err="1" smtClean="0"/>
              <a:t>Definição</a:t>
            </a:r>
            <a:r>
              <a:rPr lang="en-US" b="1" dirty="0" smtClean="0"/>
              <a:t> do </a:t>
            </a:r>
            <a:r>
              <a:rPr lang="en-US" b="1" dirty="0" err="1" smtClean="0"/>
              <a:t>escopo</a:t>
            </a:r>
            <a:r>
              <a:rPr lang="en-US" b="1" dirty="0" smtClean="0"/>
              <a:t> e </a:t>
            </a:r>
            <a:r>
              <a:rPr lang="en-US" b="1" dirty="0" err="1" smtClean="0"/>
              <a:t>envolvimento</a:t>
            </a:r>
            <a:r>
              <a:rPr lang="en-US" b="1" dirty="0" smtClean="0"/>
              <a:t> das </a:t>
            </a:r>
            <a:r>
              <a:rPr lang="en-US" b="1" dirty="0" err="1" smtClean="0"/>
              <a:t>áreas</a:t>
            </a:r>
            <a:endParaRPr lang="en-US" b="1" dirty="0" smtClean="0"/>
          </a:p>
          <a:p>
            <a:endParaRPr lang="pt-BR" b="1" dirty="0" smtClean="0"/>
          </a:p>
          <a:p>
            <a:r>
              <a:rPr lang="pt-BR" b="1" dirty="0" smtClean="0"/>
              <a:t>Vantagens do sistema próprio</a:t>
            </a:r>
          </a:p>
          <a:p>
            <a:endParaRPr lang="pt-BR" b="1" dirty="0" smtClean="0"/>
          </a:p>
          <a:p>
            <a:r>
              <a:rPr lang="en-US" b="1" dirty="0" err="1" smtClean="0"/>
              <a:t>Sistemas</a:t>
            </a:r>
            <a:r>
              <a:rPr lang="en-US" b="1" dirty="0" smtClean="0"/>
              <a:t> </a:t>
            </a:r>
            <a:r>
              <a:rPr lang="en-US" b="1" dirty="0" err="1" smtClean="0"/>
              <a:t>desenvolvidos</a:t>
            </a:r>
            <a:r>
              <a:rPr lang="en-US" b="1" dirty="0" smtClean="0"/>
              <a:t> a </a:t>
            </a:r>
            <a:r>
              <a:rPr lang="en-US" b="1" dirty="0" err="1" smtClean="0"/>
              <a:t>partir</a:t>
            </a:r>
            <a:r>
              <a:rPr lang="en-US" b="1" dirty="0" smtClean="0"/>
              <a:t> do </a:t>
            </a:r>
            <a:r>
              <a:rPr lang="en-US" b="1" dirty="0" err="1" smtClean="0"/>
              <a:t>Sistema</a:t>
            </a:r>
            <a:r>
              <a:rPr lang="en-US" b="1" dirty="0" smtClean="0"/>
              <a:t> </a:t>
            </a:r>
            <a:r>
              <a:rPr lang="en-US" b="1" dirty="0" err="1" smtClean="0"/>
              <a:t>Comercial</a:t>
            </a:r>
            <a:endParaRPr lang="en-US" b="1" dirty="0" smtClean="0"/>
          </a:p>
          <a:p>
            <a:endParaRPr lang="en-US" b="1" dirty="0" smtClean="0"/>
          </a:p>
          <a:p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Atendimento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895350"/>
            <a:ext cx="7410450" cy="50673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Atendimento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866775"/>
            <a:ext cx="7448550" cy="512445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876300"/>
            <a:ext cx="7439025" cy="5105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Atendimento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76300"/>
            <a:ext cx="7429500" cy="51054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881062"/>
            <a:ext cx="7400925" cy="50958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876300"/>
            <a:ext cx="7391400" cy="5105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76300"/>
            <a:ext cx="7429500" cy="5105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Atendimento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895350"/>
            <a:ext cx="7419975" cy="50673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28860" y="1214422"/>
            <a:ext cx="35719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 Assemblei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00144"/>
            <a:ext cx="8715404" cy="38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3714744" y="1285860"/>
            <a:ext cx="4857784" cy="4857784"/>
          </a:xfrm>
          <a:prstGeom prst="rect">
            <a:avLst/>
          </a:prstGeom>
          <a:solidFill>
            <a:schemeClr val="tx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TECLADO </a:t>
            </a:r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 </a:t>
            </a:r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AVALIAÇÃO 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UNIDADE MÓVEL DE ATENDIMENTO</a:t>
            </a:r>
            <a:endParaRPr lang="pt-B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Teclado</a:t>
            </a:r>
            <a:r>
              <a:rPr lang="en-US" sz="2400" dirty="0" smtClean="0"/>
              <a:t> de </a:t>
            </a:r>
            <a:r>
              <a:rPr lang="en-US" sz="2400" dirty="0" err="1" smtClean="0"/>
              <a:t>Avaliação</a:t>
            </a:r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214414" y="5000636"/>
            <a:ext cx="3786214" cy="500066"/>
          </a:xfrm>
        </p:spPr>
        <p:txBody>
          <a:bodyPr/>
          <a:lstStyle/>
          <a:p>
            <a:pPr algn="ctr"/>
            <a:r>
              <a:rPr lang="en-US" dirty="0" err="1" smtClean="0"/>
              <a:t>Unidade</a:t>
            </a:r>
            <a:r>
              <a:rPr lang="en-US" dirty="0" smtClean="0"/>
              <a:t> </a:t>
            </a:r>
            <a:r>
              <a:rPr lang="en-US" dirty="0" err="1" smtClean="0"/>
              <a:t>Móvel</a:t>
            </a:r>
            <a:r>
              <a:rPr lang="en-US" dirty="0" smtClean="0"/>
              <a:t> de </a:t>
            </a:r>
            <a:r>
              <a:rPr lang="en-US" dirty="0" err="1" smtClean="0"/>
              <a:t>Atendimento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93" y="2143116"/>
            <a:ext cx="43910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 descr="teclad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785926"/>
            <a:ext cx="2143140" cy="3815261"/>
          </a:xfrm>
          <a:prstGeom prst="rect">
            <a:avLst/>
          </a:prstGeom>
        </p:spPr>
      </p:pic>
      <p:sp>
        <p:nvSpPr>
          <p:cNvPr id="7" name="Espaço Reservado para Texto 3"/>
          <p:cNvSpPr txBox="1">
            <a:spLocks/>
          </p:cNvSpPr>
          <p:nvPr/>
        </p:nvSpPr>
        <p:spPr>
          <a:xfrm>
            <a:off x="4929190" y="5572140"/>
            <a:ext cx="3786214" cy="500066"/>
          </a:xfrm>
          <a:prstGeom prst="rect">
            <a:avLst/>
          </a:prstGeom>
        </p:spPr>
        <p:txBody>
          <a:bodyPr vert="horz" lIns="82296" tIns="45720" bIns="0" anchor="t">
            <a:norm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Teclado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Avaliação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8745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Apresentar os </a:t>
            </a:r>
            <a:r>
              <a:rPr lang="pt-BR" dirty="0" smtClean="0"/>
              <a:t>processos, técnicas e vantagens utilizadas </a:t>
            </a:r>
            <a:r>
              <a:rPr lang="pt-BR" dirty="0"/>
              <a:t>para </a:t>
            </a:r>
            <a:r>
              <a:rPr lang="pt-BR" dirty="0" smtClean="0"/>
              <a:t>desenvolvimento do projeto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74500" name="Picture 4" descr="tn_Go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789363"/>
            <a:ext cx="1600200" cy="152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Teclado</a:t>
            </a:r>
            <a:r>
              <a:rPr lang="en-US" sz="2400" dirty="0" smtClean="0"/>
              <a:t> de </a:t>
            </a:r>
            <a:r>
              <a:rPr lang="en-US" sz="2400" dirty="0" err="1" smtClean="0"/>
              <a:t>Avaliação</a:t>
            </a:r>
            <a:endParaRPr lang="pt-BR" sz="2400" dirty="0"/>
          </a:p>
        </p:txBody>
      </p:sp>
      <p:pic>
        <p:nvPicPr>
          <p:cNvPr id="6" name="Imagem 5" descr="teclad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323578"/>
            <a:ext cx="2426666" cy="4320000"/>
          </a:xfrm>
          <a:prstGeom prst="rect">
            <a:avLst/>
          </a:prstGeom>
        </p:spPr>
      </p:pic>
      <p:sp>
        <p:nvSpPr>
          <p:cNvPr id="7" name="Espaço Reservado para Texto 3"/>
          <p:cNvSpPr txBox="1">
            <a:spLocks/>
          </p:cNvSpPr>
          <p:nvPr/>
        </p:nvSpPr>
        <p:spPr>
          <a:xfrm>
            <a:off x="5429256" y="5643578"/>
            <a:ext cx="3786214" cy="500066"/>
          </a:xfrm>
          <a:prstGeom prst="rect">
            <a:avLst/>
          </a:prstGeom>
        </p:spPr>
        <p:txBody>
          <a:bodyPr vert="horz" lIns="82296" tIns="45720" bIns="0" anchor="t">
            <a:norm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Teclado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Avaliação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7" descr="Atendimen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323578"/>
            <a:ext cx="2430000" cy="4320000"/>
          </a:xfrm>
          <a:prstGeom prst="rect">
            <a:avLst/>
          </a:prstGeom>
        </p:spPr>
      </p:pic>
      <p:pic>
        <p:nvPicPr>
          <p:cNvPr id="9" name="Imagem 8" descr="Atendiment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9652" y="1323578"/>
            <a:ext cx="243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58715"/>
            <a:ext cx="8501122" cy="5727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 Assemblei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00144"/>
            <a:ext cx="8715404" cy="38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3714744" y="1285860"/>
            <a:ext cx="4857784" cy="4357718"/>
          </a:xfrm>
          <a:prstGeom prst="rect">
            <a:avLst/>
          </a:prstGeom>
          <a:solidFill>
            <a:schemeClr val="tx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SISTEMA DE FISCALIZAÇÃO</a:t>
            </a:r>
            <a:endParaRPr lang="pt-B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Fiscal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14426"/>
            <a:ext cx="7920000" cy="454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Fiscal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42984"/>
            <a:ext cx="7920000" cy="4289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Fiscal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14425"/>
            <a:ext cx="792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Fiscal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09662"/>
            <a:ext cx="7920000" cy="4333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Fiscal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14426"/>
            <a:ext cx="7920000" cy="432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Fiscal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43001"/>
            <a:ext cx="7920000" cy="425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Fiscal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14426"/>
            <a:ext cx="7920000" cy="431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Ao final desta </a:t>
            </a:r>
            <a:r>
              <a:rPr lang="pt-BR" dirty="0" smtClean="0"/>
              <a:t>apresentação você saberá...</a:t>
            </a:r>
            <a:endParaRPr lang="pt-BR" dirty="0"/>
          </a:p>
        </p:txBody>
      </p:sp>
      <p:sp>
        <p:nvSpPr>
          <p:cNvPr id="987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como desenvolveu este projeto</a:t>
            </a:r>
          </a:p>
          <a:p>
            <a:r>
              <a:rPr lang="en-US" sz="2800" dirty="0" err="1" smtClean="0"/>
              <a:t>como</a:t>
            </a:r>
            <a:r>
              <a:rPr lang="en-US" sz="2800" dirty="0" smtClean="0"/>
              <a:t> se </a:t>
            </a:r>
            <a:r>
              <a:rPr lang="en-US" sz="2800" dirty="0" err="1" smtClean="0"/>
              <a:t>dividiu</a:t>
            </a:r>
            <a:r>
              <a:rPr lang="en-US" sz="2800" dirty="0" smtClean="0"/>
              <a:t> </a:t>
            </a:r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projeto</a:t>
            </a:r>
            <a:endParaRPr lang="en-US" sz="2800" dirty="0" smtClean="0"/>
          </a:p>
          <a:p>
            <a:r>
              <a:rPr lang="en-US" sz="2800" dirty="0" err="1" smtClean="0"/>
              <a:t>quais</a:t>
            </a:r>
            <a:r>
              <a:rPr lang="en-US" sz="2800" dirty="0" smtClean="0"/>
              <a:t> as </a:t>
            </a:r>
            <a:r>
              <a:rPr lang="en-US" sz="2800" dirty="0" err="1" smtClean="0"/>
              <a:t>vantagens</a:t>
            </a:r>
            <a:r>
              <a:rPr lang="en-US" sz="2800" dirty="0" smtClean="0"/>
              <a:t> do </a:t>
            </a:r>
            <a:r>
              <a:rPr lang="en-US" sz="2800" dirty="0" err="1" smtClean="0"/>
              <a:t>desenvolvimento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próprio</a:t>
            </a:r>
            <a:endParaRPr lang="en-US" sz="2800" dirty="0" smtClean="0"/>
          </a:p>
          <a:p>
            <a:pPr>
              <a:buNone/>
            </a:pPr>
            <a:endParaRPr lang="pt-BR" sz="2800" dirty="0"/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 Assemblei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00144"/>
            <a:ext cx="8715404" cy="38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3714744" y="1285860"/>
            <a:ext cx="4857784" cy="4357718"/>
          </a:xfrm>
          <a:prstGeom prst="rect">
            <a:avLst/>
          </a:prstGeom>
          <a:solidFill>
            <a:schemeClr val="tx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SISTEMA 0800 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&amp; CALL CENTER</a:t>
            </a:r>
            <a:endParaRPr lang="pt-B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455973"/>
            <a:ext cx="7920000" cy="515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736510"/>
            <a:ext cx="7920000" cy="466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 Assemblei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00144"/>
            <a:ext cx="8715404" cy="38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3714744" y="1285860"/>
            <a:ext cx="4857784" cy="4357718"/>
          </a:xfrm>
          <a:prstGeom prst="rect">
            <a:avLst/>
          </a:prstGeom>
          <a:solidFill>
            <a:schemeClr val="tx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SISTEMA PROTOCOLO</a:t>
            </a:r>
            <a:endParaRPr lang="pt-B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2316662"/>
            <a:ext cx="8142659" cy="261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Atendimento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273394"/>
            <a:ext cx="8066842" cy="208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 Assemblei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00144"/>
            <a:ext cx="8715404" cy="38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4000496" y="4643446"/>
            <a:ext cx="4857784" cy="2000264"/>
          </a:xfrm>
          <a:prstGeom prst="rect">
            <a:avLst/>
          </a:prstGeom>
          <a:solidFill>
            <a:schemeClr val="tx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Obrigado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pela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presença</a:t>
            </a:r>
            <a:endParaRPr 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pt-BR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1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Contato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:</a:t>
            </a: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MAURICIO KATO DA SILVA</a:t>
            </a:r>
          </a:p>
          <a:p>
            <a:r>
              <a:rPr lang="en-US" sz="105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Gerente</a:t>
            </a:r>
            <a:r>
              <a:rPr lang="en-US" sz="105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05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Administrativo</a:t>
            </a:r>
            <a:r>
              <a:rPr lang="en-US" sz="105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105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Financeiro</a:t>
            </a:r>
            <a:endParaRPr lang="en-US" sz="105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1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Fone</a:t>
            </a:r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: 35 3697-0605</a:t>
            </a:r>
          </a:p>
          <a:p>
            <a:r>
              <a:rPr lang="en-US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Email: mauricio@dmaepc.mg.gov.br</a:t>
            </a:r>
            <a:endParaRPr lang="en-US" sz="12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/>
            <a:endParaRPr lang="pt-B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Assemblei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00144"/>
            <a:ext cx="8715404" cy="38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9" name="Rectangle 11"/>
          <p:cNvSpPr>
            <a:spLocks noGrp="1" noChangeArrowheads="1"/>
          </p:cNvSpPr>
          <p:nvPr>
            <p:ph type="title"/>
          </p:nvPr>
        </p:nvSpPr>
        <p:spPr>
          <a:xfrm>
            <a:off x="714348" y="512064"/>
            <a:ext cx="8143932" cy="1773928"/>
          </a:xfrm>
        </p:spPr>
        <p:txBody>
          <a:bodyPr/>
          <a:lstStyle/>
          <a:p>
            <a:r>
              <a:rPr lang="pt-BR" dirty="0" smtClean="0"/>
              <a:t>Desenvolver o próprio sistema de gestão x Contratar sistema pronto</a:t>
            </a:r>
            <a:endParaRPr lang="pt-BR" dirty="0"/>
          </a:p>
        </p:txBody>
      </p:sp>
      <p:sp>
        <p:nvSpPr>
          <p:cNvPr id="88269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254125" y="2492375"/>
            <a:ext cx="7342188" cy="1179513"/>
          </a:xfrm>
          <a:solidFill>
            <a:schemeClr val="tx2"/>
          </a:solidFill>
          <a:ln w="12700">
            <a:solidFill>
              <a:schemeClr val="tx1"/>
            </a:solidFill>
          </a:ln>
          <a:effectLst>
            <a:outerShdw dist="99190" dir="7788334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Desenvolver o próprio Sistema de Gestão Comercial e 0800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882697" name="Rectangle 9"/>
          <p:cNvSpPr>
            <a:spLocks noChangeArrowheads="1"/>
          </p:cNvSpPr>
          <p:nvPr/>
        </p:nvSpPr>
        <p:spPr bwMode="auto">
          <a:xfrm>
            <a:off x="714348" y="4543428"/>
            <a:ext cx="7772400" cy="110015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9190" dir="7788334" algn="ctr" rotWithShape="0">
              <a:schemeClr val="bg2"/>
            </a:outerShdw>
          </a:effec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80000"/>
            </a:pPr>
            <a:r>
              <a:rPr lang="pt-BR" sz="2800" dirty="0" smtClean="0">
                <a:solidFill>
                  <a:schemeClr val="bg1"/>
                </a:solidFill>
              </a:rPr>
              <a:t>Contratar sistemas pronto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7" name="Cruz 6"/>
          <p:cNvSpPr/>
          <p:nvPr/>
        </p:nvSpPr>
        <p:spPr>
          <a:xfrm rot="18967205">
            <a:off x="4448081" y="3501097"/>
            <a:ext cx="1064046" cy="1101680"/>
          </a:xfrm>
          <a:prstGeom prst="plus">
            <a:avLst>
              <a:gd name="adj" fmla="val 369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Gerência de Escopo </a:t>
            </a:r>
            <a:r>
              <a:rPr lang="pt-BR" dirty="0" smtClean="0"/>
              <a:t>no </a:t>
            </a:r>
            <a:r>
              <a:rPr lang="pt-BR" dirty="0"/>
              <a:t>Projeto?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7150" y="3121025"/>
            <a:ext cx="7340600" cy="1801813"/>
          </a:xfrm>
          <a:solidFill>
            <a:schemeClr val="tx2"/>
          </a:solidFill>
          <a:ln w="12700">
            <a:solidFill>
              <a:schemeClr val="tx1"/>
            </a:solidFill>
          </a:ln>
          <a:effectLst>
            <a:outerShdw dist="99190" dir="7788334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É a gerência que tem o papel de </a:t>
            </a:r>
            <a:r>
              <a:rPr lang="pt-BR" b="1" dirty="0" smtClean="0">
                <a:solidFill>
                  <a:srgbClr val="FF0000"/>
                </a:solidFill>
              </a:rPr>
              <a:t>garantir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que o projeto realize </a:t>
            </a:r>
            <a:r>
              <a:rPr lang="pt-BR" b="1" dirty="0">
                <a:solidFill>
                  <a:srgbClr val="FF0000"/>
                </a:solidFill>
              </a:rPr>
              <a:t>todo</a:t>
            </a:r>
            <a:r>
              <a:rPr lang="pt-BR" dirty="0">
                <a:solidFill>
                  <a:schemeClr val="bg1"/>
                </a:solidFill>
              </a:rPr>
              <a:t> e </a:t>
            </a:r>
            <a:r>
              <a:rPr lang="pt-BR" b="1" dirty="0">
                <a:solidFill>
                  <a:srgbClr val="FF0000"/>
                </a:solidFill>
              </a:rPr>
              <a:t>somente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o trabalho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necessário para o seu </a:t>
            </a:r>
            <a:r>
              <a:rPr lang="pt-BR" b="1" dirty="0">
                <a:solidFill>
                  <a:srgbClr val="FF0000"/>
                </a:solidFill>
              </a:rPr>
              <a:t>sucesso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Características</a:t>
            </a:r>
          </a:p>
        </p:txBody>
      </p:sp>
      <p:sp>
        <p:nvSpPr>
          <p:cNvPr id="96768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 smtClean="0"/>
              <a:t>Definir </a:t>
            </a:r>
            <a:r>
              <a:rPr lang="pt-BR" sz="2800" dirty="0"/>
              <a:t>e </a:t>
            </a:r>
            <a:r>
              <a:rPr lang="pt-BR" sz="2800" dirty="0" smtClean="0"/>
              <a:t>controlar </a:t>
            </a:r>
            <a:r>
              <a:rPr lang="pt-BR" sz="2800" dirty="0"/>
              <a:t>o que será incluído </a:t>
            </a:r>
            <a:r>
              <a:rPr lang="pt-BR" sz="2800" b="1" dirty="0">
                <a:solidFill>
                  <a:srgbClr val="FF0000"/>
                </a:solidFill>
              </a:rPr>
              <a:t>ou não </a:t>
            </a:r>
            <a:r>
              <a:rPr lang="pt-BR" sz="2800" dirty="0"/>
              <a:t>no </a:t>
            </a:r>
            <a:r>
              <a:rPr lang="pt-BR" sz="2800" dirty="0" smtClean="0"/>
              <a:t>projeto</a:t>
            </a:r>
          </a:p>
          <a:p>
            <a:pPr>
              <a:lnSpc>
                <a:spcPct val="90000"/>
              </a:lnSpc>
            </a:pPr>
            <a:endParaRPr lang="pt-BR" sz="2800" dirty="0"/>
          </a:p>
          <a:p>
            <a:pPr>
              <a:lnSpc>
                <a:spcPct val="90000"/>
              </a:lnSpc>
            </a:pPr>
            <a:r>
              <a:rPr lang="pt-BR" sz="2800" dirty="0" smtClean="0"/>
              <a:t>Verificar constantemente para </a:t>
            </a:r>
            <a:r>
              <a:rPr lang="pt-BR" sz="2800" dirty="0"/>
              <a:t>ter certeza que todo o trabalho necessário está sendo </a:t>
            </a:r>
            <a:r>
              <a:rPr lang="pt-BR" sz="2800" dirty="0" smtClean="0"/>
              <a:t>realizado</a:t>
            </a:r>
          </a:p>
          <a:p>
            <a:pPr>
              <a:lnSpc>
                <a:spcPct val="90000"/>
              </a:lnSpc>
            </a:pPr>
            <a:endParaRPr lang="pt-BR" sz="2800" dirty="0"/>
          </a:p>
          <a:p>
            <a:pPr>
              <a:lnSpc>
                <a:spcPct val="90000"/>
              </a:lnSpc>
            </a:pPr>
            <a:r>
              <a:rPr lang="pt-BR" sz="2800" dirty="0" smtClean="0"/>
              <a:t>Impedir </a:t>
            </a:r>
            <a:r>
              <a:rPr lang="pt-BR" sz="2800" dirty="0"/>
              <a:t>a realização de trabalho extra que não faça parte do </a:t>
            </a:r>
            <a:r>
              <a:rPr lang="pt-BR" sz="2800" dirty="0" smtClean="0"/>
              <a:t>projeto</a:t>
            </a:r>
            <a:endParaRPr lang="pt-BR" sz="2800" dirty="0"/>
          </a:p>
          <a:p>
            <a:pPr>
              <a:lnSpc>
                <a:spcPct val="90000"/>
              </a:lnSpc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Desenvolvimento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714480" y="1857364"/>
            <a:ext cx="1643074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Iniciação</a:t>
            </a:r>
            <a:endParaRPr lang="pt-BR" dirty="0"/>
          </a:p>
        </p:txBody>
      </p:sp>
      <p:sp>
        <p:nvSpPr>
          <p:cNvPr id="5" name="Retângulo de cantos arredondados 4">
            <a:hlinkClick r:id="rId2" action="ppaction://hlinksldjump"/>
          </p:cNvPr>
          <p:cNvSpPr/>
          <p:nvPr/>
        </p:nvSpPr>
        <p:spPr>
          <a:xfrm>
            <a:off x="4000496" y="2357430"/>
            <a:ext cx="171451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Planejamento</a:t>
            </a:r>
            <a:endParaRPr lang="en-US" dirty="0" smtClean="0"/>
          </a:p>
        </p:txBody>
      </p:sp>
      <p:sp>
        <p:nvSpPr>
          <p:cNvPr id="7" name="Retângulo de cantos arredondados 6">
            <a:hlinkClick r:id="rId3" action="ppaction://hlinksldjump"/>
          </p:cNvPr>
          <p:cNvSpPr/>
          <p:nvPr/>
        </p:nvSpPr>
        <p:spPr>
          <a:xfrm>
            <a:off x="3929058" y="4143380"/>
            <a:ext cx="192882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Monitoramento </a:t>
            </a:r>
            <a:r>
              <a:rPr lang="pt-BR" b="1" dirty="0"/>
              <a:t>e Controle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715140" y="4000504"/>
            <a:ext cx="1643074" cy="78581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Execução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14480" y="5357826"/>
            <a:ext cx="164307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Encerramento</a:t>
            </a:r>
            <a:endParaRPr lang="en-US" dirty="0" smtClean="0"/>
          </a:p>
        </p:txBody>
      </p:sp>
      <p:sp>
        <p:nvSpPr>
          <p:cNvPr id="11" name="Seta em curva para baixo 10"/>
          <p:cNvSpPr/>
          <p:nvPr/>
        </p:nvSpPr>
        <p:spPr>
          <a:xfrm rot="16200000">
            <a:off x="2972362" y="3171250"/>
            <a:ext cx="1216152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baixo 11"/>
          <p:cNvSpPr/>
          <p:nvPr/>
        </p:nvSpPr>
        <p:spPr>
          <a:xfrm rot="2066566">
            <a:off x="3386383" y="1422780"/>
            <a:ext cx="1216152" cy="731520"/>
          </a:xfrm>
          <a:prstGeom prst="curvedDownArrow">
            <a:avLst>
              <a:gd name="adj1" fmla="val 25000"/>
              <a:gd name="adj2" fmla="val 48249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baixo 12"/>
          <p:cNvSpPr/>
          <p:nvPr/>
        </p:nvSpPr>
        <p:spPr>
          <a:xfrm rot="10571964">
            <a:off x="5522951" y="4845411"/>
            <a:ext cx="1807162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curva para baixo 13"/>
          <p:cNvSpPr/>
          <p:nvPr/>
        </p:nvSpPr>
        <p:spPr>
          <a:xfrm rot="2207588">
            <a:off x="5484365" y="2474420"/>
            <a:ext cx="2897989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baixo 14"/>
          <p:cNvSpPr/>
          <p:nvPr/>
        </p:nvSpPr>
        <p:spPr>
          <a:xfrm rot="8713491">
            <a:off x="3426888" y="5319137"/>
            <a:ext cx="1596422" cy="731520"/>
          </a:xfrm>
          <a:prstGeom prst="curvedDownArrow">
            <a:avLst>
              <a:gd name="adj1" fmla="val 25000"/>
              <a:gd name="adj2" fmla="val 50000"/>
              <a:gd name="adj3" fmla="val 265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baixo 15"/>
          <p:cNvSpPr/>
          <p:nvPr/>
        </p:nvSpPr>
        <p:spPr>
          <a:xfrm rot="21290327">
            <a:off x="5315765" y="3362707"/>
            <a:ext cx="1735573" cy="731520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2000232" y="2928934"/>
            <a:ext cx="1143008" cy="214314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1155</TotalTime>
  <Words>1074</Words>
  <Application>Microsoft Office PowerPoint</Application>
  <PresentationFormat>Apresentação na tela (4:3)</PresentationFormat>
  <Paragraphs>198</Paragraphs>
  <Slides>57</Slides>
  <Notes>3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Metrô</vt:lpstr>
      <vt:lpstr>Slide 1</vt:lpstr>
      <vt:lpstr>    TEMA 7 – POLÍTICA E GESTÃO  DOS SERVIÇOS DE SANEAMENTO BÁSICO   Sistema próprio integrado na  área comercial e 0800</vt:lpstr>
      <vt:lpstr>Agenda</vt:lpstr>
      <vt:lpstr>Objetivo</vt:lpstr>
      <vt:lpstr>Ao final desta apresentação você saberá...</vt:lpstr>
      <vt:lpstr>Desenvolver o próprio sistema de gestão x Contratar sistema pronto</vt:lpstr>
      <vt:lpstr>O que é Gerência de Escopo no Projeto?</vt:lpstr>
      <vt:lpstr>Características</vt:lpstr>
      <vt:lpstr>Desenvolvimento do projeto</vt:lpstr>
      <vt:lpstr>Planejamento</vt:lpstr>
      <vt:lpstr>Monitoramento e Controle</vt:lpstr>
      <vt:lpstr>Fluxograma de processo do gerenciamento do escopo do projeto</vt:lpstr>
      <vt:lpstr>Slide 13</vt:lpstr>
      <vt:lpstr>Porque ?</vt:lpstr>
      <vt:lpstr>Slide 15</vt:lpstr>
      <vt:lpstr>Entradas</vt:lpstr>
      <vt:lpstr>Entradas</vt:lpstr>
      <vt:lpstr>Ferramentas e Técnicas</vt:lpstr>
      <vt:lpstr>Saídas</vt:lpstr>
      <vt:lpstr>Saídas</vt:lpstr>
      <vt:lpstr>Saídas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Teclado de Avaliação</vt:lpstr>
      <vt:lpstr>Teclado de Avaliação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Escopo</dc:title>
  <dc:creator>Eduardo Matos</dc:creator>
  <cp:lastModifiedBy>HP Authorized Customer</cp:lastModifiedBy>
  <cp:revision>174</cp:revision>
  <dcterms:created xsi:type="dcterms:W3CDTF">2009-04-14T23:54:34Z</dcterms:created>
  <dcterms:modified xsi:type="dcterms:W3CDTF">2015-05-25T23:39:04Z</dcterms:modified>
</cp:coreProperties>
</file>