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17" r:id="rId1"/>
  </p:sldMasterIdLst>
  <p:notesMasterIdLst>
    <p:notesMasterId r:id="rId15"/>
  </p:notesMasterIdLst>
  <p:handoutMasterIdLst>
    <p:handoutMasterId r:id="rId16"/>
  </p:handoutMasterIdLst>
  <p:sldIdLst>
    <p:sldId id="686" r:id="rId2"/>
    <p:sldId id="698" r:id="rId3"/>
    <p:sldId id="772" r:id="rId4"/>
    <p:sldId id="780" r:id="rId5"/>
    <p:sldId id="781" r:id="rId6"/>
    <p:sldId id="782" r:id="rId7"/>
    <p:sldId id="799" r:id="rId8"/>
    <p:sldId id="800" r:id="rId9"/>
    <p:sldId id="803" r:id="rId10"/>
    <p:sldId id="802" r:id="rId11"/>
    <p:sldId id="804" r:id="rId12"/>
    <p:sldId id="801" r:id="rId13"/>
    <p:sldId id="792" r:id="rId14"/>
  </p:sldIdLst>
  <p:sldSz cx="9144000" cy="6858000" type="screen4x3"/>
  <p:notesSz cx="6881813" cy="9710738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FF66"/>
    <a:srgbClr val="C0504D"/>
    <a:srgbClr val="99CCFF"/>
    <a:srgbClr val="99FFCC"/>
    <a:srgbClr val="00FF99"/>
    <a:srgbClr val="E10D2B"/>
    <a:srgbClr val="FFCC66"/>
    <a:srgbClr val="F2F274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Estilo Escuro 2 - Ênfase 1/Ênfas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52" autoAdjust="0"/>
    <p:restoredTop sz="94493" autoAdjust="0"/>
  </p:normalViewPr>
  <p:slideViewPr>
    <p:cSldViewPr>
      <p:cViewPr>
        <p:scale>
          <a:sx n="70" d="100"/>
          <a:sy n="70" d="100"/>
        </p:scale>
        <p:origin x="-123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-2970" y="-108"/>
      </p:cViewPr>
      <p:guideLst>
        <p:guide orient="horz" pos="3058"/>
        <p:guide pos="216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11C4F09-5217-41E7-A1C9-38705A983E2C}" type="doc">
      <dgm:prSet loTypeId="urn:microsoft.com/office/officeart/2005/8/layout/cycle5" loCatId="cycle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A97A1045-D7AC-47B0-9B02-C143EC918354}">
      <dgm:prSet phldrT="[Texto]" custT="1"/>
      <dgm:spPr/>
      <dgm:t>
        <a:bodyPr/>
        <a:lstStyle/>
        <a:p>
          <a:r>
            <a:rPr lang="pt-BR" sz="2400" dirty="0" smtClean="0"/>
            <a:t>Planejamento</a:t>
          </a:r>
          <a:endParaRPr lang="pt-BR" sz="2400" dirty="0"/>
        </a:p>
      </dgm:t>
    </dgm:pt>
    <dgm:pt modelId="{2282CC14-7211-474B-A711-37F4BD31A87C}" type="parTrans" cxnId="{7D067409-312C-4118-B6B6-C0288BAA94DC}">
      <dgm:prSet/>
      <dgm:spPr/>
      <dgm:t>
        <a:bodyPr/>
        <a:lstStyle/>
        <a:p>
          <a:endParaRPr lang="pt-BR" sz="2400"/>
        </a:p>
      </dgm:t>
    </dgm:pt>
    <dgm:pt modelId="{E78A6DD4-8A8A-4B1E-801D-5C4C7D078B3E}" type="sibTrans" cxnId="{7D067409-312C-4118-B6B6-C0288BAA94DC}">
      <dgm:prSet/>
      <dgm:spPr>
        <a:ln w="57150"/>
      </dgm:spPr>
      <dgm:t>
        <a:bodyPr/>
        <a:lstStyle/>
        <a:p>
          <a:endParaRPr lang="pt-BR" sz="2400"/>
        </a:p>
      </dgm:t>
    </dgm:pt>
    <dgm:pt modelId="{C8414A5B-FD21-4621-8122-7983F85DA1EC}">
      <dgm:prSet phldrT="[Texto]" custT="1"/>
      <dgm:spPr/>
      <dgm:t>
        <a:bodyPr/>
        <a:lstStyle/>
        <a:p>
          <a:r>
            <a:rPr lang="pt-BR" sz="2400" dirty="0" smtClean="0"/>
            <a:t>Implementação</a:t>
          </a:r>
          <a:endParaRPr lang="pt-BR" sz="2400" dirty="0"/>
        </a:p>
      </dgm:t>
    </dgm:pt>
    <dgm:pt modelId="{7AE1EC3D-AF08-415F-A953-ECB9D7E02AA8}" type="parTrans" cxnId="{842D9DB4-6010-4A39-B737-FCD17516FF01}">
      <dgm:prSet/>
      <dgm:spPr/>
      <dgm:t>
        <a:bodyPr/>
        <a:lstStyle/>
        <a:p>
          <a:endParaRPr lang="pt-BR" sz="2400"/>
        </a:p>
      </dgm:t>
    </dgm:pt>
    <dgm:pt modelId="{67D36E7A-65E6-4F67-B843-537CB9EAFE28}" type="sibTrans" cxnId="{842D9DB4-6010-4A39-B737-FCD17516FF01}">
      <dgm:prSet/>
      <dgm:spPr>
        <a:ln w="57150"/>
      </dgm:spPr>
      <dgm:t>
        <a:bodyPr/>
        <a:lstStyle/>
        <a:p>
          <a:endParaRPr lang="pt-BR" sz="2400"/>
        </a:p>
      </dgm:t>
    </dgm:pt>
    <dgm:pt modelId="{3ADA7651-72AC-41D6-ADA4-3D0673C39043}">
      <dgm:prSet phldrT="[Texto]" custT="1"/>
      <dgm:spPr/>
      <dgm:t>
        <a:bodyPr/>
        <a:lstStyle/>
        <a:p>
          <a:r>
            <a:rPr lang="pt-BR" sz="2400" dirty="0" smtClean="0"/>
            <a:t>Monitoramento</a:t>
          </a:r>
          <a:endParaRPr lang="pt-BR" sz="2400" dirty="0"/>
        </a:p>
      </dgm:t>
    </dgm:pt>
    <dgm:pt modelId="{9E044293-4165-489C-81F7-62F6CA5A7EDA}" type="parTrans" cxnId="{07438DCF-7D40-4BCE-9210-B85523F98F43}">
      <dgm:prSet/>
      <dgm:spPr/>
      <dgm:t>
        <a:bodyPr/>
        <a:lstStyle/>
        <a:p>
          <a:endParaRPr lang="pt-BR" sz="2400"/>
        </a:p>
      </dgm:t>
    </dgm:pt>
    <dgm:pt modelId="{B77F5E7B-FAEC-4A3D-9E56-B6299F74E21D}" type="sibTrans" cxnId="{07438DCF-7D40-4BCE-9210-B85523F98F43}">
      <dgm:prSet/>
      <dgm:spPr>
        <a:ln w="57150"/>
      </dgm:spPr>
      <dgm:t>
        <a:bodyPr/>
        <a:lstStyle/>
        <a:p>
          <a:endParaRPr lang="pt-BR" sz="2400"/>
        </a:p>
      </dgm:t>
    </dgm:pt>
    <dgm:pt modelId="{599FFD7E-C2EB-43D4-8A0F-1ADB8E072315}">
      <dgm:prSet phldrT="[Texto]" custT="1"/>
      <dgm:spPr/>
      <dgm:t>
        <a:bodyPr/>
        <a:lstStyle/>
        <a:p>
          <a:r>
            <a:rPr lang="pt-BR" sz="2400" dirty="0" smtClean="0"/>
            <a:t>Avaliação</a:t>
          </a:r>
          <a:endParaRPr lang="pt-BR" sz="2400" dirty="0"/>
        </a:p>
      </dgm:t>
    </dgm:pt>
    <dgm:pt modelId="{A1E11A6B-ED78-4E4A-A639-8BF5754E3DF8}" type="parTrans" cxnId="{51F87D2D-3445-471A-AAC2-1339254C46BE}">
      <dgm:prSet/>
      <dgm:spPr/>
      <dgm:t>
        <a:bodyPr/>
        <a:lstStyle/>
        <a:p>
          <a:endParaRPr lang="pt-BR" sz="2400"/>
        </a:p>
      </dgm:t>
    </dgm:pt>
    <dgm:pt modelId="{B9DB33B9-E74E-4F3D-9BF5-EC33ACB51DFD}" type="sibTrans" cxnId="{51F87D2D-3445-471A-AAC2-1339254C46BE}">
      <dgm:prSet/>
      <dgm:spPr>
        <a:ln w="57150"/>
      </dgm:spPr>
      <dgm:t>
        <a:bodyPr/>
        <a:lstStyle/>
        <a:p>
          <a:endParaRPr lang="pt-BR" sz="2400"/>
        </a:p>
      </dgm:t>
    </dgm:pt>
    <dgm:pt modelId="{19E24BDE-0162-48FA-BC41-76A16E5750B1}" type="pres">
      <dgm:prSet presAssocID="{E11C4F09-5217-41E7-A1C9-38705A983E2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D9C6D71-F592-45C5-8DC7-0A718A981FFD}" type="pres">
      <dgm:prSet presAssocID="{A97A1045-D7AC-47B0-9B02-C143EC918354}" presName="node" presStyleLbl="node1" presStyleIdx="0" presStyleCnt="4" custScaleX="127144" custScaleY="10900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4889E064-AC90-4DBE-A65F-3F1A35E8D2C1}" type="pres">
      <dgm:prSet presAssocID="{A97A1045-D7AC-47B0-9B02-C143EC918354}" presName="spNode" presStyleCnt="0"/>
      <dgm:spPr/>
    </dgm:pt>
    <dgm:pt modelId="{937DABEA-AABF-4163-952E-AF5CD2464BE1}" type="pres">
      <dgm:prSet presAssocID="{E78A6DD4-8A8A-4B1E-801D-5C4C7D078B3E}" presName="sibTrans" presStyleLbl="sibTrans1D1" presStyleIdx="0" presStyleCnt="4"/>
      <dgm:spPr/>
      <dgm:t>
        <a:bodyPr/>
        <a:lstStyle/>
        <a:p>
          <a:endParaRPr lang="pt-BR"/>
        </a:p>
      </dgm:t>
    </dgm:pt>
    <dgm:pt modelId="{61D3E865-10EA-4D0F-BDD8-3BF1C4871197}" type="pres">
      <dgm:prSet presAssocID="{C8414A5B-FD21-4621-8122-7983F85DA1EC}" presName="node" presStyleLbl="node1" presStyleIdx="1" presStyleCnt="4" custScaleX="134934" custScaleY="116368" custRadScaleRad="143312" custRadScaleInc="288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3666BF9-F59D-4575-BA8B-CF446A87A695}" type="pres">
      <dgm:prSet presAssocID="{C8414A5B-FD21-4621-8122-7983F85DA1EC}" presName="spNode" presStyleCnt="0"/>
      <dgm:spPr/>
    </dgm:pt>
    <dgm:pt modelId="{ADB8E2C8-27B1-43F3-9EC1-82EBD43A0B04}" type="pres">
      <dgm:prSet presAssocID="{67D36E7A-65E6-4F67-B843-537CB9EAFE28}" presName="sibTrans" presStyleLbl="sibTrans1D1" presStyleIdx="1" presStyleCnt="4"/>
      <dgm:spPr/>
      <dgm:t>
        <a:bodyPr/>
        <a:lstStyle/>
        <a:p>
          <a:endParaRPr lang="pt-BR"/>
        </a:p>
      </dgm:t>
    </dgm:pt>
    <dgm:pt modelId="{C8931FD5-2E10-4DCC-BB9E-DF38EC093D74}" type="pres">
      <dgm:prSet presAssocID="{3ADA7651-72AC-41D6-ADA4-3D0673C39043}" presName="node" presStyleLbl="node1" presStyleIdx="2" presStyleCnt="4" custScaleX="134708" custRadScaleRad="99863" custRadScaleInc="-1768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86746FA-1061-4DA8-A20B-8F78941E2157}" type="pres">
      <dgm:prSet presAssocID="{3ADA7651-72AC-41D6-ADA4-3D0673C39043}" presName="spNode" presStyleCnt="0"/>
      <dgm:spPr/>
    </dgm:pt>
    <dgm:pt modelId="{E90B4E1B-6EB0-45FF-892E-1DA18226E37A}" type="pres">
      <dgm:prSet presAssocID="{B77F5E7B-FAEC-4A3D-9E56-B6299F74E21D}" presName="sibTrans" presStyleLbl="sibTrans1D1" presStyleIdx="2" presStyleCnt="4"/>
      <dgm:spPr/>
      <dgm:t>
        <a:bodyPr/>
        <a:lstStyle/>
        <a:p>
          <a:endParaRPr lang="pt-BR"/>
        </a:p>
      </dgm:t>
    </dgm:pt>
    <dgm:pt modelId="{FFD9201F-6868-4D70-AAEF-EEA21A995296}" type="pres">
      <dgm:prSet presAssocID="{599FFD7E-C2EB-43D4-8A0F-1ADB8E072315}" presName="node" presStyleLbl="node1" presStyleIdx="3" presStyleCnt="4" custScaleX="137818" custScaleY="121099" custRadScaleRad="130374" custRadScaleInc="506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CE99EAF-508E-44BC-A384-4AEA74F87F20}" type="pres">
      <dgm:prSet presAssocID="{599FFD7E-C2EB-43D4-8A0F-1ADB8E072315}" presName="spNode" presStyleCnt="0"/>
      <dgm:spPr/>
    </dgm:pt>
    <dgm:pt modelId="{64B13A2E-0036-4FE6-9F14-4A0848186238}" type="pres">
      <dgm:prSet presAssocID="{B9DB33B9-E74E-4F3D-9BF5-EC33ACB51DFD}" presName="sibTrans" presStyleLbl="sibTrans1D1" presStyleIdx="3" presStyleCnt="4"/>
      <dgm:spPr/>
      <dgm:t>
        <a:bodyPr/>
        <a:lstStyle/>
        <a:p>
          <a:endParaRPr lang="pt-BR"/>
        </a:p>
      </dgm:t>
    </dgm:pt>
  </dgm:ptLst>
  <dgm:cxnLst>
    <dgm:cxn modelId="{7D067409-312C-4118-B6B6-C0288BAA94DC}" srcId="{E11C4F09-5217-41E7-A1C9-38705A983E2C}" destId="{A97A1045-D7AC-47B0-9B02-C143EC918354}" srcOrd="0" destOrd="0" parTransId="{2282CC14-7211-474B-A711-37F4BD31A87C}" sibTransId="{E78A6DD4-8A8A-4B1E-801D-5C4C7D078B3E}"/>
    <dgm:cxn modelId="{AF07BCF9-5F8F-436C-AD8E-90EB0F896D44}" type="presOf" srcId="{599FFD7E-C2EB-43D4-8A0F-1ADB8E072315}" destId="{FFD9201F-6868-4D70-AAEF-EEA21A995296}" srcOrd="0" destOrd="0" presId="urn:microsoft.com/office/officeart/2005/8/layout/cycle5"/>
    <dgm:cxn modelId="{B4DE1E92-D32F-435C-B39C-9247D8ED027A}" type="presOf" srcId="{A97A1045-D7AC-47B0-9B02-C143EC918354}" destId="{5D9C6D71-F592-45C5-8DC7-0A718A981FFD}" srcOrd="0" destOrd="0" presId="urn:microsoft.com/office/officeart/2005/8/layout/cycle5"/>
    <dgm:cxn modelId="{07438DCF-7D40-4BCE-9210-B85523F98F43}" srcId="{E11C4F09-5217-41E7-A1C9-38705A983E2C}" destId="{3ADA7651-72AC-41D6-ADA4-3D0673C39043}" srcOrd="2" destOrd="0" parTransId="{9E044293-4165-489C-81F7-62F6CA5A7EDA}" sibTransId="{B77F5E7B-FAEC-4A3D-9E56-B6299F74E21D}"/>
    <dgm:cxn modelId="{51F87D2D-3445-471A-AAC2-1339254C46BE}" srcId="{E11C4F09-5217-41E7-A1C9-38705A983E2C}" destId="{599FFD7E-C2EB-43D4-8A0F-1ADB8E072315}" srcOrd="3" destOrd="0" parTransId="{A1E11A6B-ED78-4E4A-A639-8BF5754E3DF8}" sibTransId="{B9DB33B9-E74E-4F3D-9BF5-EC33ACB51DFD}"/>
    <dgm:cxn modelId="{DEC5BA82-E543-4237-B5B5-CBDF826BAFFF}" type="presOf" srcId="{B9DB33B9-E74E-4F3D-9BF5-EC33ACB51DFD}" destId="{64B13A2E-0036-4FE6-9F14-4A0848186238}" srcOrd="0" destOrd="0" presId="urn:microsoft.com/office/officeart/2005/8/layout/cycle5"/>
    <dgm:cxn modelId="{842D9DB4-6010-4A39-B737-FCD17516FF01}" srcId="{E11C4F09-5217-41E7-A1C9-38705A983E2C}" destId="{C8414A5B-FD21-4621-8122-7983F85DA1EC}" srcOrd="1" destOrd="0" parTransId="{7AE1EC3D-AF08-415F-A953-ECB9D7E02AA8}" sibTransId="{67D36E7A-65E6-4F67-B843-537CB9EAFE28}"/>
    <dgm:cxn modelId="{5DF4F71D-EF67-4628-A64A-C03B40B1B5AB}" type="presOf" srcId="{67D36E7A-65E6-4F67-B843-537CB9EAFE28}" destId="{ADB8E2C8-27B1-43F3-9EC1-82EBD43A0B04}" srcOrd="0" destOrd="0" presId="urn:microsoft.com/office/officeart/2005/8/layout/cycle5"/>
    <dgm:cxn modelId="{B8ACFDCB-1179-4A60-AF58-98B2AC8E46B9}" type="presOf" srcId="{B77F5E7B-FAEC-4A3D-9E56-B6299F74E21D}" destId="{E90B4E1B-6EB0-45FF-892E-1DA18226E37A}" srcOrd="0" destOrd="0" presId="urn:microsoft.com/office/officeart/2005/8/layout/cycle5"/>
    <dgm:cxn modelId="{4212446E-47D6-46FF-8ACA-E761E8142568}" type="presOf" srcId="{E78A6DD4-8A8A-4B1E-801D-5C4C7D078B3E}" destId="{937DABEA-AABF-4163-952E-AF5CD2464BE1}" srcOrd="0" destOrd="0" presId="urn:microsoft.com/office/officeart/2005/8/layout/cycle5"/>
    <dgm:cxn modelId="{54200EDB-D573-4FC5-B6B3-743970CB6137}" type="presOf" srcId="{E11C4F09-5217-41E7-A1C9-38705A983E2C}" destId="{19E24BDE-0162-48FA-BC41-76A16E5750B1}" srcOrd="0" destOrd="0" presId="urn:microsoft.com/office/officeart/2005/8/layout/cycle5"/>
    <dgm:cxn modelId="{F662742B-39D2-407B-8289-D3A5F52D0436}" type="presOf" srcId="{C8414A5B-FD21-4621-8122-7983F85DA1EC}" destId="{61D3E865-10EA-4D0F-BDD8-3BF1C4871197}" srcOrd="0" destOrd="0" presId="urn:microsoft.com/office/officeart/2005/8/layout/cycle5"/>
    <dgm:cxn modelId="{B7E52E7A-366A-44CD-8D75-AF7F3DEE6881}" type="presOf" srcId="{3ADA7651-72AC-41D6-ADA4-3D0673C39043}" destId="{C8931FD5-2E10-4DCC-BB9E-DF38EC093D74}" srcOrd="0" destOrd="0" presId="urn:microsoft.com/office/officeart/2005/8/layout/cycle5"/>
    <dgm:cxn modelId="{7DBFFC5D-35B6-4B24-B18C-B7F9355A6691}" type="presParOf" srcId="{19E24BDE-0162-48FA-BC41-76A16E5750B1}" destId="{5D9C6D71-F592-45C5-8DC7-0A718A981FFD}" srcOrd="0" destOrd="0" presId="urn:microsoft.com/office/officeart/2005/8/layout/cycle5"/>
    <dgm:cxn modelId="{0CBC0FD8-30D5-47FF-A9BC-61B99DB5662A}" type="presParOf" srcId="{19E24BDE-0162-48FA-BC41-76A16E5750B1}" destId="{4889E064-AC90-4DBE-A65F-3F1A35E8D2C1}" srcOrd="1" destOrd="0" presId="urn:microsoft.com/office/officeart/2005/8/layout/cycle5"/>
    <dgm:cxn modelId="{02B23201-C721-48A2-BBE0-C509169D2A40}" type="presParOf" srcId="{19E24BDE-0162-48FA-BC41-76A16E5750B1}" destId="{937DABEA-AABF-4163-952E-AF5CD2464BE1}" srcOrd="2" destOrd="0" presId="urn:microsoft.com/office/officeart/2005/8/layout/cycle5"/>
    <dgm:cxn modelId="{4A996422-F302-4A7A-9B0B-3692B783CE72}" type="presParOf" srcId="{19E24BDE-0162-48FA-BC41-76A16E5750B1}" destId="{61D3E865-10EA-4D0F-BDD8-3BF1C4871197}" srcOrd="3" destOrd="0" presId="urn:microsoft.com/office/officeart/2005/8/layout/cycle5"/>
    <dgm:cxn modelId="{43A24C9E-1600-4B8F-97D4-85885DE5F5B3}" type="presParOf" srcId="{19E24BDE-0162-48FA-BC41-76A16E5750B1}" destId="{63666BF9-F59D-4575-BA8B-CF446A87A695}" srcOrd="4" destOrd="0" presId="urn:microsoft.com/office/officeart/2005/8/layout/cycle5"/>
    <dgm:cxn modelId="{D276669E-7E13-481D-8134-1B3301E0D47B}" type="presParOf" srcId="{19E24BDE-0162-48FA-BC41-76A16E5750B1}" destId="{ADB8E2C8-27B1-43F3-9EC1-82EBD43A0B04}" srcOrd="5" destOrd="0" presId="urn:microsoft.com/office/officeart/2005/8/layout/cycle5"/>
    <dgm:cxn modelId="{221C23C0-0BDF-4609-9149-8317ADA701B8}" type="presParOf" srcId="{19E24BDE-0162-48FA-BC41-76A16E5750B1}" destId="{C8931FD5-2E10-4DCC-BB9E-DF38EC093D74}" srcOrd="6" destOrd="0" presId="urn:microsoft.com/office/officeart/2005/8/layout/cycle5"/>
    <dgm:cxn modelId="{D8818757-EEBC-4B6E-B7A1-66D91D1A2EEE}" type="presParOf" srcId="{19E24BDE-0162-48FA-BC41-76A16E5750B1}" destId="{F86746FA-1061-4DA8-A20B-8F78941E2157}" srcOrd="7" destOrd="0" presId="urn:microsoft.com/office/officeart/2005/8/layout/cycle5"/>
    <dgm:cxn modelId="{9A19931C-3BB0-4300-9BAE-BBC49F1270D6}" type="presParOf" srcId="{19E24BDE-0162-48FA-BC41-76A16E5750B1}" destId="{E90B4E1B-6EB0-45FF-892E-1DA18226E37A}" srcOrd="8" destOrd="0" presId="urn:microsoft.com/office/officeart/2005/8/layout/cycle5"/>
    <dgm:cxn modelId="{BA8EF6FC-10F2-4CC0-ADBF-1704B54DB564}" type="presParOf" srcId="{19E24BDE-0162-48FA-BC41-76A16E5750B1}" destId="{FFD9201F-6868-4D70-AAEF-EEA21A995296}" srcOrd="9" destOrd="0" presId="urn:microsoft.com/office/officeart/2005/8/layout/cycle5"/>
    <dgm:cxn modelId="{83EC2ED7-68A8-434D-9741-2C3FE3F4B333}" type="presParOf" srcId="{19E24BDE-0162-48FA-BC41-76A16E5750B1}" destId="{BCE99EAF-508E-44BC-A384-4AEA74F87F20}" srcOrd="10" destOrd="0" presId="urn:microsoft.com/office/officeart/2005/8/layout/cycle5"/>
    <dgm:cxn modelId="{E71CF72A-F645-4263-A97C-C4168CAB6545}" type="presParOf" srcId="{19E24BDE-0162-48FA-BC41-76A16E5750B1}" destId="{64B13A2E-0036-4FE6-9F14-4A0848186238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868" cy="486081"/>
          </a:xfrm>
          <a:prstGeom prst="rect">
            <a:avLst/>
          </a:prstGeom>
        </p:spPr>
        <p:txBody>
          <a:bodyPr vert="horz" lIns="92282" tIns="46141" rIns="92282" bIns="46141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7338" y="1"/>
            <a:ext cx="2982868" cy="486081"/>
          </a:xfrm>
          <a:prstGeom prst="rect">
            <a:avLst/>
          </a:prstGeom>
        </p:spPr>
        <p:txBody>
          <a:bodyPr vert="horz" lIns="92282" tIns="46141" rIns="92282" bIns="46141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11F8BD3-BAB3-48A4-932F-BF637AF9F8E5}" type="datetimeFigureOut">
              <a:rPr lang="pt-BR"/>
              <a:pPr>
                <a:defRPr/>
              </a:pPr>
              <a:t>27/05/2015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223106"/>
            <a:ext cx="2982868" cy="486080"/>
          </a:xfrm>
          <a:prstGeom prst="rect">
            <a:avLst/>
          </a:prstGeom>
        </p:spPr>
        <p:txBody>
          <a:bodyPr vert="horz" lIns="92282" tIns="46141" rIns="92282" bIns="46141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7338" y="9223106"/>
            <a:ext cx="2982868" cy="486080"/>
          </a:xfrm>
          <a:prstGeom prst="rect">
            <a:avLst/>
          </a:prstGeom>
        </p:spPr>
        <p:txBody>
          <a:bodyPr vert="horz" lIns="92282" tIns="46141" rIns="92282" bIns="46141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58CFE56-82D4-4F7E-B232-D1128FCCE16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11449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868" cy="486081"/>
          </a:xfrm>
          <a:prstGeom prst="rect">
            <a:avLst/>
          </a:prstGeom>
        </p:spPr>
        <p:txBody>
          <a:bodyPr vert="horz" lIns="92282" tIns="46141" rIns="92282" bIns="46141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7338" y="1"/>
            <a:ext cx="2982868" cy="486081"/>
          </a:xfrm>
          <a:prstGeom prst="rect">
            <a:avLst/>
          </a:prstGeom>
        </p:spPr>
        <p:txBody>
          <a:bodyPr vert="horz" lIns="92282" tIns="46141" rIns="92282" bIns="46141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188601F9-8861-4819-89A7-137BDBE467D9}" type="datetimeFigureOut">
              <a:rPr lang="pt-BR"/>
              <a:pPr>
                <a:defRPr/>
              </a:pPr>
              <a:t>27/05/2015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012825" y="728663"/>
            <a:ext cx="4856163" cy="3641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82" tIns="46141" rIns="92282" bIns="46141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7862" y="4612331"/>
            <a:ext cx="5506093" cy="4370065"/>
          </a:xfrm>
          <a:prstGeom prst="rect">
            <a:avLst/>
          </a:prstGeom>
        </p:spPr>
        <p:txBody>
          <a:bodyPr vert="horz" lIns="92282" tIns="46141" rIns="92282" bIns="46141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23106"/>
            <a:ext cx="2982868" cy="486080"/>
          </a:xfrm>
          <a:prstGeom prst="rect">
            <a:avLst/>
          </a:prstGeom>
        </p:spPr>
        <p:txBody>
          <a:bodyPr vert="horz" lIns="92282" tIns="46141" rIns="92282" bIns="46141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7338" y="9223106"/>
            <a:ext cx="2982868" cy="486080"/>
          </a:xfrm>
          <a:prstGeom prst="rect">
            <a:avLst/>
          </a:prstGeom>
        </p:spPr>
        <p:txBody>
          <a:bodyPr vert="horz" lIns="92282" tIns="46141" rIns="92282" bIns="46141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DD136257-1B25-4707-8129-A3CFC81D5DC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30080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D8687A-5B01-4D81-A98B-73C1F5AA67B6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1D076B-B5A8-4E9B-AC7B-26E3BAF807A7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465B19-7173-4FE3-A48D-887396FE8312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4C41EA6-6C91-45F9-9F06-B1C3C7C8B141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39EA2F-7F91-47FB-B77F-842A57D925BB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465B19-7173-4FE3-A48D-887396FE8312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1D076B-B5A8-4E9B-AC7B-26E3BAF807A7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pt-BR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91D076B-B5A8-4E9B-AC7B-26E3BAF807A7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3B88E3A-131E-4608-BCD5-DE8F5E1CAA46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DC1FD4-DA97-4BE0-842C-91CF976B8799}" type="datetimeFigureOut">
              <a:rPr lang="pt-BR" smtClean="0"/>
              <a:pPr/>
              <a:t>27/05/2015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37287F-9E01-4C58-A135-6138A2C5B5B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DC1FD4-DA97-4BE0-842C-91CF976B8799}" type="datetimeFigureOut">
              <a:rPr lang="pt-BR" smtClean="0"/>
              <a:pPr/>
              <a:t>27/05/2015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37287F-9E01-4C58-A135-6138A2C5B5B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44462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2338" y="1600201"/>
            <a:ext cx="4044462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DC1FD4-DA97-4BE0-842C-91CF976B8799}" type="datetimeFigureOut">
              <a:rPr lang="pt-BR" smtClean="0"/>
              <a:pPr/>
              <a:t>27/05/2015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37287F-9E01-4C58-A135-6138A2C5B5B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DC1FD4-DA97-4BE0-842C-91CF976B8799}" type="datetimeFigureOut">
              <a:rPr lang="pt-BR" smtClean="0"/>
              <a:pPr/>
              <a:t>27/05/2015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37287F-9E01-4C58-A135-6138A2C5B5B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DC1FD4-DA97-4BE0-842C-91CF976B8799}" type="datetimeFigureOut">
              <a:rPr lang="pt-BR" smtClean="0"/>
              <a:pPr/>
              <a:t>27/05/2015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37287F-9E01-4C58-A135-6138A2C5B5B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DC1FD4-DA97-4BE0-842C-91CF976B8799}" type="datetimeFigureOut">
              <a:rPr lang="pt-BR" smtClean="0"/>
              <a:pPr/>
              <a:t>27/05/2015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37287F-9E01-4C58-A135-6138A2C5B5B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DC1FD4-DA97-4BE0-842C-91CF976B8799}" type="datetimeFigureOut">
              <a:rPr lang="pt-BR" smtClean="0"/>
              <a:pPr/>
              <a:t>27/05/2015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37287F-9E01-4C58-A135-6138A2C5B5B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DC1FD4-DA97-4BE0-842C-91CF976B8799}" type="datetimeFigureOut">
              <a:rPr lang="pt-BR" smtClean="0"/>
              <a:pPr/>
              <a:t>27/05/2015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37287F-9E01-4C58-A135-6138A2C5B5B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DC1FD4-DA97-4BE0-842C-91CF976B8799}" type="datetimeFigureOut">
              <a:rPr lang="pt-BR" smtClean="0"/>
              <a:pPr/>
              <a:t>27/05/2015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37287F-9E01-4C58-A135-6138A2C5B5B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DC1FD4-DA97-4BE0-842C-91CF976B8799}" type="datetimeFigureOut">
              <a:rPr lang="pt-BR" smtClean="0"/>
              <a:pPr/>
              <a:t>27/05/2015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37287F-9E01-4C58-A135-6138A2C5B5B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ondas.wmf"/>
          <p:cNvPicPr>
            <a:picLocks noChangeAspect="1"/>
          </p:cNvPicPr>
          <p:nvPr userDrawn="1"/>
        </p:nvPicPr>
        <p:blipFill>
          <a:blip r:embed="rId14" cstate="screen"/>
          <a:stretch>
            <a:fillRect/>
          </a:stretch>
        </p:blipFill>
        <p:spPr>
          <a:xfrm>
            <a:off x="0" y="5000636"/>
            <a:ext cx="9144000" cy="1857364"/>
          </a:xfrm>
          <a:prstGeom prst="rect">
            <a:avLst/>
          </a:prstGeom>
        </p:spPr>
      </p:pic>
      <p:sp>
        <p:nvSpPr>
          <p:cNvPr id="9" name="CaixaDeTexto 8"/>
          <p:cNvSpPr txBox="1"/>
          <p:nvPr userDrawn="1"/>
        </p:nvSpPr>
        <p:spPr>
          <a:xfrm>
            <a:off x="6988155" y="6172200"/>
            <a:ext cx="1774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800" dirty="0" smtClean="0">
                <a:solidFill>
                  <a:schemeClr val="accent1"/>
                </a:solidFill>
                <a:latin typeface="Futura Md BT" pitchFamily="34" charset="0"/>
              </a:rPr>
              <a:t>www.funasa.gov.br</a:t>
            </a:r>
          </a:p>
          <a:p>
            <a:pPr algn="r"/>
            <a:r>
              <a:rPr lang="pt-BR" sz="800" dirty="0" smtClean="0">
                <a:solidFill>
                  <a:schemeClr val="accent1"/>
                </a:solidFill>
                <a:latin typeface="Futura Md BT" pitchFamily="34" charset="0"/>
              </a:rPr>
              <a:t>www.facebook.com/funasa.oficial</a:t>
            </a:r>
          </a:p>
          <a:p>
            <a:pPr algn="r"/>
            <a:r>
              <a:rPr lang="pt-BR" sz="8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Futura Md BT" pitchFamily="34" charset="0"/>
              </a:rPr>
              <a:t>twitter.com/</a:t>
            </a:r>
            <a:r>
              <a:rPr lang="pt-BR" sz="8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Futura Md BT" pitchFamily="34" charset="0"/>
              </a:rPr>
              <a:t>funasa</a:t>
            </a:r>
            <a:endParaRPr lang="pt-BR" sz="800" dirty="0">
              <a:solidFill>
                <a:schemeClr val="tx2">
                  <a:lumMod val="60000"/>
                  <a:lumOff val="40000"/>
                </a:schemeClr>
              </a:solidFill>
              <a:latin typeface="Futura Md BT" pitchFamily="34" charset="0"/>
            </a:endParaRPr>
          </a:p>
        </p:txBody>
      </p:sp>
      <p:pic>
        <p:nvPicPr>
          <p:cNvPr id="5" name="Imagem 4" descr="ASS_FUNASA_HOR_COL_CURVA.wmf"/>
          <p:cNvPicPr>
            <a:picLocks noChangeAspect="1"/>
          </p:cNvPicPr>
          <p:nvPr userDrawn="1"/>
        </p:nvPicPr>
        <p:blipFill>
          <a:blip r:embed="rId15" cstate="print"/>
          <a:srcRect r="36935" b="-2625"/>
          <a:stretch>
            <a:fillRect/>
          </a:stretch>
        </p:blipFill>
        <p:spPr>
          <a:xfrm>
            <a:off x="1066800" y="6248400"/>
            <a:ext cx="2433630" cy="395310"/>
          </a:xfrm>
          <a:prstGeom prst="rect">
            <a:avLst/>
          </a:prstGeom>
        </p:spPr>
      </p:pic>
      <p:pic>
        <p:nvPicPr>
          <p:cNvPr id="6" name="Imagem 2" descr="LogoGoverno2015 (2) (2)"/>
          <p:cNvPicPr>
            <a:picLocks noChangeAspect="1" noChangeArrowheads="1"/>
          </p:cNvPicPr>
          <p:nvPr userDrawn="1"/>
        </p:nvPicPr>
        <p:blipFill>
          <a:blip r:embed="rId16" cstate="print">
            <a:clrChange>
              <a:clrFrom>
                <a:srgbClr val="FCFFFD"/>
              </a:clrFrom>
              <a:clrTo>
                <a:srgbClr val="FCFF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6274645"/>
            <a:ext cx="1000132" cy="33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  <p:sldLayoutId id="2147484019" r:id="rId2"/>
    <p:sldLayoutId id="2147484020" r:id="rId3"/>
    <p:sldLayoutId id="2147484021" r:id="rId4"/>
    <p:sldLayoutId id="2147484022" r:id="rId5"/>
    <p:sldLayoutId id="2147484023" r:id="rId6"/>
    <p:sldLayoutId id="2147484025" r:id="rId7"/>
    <p:sldLayoutId id="2147484026" r:id="rId8"/>
    <p:sldLayoutId id="2147484027" r:id="rId9"/>
    <p:sldLayoutId id="2147484028" r:id="rId10"/>
    <p:sldLayoutId id="2147484037" r:id="rId11"/>
    <p:sldLayoutId id="214748405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w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142976" y="1928802"/>
            <a:ext cx="7500990" cy="3198944"/>
          </a:xfrm>
          <a:prstGeom prst="rect">
            <a:avLst/>
          </a:prstGeom>
          <a:ln>
            <a:noFill/>
          </a:ln>
        </p:spPr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  <a:cs typeface="Arial" charset="0"/>
            </a:endParaRPr>
          </a:p>
          <a:p>
            <a:pPr algn="ctr">
              <a:spcBef>
                <a:spcPts val="600"/>
              </a:spcBef>
              <a:defRPr/>
            </a:pPr>
            <a:endParaRPr lang="pt-BR" sz="2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Verdana" pitchFamily="34" charset="0"/>
            </a:endParaRPr>
          </a:p>
        </p:txBody>
      </p:sp>
      <p:pic>
        <p:nvPicPr>
          <p:cNvPr id="9" name="Imagem 4" descr="ASS_FUNASA_HOR_COL_CURVA.wmf"/>
          <p:cNvPicPr>
            <a:picLocks noChangeAspect="1"/>
          </p:cNvPicPr>
          <p:nvPr/>
        </p:nvPicPr>
        <p:blipFill>
          <a:blip r:embed="rId2" cstate="screen"/>
          <a:srcRect r="79474" b="6532"/>
          <a:stretch>
            <a:fillRect/>
          </a:stretch>
        </p:blipFill>
        <p:spPr>
          <a:xfrm>
            <a:off x="395536" y="188640"/>
            <a:ext cx="1976219" cy="928670"/>
          </a:xfrm>
          <a:prstGeom prst="rect">
            <a:avLst/>
          </a:prstGeom>
        </p:spPr>
      </p:pic>
      <p:sp>
        <p:nvSpPr>
          <p:cNvPr id="14" name="Rectangle 59"/>
          <p:cNvSpPr>
            <a:spLocks noChangeArrowheads="1"/>
          </p:cNvSpPr>
          <p:nvPr/>
        </p:nvSpPr>
        <p:spPr bwMode="auto">
          <a:xfrm>
            <a:off x="1" y="1196752"/>
            <a:ext cx="9143999" cy="3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1619672" y="5087506"/>
            <a:ext cx="676875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b="1" dirty="0" smtClean="0">
                <a:solidFill>
                  <a:srgbClr val="0070C0"/>
                </a:solidFill>
              </a:rPr>
              <a:t>José Antonio </a:t>
            </a:r>
            <a:r>
              <a:rPr lang="en-US" b="1" dirty="0" err="1" smtClean="0">
                <a:solidFill>
                  <a:srgbClr val="0070C0"/>
                </a:solidFill>
              </a:rPr>
              <a:t>da</a:t>
            </a:r>
            <a:r>
              <a:rPr lang="en-US" b="1" dirty="0" smtClean="0">
                <a:solidFill>
                  <a:srgbClr val="0070C0"/>
                </a:solidFill>
              </a:rPr>
              <a:t> Motta </a:t>
            </a:r>
            <a:r>
              <a:rPr lang="en-US" b="1" dirty="0" err="1" smtClean="0">
                <a:solidFill>
                  <a:srgbClr val="0070C0"/>
                </a:solidFill>
              </a:rPr>
              <a:t>Ribeiro</a:t>
            </a:r>
            <a:endParaRPr lang="en-US" b="1" dirty="0" smtClean="0">
              <a:solidFill>
                <a:srgbClr val="0070C0"/>
              </a:solidFill>
            </a:endParaRPr>
          </a:p>
          <a:p>
            <a:pPr algn="r"/>
            <a:r>
              <a:rPr lang="en-US" sz="1600" b="1" dirty="0" smtClean="0">
                <a:solidFill>
                  <a:srgbClr val="0070C0"/>
                </a:solidFill>
              </a:rPr>
              <a:t>CGESA/DENSP/</a:t>
            </a:r>
            <a:r>
              <a:rPr lang="en-US" sz="1600" b="1" dirty="0" err="1" smtClean="0">
                <a:solidFill>
                  <a:srgbClr val="0070C0"/>
                </a:solidFill>
              </a:rPr>
              <a:t>Funasa</a:t>
            </a:r>
            <a:endParaRPr lang="en-US" sz="1600" b="1" dirty="0" smtClean="0">
              <a:solidFill>
                <a:srgbClr val="0070C0"/>
              </a:solidFill>
            </a:endParaRPr>
          </a:p>
          <a:p>
            <a:pPr algn="r"/>
            <a:r>
              <a:rPr lang="pt-BR" sz="1600" dirty="0" smtClean="0">
                <a:solidFill>
                  <a:srgbClr val="0070C0"/>
                </a:solidFill>
              </a:rPr>
              <a:t>Poços de Caldas, 27 de Maio de 2015</a:t>
            </a:r>
          </a:p>
        </p:txBody>
      </p:sp>
      <p:sp>
        <p:nvSpPr>
          <p:cNvPr id="10" name="Retângulo 9"/>
          <p:cNvSpPr/>
          <p:nvPr/>
        </p:nvSpPr>
        <p:spPr>
          <a:xfrm>
            <a:off x="618012" y="2214554"/>
            <a:ext cx="777173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600" u="sng" dirty="0" smtClean="0">
                <a:solidFill>
                  <a:srgbClr val="0070C0"/>
                </a:solidFill>
              </a:rPr>
              <a:t>Seminário 5 - Planejamento e Gestão</a:t>
            </a:r>
          </a:p>
          <a:p>
            <a:pPr algn="ctr"/>
            <a:endParaRPr lang="pt-BR" sz="2600" b="1" dirty="0" smtClean="0">
              <a:solidFill>
                <a:srgbClr val="0070C0"/>
              </a:solidFill>
            </a:endParaRPr>
          </a:p>
          <a:p>
            <a:pPr algn="ctr"/>
            <a:r>
              <a:rPr lang="pt-BR" sz="2600" b="1" dirty="0" smtClean="0">
                <a:solidFill>
                  <a:srgbClr val="0070C0"/>
                </a:solidFill>
              </a:rPr>
              <a:t>Implementação, Monitoramento e Avaliação </a:t>
            </a:r>
          </a:p>
          <a:p>
            <a:pPr algn="ctr"/>
            <a:r>
              <a:rPr lang="pt-BR" sz="2600" b="1" dirty="0" smtClean="0">
                <a:solidFill>
                  <a:srgbClr val="0070C0"/>
                </a:solidFill>
              </a:rPr>
              <a:t>do </a:t>
            </a:r>
            <a:r>
              <a:rPr lang="pt-BR" sz="2600" b="1" dirty="0" err="1" smtClean="0">
                <a:solidFill>
                  <a:srgbClr val="0070C0"/>
                </a:solidFill>
              </a:rPr>
              <a:t>Plansab</a:t>
            </a:r>
            <a:endParaRPr lang="pt-BR" sz="2600" b="1" dirty="0">
              <a:solidFill>
                <a:srgbClr val="0070C0"/>
              </a:solidFill>
            </a:endParaRPr>
          </a:p>
        </p:txBody>
      </p:sp>
      <p:pic>
        <p:nvPicPr>
          <p:cNvPr id="17" name="Imagem 16" descr="logo-assembleia4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78830"/>
            <a:ext cx="3167060" cy="106139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2786058"/>
            <a:ext cx="9144000" cy="4071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59"/>
          <p:cNvSpPr>
            <a:spLocks noChangeArrowheads="1"/>
          </p:cNvSpPr>
          <p:nvPr/>
        </p:nvSpPr>
        <p:spPr bwMode="auto">
          <a:xfrm>
            <a:off x="-32" y="6329948"/>
            <a:ext cx="9143999" cy="3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11268" name="CaixaDeTexto 8"/>
          <p:cNvSpPr txBox="1">
            <a:spLocks noChangeArrowheads="1"/>
          </p:cNvSpPr>
          <p:nvPr/>
        </p:nvSpPr>
        <p:spPr bwMode="auto">
          <a:xfrm>
            <a:off x="285750" y="1341767"/>
            <a:ext cx="850106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000" b="1" u="sng" dirty="0" smtClean="0">
                <a:solidFill>
                  <a:srgbClr val="0070C0"/>
                </a:solidFill>
              </a:rPr>
              <a:t>MONITORAMENTO E AVALIAÇÃO DO PROGRAMA</a:t>
            </a:r>
          </a:p>
          <a:p>
            <a:pPr>
              <a:defRPr/>
            </a:pPr>
            <a:endParaRPr lang="pt-BR" sz="2000" b="1" u="sng" dirty="0" smtClean="0">
              <a:solidFill>
                <a:srgbClr val="C00000"/>
              </a:solidFill>
            </a:endParaRPr>
          </a:p>
          <a:p>
            <a:pPr algn="just">
              <a:spcAft>
                <a:spcPts val="600"/>
              </a:spcAft>
              <a:defRPr/>
            </a:pPr>
            <a:endParaRPr lang="pt-BR" sz="20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285750" y="285728"/>
            <a:ext cx="8643968" cy="47672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Programa Nacional de Saneamento Rural</a:t>
            </a:r>
            <a:endParaRPr lang="pt-BR" sz="2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upo 9"/>
          <p:cNvGrpSpPr/>
          <p:nvPr/>
        </p:nvGrpSpPr>
        <p:grpSpPr>
          <a:xfrm>
            <a:off x="5499102" y="6472238"/>
            <a:ext cx="3573492" cy="385762"/>
            <a:chOff x="5213350" y="6472238"/>
            <a:chExt cx="3573492" cy="385762"/>
          </a:xfrm>
        </p:grpSpPr>
        <p:pic>
          <p:nvPicPr>
            <p:cNvPr id="11" name="Imagem 4" descr="ASS_FUNASA_HOR_COL_CURVA.wmf"/>
            <p:cNvPicPr>
              <a:picLocks noChangeAspect="1"/>
            </p:cNvPicPr>
            <p:nvPr/>
          </p:nvPicPr>
          <p:blipFill>
            <a:blip r:embed="rId3" cstate="print"/>
            <a:srcRect r="37021"/>
            <a:stretch>
              <a:fillRect/>
            </a:stretch>
          </p:blipFill>
          <p:spPr bwMode="auto">
            <a:xfrm>
              <a:off x="5213350" y="6472238"/>
              <a:ext cx="2430484" cy="385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2" descr="LogoGoverno2015 (2) (2)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CFFFD"/>
                </a:clrFrom>
                <a:clrTo>
                  <a:srgbClr val="FC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786710" y="6500834"/>
              <a:ext cx="1000132" cy="3380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Retângulo 9"/>
          <p:cNvSpPr/>
          <p:nvPr/>
        </p:nvSpPr>
        <p:spPr>
          <a:xfrm>
            <a:off x="285752" y="2077888"/>
            <a:ext cx="850109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lvl="2">
              <a:lnSpc>
                <a:spcPct val="100000"/>
              </a:lnSpc>
              <a:spcBef>
                <a:spcPct val="50000"/>
              </a:spcBef>
              <a:buClrTx/>
              <a:buSzTx/>
            </a:pPr>
            <a:r>
              <a:rPr lang="pt-BR" sz="2000" b="1" dirty="0" smtClean="0"/>
              <a:t>PLANSAB e Programas:</a:t>
            </a:r>
            <a:r>
              <a:rPr lang="pt-BR" sz="2000" dirty="0" smtClean="0"/>
              <a:t> </a:t>
            </a:r>
          </a:p>
          <a:p>
            <a:pPr marL="95250" lvl="2">
              <a:lnSpc>
                <a:spcPct val="100000"/>
              </a:lnSpc>
              <a:spcBef>
                <a:spcPct val="50000"/>
              </a:spcBef>
              <a:buClrTx/>
              <a:buSzTx/>
              <a:buFont typeface="Wingdings" pitchFamily="2" charset="2"/>
              <a:buChar char="Ø"/>
            </a:pPr>
            <a:r>
              <a:rPr lang="pt-BR" sz="2000" dirty="0" smtClean="0"/>
              <a:t>Horizonte de 20 anos</a:t>
            </a:r>
          </a:p>
          <a:p>
            <a:pPr marL="95250" lvl="2">
              <a:lnSpc>
                <a:spcPct val="100000"/>
              </a:lnSpc>
              <a:spcBef>
                <a:spcPct val="50000"/>
              </a:spcBef>
              <a:buClrTx/>
              <a:buSzTx/>
              <a:buFont typeface="Wingdings" pitchFamily="2" charset="2"/>
              <a:buChar char="Ø"/>
            </a:pPr>
            <a:r>
              <a:rPr lang="pt-BR" sz="2000" dirty="0" smtClean="0"/>
              <a:t> Avaliação anual</a:t>
            </a:r>
          </a:p>
          <a:p>
            <a:pPr marL="95250" lvl="2">
              <a:lnSpc>
                <a:spcPct val="100000"/>
              </a:lnSpc>
              <a:spcBef>
                <a:spcPct val="50000"/>
              </a:spcBef>
              <a:buClrTx/>
              <a:buSzTx/>
              <a:buFont typeface="Wingdings" pitchFamily="2" charset="2"/>
              <a:buChar char="Ø"/>
            </a:pPr>
            <a:r>
              <a:rPr lang="pt-BR" sz="2000" dirty="0" smtClean="0"/>
              <a:t> Revisão a cada quatro anos</a:t>
            </a:r>
          </a:p>
          <a:p>
            <a:pPr marL="95250" lvl="2">
              <a:lnSpc>
                <a:spcPct val="100000"/>
              </a:lnSpc>
              <a:spcBef>
                <a:spcPct val="50000"/>
              </a:spcBef>
              <a:buClrTx/>
              <a:buSzTx/>
              <a:buFont typeface="Wingdings" pitchFamily="2" charset="2"/>
              <a:buChar char="Ø"/>
            </a:pPr>
            <a:r>
              <a:rPr lang="pt-BR" sz="2000" dirty="0" smtClean="0"/>
              <a:t> Ajustes de cenários, metas, diretrizes e estratégias</a:t>
            </a:r>
          </a:p>
          <a:p>
            <a:pPr lvl="0" algn="just">
              <a:spcBef>
                <a:spcPts val="1200"/>
              </a:spcBef>
            </a:pPr>
            <a:endParaRPr lang="pt-BR" sz="2000" dirty="0" smtClean="0">
              <a:solidFill>
                <a:srgbClr val="C00000"/>
              </a:solidFill>
            </a:endParaRPr>
          </a:p>
          <a:p>
            <a:pPr lvl="0" algn="just">
              <a:spcBef>
                <a:spcPts val="1200"/>
              </a:spcBef>
            </a:pPr>
            <a:endParaRPr lang="pt-BR" sz="2000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2786058"/>
            <a:ext cx="9144000" cy="4071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59"/>
          <p:cNvSpPr>
            <a:spLocks noChangeArrowheads="1"/>
          </p:cNvSpPr>
          <p:nvPr/>
        </p:nvSpPr>
        <p:spPr bwMode="auto">
          <a:xfrm>
            <a:off x="-32" y="6329948"/>
            <a:ext cx="9143999" cy="3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11268" name="CaixaDeTexto 8"/>
          <p:cNvSpPr txBox="1">
            <a:spLocks noChangeArrowheads="1"/>
          </p:cNvSpPr>
          <p:nvPr/>
        </p:nvSpPr>
        <p:spPr bwMode="auto">
          <a:xfrm>
            <a:off x="285750" y="1198891"/>
            <a:ext cx="8501063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000" b="1" u="sng" dirty="0" smtClean="0">
                <a:solidFill>
                  <a:srgbClr val="0070C0"/>
                </a:solidFill>
              </a:rPr>
              <a:t>MONITORAMENTO E AVALIAÇÃO DO PROGRAMA</a:t>
            </a:r>
          </a:p>
          <a:p>
            <a:pPr>
              <a:defRPr/>
            </a:pPr>
            <a:endParaRPr lang="pt-BR" sz="2000" b="1" u="sng" dirty="0" smtClean="0">
              <a:solidFill>
                <a:srgbClr val="C00000"/>
              </a:solidFill>
            </a:endParaRPr>
          </a:p>
          <a:p>
            <a:pPr algn="just">
              <a:spcAft>
                <a:spcPts val="600"/>
              </a:spcAft>
              <a:defRPr/>
            </a:pPr>
            <a:endParaRPr lang="pt-BR" sz="20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285750" y="285728"/>
            <a:ext cx="8643968" cy="47672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Programa Nacional de Saneamento Rural</a:t>
            </a:r>
            <a:endParaRPr lang="pt-BR" sz="2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upo 9"/>
          <p:cNvGrpSpPr/>
          <p:nvPr/>
        </p:nvGrpSpPr>
        <p:grpSpPr>
          <a:xfrm>
            <a:off x="5499102" y="6472238"/>
            <a:ext cx="3573492" cy="385762"/>
            <a:chOff x="5213350" y="6472238"/>
            <a:chExt cx="3573492" cy="385762"/>
          </a:xfrm>
        </p:grpSpPr>
        <p:pic>
          <p:nvPicPr>
            <p:cNvPr id="11" name="Imagem 4" descr="ASS_FUNASA_HOR_COL_CURVA.wmf"/>
            <p:cNvPicPr>
              <a:picLocks noChangeAspect="1"/>
            </p:cNvPicPr>
            <p:nvPr/>
          </p:nvPicPr>
          <p:blipFill>
            <a:blip r:embed="rId3" cstate="print"/>
            <a:srcRect r="37021"/>
            <a:stretch>
              <a:fillRect/>
            </a:stretch>
          </p:blipFill>
          <p:spPr bwMode="auto">
            <a:xfrm>
              <a:off x="5213350" y="6472238"/>
              <a:ext cx="2430484" cy="385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2" descr="LogoGoverno2015 (2) (2)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CFFFD"/>
                </a:clrFrom>
                <a:clrTo>
                  <a:srgbClr val="FC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786710" y="6500834"/>
              <a:ext cx="1000132" cy="3380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0" name="Retângulo 9"/>
          <p:cNvSpPr/>
          <p:nvPr/>
        </p:nvSpPr>
        <p:spPr>
          <a:xfrm>
            <a:off x="285752" y="1945741"/>
            <a:ext cx="850109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pt-BR" sz="2000" dirty="0" smtClean="0">
                <a:solidFill>
                  <a:srgbClr val="C00000"/>
                </a:solidFill>
              </a:rPr>
              <a:t> Monitorar </a:t>
            </a:r>
            <a:r>
              <a:rPr lang="pt-BR" sz="2000" b="1" dirty="0" smtClean="0">
                <a:solidFill>
                  <a:srgbClr val="C00000"/>
                </a:solidFill>
              </a:rPr>
              <a:t>processos </a:t>
            </a:r>
            <a:r>
              <a:rPr lang="pt-BR" sz="2000" dirty="0" smtClean="0">
                <a:solidFill>
                  <a:srgbClr val="C00000"/>
                </a:solidFill>
              </a:rPr>
              <a:t>e </a:t>
            </a:r>
            <a:r>
              <a:rPr lang="pt-BR" sz="2000" b="1" dirty="0" smtClean="0">
                <a:solidFill>
                  <a:srgbClr val="C00000"/>
                </a:solidFill>
              </a:rPr>
              <a:t>resultados</a:t>
            </a:r>
            <a:r>
              <a:rPr lang="pt-BR" sz="2000" dirty="0" smtClean="0">
                <a:solidFill>
                  <a:srgbClr val="C00000"/>
                </a:solidFill>
              </a:rPr>
              <a:t> de implementação da política 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pt-BR" sz="2000" b="1" dirty="0" smtClean="0">
                <a:solidFill>
                  <a:srgbClr val="C00000"/>
                </a:solidFill>
              </a:rPr>
              <a:t> </a:t>
            </a:r>
            <a:r>
              <a:rPr lang="pt-BR" sz="2000" dirty="0" smtClean="0">
                <a:solidFill>
                  <a:srgbClr val="C00000"/>
                </a:solidFill>
              </a:rPr>
              <a:t>Avaliar alcance dos objetivos</a:t>
            </a:r>
          </a:p>
          <a:p>
            <a:pPr lvl="0" algn="just">
              <a:spcBef>
                <a:spcPts val="1200"/>
              </a:spcBef>
            </a:pPr>
            <a:endParaRPr lang="pt-BR" sz="2000" dirty="0" smtClean="0">
              <a:solidFill>
                <a:srgbClr val="C00000"/>
              </a:solidFill>
            </a:endParaRPr>
          </a:p>
          <a:p>
            <a:pPr lvl="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pt-BR" sz="2000" dirty="0" smtClean="0"/>
              <a:t> Lei 11.445/2007 (Art. 48)</a:t>
            </a:r>
          </a:p>
          <a:p>
            <a:pPr lvl="0" algn="just">
              <a:spcBef>
                <a:spcPts val="1200"/>
              </a:spcBef>
            </a:pPr>
            <a:r>
              <a:rPr lang="pt-BR" sz="2000" dirty="0" smtClean="0"/>
              <a:t>IV - utilização de indicadores </a:t>
            </a:r>
            <a:r>
              <a:rPr lang="pt-BR" sz="2000" b="1" dirty="0" smtClean="0"/>
              <a:t>epidemiológicos</a:t>
            </a:r>
            <a:r>
              <a:rPr lang="pt-BR" sz="2000" dirty="0" smtClean="0"/>
              <a:t> e de </a:t>
            </a:r>
            <a:r>
              <a:rPr lang="pt-BR" sz="2000" b="1" dirty="0" smtClean="0"/>
              <a:t>desenvolvimento</a:t>
            </a:r>
            <a:r>
              <a:rPr lang="pt-BR" sz="2000" dirty="0" smtClean="0"/>
              <a:t> </a:t>
            </a:r>
            <a:r>
              <a:rPr lang="pt-BR" sz="2000" b="1" dirty="0" smtClean="0"/>
              <a:t>social</a:t>
            </a:r>
            <a:r>
              <a:rPr lang="pt-BR" sz="2000" dirty="0" smtClean="0"/>
              <a:t> no planejamento, implementação e avaliação das suas ações de saneamento básico</a:t>
            </a:r>
          </a:p>
          <a:p>
            <a:pPr lvl="0" algn="just">
              <a:spcBef>
                <a:spcPts val="0"/>
              </a:spcBef>
            </a:pPr>
            <a:endParaRPr lang="pt-BR" sz="2000" dirty="0" smtClean="0"/>
          </a:p>
          <a:p>
            <a:pPr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pt-BR" sz="2000" dirty="0" smtClean="0">
                <a:solidFill>
                  <a:srgbClr val="C00000"/>
                </a:solidFill>
              </a:rPr>
              <a:t> Impactos das ações</a:t>
            </a:r>
          </a:p>
          <a:p>
            <a:pPr lvl="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pt-BR" sz="2000" dirty="0" smtClean="0">
                <a:solidFill>
                  <a:srgbClr val="C00000"/>
                </a:solidFill>
              </a:rPr>
              <a:t> Sistemas de informação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4005064"/>
            <a:ext cx="9144000" cy="2857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12" name="Diagrama 11"/>
          <p:cNvGraphicFramePr/>
          <p:nvPr/>
        </p:nvGraphicFramePr>
        <p:xfrm>
          <a:off x="571472" y="928670"/>
          <a:ext cx="8001056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-32" y="6329948"/>
            <a:ext cx="9143999" cy="3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85750" y="71438"/>
            <a:ext cx="8643968" cy="5111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Programa Nacional de Saneamento Rural </a:t>
            </a:r>
          </a:p>
        </p:txBody>
      </p:sp>
      <p:grpSp>
        <p:nvGrpSpPr>
          <p:cNvPr id="2" name="Grupo 10"/>
          <p:cNvGrpSpPr/>
          <p:nvPr/>
        </p:nvGrpSpPr>
        <p:grpSpPr>
          <a:xfrm>
            <a:off x="5499102" y="6472238"/>
            <a:ext cx="3573492" cy="385762"/>
            <a:chOff x="5213350" y="6472238"/>
            <a:chExt cx="3573492" cy="385762"/>
          </a:xfrm>
        </p:grpSpPr>
        <p:pic>
          <p:nvPicPr>
            <p:cNvPr id="14" name="Imagem 4" descr="ASS_FUNASA_HOR_COL_CURVA.wmf"/>
            <p:cNvPicPr>
              <a:picLocks noChangeAspect="1"/>
            </p:cNvPicPr>
            <p:nvPr/>
          </p:nvPicPr>
          <p:blipFill>
            <a:blip r:embed="rId7" cstate="print"/>
            <a:srcRect r="37021"/>
            <a:stretch>
              <a:fillRect/>
            </a:stretch>
          </p:blipFill>
          <p:spPr bwMode="auto">
            <a:xfrm>
              <a:off x="5213350" y="6472238"/>
              <a:ext cx="2430484" cy="385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Imagem 2" descr="LogoGoverno2015 (2) (2)"/>
            <p:cNvPicPr>
              <a:picLocks noChangeAspect="1" noChangeArrowheads="1"/>
            </p:cNvPicPr>
            <p:nvPr/>
          </p:nvPicPr>
          <p:blipFill>
            <a:blip r:embed="rId8" cstate="print">
              <a:clrChange>
                <a:clrFrom>
                  <a:srgbClr val="FCFFFD"/>
                </a:clrFrom>
                <a:clrTo>
                  <a:srgbClr val="FC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786710" y="6500834"/>
              <a:ext cx="1000132" cy="3380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" name="Retângulo 12"/>
          <p:cNvSpPr/>
          <p:nvPr/>
        </p:nvSpPr>
        <p:spPr>
          <a:xfrm>
            <a:off x="3357554" y="3066162"/>
            <a:ext cx="255390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200" dirty="0" smtClean="0">
                <a:solidFill>
                  <a:srgbClr val="C00000"/>
                </a:solidFill>
              </a:rPr>
              <a:t>Participação </a:t>
            </a:r>
          </a:p>
          <a:p>
            <a:pPr algn="ctr"/>
            <a:r>
              <a:rPr lang="pt-BR" sz="3200" dirty="0" smtClean="0">
                <a:solidFill>
                  <a:srgbClr val="C00000"/>
                </a:solidFill>
              </a:rPr>
              <a:t>social</a:t>
            </a:r>
            <a:endParaRPr lang="pt-BR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357313" y="2926806"/>
            <a:ext cx="6443662" cy="248578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spcBef>
                <a:spcPts val="600"/>
              </a:spcBef>
              <a:defRPr/>
            </a:pPr>
            <a:r>
              <a:rPr lang="pt-BR" sz="2000" b="1" dirty="0">
                <a:solidFill>
                  <a:srgbClr val="A50021"/>
                </a:solidFill>
                <a:latin typeface="Arial" charset="0"/>
                <a:cs typeface="Arial" charset="0"/>
              </a:rPr>
              <a:t>Ministério da Saúde</a:t>
            </a:r>
          </a:p>
          <a:p>
            <a:pPr algn="ctr">
              <a:spcBef>
                <a:spcPts val="0"/>
              </a:spcBef>
              <a:defRPr/>
            </a:pPr>
            <a:r>
              <a:rPr lang="pt-BR" sz="2000" b="1" dirty="0">
                <a:solidFill>
                  <a:srgbClr val="A50021"/>
                </a:solidFill>
                <a:latin typeface="Arial" charset="0"/>
                <a:cs typeface="Arial" charset="0"/>
              </a:rPr>
              <a:t>Fundação Nacional de Saúde</a:t>
            </a:r>
          </a:p>
          <a:p>
            <a:pPr algn="ctr">
              <a:spcBef>
                <a:spcPts val="0"/>
              </a:spcBef>
              <a:defRPr/>
            </a:pPr>
            <a:r>
              <a:rPr lang="pt-BR" sz="2000" dirty="0">
                <a:solidFill>
                  <a:srgbClr val="A50021"/>
                </a:solidFill>
                <a:latin typeface="Arial" charset="0"/>
                <a:cs typeface="Arial" charset="0"/>
              </a:rPr>
              <a:t>Departamento de Engenharia de Saúde </a:t>
            </a:r>
            <a:r>
              <a:rPr lang="pt-BR" sz="2000" dirty="0" smtClean="0">
                <a:solidFill>
                  <a:srgbClr val="A50021"/>
                </a:solidFill>
                <a:latin typeface="Arial" charset="0"/>
                <a:cs typeface="Arial" charset="0"/>
              </a:rPr>
              <a:t>Pública</a:t>
            </a:r>
          </a:p>
          <a:p>
            <a:pPr algn="ctr">
              <a:spcBef>
                <a:spcPts val="0"/>
              </a:spcBef>
              <a:defRPr/>
            </a:pPr>
            <a:endParaRPr lang="pt-BR" sz="2000" dirty="0" smtClean="0">
              <a:solidFill>
                <a:srgbClr val="A50021"/>
              </a:solidFill>
              <a:latin typeface="Arial" charset="0"/>
              <a:cs typeface="Arial" charset="0"/>
            </a:endParaRPr>
          </a:p>
          <a:p>
            <a:pPr algn="ctr" eaLnBrk="0" hangingPunct="0">
              <a:spcBef>
                <a:spcPct val="50000"/>
              </a:spcBef>
              <a:defRPr/>
            </a:pPr>
            <a:r>
              <a:rPr lang="pt-BR" sz="2000" dirty="0" smtClean="0">
                <a:solidFill>
                  <a:srgbClr val="A50021"/>
                </a:solidFill>
                <a:latin typeface="Arial" charset="0"/>
                <a:cs typeface="Arial" charset="0"/>
              </a:rPr>
              <a:t>(61) 3314-6415 / 6623 / 6475 </a:t>
            </a:r>
          </a:p>
          <a:p>
            <a:pPr algn="ctr" eaLnBrk="0" hangingPunct="0">
              <a:spcBef>
                <a:spcPct val="50000"/>
              </a:spcBef>
              <a:defRPr/>
            </a:pPr>
            <a:r>
              <a:rPr lang="pt-BR" sz="2000" dirty="0" smtClean="0">
                <a:solidFill>
                  <a:srgbClr val="A50021"/>
                </a:solidFill>
                <a:latin typeface="Arial" charset="0"/>
                <a:cs typeface="Arial" charset="0"/>
              </a:rPr>
              <a:t>www.funasa.gov.br</a:t>
            </a:r>
            <a:endParaRPr lang="pt-BR" sz="2000" dirty="0">
              <a:solidFill>
                <a:srgbClr val="A50021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599032" y="1838068"/>
            <a:ext cx="392909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800" b="1" dirty="0" smtClean="0">
                <a:solidFill>
                  <a:srgbClr val="C00000"/>
                </a:solidFill>
                <a:latin typeface="Arial" pitchFamily="34" charset="0"/>
                <a:ea typeface="Calibri"/>
                <a:cs typeface="Arial" pitchFamily="34" charset="0"/>
              </a:rPr>
              <a:t>Obrigado!</a:t>
            </a:r>
          </a:p>
          <a:p>
            <a:endParaRPr lang="pt-B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ângulo 15"/>
          <p:cNvSpPr/>
          <p:nvPr/>
        </p:nvSpPr>
        <p:spPr>
          <a:xfrm>
            <a:off x="0" y="2786058"/>
            <a:ext cx="9144000" cy="4071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aixaDeTexto 1"/>
          <p:cNvSpPr txBox="1"/>
          <p:nvPr/>
        </p:nvSpPr>
        <p:spPr>
          <a:xfrm>
            <a:off x="244475" y="85725"/>
            <a:ext cx="8613805" cy="5095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Política Federal de Saneamento Básico</a:t>
            </a:r>
          </a:p>
        </p:txBody>
      </p:sp>
      <p:sp>
        <p:nvSpPr>
          <p:cNvPr id="18437" name="CaixaDeTexto 12"/>
          <p:cNvSpPr txBox="1">
            <a:spLocks noChangeArrowheads="1"/>
          </p:cNvSpPr>
          <p:nvPr/>
        </p:nvSpPr>
        <p:spPr bwMode="auto">
          <a:xfrm>
            <a:off x="500063" y="1214422"/>
            <a:ext cx="8143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 typeface="Wingdings" pitchFamily="2" charset="2"/>
              <a:buChar char="Ø"/>
            </a:pPr>
            <a:r>
              <a:rPr lang="pt-BR" sz="2000" b="1" dirty="0" smtClean="0"/>
              <a:t> </a:t>
            </a:r>
            <a:r>
              <a:rPr lang="pt-BR" sz="2000" b="1" dirty="0" err="1" smtClean="0"/>
              <a:t>Plansab</a:t>
            </a:r>
            <a:r>
              <a:rPr lang="pt-BR" sz="2000" b="1" dirty="0" smtClean="0"/>
              <a:t> </a:t>
            </a:r>
            <a:r>
              <a:rPr lang="pt-BR" sz="2000" b="1" dirty="0"/>
              <a:t>define a elaboração de 3 Programas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928662" y="2201858"/>
            <a:ext cx="2409825" cy="78263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>
              <a:defRPr/>
            </a:pPr>
            <a:r>
              <a:rPr lang="pt-BR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Básico Integrado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928662" y="4702188"/>
            <a:ext cx="2500330" cy="78319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>
              <a:defRPr/>
            </a:pPr>
            <a:r>
              <a:rPr lang="pt-BR" sz="20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Rural</a:t>
            </a:r>
          </a:p>
        </p:txBody>
      </p:sp>
      <p:sp>
        <p:nvSpPr>
          <p:cNvPr id="33" name="CaixaDeTexto 32"/>
          <p:cNvSpPr txBox="1"/>
          <p:nvPr/>
        </p:nvSpPr>
        <p:spPr>
          <a:xfrm>
            <a:off x="928662" y="3416304"/>
            <a:ext cx="2428892" cy="78263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Saneamento</a:t>
            </a:r>
          </a:p>
          <a:p>
            <a:pPr algn="ctr">
              <a:defRPr/>
            </a:pPr>
            <a:r>
              <a:rPr lang="pt-BR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Estruturante</a:t>
            </a:r>
          </a:p>
        </p:txBody>
      </p:sp>
      <p:sp>
        <p:nvSpPr>
          <p:cNvPr id="18445" name="CaixaDeTexto 23"/>
          <p:cNvSpPr txBox="1">
            <a:spLocks noChangeArrowheads="1"/>
          </p:cNvSpPr>
          <p:nvPr/>
        </p:nvSpPr>
        <p:spPr bwMode="auto">
          <a:xfrm>
            <a:off x="3071802" y="2434808"/>
            <a:ext cx="321469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600" dirty="0"/>
              <a:t>Ministério das Cidades</a:t>
            </a:r>
          </a:p>
        </p:txBody>
      </p:sp>
      <p:sp>
        <p:nvSpPr>
          <p:cNvPr id="18446" name="CaixaDeTexto 23"/>
          <p:cNvSpPr txBox="1">
            <a:spLocks noChangeArrowheads="1"/>
          </p:cNvSpPr>
          <p:nvPr/>
        </p:nvSpPr>
        <p:spPr bwMode="auto">
          <a:xfrm>
            <a:off x="3571868" y="4916502"/>
            <a:ext cx="2143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600" dirty="0">
                <a:solidFill>
                  <a:srgbClr val="C00000"/>
                </a:solidFill>
              </a:rPr>
              <a:t>Ministério da Saúde</a:t>
            </a:r>
          </a:p>
          <a:p>
            <a:pPr algn="ctr"/>
            <a:r>
              <a:rPr lang="pt-BR" sz="1600" dirty="0">
                <a:solidFill>
                  <a:srgbClr val="C00000"/>
                </a:solidFill>
              </a:rPr>
              <a:t>(Funasa)</a:t>
            </a:r>
          </a:p>
        </p:txBody>
      </p:sp>
      <p:sp>
        <p:nvSpPr>
          <p:cNvPr id="17" name="Rectangle 59"/>
          <p:cNvSpPr>
            <a:spLocks noChangeArrowheads="1"/>
          </p:cNvSpPr>
          <p:nvPr/>
        </p:nvSpPr>
        <p:spPr bwMode="auto">
          <a:xfrm>
            <a:off x="-32" y="6329948"/>
            <a:ext cx="9143999" cy="3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  <a:cs typeface="+mn-cs"/>
            </a:endParaRPr>
          </a:p>
        </p:txBody>
      </p:sp>
      <p:grpSp>
        <p:nvGrpSpPr>
          <p:cNvPr id="19" name="Grupo 18"/>
          <p:cNvGrpSpPr/>
          <p:nvPr/>
        </p:nvGrpSpPr>
        <p:grpSpPr>
          <a:xfrm>
            <a:off x="5499102" y="6472238"/>
            <a:ext cx="3573492" cy="385762"/>
            <a:chOff x="5213350" y="6472238"/>
            <a:chExt cx="3573492" cy="385762"/>
          </a:xfrm>
        </p:grpSpPr>
        <p:pic>
          <p:nvPicPr>
            <p:cNvPr id="21" name="Imagem 4" descr="ASS_FUNASA_HOR_COL_CURVA.wmf"/>
            <p:cNvPicPr>
              <a:picLocks noChangeAspect="1"/>
            </p:cNvPicPr>
            <p:nvPr/>
          </p:nvPicPr>
          <p:blipFill>
            <a:blip r:embed="rId3" cstate="print"/>
            <a:srcRect r="37021"/>
            <a:stretch>
              <a:fillRect/>
            </a:stretch>
          </p:blipFill>
          <p:spPr bwMode="auto">
            <a:xfrm>
              <a:off x="5213350" y="6472238"/>
              <a:ext cx="2430484" cy="385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2" name="Imagem 2" descr="LogoGoverno2015 (2) (2)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CFFFD"/>
                </a:clrFrom>
                <a:clrTo>
                  <a:srgbClr val="FC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786710" y="6500834"/>
              <a:ext cx="1000132" cy="3380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3" name="CaixaDeTexto 23"/>
          <p:cNvSpPr txBox="1">
            <a:spLocks noChangeArrowheads="1"/>
          </p:cNvSpPr>
          <p:nvPr/>
        </p:nvSpPr>
        <p:spPr bwMode="auto">
          <a:xfrm>
            <a:off x="3071802" y="3702056"/>
            <a:ext cx="321469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pt-BR" sz="1600" dirty="0"/>
              <a:t>Ministério das Cidades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2786058"/>
            <a:ext cx="9144000" cy="4071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59"/>
          <p:cNvSpPr>
            <a:spLocks noChangeArrowheads="1"/>
          </p:cNvSpPr>
          <p:nvPr/>
        </p:nvSpPr>
        <p:spPr bwMode="auto">
          <a:xfrm>
            <a:off x="-32" y="6329948"/>
            <a:ext cx="9143999" cy="3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676400" y="3733800"/>
            <a:ext cx="579120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pt-BR" b="1" dirty="0"/>
              <a:t>		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pt-BR" b="1" dirty="0"/>
              <a:t>   </a:t>
            </a:r>
          </a:p>
        </p:txBody>
      </p:sp>
      <p:sp>
        <p:nvSpPr>
          <p:cNvPr id="11268" name="CaixaDeTexto 8"/>
          <p:cNvSpPr txBox="1">
            <a:spLocks noChangeArrowheads="1"/>
          </p:cNvSpPr>
          <p:nvPr/>
        </p:nvSpPr>
        <p:spPr bwMode="auto">
          <a:xfrm>
            <a:off x="285750" y="1571612"/>
            <a:ext cx="8501063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000" b="1" u="sng" dirty="0" smtClean="0">
                <a:solidFill>
                  <a:srgbClr val="0070C0"/>
                </a:solidFill>
              </a:rPr>
              <a:t>CONCEPÇÃO DO PROGRAMA</a:t>
            </a:r>
          </a:p>
          <a:p>
            <a:pPr>
              <a:defRPr/>
            </a:pPr>
            <a:endParaRPr lang="pt-BR" sz="2000" b="1" u="sng" dirty="0" smtClean="0">
              <a:solidFill>
                <a:srgbClr val="C00000"/>
              </a:solidFill>
            </a:endParaRPr>
          </a:p>
          <a:p>
            <a:pPr>
              <a:defRPr/>
            </a:pPr>
            <a:r>
              <a:rPr lang="pt-BR" sz="2000" b="1" u="sng" dirty="0" smtClean="0">
                <a:solidFill>
                  <a:srgbClr val="C00000"/>
                </a:solidFill>
              </a:rPr>
              <a:t>OBJETIVO:</a:t>
            </a:r>
            <a:endParaRPr lang="pt-BR" sz="2000" b="1" u="sng" dirty="0">
              <a:solidFill>
                <a:srgbClr val="C00000"/>
              </a:solidFill>
            </a:endParaRPr>
          </a:p>
          <a:p>
            <a:pPr>
              <a:defRPr/>
            </a:pPr>
            <a:endParaRPr lang="pt-BR" sz="2000" b="1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  <a:spcBef>
                <a:spcPts val="1200"/>
              </a:spcBef>
              <a:defRPr/>
            </a:pPr>
            <a:r>
              <a:rPr lang="pt-BR" sz="2000" dirty="0"/>
              <a:t>Promover o desenvolvimento de ações de saneamento básico em </a:t>
            </a:r>
            <a:r>
              <a:rPr lang="pt-BR" sz="2000" b="1" dirty="0"/>
              <a:t>áreas rurais</a:t>
            </a:r>
            <a:r>
              <a:rPr lang="pt-BR" sz="2000" dirty="0"/>
              <a:t>, visando à universalização do acesso, por meio de estratégias que garantam a equidade, a integralidade,  a </a:t>
            </a:r>
            <a:r>
              <a:rPr lang="pt-BR" sz="2000" dirty="0" err="1"/>
              <a:t>intersetorialidade</a:t>
            </a:r>
            <a:r>
              <a:rPr lang="pt-BR" sz="2000" dirty="0"/>
              <a:t>, a sustentabilidade dos serviços implantados e a participação social. </a:t>
            </a:r>
          </a:p>
          <a:p>
            <a:pPr algn="just">
              <a:spcAft>
                <a:spcPts val="600"/>
              </a:spcAft>
              <a:defRPr/>
            </a:pPr>
            <a:endParaRPr lang="pt-BR" sz="20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285750" y="285728"/>
            <a:ext cx="8643968" cy="47672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Programa Nacional de Saneamento Rural</a:t>
            </a:r>
            <a:endParaRPr lang="pt-BR" sz="2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Grupo 9"/>
          <p:cNvGrpSpPr/>
          <p:nvPr/>
        </p:nvGrpSpPr>
        <p:grpSpPr>
          <a:xfrm>
            <a:off x="5499102" y="6472238"/>
            <a:ext cx="3573492" cy="385762"/>
            <a:chOff x="5213350" y="6472238"/>
            <a:chExt cx="3573492" cy="385762"/>
          </a:xfrm>
        </p:grpSpPr>
        <p:pic>
          <p:nvPicPr>
            <p:cNvPr id="11" name="Imagem 4" descr="ASS_FUNASA_HOR_COL_CURVA.wmf"/>
            <p:cNvPicPr>
              <a:picLocks noChangeAspect="1"/>
            </p:cNvPicPr>
            <p:nvPr/>
          </p:nvPicPr>
          <p:blipFill>
            <a:blip r:embed="rId3" cstate="print"/>
            <a:srcRect r="37021"/>
            <a:stretch>
              <a:fillRect/>
            </a:stretch>
          </p:blipFill>
          <p:spPr bwMode="auto">
            <a:xfrm>
              <a:off x="5213350" y="6472238"/>
              <a:ext cx="2430484" cy="385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2" descr="LogoGoverno2015 (2) (2)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CFFFD"/>
                </a:clrFrom>
                <a:clrTo>
                  <a:srgbClr val="FC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786710" y="6500834"/>
              <a:ext cx="1000132" cy="3380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2786058"/>
            <a:ext cx="9144000" cy="4071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59"/>
          <p:cNvSpPr>
            <a:spLocks noChangeArrowheads="1"/>
          </p:cNvSpPr>
          <p:nvPr/>
        </p:nvSpPr>
        <p:spPr bwMode="auto">
          <a:xfrm>
            <a:off x="-32" y="6329948"/>
            <a:ext cx="9143999" cy="3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676400" y="3733800"/>
            <a:ext cx="579120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pt-BR" b="1"/>
              <a:t>		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pt-BR" b="1"/>
              <a:t>   </a:t>
            </a:r>
          </a:p>
        </p:txBody>
      </p:sp>
      <p:sp>
        <p:nvSpPr>
          <p:cNvPr id="16388" name="CaixaDeTexto 3"/>
          <p:cNvSpPr txBox="1">
            <a:spLocks noChangeArrowheads="1"/>
          </p:cNvSpPr>
          <p:nvPr/>
        </p:nvSpPr>
        <p:spPr bwMode="auto">
          <a:xfrm>
            <a:off x="285751" y="928670"/>
            <a:ext cx="8572529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000" b="1" u="sng" dirty="0" smtClean="0">
                <a:solidFill>
                  <a:srgbClr val="C00000"/>
                </a:solidFill>
              </a:rPr>
              <a:t>EIXOS  ESTRATÉGICOS: </a:t>
            </a:r>
            <a:endParaRPr lang="pt-BR" sz="1000" dirty="0" smtClean="0">
              <a:solidFill>
                <a:srgbClr val="C00000"/>
              </a:solidFill>
            </a:endParaRPr>
          </a:p>
          <a:p>
            <a:pPr algn="just">
              <a:spcBef>
                <a:spcPts val="1800"/>
              </a:spcBef>
              <a:spcAft>
                <a:spcPts val="600"/>
              </a:spcAft>
              <a:defRPr/>
            </a:pPr>
            <a:r>
              <a:rPr lang="pt-BR" sz="2000" b="1" u="sng" dirty="0" smtClean="0">
                <a:solidFill>
                  <a:schemeClr val="accent6">
                    <a:lumMod val="75000"/>
                  </a:schemeClr>
                </a:solidFill>
              </a:rPr>
              <a:t>1. Tecnologia:</a:t>
            </a:r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sz="2000" dirty="0"/>
              <a:t>Tecnologias de saneamento apropriadas às peculiaridades regionais e </a:t>
            </a:r>
            <a:r>
              <a:rPr lang="pt-BR" sz="2000" dirty="0" smtClean="0"/>
              <a:t>locais – </a:t>
            </a:r>
            <a:r>
              <a:rPr lang="pt-BR" sz="2000" b="1" dirty="0" smtClean="0"/>
              <a:t>tecnologias sociais</a:t>
            </a:r>
            <a:endParaRPr lang="pt-BR" sz="2000" b="1" dirty="0"/>
          </a:p>
          <a:p>
            <a:pPr marL="361950" algn="just">
              <a:spcBef>
                <a:spcPts val="0"/>
              </a:spcBef>
              <a:spcAft>
                <a:spcPts val="0"/>
              </a:spcAft>
              <a:defRPr/>
            </a:pPr>
            <a:endParaRPr lang="pt-BR" dirty="0" smtClean="0"/>
          </a:p>
          <a:p>
            <a:pPr algn="just">
              <a:spcBef>
                <a:spcPts val="1800"/>
              </a:spcBef>
              <a:spcAft>
                <a:spcPts val="600"/>
              </a:spcAft>
              <a:defRPr/>
            </a:pPr>
            <a:r>
              <a:rPr lang="pt-BR" sz="2000" b="1" u="sng" dirty="0" smtClean="0">
                <a:solidFill>
                  <a:schemeClr val="accent6">
                    <a:lumMod val="75000"/>
                  </a:schemeClr>
                </a:solidFill>
              </a:rPr>
              <a:t>2. Gestão</a:t>
            </a:r>
            <a:r>
              <a:rPr lang="pt-BR" sz="2000" b="1" u="sng" dirty="0">
                <a:solidFill>
                  <a:schemeClr val="accent6">
                    <a:lumMod val="75000"/>
                  </a:schemeClr>
                </a:solidFill>
              </a:rPr>
              <a:t>, operação e manutenção dos </a:t>
            </a:r>
            <a:r>
              <a:rPr lang="pt-BR" sz="2000" b="1" u="sng" dirty="0" smtClean="0">
                <a:solidFill>
                  <a:schemeClr val="accent6">
                    <a:lumMod val="75000"/>
                  </a:schemeClr>
                </a:solidFill>
              </a:rPr>
              <a:t>serviços:</a:t>
            </a:r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sz="2000" dirty="0" smtClean="0"/>
              <a:t>Sustentabilidade </a:t>
            </a:r>
            <a:r>
              <a:rPr lang="pt-BR" sz="2000" dirty="0"/>
              <a:t>dos serviços </a:t>
            </a:r>
            <a:r>
              <a:rPr lang="pt-BR" sz="2000" dirty="0" smtClean="0"/>
              <a:t>implantados – </a:t>
            </a:r>
            <a:r>
              <a:rPr lang="pt-BR" sz="2000" b="1" dirty="0" smtClean="0"/>
              <a:t>alternativas e modelos de gestão</a:t>
            </a:r>
          </a:p>
          <a:p>
            <a:pPr algn="just">
              <a:spcBef>
                <a:spcPts val="0"/>
              </a:spcBef>
              <a:spcAft>
                <a:spcPts val="0"/>
              </a:spcAft>
              <a:defRPr/>
            </a:pPr>
            <a:endParaRPr lang="pt-BR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spcBef>
                <a:spcPts val="1800"/>
              </a:spcBef>
              <a:spcAft>
                <a:spcPts val="600"/>
              </a:spcAft>
              <a:defRPr/>
            </a:pPr>
            <a:r>
              <a:rPr lang="pt-BR" sz="2000" b="1" u="sng" dirty="0" smtClean="0">
                <a:solidFill>
                  <a:schemeClr val="accent6">
                    <a:lumMod val="75000"/>
                  </a:schemeClr>
                </a:solidFill>
              </a:rPr>
              <a:t>3. Educação </a:t>
            </a:r>
            <a:r>
              <a:rPr lang="pt-BR" sz="2000" b="1" u="sng" dirty="0">
                <a:solidFill>
                  <a:schemeClr val="accent6">
                    <a:lumMod val="75000"/>
                  </a:schemeClr>
                </a:solidFill>
              </a:rPr>
              <a:t>e Mobilização </a:t>
            </a:r>
            <a:r>
              <a:rPr lang="pt-BR" sz="2000" b="1" u="sng" dirty="0" smtClean="0">
                <a:solidFill>
                  <a:schemeClr val="accent6">
                    <a:lumMod val="75000"/>
                  </a:schemeClr>
                </a:solidFill>
              </a:rPr>
              <a:t>Social:</a:t>
            </a:r>
            <a:r>
              <a:rPr lang="pt-BR" sz="20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pt-BR" sz="2000" dirty="0"/>
              <a:t>Educação em saúde, participação e </a:t>
            </a:r>
            <a:r>
              <a:rPr lang="pt-BR" sz="2000" b="1" dirty="0"/>
              <a:t>controle </a:t>
            </a:r>
            <a:r>
              <a:rPr lang="pt-BR" sz="2000" b="1" dirty="0" smtClean="0"/>
              <a:t>social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285750" y="71438"/>
            <a:ext cx="8643968" cy="5111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Programa Nacional de Saneamento Rural 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5499102" y="6472238"/>
            <a:ext cx="3573492" cy="385762"/>
            <a:chOff x="5213350" y="6472238"/>
            <a:chExt cx="3573492" cy="385762"/>
          </a:xfrm>
        </p:grpSpPr>
        <p:pic>
          <p:nvPicPr>
            <p:cNvPr id="10" name="Imagem 4" descr="ASS_FUNASA_HOR_COL_CURVA.wmf"/>
            <p:cNvPicPr>
              <a:picLocks noChangeAspect="1"/>
            </p:cNvPicPr>
            <p:nvPr/>
          </p:nvPicPr>
          <p:blipFill>
            <a:blip r:embed="rId3" cstate="print"/>
            <a:srcRect r="37021"/>
            <a:stretch>
              <a:fillRect/>
            </a:stretch>
          </p:blipFill>
          <p:spPr bwMode="auto">
            <a:xfrm>
              <a:off x="5213350" y="6472238"/>
              <a:ext cx="2430484" cy="385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Imagem 2" descr="LogoGoverno2015 (2) (2)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CFFFD"/>
                </a:clrFrom>
                <a:clrTo>
                  <a:srgbClr val="FC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786710" y="6500834"/>
              <a:ext cx="1000132" cy="3380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0" y="2786058"/>
            <a:ext cx="9144000" cy="4071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59"/>
          <p:cNvSpPr>
            <a:spLocks noChangeArrowheads="1"/>
          </p:cNvSpPr>
          <p:nvPr/>
        </p:nvSpPr>
        <p:spPr bwMode="auto">
          <a:xfrm>
            <a:off x="-32" y="6329948"/>
            <a:ext cx="9143999" cy="3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11268" name="CaixaDeTexto 8"/>
          <p:cNvSpPr txBox="1">
            <a:spLocks noChangeArrowheads="1"/>
          </p:cNvSpPr>
          <p:nvPr/>
        </p:nvSpPr>
        <p:spPr bwMode="auto">
          <a:xfrm>
            <a:off x="357188" y="994951"/>
            <a:ext cx="8501062" cy="3370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600"/>
              </a:spcAft>
              <a:defRPr/>
            </a:pPr>
            <a:r>
              <a:rPr lang="pt-BR" sz="2000" b="1" u="sng" dirty="0" smtClean="0">
                <a:solidFill>
                  <a:srgbClr val="C00000"/>
                </a:solidFill>
              </a:rPr>
              <a:t>METAS: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000" dirty="0" smtClean="0"/>
              <a:t>As </a:t>
            </a:r>
            <a:r>
              <a:rPr lang="pt-BR" sz="2000" dirty="0"/>
              <a:t>metas serão voltadas para a </a:t>
            </a:r>
            <a:r>
              <a:rPr lang="pt-BR" sz="2000" b="1" dirty="0"/>
              <a:t>universalização de forma gradual e progressiva </a:t>
            </a:r>
            <a:r>
              <a:rPr lang="pt-BR" sz="2000" dirty="0"/>
              <a:t>e terão como base referencial o déficit das condições de saneamento na área rural. </a:t>
            </a:r>
          </a:p>
          <a:p>
            <a:pPr algn="just">
              <a:spcBef>
                <a:spcPts val="1200"/>
              </a:spcBef>
              <a:defRPr/>
            </a:pPr>
            <a:endParaRPr lang="pt-BR" dirty="0" smtClean="0"/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r>
              <a:rPr lang="pt-BR" sz="2000" b="1" dirty="0" smtClean="0">
                <a:solidFill>
                  <a:srgbClr val="C00000"/>
                </a:solidFill>
              </a:rPr>
              <a:t>Metas </a:t>
            </a:r>
            <a:r>
              <a:rPr lang="pt-BR" sz="2000" b="1" dirty="0" err="1" smtClean="0">
                <a:solidFill>
                  <a:srgbClr val="C00000"/>
                </a:solidFill>
              </a:rPr>
              <a:t>Plansab</a:t>
            </a:r>
            <a:r>
              <a:rPr lang="pt-BR" sz="2000" b="1" dirty="0" smtClean="0">
                <a:solidFill>
                  <a:srgbClr val="C00000"/>
                </a:solidFill>
              </a:rPr>
              <a:t>:  curto, médio </a:t>
            </a:r>
            <a:r>
              <a:rPr lang="pt-BR" sz="2000" b="1" dirty="0">
                <a:solidFill>
                  <a:srgbClr val="C00000"/>
                </a:solidFill>
              </a:rPr>
              <a:t>e longo </a:t>
            </a:r>
            <a:r>
              <a:rPr lang="pt-BR" sz="2000" b="1" dirty="0" smtClean="0">
                <a:solidFill>
                  <a:srgbClr val="C00000"/>
                </a:solidFill>
              </a:rPr>
              <a:t>prazos: </a:t>
            </a:r>
            <a:r>
              <a:rPr lang="pt-BR" sz="2000" dirty="0" smtClean="0">
                <a:solidFill>
                  <a:srgbClr val="C00000"/>
                </a:solidFill>
              </a:rPr>
              <a:t>2018, 2023 </a:t>
            </a:r>
            <a:r>
              <a:rPr lang="pt-BR" sz="2000" dirty="0">
                <a:solidFill>
                  <a:srgbClr val="C00000"/>
                </a:solidFill>
              </a:rPr>
              <a:t>e </a:t>
            </a:r>
            <a:r>
              <a:rPr lang="pt-BR" sz="2000" dirty="0" smtClean="0">
                <a:solidFill>
                  <a:srgbClr val="C00000"/>
                </a:solidFill>
              </a:rPr>
              <a:t>2033 </a:t>
            </a:r>
            <a:endParaRPr lang="pt-BR" sz="2000" dirty="0">
              <a:solidFill>
                <a:srgbClr val="C00000"/>
              </a:solidFill>
            </a:endParaRPr>
          </a:p>
          <a:p>
            <a:pPr algn="just">
              <a:spcBef>
                <a:spcPts val="600"/>
              </a:spcBef>
              <a:spcAft>
                <a:spcPts val="0"/>
              </a:spcAft>
              <a:defRPr/>
            </a:pPr>
            <a:endParaRPr lang="pt-BR" sz="2000" dirty="0"/>
          </a:p>
          <a:p>
            <a:pPr algn="just"/>
            <a:r>
              <a:rPr lang="pt-BR" sz="2000" b="1" dirty="0" smtClean="0"/>
              <a:t>Necessidades de Investimentos:</a:t>
            </a:r>
          </a:p>
          <a:p>
            <a:pPr algn="just"/>
            <a:r>
              <a:rPr lang="pt-BR" sz="2000" b="1" dirty="0" smtClean="0"/>
              <a:t>- Estimativa </a:t>
            </a:r>
            <a:r>
              <a:rPr lang="pt-BR" sz="2000" b="1" dirty="0" err="1" smtClean="0"/>
              <a:t>Plansab</a:t>
            </a:r>
            <a:r>
              <a:rPr lang="pt-BR" sz="2000" b="1" dirty="0" smtClean="0"/>
              <a:t> (20 anos) </a:t>
            </a:r>
            <a:r>
              <a:rPr lang="pt-BR" sz="2000" dirty="0"/>
              <a:t>– </a:t>
            </a:r>
            <a:r>
              <a:rPr lang="pt-BR" sz="2000" dirty="0" smtClean="0"/>
              <a:t>R$ 24,0 bilhões</a:t>
            </a:r>
            <a:endParaRPr lang="pt-BR" sz="11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85750" y="71438"/>
            <a:ext cx="8643968" cy="5111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Programa Nacional de Saneamento Rural 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5499102" y="6472238"/>
            <a:ext cx="3573492" cy="385762"/>
            <a:chOff x="5213350" y="6472238"/>
            <a:chExt cx="3573492" cy="385762"/>
          </a:xfrm>
        </p:grpSpPr>
        <p:pic>
          <p:nvPicPr>
            <p:cNvPr id="10" name="Imagem 4" descr="ASS_FUNASA_HOR_COL_CURVA.wmf"/>
            <p:cNvPicPr>
              <a:picLocks noChangeAspect="1"/>
            </p:cNvPicPr>
            <p:nvPr/>
          </p:nvPicPr>
          <p:blipFill>
            <a:blip r:embed="rId3" cstate="print"/>
            <a:srcRect r="37021"/>
            <a:stretch>
              <a:fillRect/>
            </a:stretch>
          </p:blipFill>
          <p:spPr bwMode="auto">
            <a:xfrm>
              <a:off x="5213350" y="6472238"/>
              <a:ext cx="2430484" cy="385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Imagem 2" descr="LogoGoverno2015 (2) (2)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CFFFD"/>
                </a:clrFrom>
                <a:clrTo>
                  <a:srgbClr val="FC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786710" y="6500834"/>
              <a:ext cx="1000132" cy="3380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ângulo 10"/>
          <p:cNvSpPr/>
          <p:nvPr/>
        </p:nvSpPr>
        <p:spPr>
          <a:xfrm>
            <a:off x="0" y="2786058"/>
            <a:ext cx="9144000" cy="4071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59"/>
          <p:cNvSpPr>
            <a:spLocks noChangeArrowheads="1"/>
          </p:cNvSpPr>
          <p:nvPr/>
        </p:nvSpPr>
        <p:spPr bwMode="auto">
          <a:xfrm>
            <a:off x="-32" y="6329948"/>
            <a:ext cx="9143999" cy="3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CaixaDeTexto 9"/>
          <p:cNvSpPr txBox="1"/>
          <p:nvPr/>
        </p:nvSpPr>
        <p:spPr>
          <a:xfrm>
            <a:off x="142875" y="98425"/>
            <a:ext cx="8786843" cy="4762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2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Metas Saneamento Rural - </a:t>
            </a:r>
            <a:r>
              <a:rPr lang="pt-BR" sz="22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Plansab</a:t>
            </a:r>
            <a:endParaRPr lang="pt-BR" sz="22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CaixaDeTexto 14"/>
          <p:cNvSpPr txBox="1"/>
          <p:nvPr/>
        </p:nvSpPr>
        <p:spPr>
          <a:xfrm>
            <a:off x="571472" y="1643050"/>
            <a:ext cx="8072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/>
        </p:nvGraphicFramePr>
        <p:xfrm>
          <a:off x="500034" y="1142984"/>
          <a:ext cx="8143932" cy="3711325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2837672"/>
                <a:gridCol w="1326565"/>
                <a:gridCol w="1326565"/>
                <a:gridCol w="1326565"/>
                <a:gridCol w="1326565"/>
              </a:tblGrid>
              <a:tr h="540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800" b="1" dirty="0"/>
                        <a:t>Indicador</a:t>
                      </a:r>
                      <a:endParaRPr lang="pt-B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800" b="1" dirty="0" smtClean="0"/>
                        <a:t>2010</a:t>
                      </a:r>
                      <a:endParaRPr lang="pt-B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800" b="1" dirty="0" smtClean="0"/>
                        <a:t>2018</a:t>
                      </a:r>
                      <a:endParaRPr lang="pt-B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800" b="1" dirty="0" smtClean="0"/>
                        <a:t>2023</a:t>
                      </a:r>
                      <a:endParaRPr lang="pt-B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800" b="1" dirty="0" smtClean="0"/>
                        <a:t>2033</a:t>
                      </a:r>
                      <a:endParaRPr lang="pt-B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5939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/>
                        <a:t>% de domicílios rurais abastecidos por </a:t>
                      </a:r>
                      <a:r>
                        <a:rPr lang="pt-BR" sz="1800" b="1" u="none" dirty="0"/>
                        <a:t>rede de distribuição </a:t>
                      </a:r>
                      <a:r>
                        <a:rPr lang="pt-BR" sz="1800" b="1" u="none" dirty="0" smtClean="0"/>
                        <a:t>ou </a:t>
                      </a:r>
                      <a:r>
                        <a:rPr lang="pt-BR" sz="1800" b="1" u="none" dirty="0"/>
                        <a:t>por poço ou nascente com canalização </a:t>
                      </a:r>
                      <a:r>
                        <a:rPr lang="pt-BR" sz="1800" b="1" u="none" dirty="0" smtClean="0"/>
                        <a:t>interna.</a:t>
                      </a:r>
                      <a:endParaRPr lang="pt-BR" sz="1800" b="1" u="none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800" b="1" dirty="0" smtClean="0"/>
                        <a:t>61</a:t>
                      </a:r>
                      <a:r>
                        <a:rPr lang="pt-BR" sz="1800" b="1" baseline="0" dirty="0" smtClean="0"/>
                        <a:t> %</a:t>
                      </a:r>
                      <a:endParaRPr lang="pt-B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800" b="1" dirty="0" smtClean="0"/>
                        <a:t>67 %</a:t>
                      </a:r>
                      <a:endParaRPr lang="pt-B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800" b="1" dirty="0" smtClean="0"/>
                        <a:t>71 %</a:t>
                      </a:r>
                      <a:endParaRPr lang="pt-B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800" b="1" dirty="0" smtClean="0"/>
                        <a:t>80 %  (*)</a:t>
                      </a:r>
                      <a:endParaRPr lang="pt-B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2714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800" dirty="0"/>
                        <a:t>% de domicílios rurais servidos por </a:t>
                      </a:r>
                      <a:r>
                        <a:rPr lang="pt-BR" sz="1800" b="1" u="none" dirty="0"/>
                        <a:t>rede coletora ou fossa séptica </a:t>
                      </a:r>
                      <a:r>
                        <a:rPr lang="pt-BR" sz="1800" dirty="0"/>
                        <a:t>para os excretas ou esgotos </a:t>
                      </a:r>
                      <a:r>
                        <a:rPr lang="pt-BR" sz="1800" dirty="0" smtClean="0"/>
                        <a:t>sanitários.</a:t>
                      </a:r>
                      <a:endParaRPr lang="pt-BR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800" b="1" dirty="0" smtClean="0"/>
                        <a:t>17 %</a:t>
                      </a:r>
                      <a:endParaRPr lang="pt-B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800" b="1" dirty="0" smtClean="0"/>
                        <a:t>35 %</a:t>
                      </a:r>
                      <a:endParaRPr lang="pt-B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800" b="1" dirty="0" smtClean="0"/>
                        <a:t>46 %</a:t>
                      </a:r>
                      <a:endParaRPr lang="pt-B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800" b="1" dirty="0" smtClean="0"/>
                        <a:t>69 % (**)</a:t>
                      </a:r>
                      <a:endParaRPr lang="pt-BR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CaixaDeTexto 13"/>
          <p:cNvSpPr txBox="1"/>
          <p:nvPr/>
        </p:nvSpPr>
        <p:spPr>
          <a:xfrm>
            <a:off x="571472" y="5000636"/>
            <a:ext cx="82153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 smtClean="0"/>
              <a:t>Fonte: Ministério das Cidades. Plano Nacional de Saneamento Básico/</a:t>
            </a:r>
            <a:r>
              <a:rPr lang="pt-BR" sz="1000" dirty="0" err="1" smtClean="0"/>
              <a:t>Plansab</a:t>
            </a:r>
            <a:r>
              <a:rPr lang="pt-BR" sz="1000" dirty="0" smtClean="0"/>
              <a:t>   (Versão aprovada).</a:t>
            </a:r>
            <a:endParaRPr lang="pt-BR" sz="1000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500034" y="5500702"/>
            <a:ext cx="81044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b="1" dirty="0" smtClean="0"/>
              <a:t>*</a:t>
            </a:r>
            <a:r>
              <a:rPr lang="pt-BR" b="1" dirty="0" smtClean="0"/>
              <a:t> </a:t>
            </a:r>
            <a:r>
              <a:rPr lang="pt-BR" sz="1400" b="1" dirty="0" smtClean="0"/>
              <a:t> SE-85-100%, S-94-100%, CO-79-100%, NE-42-74% e N-38-52%</a:t>
            </a:r>
          </a:p>
          <a:p>
            <a:pPr algn="ctr"/>
            <a:r>
              <a:rPr lang="pt-BR" sz="1400" dirty="0" smtClean="0"/>
              <a:t>** </a:t>
            </a:r>
            <a:r>
              <a:rPr lang="pt-BR" sz="1400" b="1" dirty="0" smtClean="0"/>
              <a:t>SE- 27-93%, S-31-75%, CO-13-74%, NE-11-61% e N-8-55%</a:t>
            </a:r>
            <a:endParaRPr lang="pt-BR" sz="1400" b="1" dirty="0"/>
          </a:p>
        </p:txBody>
      </p:sp>
      <p:grpSp>
        <p:nvGrpSpPr>
          <p:cNvPr id="17" name="Grupo 16"/>
          <p:cNvGrpSpPr/>
          <p:nvPr/>
        </p:nvGrpSpPr>
        <p:grpSpPr>
          <a:xfrm>
            <a:off x="5499102" y="6472238"/>
            <a:ext cx="3573492" cy="385762"/>
            <a:chOff x="5213350" y="6472238"/>
            <a:chExt cx="3573492" cy="385762"/>
          </a:xfrm>
        </p:grpSpPr>
        <p:pic>
          <p:nvPicPr>
            <p:cNvPr id="18" name="Imagem 4" descr="ASS_FUNASA_HOR_COL_CURVA.wmf"/>
            <p:cNvPicPr>
              <a:picLocks noChangeAspect="1"/>
            </p:cNvPicPr>
            <p:nvPr/>
          </p:nvPicPr>
          <p:blipFill>
            <a:blip r:embed="rId3" cstate="print"/>
            <a:srcRect r="37021"/>
            <a:stretch>
              <a:fillRect/>
            </a:stretch>
          </p:blipFill>
          <p:spPr bwMode="auto">
            <a:xfrm>
              <a:off x="5213350" y="6472238"/>
              <a:ext cx="2430484" cy="385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9" name="Imagem 2" descr="LogoGoverno2015 (2) (2)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CFFFD"/>
                </a:clrFrom>
                <a:clrTo>
                  <a:srgbClr val="FC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786710" y="6500834"/>
              <a:ext cx="1000132" cy="3380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4005064"/>
            <a:ext cx="9144000" cy="2857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64152" y="857232"/>
            <a:ext cx="6379549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pt-BR" sz="2000" dirty="0" smtClean="0"/>
              <a:t> Versão preliminar PNSR</a:t>
            </a:r>
          </a:p>
          <a:p>
            <a:pPr marL="0" marR="0" lvl="0" indent="0" algn="just" defTabSz="914400" rtl="0" eaLnBrk="1" fontAlgn="base" latinLnBrk="0" hangingPunct="1">
              <a:spcBef>
                <a:spcPts val="12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pt-BR" sz="2000" b="1" dirty="0" smtClean="0"/>
              <a:t> Parceria com UFMG </a:t>
            </a:r>
            <a:r>
              <a:rPr lang="pt-BR" sz="2000" dirty="0" smtClean="0"/>
              <a:t>(Termo de Execução Descentralizada) - consultoria para elaboração de estudos específicos para o Programa</a:t>
            </a:r>
          </a:p>
          <a:p>
            <a:pPr lvl="1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pt-BR" sz="2000" dirty="0" smtClean="0"/>
              <a:t> Prazo: 18 meses (a partir de maio/2015)</a:t>
            </a:r>
          </a:p>
          <a:p>
            <a:pPr lvl="1" algn="just">
              <a:spcBef>
                <a:spcPts val="0"/>
              </a:spcBef>
              <a:buFont typeface="Wingdings" pitchFamily="2" charset="2"/>
              <a:buChar char="Ø"/>
            </a:pPr>
            <a:r>
              <a:rPr lang="pt-BR" sz="2000" dirty="0" smtClean="0"/>
              <a:t> Oficinas Regionais – previsão Nov/Dez/2015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929454" y="785794"/>
            <a:ext cx="1748967" cy="25842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-32" y="6329948"/>
            <a:ext cx="9143999" cy="3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85750" y="71438"/>
            <a:ext cx="8643968" cy="5111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Programa Nacional de Saneamento Rural 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5499102" y="6472238"/>
            <a:ext cx="3573492" cy="385762"/>
            <a:chOff x="5213350" y="6472238"/>
            <a:chExt cx="3573492" cy="385762"/>
          </a:xfrm>
        </p:grpSpPr>
        <p:pic>
          <p:nvPicPr>
            <p:cNvPr id="14" name="Imagem 4" descr="ASS_FUNASA_HOR_COL_CURVA.wmf"/>
            <p:cNvPicPr>
              <a:picLocks noChangeAspect="1"/>
            </p:cNvPicPr>
            <p:nvPr/>
          </p:nvPicPr>
          <p:blipFill>
            <a:blip r:embed="rId3" cstate="print"/>
            <a:srcRect r="37021"/>
            <a:stretch>
              <a:fillRect/>
            </a:stretch>
          </p:blipFill>
          <p:spPr bwMode="auto">
            <a:xfrm>
              <a:off x="5213350" y="6472238"/>
              <a:ext cx="2430484" cy="385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Imagem 2" descr="LogoGoverno2015 (2) (2)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CFFFD"/>
                </a:clrFrom>
                <a:clrTo>
                  <a:srgbClr val="FC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786710" y="6500834"/>
              <a:ext cx="1000132" cy="3380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0" y="4005064"/>
            <a:ext cx="9144000" cy="285749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64152" y="857232"/>
            <a:ext cx="6379549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pt-BR" sz="2000" dirty="0" smtClean="0"/>
              <a:t> Versão preliminar PNSR</a:t>
            </a:r>
          </a:p>
          <a:p>
            <a:pPr marL="0" marR="0" lvl="0" indent="0" algn="just" defTabSz="914400" rtl="0" eaLnBrk="1" fontAlgn="base" latinLnBrk="0" hangingPunct="1">
              <a:spcBef>
                <a:spcPts val="12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lang="pt-BR" sz="2000" b="1" dirty="0" smtClean="0"/>
              <a:t> Parceria com UFMG </a:t>
            </a:r>
            <a:r>
              <a:rPr lang="pt-BR" sz="2000" dirty="0" smtClean="0"/>
              <a:t>(Termo de Execução Descentralizada) - consultoria para elaboração de estudos específicos para o Programa</a:t>
            </a:r>
          </a:p>
          <a:p>
            <a:pPr lvl="1"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pt-BR" sz="2000" dirty="0" smtClean="0"/>
              <a:t> Prazo: 18 meses (a partir de maio/2015)</a:t>
            </a:r>
          </a:p>
          <a:p>
            <a:pPr lvl="1" algn="just">
              <a:spcBef>
                <a:spcPts val="0"/>
              </a:spcBef>
              <a:buFont typeface="Wingdings" pitchFamily="2" charset="2"/>
              <a:buChar char="Ø"/>
            </a:pPr>
            <a:r>
              <a:rPr lang="pt-BR" sz="2000" dirty="0" smtClean="0"/>
              <a:t> Oficinas Regionais – previsão Nov/Dez/2015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6929454" y="785794"/>
            <a:ext cx="1748967" cy="258429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-32" y="6329948"/>
            <a:ext cx="9143999" cy="3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  <a:cs typeface="+mn-cs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52122" y="3517661"/>
            <a:ext cx="8820472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pt-BR" b="1" u="sng" dirty="0" smtClean="0"/>
              <a:t>Metas (produtos):</a:t>
            </a:r>
          </a:p>
          <a:p>
            <a:pPr marL="342900" lvl="0" indent="-342900">
              <a:spcBef>
                <a:spcPts val="600"/>
              </a:spcBef>
              <a:buFont typeface="+mj-lt"/>
              <a:buAutoNum type="arabicPeriod"/>
            </a:pPr>
            <a:r>
              <a:rPr lang="pt-BR" dirty="0" smtClean="0"/>
              <a:t>Diagnóstico das condições de Saneamento Rural no Brasil</a:t>
            </a:r>
          </a:p>
          <a:p>
            <a:pPr marL="342900" lvl="0" indent="-342900">
              <a:spcBef>
                <a:spcPts val="600"/>
              </a:spcBef>
              <a:buFont typeface="+mj-lt"/>
              <a:buAutoNum type="arabicPeriod"/>
            </a:pPr>
            <a:r>
              <a:rPr lang="pt-BR" dirty="0" smtClean="0"/>
              <a:t>Definição de diretrizes para o Saneamento Rural</a:t>
            </a:r>
          </a:p>
          <a:p>
            <a:pPr marL="342900" lvl="0" indent="-342900">
              <a:spcBef>
                <a:spcPts val="600"/>
              </a:spcBef>
              <a:buFont typeface="+mj-lt"/>
              <a:buAutoNum type="arabicPeriod"/>
            </a:pPr>
            <a:r>
              <a:rPr lang="pt-BR" dirty="0" smtClean="0"/>
              <a:t>Estabelecimento das metas a curto, médio e longo prazos</a:t>
            </a:r>
          </a:p>
          <a:p>
            <a:pPr marL="342900" lvl="0" indent="-342900">
              <a:spcBef>
                <a:spcPts val="600"/>
              </a:spcBef>
              <a:buFont typeface="+mj-lt"/>
              <a:buAutoNum type="arabicPeriod"/>
            </a:pPr>
            <a:r>
              <a:rPr lang="pt-BR" dirty="0" smtClean="0"/>
              <a:t>Detalhamento dos investimentos necessários para atendimento das metas estabelecidas</a:t>
            </a:r>
          </a:p>
          <a:p>
            <a:pPr marL="342900" lvl="0" indent="-342900">
              <a:spcBef>
                <a:spcPts val="600"/>
              </a:spcBef>
              <a:buFont typeface="+mj-lt"/>
              <a:buAutoNum type="arabicPeriod"/>
            </a:pPr>
            <a:r>
              <a:rPr lang="pt-BR" b="1" dirty="0" smtClean="0">
                <a:solidFill>
                  <a:srgbClr val="0070C0"/>
                </a:solidFill>
              </a:rPr>
              <a:t>Estratégias para gestão do programa de saneamento rural (IMPLEMENTAÇÃO e MONITORAMENTO)</a:t>
            </a:r>
            <a:endParaRPr lang="pt-BR" b="1" dirty="0">
              <a:solidFill>
                <a:srgbClr val="0070C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85750" y="71438"/>
            <a:ext cx="8643968" cy="5111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Programa Nacional de Saneamento Rural </a:t>
            </a:r>
          </a:p>
        </p:txBody>
      </p:sp>
      <p:grpSp>
        <p:nvGrpSpPr>
          <p:cNvPr id="2" name="Grupo 10"/>
          <p:cNvGrpSpPr/>
          <p:nvPr/>
        </p:nvGrpSpPr>
        <p:grpSpPr>
          <a:xfrm>
            <a:off x="5499102" y="6472238"/>
            <a:ext cx="3573492" cy="385762"/>
            <a:chOff x="5213350" y="6472238"/>
            <a:chExt cx="3573492" cy="385762"/>
          </a:xfrm>
        </p:grpSpPr>
        <p:pic>
          <p:nvPicPr>
            <p:cNvPr id="14" name="Imagem 4" descr="ASS_FUNASA_HOR_COL_CURVA.wmf"/>
            <p:cNvPicPr>
              <a:picLocks noChangeAspect="1"/>
            </p:cNvPicPr>
            <p:nvPr/>
          </p:nvPicPr>
          <p:blipFill>
            <a:blip r:embed="rId3" cstate="print"/>
            <a:srcRect r="37021"/>
            <a:stretch>
              <a:fillRect/>
            </a:stretch>
          </p:blipFill>
          <p:spPr bwMode="auto">
            <a:xfrm>
              <a:off x="5213350" y="6472238"/>
              <a:ext cx="2430484" cy="385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5" name="Imagem 2" descr="LogoGoverno2015 (2) (2)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CFFFD"/>
                </a:clrFrom>
                <a:clrTo>
                  <a:srgbClr val="FC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786710" y="6500834"/>
              <a:ext cx="1000132" cy="3380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0" y="2786058"/>
            <a:ext cx="9144000" cy="407194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676400" y="3733800"/>
            <a:ext cx="5791200" cy="66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pt-BR" b="1"/>
              <a:t>		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pt-BR" b="1"/>
              <a:t>   </a:t>
            </a:r>
          </a:p>
        </p:txBody>
      </p:sp>
      <p:sp>
        <p:nvSpPr>
          <p:cNvPr id="16388" name="CaixaDeTexto 3"/>
          <p:cNvSpPr txBox="1">
            <a:spLocks noChangeArrowheads="1"/>
          </p:cNvSpPr>
          <p:nvPr/>
        </p:nvSpPr>
        <p:spPr bwMode="auto">
          <a:xfrm>
            <a:off x="285751" y="901560"/>
            <a:ext cx="8572529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r>
              <a:rPr lang="pt-BR" sz="2000" b="1" u="sng" dirty="0" smtClean="0">
                <a:solidFill>
                  <a:srgbClr val="0070C0"/>
                </a:solidFill>
              </a:rPr>
              <a:t>DESAFIOS PARA IMPLEMENTAÇÃO: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defRPr/>
            </a:pPr>
            <a:endParaRPr lang="pt-BR" sz="500" b="1" u="sng" dirty="0" smtClean="0">
              <a:solidFill>
                <a:srgbClr val="FF0000"/>
              </a:solidFill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pt-BR" sz="2000" dirty="0" smtClean="0"/>
              <a:t> Universalização do Saneamento Rural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pt-BR" sz="2000" dirty="0" smtClean="0"/>
              <a:t> Conceito ampliado do que seja </a:t>
            </a:r>
            <a:r>
              <a:rPr lang="pt-BR" sz="2000" b="1" dirty="0" smtClean="0"/>
              <a:t>“rural” </a:t>
            </a:r>
            <a:r>
              <a:rPr lang="pt-BR" sz="2000" dirty="0" smtClean="0"/>
              <a:t>(definição político-administrativa)</a:t>
            </a:r>
          </a:p>
          <a:p>
            <a:pPr algn="just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  <a:defRPr/>
            </a:pPr>
            <a:r>
              <a:rPr lang="pt-BR" sz="2000" dirty="0" smtClean="0"/>
              <a:t> </a:t>
            </a:r>
            <a:r>
              <a:rPr lang="pt-BR" sz="2000" b="1" dirty="0" smtClean="0"/>
              <a:t>Controle social</a:t>
            </a:r>
            <a:endParaRPr lang="pt-BR" sz="2000" b="1" dirty="0"/>
          </a:p>
          <a:p>
            <a:pPr algn="just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pt-BR" sz="2000" dirty="0"/>
              <a:t> </a:t>
            </a:r>
            <a:r>
              <a:rPr lang="pt-BR" sz="2000" dirty="0" smtClean="0"/>
              <a:t>Compreensão </a:t>
            </a:r>
            <a:r>
              <a:rPr lang="pt-BR" sz="2000" dirty="0"/>
              <a:t>sobre as características e as necessidades </a:t>
            </a:r>
            <a:r>
              <a:rPr lang="pt-BR" sz="2000" dirty="0" smtClean="0"/>
              <a:t>das comunidades </a:t>
            </a:r>
            <a:r>
              <a:rPr lang="pt-BR" sz="2000" dirty="0"/>
              <a:t>rurais nas </a:t>
            </a:r>
            <a:r>
              <a:rPr lang="pt-BR" sz="2000" b="1" dirty="0" smtClean="0"/>
              <a:t>diferentes regiões brasileiras</a:t>
            </a:r>
            <a:endParaRPr lang="pt-BR" sz="2000" b="1" dirty="0"/>
          </a:p>
          <a:p>
            <a:pPr algn="just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pt-BR" sz="2000" b="1" dirty="0"/>
              <a:t> Integração e interface </a:t>
            </a:r>
            <a:r>
              <a:rPr lang="pt-BR" sz="2000" dirty="0"/>
              <a:t>com outras políticas públicas e programas de </a:t>
            </a:r>
            <a:r>
              <a:rPr lang="pt-BR" sz="2000" dirty="0" smtClean="0"/>
              <a:t>governo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pt-BR" sz="2000" b="1" dirty="0" smtClean="0"/>
              <a:t> </a:t>
            </a:r>
            <a:r>
              <a:rPr lang="pt-BR" sz="2000" dirty="0" smtClean="0"/>
              <a:t>Abordagem transversal e </a:t>
            </a:r>
            <a:r>
              <a:rPr lang="pt-BR" sz="2000" dirty="0" err="1" smtClean="0"/>
              <a:t>intersetorial</a:t>
            </a:r>
            <a:endParaRPr lang="pt-BR" sz="2000" dirty="0" smtClean="0"/>
          </a:p>
          <a:p>
            <a:pPr algn="just">
              <a:spcBef>
                <a:spcPts val="1200"/>
              </a:spcBef>
              <a:buFont typeface="Wingdings" pitchFamily="2" charset="2"/>
              <a:buChar char="Ø"/>
              <a:defRPr/>
            </a:pPr>
            <a:r>
              <a:rPr lang="pt-BR" sz="2000" dirty="0" smtClean="0"/>
              <a:t> Articulação com os Estados e Municípios e com Sociedade Civil Organizada</a:t>
            </a:r>
            <a:endParaRPr lang="pt-BR" sz="2000" dirty="0"/>
          </a:p>
        </p:txBody>
      </p:sp>
      <p:sp>
        <p:nvSpPr>
          <p:cNvPr id="5" name="CaixaDeTexto 4"/>
          <p:cNvSpPr txBox="1"/>
          <p:nvPr/>
        </p:nvSpPr>
        <p:spPr>
          <a:xfrm>
            <a:off x="285750" y="71438"/>
            <a:ext cx="8643968" cy="5111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sz="2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Programa Nacional de Saneamento Rural </a:t>
            </a:r>
          </a:p>
        </p:txBody>
      </p:sp>
      <p:sp>
        <p:nvSpPr>
          <p:cNvPr id="6" name="Rectangle 59"/>
          <p:cNvSpPr>
            <a:spLocks noChangeArrowheads="1"/>
          </p:cNvSpPr>
          <p:nvPr/>
        </p:nvSpPr>
        <p:spPr bwMode="auto">
          <a:xfrm>
            <a:off x="-32" y="6329948"/>
            <a:ext cx="9143999" cy="360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+mn-lt"/>
              <a:cs typeface="+mn-cs"/>
            </a:endParaRPr>
          </a:p>
        </p:txBody>
      </p:sp>
      <p:grpSp>
        <p:nvGrpSpPr>
          <p:cNvPr id="2" name="Grupo 8"/>
          <p:cNvGrpSpPr/>
          <p:nvPr/>
        </p:nvGrpSpPr>
        <p:grpSpPr>
          <a:xfrm>
            <a:off x="5499102" y="6472238"/>
            <a:ext cx="3573492" cy="385762"/>
            <a:chOff x="5213350" y="6472238"/>
            <a:chExt cx="3573492" cy="385762"/>
          </a:xfrm>
        </p:grpSpPr>
        <p:pic>
          <p:nvPicPr>
            <p:cNvPr id="11" name="Imagem 4" descr="ASS_FUNASA_HOR_COL_CURVA.wmf"/>
            <p:cNvPicPr>
              <a:picLocks noChangeAspect="1"/>
            </p:cNvPicPr>
            <p:nvPr/>
          </p:nvPicPr>
          <p:blipFill>
            <a:blip r:embed="rId3" cstate="print"/>
            <a:srcRect r="37021"/>
            <a:stretch>
              <a:fillRect/>
            </a:stretch>
          </p:blipFill>
          <p:spPr bwMode="auto">
            <a:xfrm>
              <a:off x="5213350" y="6472238"/>
              <a:ext cx="2430484" cy="3857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Imagem 2" descr="LogoGoverno2015 (2) (2)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CFFFD"/>
                </a:clrFrom>
                <a:clrTo>
                  <a:srgbClr val="FCFFFD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786710" y="6500834"/>
              <a:ext cx="1000132" cy="3380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12344</TotalTime>
  <Words>704</Words>
  <Application>Microsoft Office PowerPoint</Application>
  <PresentationFormat>Apresentação na tela (4:3)</PresentationFormat>
  <Paragraphs>131</Paragraphs>
  <Slides>13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1_Tema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FUNASA</dc:creator>
  <cp:lastModifiedBy>ctbc</cp:lastModifiedBy>
  <cp:revision>1591</cp:revision>
  <dcterms:created xsi:type="dcterms:W3CDTF">2007-03-30T14:32:51Z</dcterms:created>
  <dcterms:modified xsi:type="dcterms:W3CDTF">2015-05-27T11:45:43Z</dcterms:modified>
</cp:coreProperties>
</file>