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95" r:id="rId3"/>
    <p:sldId id="312" r:id="rId4"/>
    <p:sldId id="313" r:id="rId5"/>
    <p:sldId id="296" r:id="rId6"/>
    <p:sldId id="299" r:id="rId7"/>
    <p:sldId id="314" r:id="rId8"/>
    <p:sldId id="315" r:id="rId9"/>
    <p:sldId id="300" r:id="rId10"/>
    <p:sldId id="316" r:id="rId11"/>
    <p:sldId id="317" r:id="rId12"/>
    <p:sldId id="306" r:id="rId13"/>
    <p:sldId id="307" r:id="rId14"/>
    <p:sldId id="318" r:id="rId15"/>
    <p:sldId id="311" r:id="rId16"/>
    <p:sldId id="308" r:id="rId17"/>
    <p:sldId id="301" r:id="rId18"/>
    <p:sldId id="292" r:id="rId19"/>
    <p:sldId id="297" r:id="rId20"/>
    <p:sldId id="302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78C6217-4278-3CDC-8E9D-445BA5F7CD31}" name="Humberto Carlos Ruggeri Júnior" initials="HJ" userId="b100ea6a19370ec1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74E465-1ED5-4F7B-BB50-12C88AE4ECCA}" v="61" dt="2022-05-02T13:22:46.2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8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mberto Carlos Ruggeri Júnior" userId="b100ea6a19370ec1" providerId="Windows Live" clId="Web-{5D74E465-1ED5-4F7B-BB50-12C88AE4ECCA}"/>
    <pc:docChg chg="mod modSld">
      <pc:chgData name="Humberto Carlos Ruggeri Júnior" userId="b100ea6a19370ec1" providerId="Windows Live" clId="Web-{5D74E465-1ED5-4F7B-BB50-12C88AE4ECCA}" dt="2022-05-02T13:22:46.275" v="59"/>
      <pc:docMkLst>
        <pc:docMk/>
      </pc:docMkLst>
      <pc:sldChg chg="addCm">
        <pc:chgData name="Humberto Carlos Ruggeri Júnior" userId="b100ea6a19370ec1" providerId="Windows Live" clId="Web-{5D74E465-1ED5-4F7B-BB50-12C88AE4ECCA}" dt="2022-05-02T13:22:46.275" v="59"/>
        <pc:sldMkLst>
          <pc:docMk/>
          <pc:sldMk cId="3608938684" sldId="295"/>
        </pc:sldMkLst>
      </pc:sldChg>
      <pc:sldChg chg="addCm">
        <pc:chgData name="Humberto Carlos Ruggeri Júnior" userId="b100ea6a19370ec1" providerId="Windows Live" clId="Web-{5D74E465-1ED5-4F7B-BB50-12C88AE4ECCA}" dt="2022-05-02T11:51:46.205" v="5"/>
        <pc:sldMkLst>
          <pc:docMk/>
          <pc:sldMk cId="1974879675" sldId="300"/>
        </pc:sldMkLst>
      </pc:sldChg>
      <pc:sldChg chg="modSp">
        <pc:chgData name="Humberto Carlos Ruggeri Júnior" userId="b100ea6a19370ec1" providerId="Windows Live" clId="Web-{5D74E465-1ED5-4F7B-BB50-12C88AE4ECCA}" dt="2022-05-02T11:34:06.895" v="3" actId="20577"/>
        <pc:sldMkLst>
          <pc:docMk/>
          <pc:sldMk cId="2108646059" sldId="305"/>
        </pc:sldMkLst>
        <pc:spChg chg="mod">
          <ac:chgData name="Humberto Carlos Ruggeri Júnior" userId="b100ea6a19370ec1" providerId="Windows Live" clId="Web-{5D74E465-1ED5-4F7B-BB50-12C88AE4ECCA}" dt="2022-05-02T11:34:06.895" v="3" actId="20577"/>
          <ac:spMkLst>
            <pc:docMk/>
            <pc:sldMk cId="2108646059" sldId="305"/>
            <ac:spMk id="3" creationId="{00000000-0000-0000-0000-000000000000}"/>
          </ac:spMkLst>
        </pc:spChg>
      </pc:sldChg>
      <pc:sldChg chg="modSp">
        <pc:chgData name="Humberto Carlos Ruggeri Júnior" userId="b100ea6a19370ec1" providerId="Windows Live" clId="Web-{5D74E465-1ED5-4F7B-BB50-12C88AE4ECCA}" dt="2022-05-02T12:28:03.744" v="18" actId="20577"/>
        <pc:sldMkLst>
          <pc:docMk/>
          <pc:sldMk cId="1065430671" sldId="307"/>
        </pc:sldMkLst>
        <pc:spChg chg="mod">
          <ac:chgData name="Humberto Carlos Ruggeri Júnior" userId="b100ea6a19370ec1" providerId="Windows Live" clId="Web-{5D74E465-1ED5-4F7B-BB50-12C88AE4ECCA}" dt="2022-05-02T12:28:03.744" v="18" actId="20577"/>
          <ac:spMkLst>
            <pc:docMk/>
            <pc:sldMk cId="1065430671" sldId="307"/>
            <ac:spMk id="3" creationId="{00000000-0000-0000-0000-000000000000}"/>
          </ac:spMkLst>
        </pc:spChg>
      </pc:sldChg>
      <pc:sldChg chg="modSp">
        <pc:chgData name="Humberto Carlos Ruggeri Júnior" userId="b100ea6a19370ec1" providerId="Windows Live" clId="Web-{5D74E465-1ED5-4F7B-BB50-12C88AE4ECCA}" dt="2022-05-02T13:20:38.678" v="58" actId="20577"/>
        <pc:sldMkLst>
          <pc:docMk/>
          <pc:sldMk cId="204385117" sldId="308"/>
        </pc:sldMkLst>
        <pc:spChg chg="mod">
          <ac:chgData name="Humberto Carlos Ruggeri Júnior" userId="b100ea6a19370ec1" providerId="Windows Live" clId="Web-{5D74E465-1ED5-4F7B-BB50-12C88AE4ECCA}" dt="2022-05-02T13:20:38.678" v="58" actId="20577"/>
          <ac:spMkLst>
            <pc:docMk/>
            <pc:sldMk cId="204385117" sldId="308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A28E-8AF8-43EA-AF7C-EFAC1E0B5B94}" type="datetimeFigureOut">
              <a:rPr lang="pt-BR" smtClean="0"/>
              <a:t>12/05/2022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C3E5-AACB-4103-AE59-21FFE13A57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8422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A28E-8AF8-43EA-AF7C-EFAC1E0B5B94}" type="datetimeFigureOut">
              <a:rPr lang="pt-BR" smtClean="0"/>
              <a:t>12/05/2022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C3E5-AACB-4103-AE59-21FFE13A57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1693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A28E-8AF8-43EA-AF7C-EFAC1E0B5B94}" type="datetimeFigureOut">
              <a:rPr lang="pt-BR" smtClean="0"/>
              <a:t>12/05/2022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C3E5-AACB-4103-AE59-21FFE13A57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1518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A28E-8AF8-43EA-AF7C-EFAC1E0B5B94}" type="datetimeFigureOut">
              <a:rPr lang="pt-BR" smtClean="0"/>
              <a:t>12/05/2022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C3E5-AACB-4103-AE59-21FFE13A57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8291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A28E-8AF8-43EA-AF7C-EFAC1E0B5B94}" type="datetimeFigureOut">
              <a:rPr lang="pt-BR" smtClean="0"/>
              <a:t>12/05/2022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C3E5-AACB-4103-AE59-21FFE13A57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110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A28E-8AF8-43EA-AF7C-EFAC1E0B5B94}" type="datetimeFigureOut">
              <a:rPr lang="pt-BR" smtClean="0"/>
              <a:t>12/05/2022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C3E5-AACB-4103-AE59-21FFE13A57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5351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A28E-8AF8-43EA-AF7C-EFAC1E0B5B94}" type="datetimeFigureOut">
              <a:rPr lang="pt-BR" smtClean="0"/>
              <a:t>12/05/2022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C3E5-AACB-4103-AE59-21FFE13A57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7206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A28E-8AF8-43EA-AF7C-EFAC1E0B5B94}" type="datetimeFigureOut">
              <a:rPr lang="pt-BR" smtClean="0"/>
              <a:t>12/05/2022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C3E5-AACB-4103-AE59-21FFE13A57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6444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A28E-8AF8-43EA-AF7C-EFAC1E0B5B94}" type="datetimeFigureOut">
              <a:rPr lang="pt-BR" smtClean="0"/>
              <a:t>12/05/2022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C3E5-AACB-4103-AE59-21FFE13A57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6556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A28E-8AF8-43EA-AF7C-EFAC1E0B5B94}" type="datetimeFigureOut">
              <a:rPr lang="pt-BR" smtClean="0"/>
              <a:t>12/05/2022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C3E5-AACB-4103-AE59-21FFE13A57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3331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A28E-8AF8-43EA-AF7C-EFAC1E0B5B94}" type="datetimeFigureOut">
              <a:rPr lang="pt-BR" smtClean="0"/>
              <a:t>12/05/2022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C3E5-AACB-4103-AE59-21FFE13A57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318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9A28E-8AF8-43EA-AF7C-EFAC1E0B5B94}" type="datetimeFigureOut">
              <a:rPr lang="pt-BR" smtClean="0"/>
              <a:t>12/05/2022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FC3E5-AACB-4103-AE59-21FFE13A57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6019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ctrTitle"/>
          </p:nvPr>
        </p:nvSpPr>
        <p:spPr>
          <a:xfrm>
            <a:off x="124968" y="1995282"/>
            <a:ext cx="8903208" cy="1051560"/>
          </a:xfrm>
        </p:spPr>
        <p:txBody>
          <a:bodyPr>
            <a:noAutofit/>
          </a:bodyPr>
          <a:lstStyle/>
          <a:p>
            <a:r>
              <a:rPr lang="pt-BR" sz="4200" dirty="0">
                <a:latin typeface="+mn-lt"/>
              </a:rPr>
              <a:t>Condições de Esgotamento Sanitário em Comunidades Quilombolas do Estado de Goiás </a:t>
            </a:r>
          </a:p>
        </p:txBody>
      </p:sp>
      <p:sp>
        <p:nvSpPr>
          <p:cNvPr id="4" name="Subtítulo 2"/>
          <p:cNvSpPr>
            <a:spLocks noGrp="1"/>
          </p:cNvSpPr>
          <p:nvPr>
            <p:ph type="subTitle" idx="1"/>
          </p:nvPr>
        </p:nvSpPr>
        <p:spPr>
          <a:xfrm>
            <a:off x="283464" y="3712436"/>
            <a:ext cx="8586216" cy="2768910"/>
          </a:xfrm>
        </p:spPr>
        <p:txBody>
          <a:bodyPr>
            <a:normAutofit/>
          </a:bodyPr>
          <a:lstStyle/>
          <a:p>
            <a:pPr algn="l"/>
            <a:r>
              <a:rPr lang="pt-BR" dirty="0"/>
              <a:t>Thaynara Lorrayne de Oliveira </a:t>
            </a:r>
          </a:p>
          <a:p>
            <a:pPr algn="l"/>
            <a:r>
              <a:rPr lang="pt-BR" dirty="0"/>
              <a:t>Gabrielle Brito do Vale</a:t>
            </a:r>
          </a:p>
          <a:p>
            <a:pPr algn="l"/>
            <a:r>
              <a:rPr lang="pt-BR" dirty="0" err="1"/>
              <a:t>Nolan</a:t>
            </a:r>
            <a:r>
              <a:rPr lang="pt-BR" dirty="0"/>
              <a:t> Ribeiro Bezerra</a:t>
            </a:r>
          </a:p>
          <a:p>
            <a:pPr algn="l"/>
            <a:r>
              <a:rPr lang="pt-BR" dirty="0"/>
              <a:t>Humberto Carlos </a:t>
            </a:r>
            <a:r>
              <a:rPr lang="pt-BR" dirty="0" err="1"/>
              <a:t>Ruggeri</a:t>
            </a:r>
            <a:r>
              <a:rPr lang="pt-BR" dirty="0"/>
              <a:t> Júnior</a:t>
            </a:r>
          </a:p>
          <a:p>
            <a:pPr algn="l"/>
            <a:r>
              <a:rPr lang="pt-BR" dirty="0"/>
              <a:t>Paulo Sérgio Scalize </a:t>
            </a:r>
          </a:p>
          <a:p>
            <a:endParaRPr lang="pt-BR" dirty="0"/>
          </a:p>
          <a:p>
            <a:pPr algn="l"/>
            <a:endParaRPr lang="pt-BR" dirty="0"/>
          </a:p>
        </p:txBody>
      </p:sp>
      <p:sp>
        <p:nvSpPr>
          <p:cNvPr id="2" name="AutoShape 2" descr=" UFG_COM ESCRITA.svg"/>
          <p:cNvSpPr>
            <a:spLocks noChangeAspect="1" noChangeArrowheads="1"/>
          </p:cNvSpPr>
          <p:nvPr/>
        </p:nvSpPr>
        <p:spPr bwMode="auto">
          <a:xfrm>
            <a:off x="640207" y="207372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6" name="Picture 4" descr="Marca UFG PNG | UFG - Universidade Federal de Goiá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089" y="4529870"/>
            <a:ext cx="1304088" cy="1861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SanRural">
            <a:extLst>
              <a:ext uri="{FF2B5EF4-FFF2-40B4-BE49-F238E27FC236}">
                <a16:creationId xmlns:a16="http://schemas.microsoft.com/office/drawing/2014/main" id="{6A0BBA0D-8C81-4E67-8767-0D953BC656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8373" y="5285517"/>
            <a:ext cx="1595627" cy="1013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95718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8872" y="1380018"/>
            <a:ext cx="8887968" cy="4752528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pt-BR" sz="2800" b="1" dirty="0">
                <a:solidFill>
                  <a:schemeClr val="tx1"/>
                </a:solidFill>
              </a:rPr>
              <a:t>Resultados e discussão</a:t>
            </a:r>
          </a:p>
          <a:p>
            <a:pPr algn="l">
              <a:spcBef>
                <a:spcPts val="0"/>
              </a:spcBef>
            </a:pPr>
            <a:endParaRPr lang="pt-BR" sz="2800" b="1" dirty="0"/>
          </a:p>
          <a:p>
            <a:pPr algn="l">
              <a:spcBef>
                <a:spcPts val="0"/>
              </a:spcBef>
            </a:pPr>
            <a:endParaRPr lang="pt-BR" sz="2800" b="1" dirty="0">
              <a:solidFill>
                <a:schemeClr val="tx1"/>
              </a:solidFill>
            </a:endParaRPr>
          </a:p>
          <a:p>
            <a:pPr algn="l"/>
            <a:endParaRPr lang="pt-BR" dirty="0">
              <a:solidFill>
                <a:schemeClr val="tx1"/>
              </a:solidFill>
            </a:endParaRPr>
          </a:p>
          <a:p>
            <a:pPr algn="l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C1E0AD10-DD2C-4174-B88F-A6E71CD257F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6" name="Imagem 5" descr="Uma imagem contendo ao ar livre, edifício, marrom, bicicleta&#10;&#10;Descrição gerada automaticamente">
            <a:extLst>
              <a:ext uri="{FF2B5EF4-FFF2-40B4-BE49-F238E27FC236}">
                <a16:creationId xmlns:a16="http://schemas.microsoft.com/office/drawing/2014/main" id="{88C5D2BB-7753-4A7E-97F6-32517CEBB7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297" y="2418443"/>
            <a:ext cx="4897405" cy="3671474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A444973F-F3B5-4481-8E97-4052A8511D0E}"/>
              </a:ext>
            </a:extLst>
          </p:cNvPr>
          <p:cNvSpPr txBox="1"/>
          <p:nvPr/>
        </p:nvSpPr>
        <p:spPr>
          <a:xfrm>
            <a:off x="2123297" y="6089917"/>
            <a:ext cx="43599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Fonte: acervo Projeto </a:t>
            </a:r>
            <a:r>
              <a:rPr lang="pt-BR" sz="1200" dirty="0" err="1"/>
              <a:t>Sanrural</a:t>
            </a:r>
            <a:endParaRPr lang="pt-BR" sz="1200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ABC557B8-9938-4D04-A64E-165B74B961B2}"/>
              </a:ext>
            </a:extLst>
          </p:cNvPr>
          <p:cNvSpPr txBox="1"/>
          <p:nvPr/>
        </p:nvSpPr>
        <p:spPr>
          <a:xfrm>
            <a:off x="2039177" y="2036572"/>
            <a:ext cx="506564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b="1" dirty="0"/>
              <a:t>Figura 2 – Situação construtiva da fossa séptica  </a:t>
            </a:r>
          </a:p>
        </p:txBody>
      </p:sp>
    </p:spTree>
    <p:extLst>
      <p:ext uri="{BB962C8B-B14F-4D97-AF65-F5344CB8AC3E}">
        <p14:creationId xmlns:p14="http://schemas.microsoft.com/office/powerpoint/2010/main" val="1204785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8016" y="1240961"/>
            <a:ext cx="8887968" cy="4752528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pt-BR" sz="2800" b="1" dirty="0">
                <a:solidFill>
                  <a:schemeClr val="tx1"/>
                </a:solidFill>
              </a:rPr>
              <a:t>Resultados e discussão</a:t>
            </a:r>
          </a:p>
          <a:p>
            <a:pPr algn="l">
              <a:spcBef>
                <a:spcPts val="0"/>
              </a:spcBef>
            </a:pPr>
            <a:endParaRPr lang="pt-BR" sz="2800" b="1" dirty="0"/>
          </a:p>
          <a:p>
            <a:pPr algn="l">
              <a:spcBef>
                <a:spcPts val="0"/>
              </a:spcBef>
            </a:pPr>
            <a:endParaRPr lang="pt-BR" sz="2800" b="1" dirty="0">
              <a:solidFill>
                <a:schemeClr val="tx1"/>
              </a:solidFill>
            </a:endParaRPr>
          </a:p>
          <a:p>
            <a:pPr algn="l"/>
            <a:endParaRPr lang="pt-BR" dirty="0">
              <a:solidFill>
                <a:schemeClr val="tx1"/>
              </a:solidFill>
            </a:endParaRPr>
          </a:p>
          <a:p>
            <a:pPr algn="l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0AE833B9-6371-4F34-94C6-16DFB1EA15D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6" name="Imagem 5" descr="Uma imagem contendo ao ar livre, pequeno, andando, lado&#10;&#10;Descrição gerada automaticamente">
            <a:extLst>
              <a:ext uri="{FF2B5EF4-FFF2-40B4-BE49-F238E27FC236}">
                <a16:creationId xmlns:a16="http://schemas.microsoft.com/office/drawing/2014/main" id="{069B06B9-62FF-402E-AFAB-6D4F1CF7E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4489" y="2280149"/>
            <a:ext cx="5199821" cy="3898006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230047A0-C2AA-4212-B408-99FC430BAF83}"/>
              </a:ext>
            </a:extLst>
          </p:cNvPr>
          <p:cNvSpPr txBox="1"/>
          <p:nvPr/>
        </p:nvSpPr>
        <p:spPr>
          <a:xfrm>
            <a:off x="2107095" y="6178155"/>
            <a:ext cx="457862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/>
              <a:t>Fonte: acervo Projeto </a:t>
            </a:r>
            <a:r>
              <a:rPr lang="pt-BR" sz="1200" dirty="0" err="1"/>
              <a:t>Sanrural</a:t>
            </a:r>
            <a:endParaRPr lang="pt-BR" sz="1200" dirty="0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79EB6DB2-9EFD-42EE-A151-5808C9C08A41}"/>
              </a:ext>
            </a:extLst>
          </p:cNvPr>
          <p:cNvSpPr txBox="1"/>
          <p:nvPr/>
        </p:nvSpPr>
        <p:spPr>
          <a:xfrm>
            <a:off x="2130287" y="1910817"/>
            <a:ext cx="52114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b="1" dirty="0"/>
              <a:t>Figura 3 – Situação construtiva da fossa rudimentar</a:t>
            </a:r>
          </a:p>
        </p:txBody>
      </p:sp>
    </p:spTree>
    <p:extLst>
      <p:ext uri="{BB962C8B-B14F-4D97-AF65-F5344CB8AC3E}">
        <p14:creationId xmlns:p14="http://schemas.microsoft.com/office/powerpoint/2010/main" val="4297013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" y="1380018"/>
            <a:ext cx="8869680" cy="4752528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pt-BR" sz="2800" b="1" dirty="0">
                <a:solidFill>
                  <a:schemeClr val="tx1"/>
                </a:solidFill>
              </a:rPr>
              <a:t>Resultados e discussão</a:t>
            </a:r>
          </a:p>
          <a:p>
            <a:pPr algn="l"/>
            <a:endParaRPr lang="pt-BR" dirty="0">
              <a:solidFill>
                <a:schemeClr val="tx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dirty="0"/>
              <a:t>O descarte das </a:t>
            </a:r>
            <a:r>
              <a:rPr lang="pt-BR" b="1" dirty="0"/>
              <a:t>águas cinzas </a:t>
            </a:r>
            <a:r>
              <a:rPr lang="pt-BR" dirty="0"/>
              <a:t>a céu aberto aconteciam em 100,0% das comunidades, observando um cenário desfavorável, do ponto de vista sanitário para os moradores rurais;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pt-BR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dirty="0"/>
              <a:t>A água cinza proveniente do </a:t>
            </a:r>
            <a:r>
              <a:rPr lang="pt-BR" b="1" dirty="0"/>
              <a:t>chuveiro</a:t>
            </a:r>
            <a:r>
              <a:rPr lang="pt-BR" dirty="0"/>
              <a:t> e da </a:t>
            </a:r>
            <a:r>
              <a:rPr lang="pt-BR" b="1" dirty="0"/>
              <a:t>pia do banheiro </a:t>
            </a:r>
            <a:r>
              <a:rPr lang="pt-BR" dirty="0"/>
              <a:t>apenas 54,6% das comunidades destinavam para a fossa séptica e/ou fossa séptica com sumidouro;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pt-BR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dirty="0"/>
              <a:t>81,8% para fossa rudimentar e 9,1% para outros locais;</a:t>
            </a:r>
            <a:endParaRPr lang="pt-B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948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" y="1380018"/>
            <a:ext cx="8869680" cy="4752528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>
              <a:spcBef>
                <a:spcPts val="0"/>
              </a:spcBef>
            </a:pPr>
            <a:r>
              <a:rPr lang="pt-BR" sz="2800" b="1" dirty="0">
                <a:solidFill>
                  <a:schemeClr val="tx1"/>
                </a:solidFill>
              </a:rPr>
              <a:t>Resultados e discussão</a:t>
            </a:r>
          </a:p>
          <a:p>
            <a:pPr algn="l"/>
            <a:endParaRPr lang="pt-BR" dirty="0">
              <a:solidFill>
                <a:schemeClr val="tx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dirty="0"/>
              <a:t>Nas demais formas de destinação das águas cinzas (</a:t>
            </a:r>
            <a:r>
              <a:rPr lang="pt-BR" b="1" dirty="0"/>
              <a:t>oriundas da cozinha</a:t>
            </a:r>
            <a:r>
              <a:rPr lang="pt-BR" dirty="0"/>
              <a:t>) foi levantado que, em 18,2% das comunidades, a disposição ocorreu em fossa séptica ou fossa séptica com sumidouro;</a:t>
            </a:r>
            <a:endParaRPr lang="pt-BR" dirty="0">
              <a:cs typeface="Calibri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pt-BR" sz="2400" dirty="0">
              <a:solidFill>
                <a:schemeClr val="tx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dirty="0"/>
              <a:t>72,7% das comunidades destinavam para a fossa rudimentar;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pt-B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4306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" y="1380018"/>
            <a:ext cx="8869680" cy="4752528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>
              <a:spcBef>
                <a:spcPts val="0"/>
              </a:spcBef>
            </a:pPr>
            <a:r>
              <a:rPr lang="pt-BR" sz="2800" b="1" dirty="0">
                <a:solidFill>
                  <a:schemeClr val="tx1"/>
                </a:solidFill>
              </a:rPr>
              <a:t>Resultados e discussão</a:t>
            </a:r>
          </a:p>
          <a:p>
            <a:pPr algn="l"/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4" name="Imagem 3" descr="Jardim com plantas&#10;&#10;Descrição gerada automaticamente">
            <a:extLst>
              <a:ext uri="{FF2B5EF4-FFF2-40B4-BE49-F238E27FC236}">
                <a16:creationId xmlns:a16="http://schemas.microsoft.com/office/drawing/2014/main" id="{8924BEC5-7260-4722-ADC5-D52C696F7C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9367" y="2365394"/>
            <a:ext cx="5025266" cy="3767152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29A9653F-950F-494F-8C9D-F8116B28ACC8}"/>
              </a:ext>
            </a:extLst>
          </p:cNvPr>
          <p:cNvSpPr txBox="1"/>
          <p:nvPr/>
        </p:nvSpPr>
        <p:spPr>
          <a:xfrm>
            <a:off x="2059367" y="6132546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/>
              <a:t>Fonte: acervo Projeto </a:t>
            </a:r>
            <a:r>
              <a:rPr lang="pt-BR" sz="1200" dirty="0" err="1"/>
              <a:t>Sanrural</a:t>
            </a:r>
            <a:endParaRPr lang="pt-BR" sz="1200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E1C85997-27CD-4D43-B57A-3CEB992DA0C0}"/>
              </a:ext>
            </a:extLst>
          </p:cNvPr>
          <p:cNvSpPr txBox="1"/>
          <p:nvPr/>
        </p:nvSpPr>
        <p:spPr>
          <a:xfrm>
            <a:off x="1857944" y="1996062"/>
            <a:ext cx="54281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b="1" dirty="0"/>
              <a:t>Figura 4 – Lançamento e acúmulo de água cinza</a:t>
            </a:r>
          </a:p>
        </p:txBody>
      </p:sp>
    </p:spTree>
    <p:extLst>
      <p:ext uri="{BB962C8B-B14F-4D97-AF65-F5344CB8AC3E}">
        <p14:creationId xmlns:p14="http://schemas.microsoft.com/office/powerpoint/2010/main" val="21797951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4008" y="1288578"/>
            <a:ext cx="8869680" cy="4752528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>
              <a:spcBef>
                <a:spcPts val="0"/>
              </a:spcBef>
            </a:pPr>
            <a:r>
              <a:rPr lang="pt-BR" sz="2800" b="1" dirty="0">
                <a:solidFill>
                  <a:schemeClr val="tx1"/>
                </a:solidFill>
              </a:rPr>
              <a:t>Resultados e discussão</a:t>
            </a:r>
          </a:p>
          <a:p>
            <a:pPr algn="just"/>
            <a:endParaRPr lang="pt-BR" sz="2400" dirty="0">
              <a:solidFill>
                <a:schemeClr val="tx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dirty="0"/>
              <a:t>A </a:t>
            </a:r>
            <a:r>
              <a:rPr lang="pt-BR" b="1" dirty="0"/>
              <a:t>presença da caixa de gordura </a:t>
            </a:r>
            <a:r>
              <a:rPr lang="pt-BR" dirty="0"/>
              <a:t>seguida da disposição direta no quintal (inadequado), fossa rudimentar (inadequado) ou fossa séptica com sumidouro (adequado), também foi investigada, apresentando um quantitativo de 72,7%;</a:t>
            </a:r>
          </a:p>
          <a:p>
            <a:pPr algn="just"/>
            <a:endParaRPr lang="pt-BR" sz="2400" dirty="0">
              <a:solidFill>
                <a:schemeClr val="tx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dirty="0"/>
              <a:t>Para a água cinza proveniente da </a:t>
            </a:r>
            <a:r>
              <a:rPr lang="pt-BR" b="1" dirty="0"/>
              <a:t>lavagem das roupas </a:t>
            </a:r>
            <a:r>
              <a:rPr lang="pt-BR" dirty="0"/>
              <a:t>das comunidades, foi constatado a disposição em: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pt-BR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dirty="0"/>
              <a:t>72,7% na fossa rudimentar;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2400" dirty="0">
                <a:solidFill>
                  <a:schemeClr val="tx1"/>
                </a:solidFill>
                <a:ea typeface="Calibri"/>
                <a:cs typeface="Calibri"/>
              </a:rPr>
              <a:t>9,1% em manancial superficial.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t-BR" dirty="0">
              <a:ea typeface="Calibri"/>
              <a:cs typeface="Calibri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t-BR" sz="2400" dirty="0">
              <a:solidFill>
                <a:schemeClr val="tx1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129807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" y="1380018"/>
            <a:ext cx="8869680" cy="4752528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>
              <a:spcBef>
                <a:spcPts val="0"/>
              </a:spcBef>
            </a:pPr>
            <a:r>
              <a:rPr lang="pt-BR" sz="2800" b="1" dirty="0">
                <a:solidFill>
                  <a:schemeClr val="tx1"/>
                </a:solidFill>
              </a:rPr>
              <a:t>Resultados e discussão</a:t>
            </a:r>
          </a:p>
          <a:p>
            <a:pPr algn="l"/>
            <a:endParaRPr lang="pt-BR" dirty="0">
              <a:solidFill>
                <a:schemeClr val="tx1"/>
              </a:solidFill>
            </a:endParaRPr>
          </a:p>
          <a:p>
            <a:pPr algn="l"/>
            <a:endParaRPr lang="pt-BR" dirty="0">
              <a:solidFill>
                <a:schemeClr val="tx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dirty="0"/>
              <a:t>Em 8 comunidades a ausência dos banheiros variou de 2,1% a 66,7% dos domicílios;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pt-BR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pt-BR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dirty="0"/>
              <a:t>Comprometendo a saúde das famílias residentes, uma vez que, nos locais que sofrem com ausência de banheiro, o risco de contaminação por patógenos se torna maior.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pt-BR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pt-BR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pt-B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851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6304" y="1380024"/>
            <a:ext cx="8860536" cy="4752528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pt-BR" sz="2800" b="1" dirty="0">
                <a:solidFill>
                  <a:schemeClr val="tx1"/>
                </a:solidFill>
              </a:rPr>
              <a:t>Conclusões</a:t>
            </a:r>
          </a:p>
          <a:p>
            <a:pPr algn="l"/>
            <a:endParaRPr lang="pt-BR" dirty="0">
              <a:solidFill>
                <a:schemeClr val="tx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dirty="0"/>
              <a:t>Permitiu identificar, em sua maioria, a disposição das águas fecais e cinzas de forma inadequada;</a:t>
            </a:r>
            <a:endParaRPr lang="pt-BR" sz="2400" dirty="0">
              <a:solidFill>
                <a:schemeClr val="tx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dirty="0"/>
              <a:t>O que exige um olhar sistêmico da parte do poder público, visto que a falta de tecnologias adequadas para destinação dos efluentes gerados;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dirty="0"/>
              <a:t>E a falta de infraestrutura nos domicílios podem acarretar o aumento da prevalência de doenças, causando prejuízos à saúde da população, além da contaminação do lençol freático.</a:t>
            </a:r>
            <a:endParaRPr lang="pt-B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1141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1054" y="1361736"/>
            <a:ext cx="8873218" cy="4901903"/>
          </a:xfrm>
        </p:spPr>
        <p:txBody>
          <a:bodyPr>
            <a:normAutofit/>
          </a:bodyPr>
          <a:lstStyle/>
          <a:p>
            <a:pPr algn="l"/>
            <a:r>
              <a:rPr lang="pt-BR" sz="2800" b="1" dirty="0">
                <a:solidFill>
                  <a:schemeClr val="tx1"/>
                </a:solidFill>
              </a:rPr>
              <a:t>Referências</a:t>
            </a:r>
            <a:endParaRPr lang="pt-BR" sz="2800" dirty="0">
              <a:solidFill>
                <a:schemeClr val="tx1"/>
              </a:solidFill>
            </a:endParaRPr>
          </a:p>
          <a:p>
            <a:pPr algn="l"/>
            <a:endParaRPr lang="pt-BR" sz="2300" dirty="0">
              <a:solidFill>
                <a:schemeClr val="tx1"/>
              </a:solidFill>
            </a:endParaRPr>
          </a:p>
          <a:p>
            <a:pPr algn="l"/>
            <a:r>
              <a:rPr lang="en-US" sz="2000" dirty="0"/>
              <a:t>HUANG, L.; </a:t>
            </a:r>
            <a:r>
              <a:rPr lang="en-US" sz="2000" dirty="0" err="1"/>
              <a:t>QIU</a:t>
            </a:r>
            <a:r>
              <a:rPr lang="en-US" sz="2000" dirty="0"/>
              <a:t>, M.; ZHOU, M. Correlation between general health knowledge and sanitation improvements: evidence from rural China. </a:t>
            </a:r>
            <a:r>
              <a:rPr lang="en-US" sz="2000" b="1" dirty="0"/>
              <a:t>Clean Water</a:t>
            </a:r>
            <a:r>
              <a:rPr lang="en-US" sz="2000" dirty="0"/>
              <a:t>, v. 4, n. 21, 2021.</a:t>
            </a:r>
          </a:p>
          <a:p>
            <a:pPr algn="l"/>
            <a:r>
              <a:rPr lang="pt-BR" sz="2000" dirty="0" err="1"/>
              <a:t>JÓŹWIAKOWSKA</a:t>
            </a:r>
            <a:r>
              <a:rPr lang="pt-BR" sz="2000" dirty="0"/>
              <a:t>, K.; </a:t>
            </a:r>
            <a:r>
              <a:rPr lang="pt-BR" sz="2000" dirty="0" err="1"/>
              <a:t>MICEK</a:t>
            </a:r>
            <a:r>
              <a:rPr lang="pt-BR" sz="2000" dirty="0"/>
              <a:t>, A.; </a:t>
            </a:r>
            <a:r>
              <a:rPr lang="pt-BR" sz="2000" dirty="0" err="1"/>
              <a:t>KANIOS</a:t>
            </a:r>
            <a:r>
              <a:rPr lang="pt-BR" sz="2000" dirty="0"/>
              <a:t>, K. The </a:t>
            </a:r>
            <a:r>
              <a:rPr lang="pt-BR" sz="2000" dirty="0" err="1"/>
              <a:t>Condition</a:t>
            </a:r>
            <a:r>
              <a:rPr lang="pt-BR" sz="2000" dirty="0"/>
              <a:t> of the </a:t>
            </a:r>
            <a:r>
              <a:rPr lang="pt-BR" sz="2000" dirty="0" err="1"/>
              <a:t>Sanitary</a:t>
            </a:r>
            <a:r>
              <a:rPr lang="pt-BR" sz="2000" dirty="0"/>
              <a:t> </a:t>
            </a:r>
            <a:r>
              <a:rPr lang="pt-BR" sz="2000" dirty="0" err="1"/>
              <a:t>Infrastructure</a:t>
            </a:r>
            <a:r>
              <a:rPr lang="pt-BR" sz="2000" dirty="0"/>
              <a:t> in the </a:t>
            </a:r>
            <a:r>
              <a:rPr lang="pt-BR" sz="2000" dirty="0" err="1"/>
              <a:t>Ryki</a:t>
            </a:r>
            <a:r>
              <a:rPr lang="pt-BR" sz="2000" dirty="0"/>
              <a:t> </a:t>
            </a:r>
            <a:r>
              <a:rPr lang="pt-BR" sz="2000" dirty="0" err="1"/>
              <a:t>District</a:t>
            </a:r>
            <a:r>
              <a:rPr lang="pt-BR" sz="2000" dirty="0"/>
              <a:t> in </a:t>
            </a:r>
            <a:r>
              <a:rPr lang="pt-BR" sz="2000" dirty="0" err="1"/>
              <a:t>Poland</a:t>
            </a:r>
            <a:r>
              <a:rPr lang="pt-BR" sz="2000" dirty="0"/>
              <a:t> and the </a:t>
            </a:r>
            <a:r>
              <a:rPr lang="pt-BR" sz="2000" dirty="0" err="1"/>
              <a:t>Need</a:t>
            </a:r>
            <a:r>
              <a:rPr lang="pt-BR" sz="2000" dirty="0"/>
              <a:t> for its </a:t>
            </a:r>
            <a:r>
              <a:rPr lang="pt-BR" sz="2000" dirty="0" err="1"/>
              <a:t>Development</a:t>
            </a:r>
            <a:r>
              <a:rPr lang="pt-BR" sz="2000" dirty="0"/>
              <a:t>. </a:t>
            </a:r>
            <a:r>
              <a:rPr lang="pt-BR" sz="2000" b="1" dirty="0" err="1"/>
              <a:t>Journal</a:t>
            </a:r>
            <a:r>
              <a:rPr lang="pt-BR" sz="2000" b="1" dirty="0"/>
              <a:t> of </a:t>
            </a:r>
            <a:r>
              <a:rPr lang="pt-BR" sz="2000" b="1" dirty="0" err="1"/>
              <a:t>Ecological</a:t>
            </a:r>
            <a:r>
              <a:rPr lang="pt-BR" sz="2000" b="1" dirty="0"/>
              <a:t> </a:t>
            </a:r>
            <a:r>
              <a:rPr lang="pt-BR" sz="2000" b="1" dirty="0" err="1"/>
              <a:t>Engineering</a:t>
            </a:r>
            <a:r>
              <a:rPr lang="pt-BR" sz="2000" dirty="0"/>
              <a:t>, v. 22, n. 4, p. 256-264, 2021.</a:t>
            </a:r>
          </a:p>
          <a:p>
            <a:pPr algn="l"/>
            <a:r>
              <a:rPr lang="pt-BR" sz="2000" dirty="0"/>
              <a:t>ROLAND, N.; </a:t>
            </a:r>
            <a:r>
              <a:rPr lang="pt-BR" sz="2000" dirty="0" err="1"/>
              <a:t>TRIBST</a:t>
            </a:r>
            <a:r>
              <a:rPr lang="pt-BR" sz="2000" dirty="0"/>
              <a:t>, C. C. L., SENNA, D. A.; SANTOS, M. R. R.; REZENDE, S. A ruralidade como condicionante da adoção de soluções de saneamento básico. </a:t>
            </a:r>
            <a:r>
              <a:rPr lang="pt-BR" sz="2000" b="1" dirty="0"/>
              <a:t>Revista DAE</a:t>
            </a:r>
            <a:r>
              <a:rPr lang="pt-BR" sz="2000" dirty="0"/>
              <a:t>, v. 67, n. 220, 2019.</a:t>
            </a:r>
          </a:p>
          <a:p>
            <a:pPr algn="l"/>
            <a:r>
              <a:rPr lang="en-US" sz="2200" dirty="0"/>
              <a:t> </a:t>
            </a:r>
            <a:endParaRPr lang="pt-BR" sz="2200" dirty="0"/>
          </a:p>
          <a:p>
            <a:pPr algn="l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761928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01168" y="1380023"/>
            <a:ext cx="8823960" cy="4320480"/>
          </a:xfrm>
        </p:spPr>
        <p:txBody>
          <a:bodyPr>
            <a:normAutofit/>
          </a:bodyPr>
          <a:lstStyle/>
          <a:p>
            <a:pPr algn="l"/>
            <a:r>
              <a:rPr lang="pt-BR" sz="2800" b="1" dirty="0">
                <a:solidFill>
                  <a:schemeClr val="tx1"/>
                </a:solidFill>
              </a:rPr>
              <a:t>Agradecimentos</a:t>
            </a:r>
          </a:p>
          <a:p>
            <a:pPr algn="l"/>
            <a:endParaRPr lang="pt-BR" dirty="0">
              <a:solidFill>
                <a:schemeClr val="tx1"/>
              </a:solidFill>
            </a:endParaRPr>
          </a:p>
          <a:p>
            <a:pPr algn="l"/>
            <a:endParaRPr lang="pt-BR" sz="2400" dirty="0">
              <a:solidFill>
                <a:schemeClr val="tx1"/>
              </a:solidFill>
            </a:endParaRPr>
          </a:p>
          <a:p>
            <a:pPr algn="just"/>
            <a:endParaRPr lang="pt-BR" dirty="0"/>
          </a:p>
        </p:txBody>
      </p:sp>
      <p:pic>
        <p:nvPicPr>
          <p:cNvPr id="3074" name="Picture 2" descr="50º Congresso Nacional de Saneamento da ASSEMAE (50º CNSA_XXV_EEMS)">
            <a:extLst>
              <a:ext uri="{FF2B5EF4-FFF2-40B4-BE49-F238E27FC236}">
                <a16:creationId xmlns:a16="http://schemas.microsoft.com/office/drawing/2014/main" id="{31EC2536-51ED-44D4-AFDD-128FEAA0A3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418" y="3069287"/>
            <a:ext cx="1844537" cy="1223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Fundação Nacional de Saúde – Wikipédia, a enciclopédia livre">
            <a:extLst>
              <a:ext uri="{FF2B5EF4-FFF2-40B4-BE49-F238E27FC236}">
                <a16:creationId xmlns:a16="http://schemas.microsoft.com/office/drawing/2014/main" id="{B0C3B3C7-6227-4F97-957E-6F9B054CF4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43" y="2833480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Marca UFG PNG | UFG - Universidade Federal de Goiás">
            <a:extLst>
              <a:ext uri="{FF2B5EF4-FFF2-40B4-BE49-F238E27FC236}">
                <a16:creationId xmlns:a16="http://schemas.microsoft.com/office/drawing/2014/main" id="{3CF4F25E-15F4-4C5A-903E-9F2B1CD65D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8128" y="2676204"/>
            <a:ext cx="1304088" cy="1861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9185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2296" y="1380021"/>
            <a:ext cx="8924544" cy="4752528"/>
          </a:xfrm>
        </p:spPr>
        <p:txBody>
          <a:bodyPr>
            <a:noAutofit/>
          </a:bodyPr>
          <a:lstStyle/>
          <a:p>
            <a:pPr algn="just"/>
            <a:r>
              <a:rPr lang="pt-BR" b="1" dirty="0"/>
              <a:t>Saneamento e Saúde Ambiental em Comunidades Rurais e Tradicionais de Goiás </a:t>
            </a:r>
            <a:endParaRPr lang="pt-BR" dirty="0"/>
          </a:p>
          <a:p>
            <a:pPr algn="just"/>
            <a:endParaRPr lang="pt-BR" sz="2400" dirty="0">
              <a:solidFill>
                <a:schemeClr val="tx1"/>
              </a:solidFill>
            </a:endParaRPr>
          </a:p>
        </p:txBody>
      </p:sp>
      <p:pic>
        <p:nvPicPr>
          <p:cNvPr id="1028" name="Picture 4" descr="SanRural">
            <a:extLst>
              <a:ext uri="{FF2B5EF4-FFF2-40B4-BE49-F238E27FC236}">
                <a16:creationId xmlns:a16="http://schemas.microsoft.com/office/drawing/2014/main" id="{6A0BBA0D-8C81-4E67-8767-0D953BC656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8721" y="5148725"/>
            <a:ext cx="1801602" cy="1144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6A446FA8-F77D-48AA-8F56-829342DEEBD4}"/>
              </a:ext>
            </a:extLst>
          </p:cNvPr>
          <p:cNvSpPr txBox="1"/>
          <p:nvPr/>
        </p:nvSpPr>
        <p:spPr>
          <a:xfrm>
            <a:off x="183676" y="2816017"/>
            <a:ext cx="882316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400" i="1" dirty="0">
                <a:latin typeface="+mj-lt"/>
              </a:rPr>
              <a:t>P</a:t>
            </a:r>
            <a:r>
              <a:rPr lang="pt-BR" sz="2400" b="0" i="1" dirty="0">
                <a:effectLst/>
                <a:latin typeface="+mj-lt"/>
              </a:rPr>
              <a:t>romoção de serviços em ações ambientais, ao mesmo tempo fomentando o </a:t>
            </a:r>
            <a:r>
              <a:rPr lang="pt-BR" sz="2400" b="1" i="1" dirty="0">
                <a:effectLst/>
                <a:latin typeface="+mj-lt"/>
              </a:rPr>
              <a:t>empoderamento </a:t>
            </a:r>
            <a:r>
              <a:rPr lang="pt-BR" sz="2400" b="0" i="1" dirty="0">
                <a:effectLst/>
                <a:latin typeface="+mj-lt"/>
              </a:rPr>
              <a:t>dessas </a:t>
            </a:r>
            <a:r>
              <a:rPr lang="pt-BR" sz="2400" b="1" i="1" dirty="0">
                <a:effectLst/>
                <a:latin typeface="+mj-lt"/>
              </a:rPr>
              <a:t>comunidades </a:t>
            </a:r>
            <a:r>
              <a:rPr lang="pt-BR" sz="2400" b="0" i="1" dirty="0">
                <a:effectLst/>
                <a:latin typeface="+mj-lt"/>
              </a:rPr>
              <a:t>quanto à </a:t>
            </a:r>
            <a:r>
              <a:rPr lang="pt-BR" sz="2400" b="1" i="1" dirty="0">
                <a:effectLst/>
                <a:latin typeface="+mj-lt"/>
              </a:rPr>
              <a:t>promoção</a:t>
            </a:r>
            <a:r>
              <a:rPr lang="pt-BR" sz="2400" b="0" i="1" dirty="0">
                <a:effectLst/>
                <a:latin typeface="+mj-lt"/>
              </a:rPr>
              <a:t> e </a:t>
            </a:r>
            <a:r>
              <a:rPr lang="pt-BR" sz="2400" b="1" i="1" dirty="0">
                <a:effectLst/>
                <a:latin typeface="+mj-lt"/>
              </a:rPr>
              <a:t>proteção</a:t>
            </a:r>
            <a:r>
              <a:rPr lang="pt-BR" sz="2400" b="0" i="1" dirty="0">
                <a:effectLst/>
                <a:latin typeface="+mj-lt"/>
              </a:rPr>
              <a:t> à </a:t>
            </a:r>
            <a:r>
              <a:rPr lang="pt-BR" sz="2400" b="1" i="1" dirty="0">
                <a:effectLst/>
                <a:latin typeface="+mj-lt"/>
              </a:rPr>
              <a:t>saúde </a:t>
            </a:r>
            <a:r>
              <a:rPr lang="pt-BR" sz="2400" b="0" i="1" dirty="0">
                <a:effectLst/>
                <a:latin typeface="+mj-lt"/>
              </a:rPr>
              <a:t>e ao </a:t>
            </a:r>
            <a:r>
              <a:rPr lang="pt-BR" sz="2400" b="1" i="1" dirty="0">
                <a:effectLst/>
                <a:latin typeface="+mj-lt"/>
              </a:rPr>
              <a:t>saneamento ambiental</a:t>
            </a:r>
            <a:r>
              <a:rPr lang="pt-BR" sz="2400" b="0" i="1" dirty="0">
                <a:effectLst/>
                <a:latin typeface="+mj-lt"/>
              </a:rPr>
              <a:t>.</a:t>
            </a:r>
            <a:endParaRPr lang="pt-BR" sz="24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089386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6304" y="1303388"/>
            <a:ext cx="8878823" cy="4823092"/>
          </a:xfrm>
        </p:spPr>
        <p:txBody>
          <a:bodyPr>
            <a:normAutofit/>
          </a:bodyPr>
          <a:lstStyle/>
          <a:p>
            <a:pPr algn="l"/>
            <a:endParaRPr lang="pt-BR" b="1" dirty="0">
              <a:solidFill>
                <a:schemeClr val="tx1"/>
              </a:solidFill>
            </a:endParaRPr>
          </a:p>
          <a:p>
            <a:pPr algn="l"/>
            <a:r>
              <a:rPr lang="pt-BR" sz="2800" b="1" dirty="0"/>
              <a:t>OBRIGADO!</a:t>
            </a:r>
          </a:p>
          <a:p>
            <a:pPr algn="l"/>
            <a:endParaRPr lang="pt-BR" b="1" dirty="0"/>
          </a:p>
          <a:p>
            <a:pPr algn="l"/>
            <a:endParaRPr lang="pt-BR" dirty="0"/>
          </a:p>
          <a:p>
            <a:r>
              <a:rPr lang="pt-BR" i="1" dirty="0"/>
              <a:t>Thaynara Lorrayne de Oliveira</a:t>
            </a:r>
          </a:p>
          <a:p>
            <a:r>
              <a:rPr lang="pt-BR" dirty="0"/>
              <a:t>Contato: </a:t>
            </a:r>
          </a:p>
          <a:p>
            <a:r>
              <a:rPr lang="pt-BR" dirty="0"/>
              <a:t>thaynaralorrayne_@hotmail.com</a:t>
            </a:r>
          </a:p>
        </p:txBody>
      </p:sp>
    </p:spTree>
    <p:extLst>
      <p:ext uri="{BB962C8B-B14F-4D97-AF65-F5344CB8AC3E}">
        <p14:creationId xmlns:p14="http://schemas.microsoft.com/office/powerpoint/2010/main" val="3542914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2296" y="1380021"/>
            <a:ext cx="8924544" cy="4752528"/>
          </a:xfrm>
        </p:spPr>
        <p:txBody>
          <a:bodyPr>
            <a:noAutofit/>
          </a:bodyPr>
          <a:lstStyle/>
          <a:p>
            <a:pPr algn="l"/>
            <a:r>
              <a:rPr lang="pt-BR" sz="2800" b="1" dirty="0">
                <a:solidFill>
                  <a:schemeClr val="tx1"/>
                </a:solidFill>
              </a:rPr>
              <a:t>Introdução</a:t>
            </a:r>
          </a:p>
          <a:p>
            <a:pPr algn="l"/>
            <a:endParaRPr lang="pt-BR" dirty="0">
              <a:solidFill>
                <a:schemeClr val="tx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dirty="0"/>
              <a:t>O conjunto de esgotamento sanitário pode ser definido como um requisito básico para uma vida saudável;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t-BR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dirty="0"/>
              <a:t>Podendo ser empregado de modo centralizado ou descentralizado;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t-BR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dirty="0"/>
              <a:t>Quando se refere às áreas rurais, os sistemas descentralizados são empregados como uma alternativa de tratamento de esgoto de menor custo;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t-BR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t-BR" dirty="0"/>
          </a:p>
          <a:p>
            <a:pPr algn="just"/>
            <a:endParaRPr lang="pt-B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481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2296" y="1380021"/>
            <a:ext cx="8924544" cy="4752528"/>
          </a:xfrm>
        </p:spPr>
        <p:txBody>
          <a:bodyPr>
            <a:noAutofit/>
          </a:bodyPr>
          <a:lstStyle/>
          <a:p>
            <a:pPr algn="l"/>
            <a:r>
              <a:rPr lang="pt-BR" sz="2800" b="1" dirty="0">
                <a:solidFill>
                  <a:schemeClr val="tx1"/>
                </a:solidFill>
              </a:rPr>
              <a:t>Introdução</a:t>
            </a:r>
          </a:p>
          <a:p>
            <a:pPr algn="just"/>
            <a:endParaRPr lang="pt-BR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dirty="0"/>
              <a:t>As tecnologias devem ser consideradas adequadas para o objetivo de tratamento e disposição final (</a:t>
            </a:r>
            <a:r>
              <a:rPr lang="pt-BR" dirty="0" err="1"/>
              <a:t>JÓŹWIAKOWSKA</a:t>
            </a:r>
            <a:r>
              <a:rPr lang="pt-BR" dirty="0"/>
              <a:t>; </a:t>
            </a:r>
            <a:r>
              <a:rPr lang="pt-BR" dirty="0" err="1"/>
              <a:t>MICEK</a:t>
            </a:r>
            <a:r>
              <a:rPr lang="pt-BR" dirty="0"/>
              <a:t>; </a:t>
            </a:r>
            <a:r>
              <a:rPr lang="pt-BR" dirty="0" err="1"/>
              <a:t>KANIOS</a:t>
            </a:r>
            <a:r>
              <a:rPr lang="pt-BR" dirty="0"/>
              <a:t>, 2021);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t-BR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dirty="0"/>
              <a:t>Fossa séptica, seguida de pós-tratamento ou unidade de disposição final;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t-BR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dirty="0"/>
              <a:t>Em casos de ausência ou inadequabilidade das tecnologias pode elevar a ocorrência de doenças e o aumento da poluição ambiental (ROLAND </a:t>
            </a:r>
            <a:r>
              <a:rPr lang="pt-BR" i="1" dirty="0"/>
              <a:t>et al</a:t>
            </a:r>
            <a:r>
              <a:rPr lang="pt-BR" dirty="0"/>
              <a:t>., 2019; HUANG; </a:t>
            </a:r>
            <a:r>
              <a:rPr lang="pt-BR" dirty="0" err="1"/>
              <a:t>QIU</a:t>
            </a:r>
            <a:r>
              <a:rPr lang="pt-BR" dirty="0"/>
              <a:t>; ZHOU, 2021).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t-BR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8763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2296" y="1325154"/>
            <a:ext cx="8833104" cy="4752528"/>
          </a:xfrm>
        </p:spPr>
        <p:txBody>
          <a:bodyPr>
            <a:noAutofit/>
          </a:bodyPr>
          <a:lstStyle/>
          <a:p>
            <a:pPr algn="l"/>
            <a:r>
              <a:rPr lang="pt-BR" sz="2800" b="1" dirty="0">
                <a:solidFill>
                  <a:schemeClr val="tx1"/>
                </a:solidFill>
              </a:rPr>
              <a:t>Objetivo</a:t>
            </a:r>
          </a:p>
          <a:p>
            <a:pPr algn="l"/>
            <a:endParaRPr lang="pt-BR" dirty="0">
              <a:solidFill>
                <a:schemeClr val="tx1"/>
              </a:solidFill>
            </a:endParaRPr>
          </a:p>
          <a:p>
            <a:pPr algn="l"/>
            <a:endParaRPr lang="pt-BR" dirty="0">
              <a:solidFill>
                <a:schemeClr val="tx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dirty="0"/>
              <a:t>Investigar as condições de esgotamento sanitário e levantar reflexões quanto os riscos de contaminação provenientes das formas de disposição inadequada das águas fecais e águas cinzas em comunidades quilombolas do Estado de Goiás.</a:t>
            </a:r>
            <a:endParaRPr lang="pt-B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655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5448" y="1380021"/>
            <a:ext cx="8769096" cy="4752528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pt-BR" sz="2800" b="1" dirty="0">
                <a:solidFill>
                  <a:schemeClr val="tx1"/>
                </a:solidFill>
              </a:rPr>
              <a:t>Material e métodos</a:t>
            </a:r>
          </a:p>
          <a:p>
            <a:pPr algn="l"/>
            <a:endParaRPr lang="pt-BR" dirty="0">
              <a:solidFill>
                <a:schemeClr val="tx1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pt-BR" dirty="0"/>
          </a:p>
          <a:p>
            <a:pPr algn="l"/>
            <a:endParaRPr lang="pt-BR" dirty="0"/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pt-BR" dirty="0"/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pt-BR" sz="2400" dirty="0">
              <a:solidFill>
                <a:schemeClr val="tx1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pt-BR" sz="2400" dirty="0">
              <a:solidFill>
                <a:schemeClr val="tx1"/>
              </a:solidFill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444D3DA9-1B61-4931-914A-3112F580C52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5078" y="2311676"/>
            <a:ext cx="4853843" cy="4008314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803F1828-154E-4696-86FF-649781B23E6B}"/>
              </a:ext>
            </a:extLst>
          </p:cNvPr>
          <p:cNvSpPr txBox="1"/>
          <p:nvPr/>
        </p:nvSpPr>
        <p:spPr>
          <a:xfrm>
            <a:off x="2677911" y="1939569"/>
            <a:ext cx="4084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Figura 1 – Localização dos municípios </a:t>
            </a:r>
          </a:p>
        </p:txBody>
      </p:sp>
    </p:spTree>
    <p:extLst>
      <p:ext uri="{BB962C8B-B14F-4D97-AF65-F5344CB8AC3E}">
        <p14:creationId xmlns:p14="http://schemas.microsoft.com/office/powerpoint/2010/main" val="409694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5448" y="1380021"/>
            <a:ext cx="8769096" cy="4752528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pt-BR" sz="2800" b="1" dirty="0">
                <a:solidFill>
                  <a:schemeClr val="tx1"/>
                </a:solidFill>
              </a:rPr>
              <a:t>Material e métodos</a:t>
            </a:r>
          </a:p>
          <a:p>
            <a:pPr algn="l"/>
            <a:endParaRPr lang="pt-BR" dirty="0">
              <a:solidFill>
                <a:schemeClr val="tx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dirty="0"/>
              <a:t>Dados quantitativos do Projeto Saneamento e Saúde Ambiental em Comunidades Rurais e Tradicionais de Goiás (</a:t>
            </a:r>
            <a:r>
              <a:rPr lang="pt-BR" dirty="0" err="1"/>
              <a:t>Sanrural</a:t>
            </a:r>
            <a:r>
              <a:rPr lang="pt-BR" dirty="0"/>
              <a:t>);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t-BR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dirty="0"/>
              <a:t>A amostragem foi dimensionada de forma que as estimativas intervalares de proporções fossem obtidas com nível de confiança de 95%;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t-BR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dirty="0"/>
              <a:t>E o erro máximo das estimativas variasse de acordo com os diferentes níveis de abrangência geográfica.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t-BR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t-BR" dirty="0"/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pt-BR" dirty="0"/>
          </a:p>
          <a:p>
            <a:pPr algn="l"/>
            <a:endParaRPr lang="pt-BR" dirty="0"/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pt-BR" dirty="0"/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pt-BR" sz="2400" dirty="0">
              <a:solidFill>
                <a:schemeClr val="tx1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pt-B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822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5448" y="1380021"/>
            <a:ext cx="8769096" cy="4752528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pt-BR" sz="2800" b="1" dirty="0">
                <a:solidFill>
                  <a:schemeClr val="tx1"/>
                </a:solidFill>
              </a:rPr>
              <a:t>Material e métodos</a:t>
            </a:r>
          </a:p>
          <a:p>
            <a:pPr algn="l">
              <a:spcBef>
                <a:spcPts val="0"/>
              </a:spcBef>
            </a:pPr>
            <a:endParaRPr lang="pt-BR" sz="2800" b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endParaRPr lang="pt-BR" sz="2800" b="1" dirty="0"/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dirty="0"/>
              <a:t>Amostragem aleatória; </a:t>
            </a:r>
          </a:p>
          <a:p>
            <a:pPr algn="l">
              <a:spcBef>
                <a:spcPts val="0"/>
              </a:spcBef>
            </a:pPr>
            <a:endParaRPr lang="pt-BR" sz="2800" b="1" dirty="0">
              <a:solidFill>
                <a:schemeClr val="tx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dirty="0"/>
              <a:t>Composta por 11 comunidades, totalizando 281 domicílios;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t-BR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dirty="0"/>
              <a:t>As formas de descarte das águas fecais e águas cinzas e a existência de banheiros nas unidades familiares.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t-BR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t-BR" dirty="0"/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pt-BR" dirty="0"/>
          </a:p>
          <a:p>
            <a:pPr algn="l"/>
            <a:endParaRPr lang="pt-BR" dirty="0"/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pt-BR" dirty="0"/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pt-BR" sz="2400" dirty="0">
              <a:solidFill>
                <a:schemeClr val="tx1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pt-B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650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8872" y="1380018"/>
            <a:ext cx="8887968" cy="4752528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pt-BR" sz="2800" b="1" dirty="0">
                <a:solidFill>
                  <a:schemeClr val="tx1"/>
                </a:solidFill>
              </a:rPr>
              <a:t>Resultados e discussão</a:t>
            </a:r>
          </a:p>
          <a:p>
            <a:pPr algn="l"/>
            <a:endParaRPr lang="pt-BR" dirty="0">
              <a:solidFill>
                <a:schemeClr val="tx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dirty="0"/>
              <a:t>Foi diagnosticado, em 54,6% das comunidades, o descarte das </a:t>
            </a:r>
            <a:r>
              <a:rPr lang="pt-BR" b="1" dirty="0"/>
              <a:t>águas fecais</a:t>
            </a:r>
            <a:r>
              <a:rPr lang="pt-BR" dirty="0"/>
              <a:t> para a fossa séptica e/ou fossa séptica com sumidouro;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pt-BR" sz="2400" dirty="0">
              <a:solidFill>
                <a:schemeClr val="tx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dirty="0"/>
              <a:t>100,0% destinavam para fossa rudimentar;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pt-BR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2400" dirty="0">
                <a:solidFill>
                  <a:schemeClr val="tx1"/>
                </a:solidFill>
              </a:rPr>
              <a:t>E 9,1% lançavam diretamente no quintal;</a:t>
            </a:r>
          </a:p>
        </p:txBody>
      </p:sp>
    </p:spTree>
    <p:extLst>
      <p:ext uri="{BB962C8B-B14F-4D97-AF65-F5344CB8AC3E}">
        <p14:creationId xmlns:p14="http://schemas.microsoft.com/office/powerpoint/2010/main" val="19748796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2271</TotalTime>
  <Words>895</Words>
  <Application>Microsoft Office PowerPoint</Application>
  <PresentationFormat>Apresentação na tela (4:3)</PresentationFormat>
  <Paragraphs>126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Tema do Office</vt:lpstr>
      <vt:lpstr>Condições de Esgotamento Sanitário em Comunidades Quilombolas do Estado de Goiás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Paulo Scalize</dc:creator>
  <cp:lastModifiedBy>Ysabella Paula</cp:lastModifiedBy>
  <cp:revision>85</cp:revision>
  <dcterms:created xsi:type="dcterms:W3CDTF">2022-04-25T15:52:50Z</dcterms:created>
  <dcterms:modified xsi:type="dcterms:W3CDTF">2022-05-12T11:19:25Z</dcterms:modified>
</cp:coreProperties>
</file>