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3" r:id="rId4"/>
    <p:sldId id="294" r:id="rId5"/>
    <p:sldId id="284" r:id="rId6"/>
    <p:sldId id="286" r:id="rId7"/>
    <p:sldId id="285" r:id="rId8"/>
    <p:sldId id="287" r:id="rId9"/>
    <p:sldId id="288" r:id="rId10"/>
    <p:sldId id="291" r:id="rId11"/>
    <p:sldId id="293" r:id="rId12"/>
    <p:sldId id="290" r:id="rId13"/>
    <p:sldId id="297" r:id="rId14"/>
    <p:sldId id="298" r:id="rId15"/>
    <p:sldId id="289" r:id="rId16"/>
    <p:sldId id="281" r:id="rId17"/>
  </p:sldIdLst>
  <p:sldSz cx="9144000" cy="6858000" type="screen4x3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369" autoAdjust="0"/>
  </p:normalViewPr>
  <p:slideViewPr>
    <p:cSldViewPr>
      <p:cViewPr>
        <p:scale>
          <a:sx n="70" d="100"/>
          <a:sy n="70" d="100"/>
        </p:scale>
        <p:origin x="-1651" y="-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3678C0-AA14-4C32-949A-F700A9BAB7B9}" type="datetimeFigureOut">
              <a:rPr lang="ca-ES" smtClean="0"/>
              <a:t>26/05/2015</a:t>
            </a:fld>
            <a:endParaRPr lang="ca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7EDACE-8C80-4F09-9F20-C989338A00DC}" type="slidenum">
              <a:rPr lang="ca-ES" smtClean="0"/>
              <a:t>‹Nº›</a:t>
            </a:fld>
            <a:endParaRPr lang="ca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dirty="0" smtClean="0"/>
              <a:t>Planeamiento y prestación de servicios de saneamiento en las regiones metropolitanas</a:t>
            </a:r>
            <a:endParaRPr lang="es-ES" noProof="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7854696" cy="1856648"/>
          </a:xfrm>
        </p:spPr>
        <p:txBody>
          <a:bodyPr>
            <a:normAutofit fontScale="85000" lnSpcReduction="20000"/>
          </a:bodyPr>
          <a:lstStyle/>
          <a:p>
            <a:endParaRPr lang="es-ES" noProof="0" dirty="0" smtClean="0"/>
          </a:p>
          <a:p>
            <a:r>
              <a:rPr lang="es-ES" noProof="0" dirty="0" smtClean="0"/>
              <a:t>Joan Gaya</a:t>
            </a:r>
          </a:p>
          <a:p>
            <a:r>
              <a:rPr lang="es-ES" dirty="0" smtClean="0"/>
              <a:t>Consultor Ambiental</a:t>
            </a:r>
            <a:endParaRPr lang="es-ES" noProof="0" dirty="0" smtClean="0"/>
          </a:p>
          <a:p>
            <a:r>
              <a:rPr lang="es-ES" noProof="0" dirty="0" smtClean="0"/>
              <a:t>Assemae, 45ª </a:t>
            </a:r>
            <a:r>
              <a:rPr lang="es-ES" noProof="0" dirty="0" err="1" smtClean="0"/>
              <a:t>Assembleia</a:t>
            </a:r>
            <a:r>
              <a:rPr lang="es-ES" noProof="0" dirty="0" smtClean="0"/>
              <a:t>   </a:t>
            </a:r>
          </a:p>
          <a:p>
            <a:r>
              <a:rPr lang="es-ES" noProof="0" dirty="0" err="1" smtClean="0"/>
              <a:t>Poços</a:t>
            </a:r>
            <a:r>
              <a:rPr lang="es-ES" noProof="0" dirty="0" smtClean="0"/>
              <a:t> de Caldas, mayo 2015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618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noProof="0" dirty="0" smtClean="0"/>
              <a:t>Madrid y el Canal de Isabel II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89120"/>
          </a:xfrm>
        </p:spPr>
        <p:txBody>
          <a:bodyPr/>
          <a:lstStyle/>
          <a:p>
            <a:r>
              <a:rPr lang="ca-ES" dirty="0" smtClean="0"/>
              <a:t>El </a:t>
            </a:r>
            <a:r>
              <a:rPr lang="es-ES" noProof="0" dirty="0" smtClean="0"/>
              <a:t>Canal tiene su origen en una decisión gubernamental de 1851. Fue pensado como empresa pública para abastecer agua a Madrid.</a:t>
            </a:r>
          </a:p>
          <a:p>
            <a:r>
              <a:rPr lang="es-ES" noProof="0" dirty="0" smtClean="0"/>
              <a:t>Con el tiempo ha incorporado funciones de abastecimiento en alta y baja, así como saneamiento en alta.</a:t>
            </a:r>
          </a:p>
          <a:p>
            <a:r>
              <a:rPr lang="es-ES" noProof="0" dirty="0" smtClean="0"/>
              <a:t>Los municipios se incorporan por convenio.</a:t>
            </a:r>
          </a:p>
          <a:p>
            <a:r>
              <a:rPr lang="es-ES" noProof="0" dirty="0" smtClean="0"/>
              <a:t>Actualmente es una empresa pública dependiente de la Región de Madrid.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3930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r>
              <a:rPr lang="es-ES" noProof="0" dirty="0" smtClean="0"/>
              <a:t>El Área metropolitana de Barcelona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es-ES" noProof="0" dirty="0" smtClean="0"/>
              <a:t>Funcionamiento y competencias están recogidos en la ley 31/2010 del </a:t>
            </a:r>
            <a:r>
              <a:rPr lang="es-ES" noProof="0" dirty="0" err="1" smtClean="0"/>
              <a:t>Parlament</a:t>
            </a:r>
            <a:r>
              <a:rPr lang="es-ES" noProof="0" dirty="0" smtClean="0"/>
              <a:t> de Catalunya</a:t>
            </a:r>
          </a:p>
          <a:p>
            <a:r>
              <a:rPr lang="es-ES" noProof="0" dirty="0" smtClean="0"/>
              <a:t>En materia de agua, y sin perjuicio de las competencias municipales es competente en:</a:t>
            </a:r>
          </a:p>
          <a:p>
            <a:pPr lvl="1"/>
            <a:r>
              <a:rPr lang="es-ES" noProof="0" dirty="0" smtClean="0"/>
              <a:t>Abastecimiento en baja, regulación de los precios de las tarifas de agua, la estructura tarifaria y bonificaciones especiales.</a:t>
            </a:r>
          </a:p>
          <a:p>
            <a:pPr lvl="1"/>
            <a:r>
              <a:rPr lang="es-ES" noProof="0" dirty="0" smtClean="0"/>
              <a:t>El saneamiento en alta, la depuración de aguas residuales y su regeneración para otros usos.</a:t>
            </a:r>
          </a:p>
          <a:p>
            <a:pPr lvl="1"/>
            <a:r>
              <a:rPr lang="es-ES" noProof="0" dirty="0" smtClean="0"/>
              <a:t>La coordinación de los sistemas municipales de saneamiento en baja y la gestión integrada de los sistema de evacuación de aguas pluviales</a:t>
            </a:r>
          </a:p>
          <a:p>
            <a:r>
              <a:rPr lang="es-ES" noProof="0" dirty="0" smtClean="0"/>
              <a:t>El tratamiento de los residuos urbanos y la coordinación de los sistemas municipales de recogida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598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El Estatuto de las metrópolis (1)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 smtClean="0"/>
              <a:t>Metrópoli: espacio urbano con continuidad territorial que, por razón de su población y relevancia política y socioeconómica, tiene influencia nacional o sobre una región que configure, al menos, el área de influencia de una capital regional.</a:t>
            </a:r>
          </a:p>
          <a:p>
            <a:r>
              <a:rPr lang="es-ES" noProof="0" dirty="0" smtClean="0"/>
              <a:t>Región metropolitana: aglomeración urbana que configura una metrópoli</a:t>
            </a:r>
          </a:p>
          <a:p>
            <a:r>
              <a:rPr lang="es-ES" dirty="0" smtClean="0"/>
              <a:t>Entre los criterios para delimitar una región metropolitana de encuentran los relacionados con la salud.</a:t>
            </a:r>
            <a:endParaRPr lang="es-ES" noProof="0" dirty="0" smtClean="0"/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888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es-ES" noProof="0" dirty="0" smtClean="0"/>
              <a:t>El Estatuto de las metrópolis (2)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es-ES" noProof="0" dirty="0" smtClean="0"/>
              <a:t>Los estados podrán instituir regiones metropolitanas o aglomeraciones urbanas agrupando municipios limítrofes para integrar la </a:t>
            </a:r>
            <a:r>
              <a:rPr lang="es-ES" noProof="0" dirty="0" smtClean="0"/>
              <a:t>organización, </a:t>
            </a:r>
            <a:r>
              <a:rPr lang="es-ES" noProof="0" dirty="0" smtClean="0"/>
              <a:t>el planeamiento y la ejecución de funciones de interés común</a:t>
            </a:r>
          </a:p>
          <a:p>
            <a:r>
              <a:rPr lang="es-ES" noProof="0" dirty="0" smtClean="0"/>
              <a:t>El Estatuto parece proponer un marco intermedio entre el municipal y el estadual para la gestión de servicios en las regiones metropolitanas o aglomeraciones urbanas</a:t>
            </a:r>
          </a:p>
          <a:p>
            <a:r>
              <a:rPr lang="es-ES" noProof="0" dirty="0" smtClean="0"/>
              <a:t>Será necesario establecer los mecanismos de delegación de funciones y solidaridad desde los municipios y los estados a las futuras regiones metropolitanas, así como las compensaciones financieras.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5104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Estatuto de las metrópolis </a:t>
            </a:r>
            <a:r>
              <a:rPr lang="es-ES" dirty="0" smtClean="0"/>
              <a:t>(3)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3581752"/>
          </a:xfrm>
        </p:spPr>
        <p:txBody>
          <a:bodyPr/>
          <a:lstStyle/>
          <a:p>
            <a:r>
              <a:rPr lang="ca-ES" dirty="0" err="1" smtClean="0"/>
              <a:t>Su</a:t>
            </a:r>
            <a:r>
              <a:rPr lang="ca-ES" dirty="0" smtClean="0"/>
              <a:t> </a:t>
            </a:r>
            <a:r>
              <a:rPr lang="ca-ES" dirty="0" err="1" smtClean="0"/>
              <a:t>redacción</a:t>
            </a:r>
            <a:r>
              <a:rPr lang="ca-ES" dirty="0" smtClean="0"/>
              <a:t> es </a:t>
            </a:r>
            <a:r>
              <a:rPr lang="ca-ES" dirty="0" err="1" smtClean="0"/>
              <a:t>muy</a:t>
            </a:r>
            <a:r>
              <a:rPr lang="ca-ES" dirty="0" smtClean="0"/>
              <a:t> </a:t>
            </a:r>
            <a:r>
              <a:rPr lang="ca-ES" dirty="0" err="1" smtClean="0"/>
              <a:t>genérica</a:t>
            </a:r>
            <a:r>
              <a:rPr lang="ca-ES" dirty="0" smtClean="0"/>
              <a:t> y </a:t>
            </a:r>
            <a:r>
              <a:rPr lang="ca-ES" dirty="0" err="1" smtClean="0"/>
              <a:t>permite</a:t>
            </a:r>
            <a:r>
              <a:rPr lang="ca-ES" dirty="0" smtClean="0"/>
              <a:t> </a:t>
            </a:r>
            <a:r>
              <a:rPr lang="ca-ES" dirty="0" err="1" smtClean="0"/>
              <a:t>concreciones</a:t>
            </a:r>
            <a:r>
              <a:rPr lang="ca-ES" dirty="0" smtClean="0"/>
              <a:t> </a:t>
            </a:r>
            <a:r>
              <a:rPr lang="ca-ES" dirty="0" err="1" smtClean="0"/>
              <a:t>muy</a:t>
            </a:r>
            <a:r>
              <a:rPr lang="ca-ES" dirty="0" smtClean="0"/>
              <a:t> </a:t>
            </a:r>
            <a:r>
              <a:rPr lang="ca-ES" dirty="0" err="1" smtClean="0"/>
              <a:t>diversas</a:t>
            </a:r>
            <a:r>
              <a:rPr lang="ca-ES" dirty="0" smtClean="0"/>
              <a:t>.</a:t>
            </a:r>
          </a:p>
          <a:p>
            <a:r>
              <a:rPr lang="ca-ES" dirty="0"/>
              <a:t>D</a:t>
            </a:r>
            <a:r>
              <a:rPr lang="ca-ES" dirty="0" smtClean="0"/>
              <a:t>os </a:t>
            </a:r>
            <a:r>
              <a:rPr lang="ca-ES" dirty="0" err="1" smtClean="0"/>
              <a:t>cuestiones</a:t>
            </a:r>
            <a:r>
              <a:rPr lang="ca-ES" dirty="0" smtClean="0"/>
              <a:t> van a determinar </a:t>
            </a:r>
            <a:r>
              <a:rPr lang="ca-ES" dirty="0" err="1" smtClean="0"/>
              <a:t>su</a:t>
            </a:r>
            <a:r>
              <a:rPr lang="ca-ES" dirty="0" smtClean="0"/>
              <a:t> impacto:</a:t>
            </a:r>
          </a:p>
          <a:p>
            <a:pPr lvl="1"/>
            <a:r>
              <a:rPr lang="ca-ES" dirty="0" smtClean="0"/>
              <a:t>El </a:t>
            </a:r>
            <a:r>
              <a:rPr lang="ca-ES" dirty="0" err="1" smtClean="0"/>
              <a:t>carácter</a:t>
            </a:r>
            <a:r>
              <a:rPr lang="ca-ES" dirty="0" smtClean="0"/>
              <a:t> </a:t>
            </a:r>
            <a:r>
              <a:rPr lang="ca-ES" dirty="0" err="1" smtClean="0"/>
              <a:t>obligatorio</a:t>
            </a:r>
            <a:r>
              <a:rPr lang="ca-ES" dirty="0" smtClean="0"/>
              <a:t> o </a:t>
            </a:r>
            <a:r>
              <a:rPr lang="ca-ES" dirty="0" err="1" smtClean="0"/>
              <a:t>voluntario</a:t>
            </a:r>
            <a:r>
              <a:rPr lang="ca-ES" dirty="0" smtClean="0"/>
              <a:t> de  </a:t>
            </a:r>
            <a:r>
              <a:rPr lang="ca-ES" dirty="0" smtClean="0"/>
              <a:t>la </a:t>
            </a:r>
            <a:r>
              <a:rPr lang="ca-ES" dirty="0" err="1" smtClean="0"/>
              <a:t>adhesión</a:t>
            </a:r>
            <a:r>
              <a:rPr lang="ca-ES" dirty="0" smtClean="0"/>
              <a:t> de los </a:t>
            </a:r>
            <a:r>
              <a:rPr lang="ca-ES" dirty="0" err="1" smtClean="0"/>
              <a:t>municipios</a:t>
            </a:r>
            <a:endParaRPr lang="ca-ES" dirty="0" smtClean="0"/>
          </a:p>
          <a:p>
            <a:pPr lvl="1"/>
            <a:r>
              <a:rPr lang="ca-ES" dirty="0" smtClean="0"/>
              <a:t>El </a:t>
            </a:r>
            <a:r>
              <a:rPr lang="ca-ES" dirty="0" err="1" smtClean="0"/>
              <a:t>grado</a:t>
            </a:r>
            <a:r>
              <a:rPr lang="ca-ES" dirty="0" smtClean="0"/>
              <a:t> de </a:t>
            </a:r>
            <a:r>
              <a:rPr lang="ca-ES" dirty="0" err="1" smtClean="0"/>
              <a:t>vinculación</a:t>
            </a:r>
            <a:r>
              <a:rPr lang="ca-ES" dirty="0" smtClean="0"/>
              <a:t> entre los </a:t>
            </a:r>
            <a:r>
              <a:rPr lang="ca-ES" dirty="0" err="1" smtClean="0"/>
              <a:t>procesos</a:t>
            </a:r>
            <a:r>
              <a:rPr lang="ca-ES" dirty="0" smtClean="0"/>
              <a:t> </a:t>
            </a:r>
            <a:r>
              <a:rPr lang="ca-ES" dirty="0" err="1" smtClean="0"/>
              <a:t>urbanísticos</a:t>
            </a:r>
            <a:r>
              <a:rPr lang="ca-ES" dirty="0" smtClean="0"/>
              <a:t> y el </a:t>
            </a:r>
            <a:r>
              <a:rPr lang="ca-ES" dirty="0" err="1" smtClean="0"/>
              <a:t>planeamiento</a:t>
            </a:r>
            <a:r>
              <a:rPr lang="ca-ES" dirty="0" smtClean="0"/>
              <a:t> y la </a:t>
            </a:r>
            <a:r>
              <a:rPr lang="ca-ES" dirty="0" err="1" smtClean="0"/>
              <a:t>financiación</a:t>
            </a:r>
            <a:r>
              <a:rPr lang="ca-ES" dirty="0" smtClean="0"/>
              <a:t> de los </a:t>
            </a:r>
            <a:r>
              <a:rPr lang="ca-ES" dirty="0" err="1" smtClean="0"/>
              <a:t>servicios</a:t>
            </a:r>
            <a:r>
              <a:rPr lang="ca-ES" dirty="0" smtClean="0"/>
              <a:t> de </a:t>
            </a:r>
            <a:r>
              <a:rPr lang="ca-ES" dirty="0" err="1" smtClean="0"/>
              <a:t>saneamiento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7556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Eficacia y control publico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3015600"/>
            <a:ext cx="8229600" cy="3149704"/>
          </a:xfrm>
        </p:spPr>
        <p:txBody>
          <a:bodyPr/>
          <a:lstStyle/>
          <a:p>
            <a:r>
              <a:rPr lang="es-ES" noProof="0" dirty="0" smtClean="0"/>
              <a:t>La mayor eficacia del servicio debe considerar la dimensión de los problemas a resolver</a:t>
            </a:r>
          </a:p>
          <a:p>
            <a:r>
              <a:rPr lang="es-ES" noProof="0" dirty="0" smtClean="0"/>
              <a:t>El control publico debe asegurar la proximidad y la transparencia y debe evitar los conflictos con eventuales intereses privados, que deben ser respetados pero no superpuestos al interés público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0234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3212976"/>
            <a:ext cx="8229600" cy="1140736"/>
          </a:xfrm>
        </p:spPr>
        <p:txBody>
          <a:bodyPr>
            <a:normAutofit fontScale="90000"/>
          </a:bodyPr>
          <a:lstStyle/>
          <a:p>
            <a:r>
              <a:rPr lang="es-ES" noProof="0" dirty="0" smtClean="0"/>
              <a:t>    Muchas gracias por la atención</a:t>
            </a:r>
            <a:endParaRPr lang="es-ES" noProof="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845448"/>
          </a:xfrm>
        </p:spPr>
        <p:txBody>
          <a:bodyPr/>
          <a:lstStyle/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87639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Urbanismo y servicios públicos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 lnSpcReduction="10000"/>
          </a:bodyPr>
          <a:lstStyle/>
          <a:p>
            <a:r>
              <a:rPr lang="es-ES" noProof="0" dirty="0" smtClean="0"/>
              <a:t>La ciudad es un lugar denso con multitud de usos que compiten por el uso de un espacio limitado.</a:t>
            </a:r>
          </a:p>
          <a:p>
            <a:r>
              <a:rPr lang="es-ES" noProof="0" dirty="0" smtClean="0"/>
              <a:t>El urbanismo es la herramienta que permite la organización de usos y la prestación de servicios: vivienda, vía pública, servicios, usos públicos y privados.</a:t>
            </a:r>
          </a:p>
          <a:p>
            <a:r>
              <a:rPr lang="es-ES" noProof="0" dirty="0" smtClean="0"/>
              <a:t>El urbanismo debe resolver conflictos de intereses y de ideas. Requiere una autoridad fuerte y democrática.</a:t>
            </a:r>
          </a:p>
          <a:p>
            <a:r>
              <a:rPr lang="es-ES" noProof="0" dirty="0" smtClean="0"/>
              <a:t>Los servicios públicos son aquellos que requieren su adaptación a la construcción y organización del espacio urbano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6527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dirty="0" smtClean="0"/>
              <a:t>El proceso urbanístico y su financiación (I)</a:t>
            </a:r>
            <a:endParaRPr lang="es-ES" noProof="0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/>
          <a:p>
            <a:r>
              <a:rPr lang="es-ES" noProof="0" dirty="0" smtClean="0"/>
              <a:t>El proceso urbanístico responde a un plan. Sus premisas son el conocimiento del territorio (topografía, hidrografía, geología, etc.) y su estructura de propiedad.</a:t>
            </a:r>
          </a:p>
          <a:p>
            <a:r>
              <a:rPr lang="es-ES" noProof="0" dirty="0" smtClean="0"/>
              <a:t>El diseño urbanístico define los usos y su zonificación. El instrumento es la reparcelación y la compensación equitativa de derechos en la nueva estructura urbana.</a:t>
            </a:r>
          </a:p>
          <a:p>
            <a:r>
              <a:rPr lang="es-ES" noProof="0" dirty="0" smtClean="0"/>
              <a:t>Las fórmulas de financiación son diversas. En España se basan en la imputación de los costes de urbanización y servicios asociados al promotor.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257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dirty="0" smtClean="0"/>
              <a:t>El proceso urbanístico y su financiación (II)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72408"/>
          </a:xfrm>
        </p:spPr>
        <p:txBody>
          <a:bodyPr/>
          <a:lstStyle/>
          <a:p>
            <a:r>
              <a:rPr lang="es-ES" noProof="0" dirty="0" smtClean="0"/>
              <a:t>Muchas veces el urbanismo deber responder a realidades previas fruto del crecimiento espontáneo.</a:t>
            </a:r>
          </a:p>
          <a:p>
            <a:r>
              <a:rPr lang="es-ES" noProof="0" dirty="0" smtClean="0"/>
              <a:t>En esos casos, se trata de ordenar lo existente y asegurar el acceso a los servicios básicos.</a:t>
            </a:r>
          </a:p>
          <a:p>
            <a:r>
              <a:rPr lang="es-ES" noProof="0" dirty="0" smtClean="0"/>
              <a:t>La autoridad local tiene dos instrumentos básicos:</a:t>
            </a:r>
          </a:p>
          <a:p>
            <a:pPr lvl="1"/>
            <a:r>
              <a:rPr lang="es-ES" dirty="0" smtClean="0"/>
              <a:t>Los planes de reforma urbana</a:t>
            </a:r>
          </a:p>
          <a:p>
            <a:pPr lvl="1"/>
            <a:r>
              <a:rPr lang="es-ES" noProof="0" dirty="0" smtClean="0"/>
              <a:t>Las tarifas solidarias, que permiten establecer subvenciones cruzadas entre usuarios del servicio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5454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noProof="0" dirty="0" smtClean="0"/>
              <a:t>Los servicios de saneamiento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2520280"/>
          </a:xfrm>
        </p:spPr>
        <p:txBody>
          <a:bodyPr>
            <a:normAutofit/>
          </a:bodyPr>
          <a:lstStyle/>
          <a:p>
            <a:r>
              <a:rPr lang="es-ES" dirty="0" smtClean="0"/>
              <a:t>En España incluyen</a:t>
            </a:r>
            <a:r>
              <a:rPr lang="es-ES" noProof="0" dirty="0" smtClean="0"/>
              <a:t> abastecimiento de agua, canalización y tratamiento de aguas residuales</a:t>
            </a:r>
          </a:p>
          <a:p>
            <a:r>
              <a:rPr lang="es-ES" noProof="0" dirty="0" smtClean="0"/>
              <a:t>En las </a:t>
            </a:r>
            <a:r>
              <a:rPr lang="es-ES" dirty="0" smtClean="0"/>
              <a:t>aglomeraciones urbanas se distinguen servicios</a:t>
            </a:r>
            <a:r>
              <a:rPr lang="es-ES" noProof="0" dirty="0" smtClean="0"/>
              <a:t> en </a:t>
            </a:r>
            <a:r>
              <a:rPr lang="es-ES" b="1" noProof="0" dirty="0" smtClean="0"/>
              <a:t>alta</a:t>
            </a:r>
            <a:r>
              <a:rPr lang="es-ES" noProof="0" dirty="0" smtClean="0"/>
              <a:t> ( propios de la autoridad regional) y en </a:t>
            </a:r>
            <a:r>
              <a:rPr lang="es-ES" b="1" noProof="0" dirty="0" smtClean="0"/>
              <a:t>baja</a:t>
            </a:r>
            <a:r>
              <a:rPr lang="es-ES" noProof="0" dirty="0" smtClean="0"/>
              <a:t> (propios de las municipalidades)</a:t>
            </a:r>
          </a:p>
          <a:p>
            <a:pPr marL="0" indent="0">
              <a:buNone/>
            </a:pPr>
            <a:endParaRPr lang="es-E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00756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La garantía de suministro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r>
              <a:rPr lang="es-ES" dirty="0" smtClean="0"/>
              <a:t>Es el parámetro básico para asegurar la disponibilidad de agua en las peores condiciones previsibles</a:t>
            </a:r>
          </a:p>
          <a:p>
            <a:r>
              <a:rPr lang="es-ES" dirty="0" smtClean="0"/>
              <a:t>Su cálculo debe corresponderse con las previsiones de evolución de la población y los usos urbanos</a:t>
            </a:r>
          </a:p>
          <a:p>
            <a:r>
              <a:rPr lang="es-ES" dirty="0" smtClean="0"/>
              <a:t>La respuesta debe ser una combinación de planes de inversión, aprovisionamiento y previsión de medidas de contingencia.</a:t>
            </a:r>
          </a:p>
          <a:p>
            <a:r>
              <a:rPr lang="es-ES" dirty="0" smtClean="0"/>
              <a:t>La gestión de la garantía es diferente en función de las prioridades políticas o económicas</a:t>
            </a:r>
          </a:p>
        </p:txBody>
      </p:sp>
    </p:spTree>
    <p:extLst>
      <p:ext uri="{BB962C8B-B14F-4D97-AF65-F5344CB8AC3E}">
        <p14:creationId xmlns:p14="http://schemas.microsoft.com/office/powerpoint/2010/main" val="165266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4000" noProof="0" dirty="0" smtClean="0"/>
              <a:t>El carácter regional o metropolitano de los servicios en alta</a:t>
            </a:r>
            <a:endParaRPr lang="es-ES" sz="4000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392488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Para </a:t>
            </a:r>
            <a:r>
              <a:rPr lang="es-ES" dirty="0"/>
              <a:t>el </a:t>
            </a:r>
            <a:r>
              <a:rPr lang="es-ES" dirty="0" smtClean="0"/>
              <a:t>abastecimiento incluyen la captación, tratamiento y aducción de agua hasta los depósitos de cabecera de las municipalidades</a:t>
            </a:r>
          </a:p>
          <a:p>
            <a:r>
              <a:rPr lang="es-ES" dirty="0" smtClean="0"/>
              <a:t>Para las aguas residuales, los grandes colectores de drenaje y estaciones de tratamiento.</a:t>
            </a:r>
          </a:p>
          <a:p>
            <a:r>
              <a:rPr lang="es-ES" dirty="0" smtClean="0"/>
              <a:t>La necesidad de grandes infraestructuras y la captación de agua en zonas relativamente lejanas impone </a:t>
            </a:r>
            <a:r>
              <a:rPr lang="es-ES" dirty="0"/>
              <a:t>economías que aconsejan </a:t>
            </a:r>
            <a:r>
              <a:rPr lang="es-ES" dirty="0" smtClean="0"/>
              <a:t>la escala supramunicipal o regional</a:t>
            </a:r>
          </a:p>
          <a:p>
            <a:r>
              <a:rPr lang="es-ES" dirty="0" smtClean="0"/>
              <a:t>La escala regional es también la adecuada para la gestión de los objetivos de calidad de las cuencas</a:t>
            </a:r>
          </a:p>
        </p:txBody>
      </p:sp>
    </p:spTree>
    <p:extLst>
      <p:ext uri="{BB962C8B-B14F-4D97-AF65-F5344CB8AC3E}">
        <p14:creationId xmlns:p14="http://schemas.microsoft.com/office/powerpoint/2010/main" val="18323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dirty="0" smtClean="0"/>
              <a:t>El carácter local del saneamiento en baja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3941792"/>
          </a:xfrm>
        </p:spPr>
        <p:txBody>
          <a:bodyPr>
            <a:normAutofit lnSpcReduction="10000"/>
          </a:bodyPr>
          <a:lstStyle/>
          <a:p>
            <a:r>
              <a:rPr lang="es-ES" noProof="0" dirty="0" smtClean="0"/>
              <a:t>El abastecimiento en baja está íntimamente vinculado a la estructura urbana y a las condiciones económicas y sociales del municipio.</a:t>
            </a:r>
          </a:p>
          <a:p>
            <a:r>
              <a:rPr lang="es-ES" noProof="0" dirty="0" smtClean="0"/>
              <a:t>Lo mismo ocurre con evacuación de aguas residuales y las condiciones higiénicas de cada distrito urbano</a:t>
            </a:r>
          </a:p>
          <a:p>
            <a:r>
              <a:rPr lang="es-ES" dirty="0" smtClean="0"/>
              <a:t>Por ello, en ese tipo de servicios es importante la implicación directa de cada municipio</a:t>
            </a:r>
          </a:p>
          <a:p>
            <a:r>
              <a:rPr lang="es-ES" dirty="0"/>
              <a:t>El planeamiento y financiación de los servicios en baja deben estar íntimamente ligados al proceso urbanístico. </a:t>
            </a:r>
          </a:p>
          <a:p>
            <a:endParaRPr lang="es-ES" noProof="0" dirty="0" smtClean="0"/>
          </a:p>
        </p:txBody>
      </p:sp>
    </p:spTree>
    <p:extLst>
      <p:ext uri="{BB962C8B-B14F-4D97-AF65-F5344CB8AC3E}">
        <p14:creationId xmlns:p14="http://schemas.microsoft.com/office/powerpoint/2010/main" val="55786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dirty="0" smtClean="0"/>
              <a:t>La organización metropolitana de la gestión en alta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s-ES" noProof="0" dirty="0" smtClean="0"/>
              <a:t>Competencias: asignación por ley o por delegación.</a:t>
            </a:r>
          </a:p>
          <a:p>
            <a:r>
              <a:rPr lang="es-ES" noProof="0" dirty="0" smtClean="0"/>
              <a:t>Financiación: </a:t>
            </a:r>
          </a:p>
          <a:p>
            <a:pPr lvl="1"/>
            <a:r>
              <a:rPr lang="es-ES" noProof="0" dirty="0" smtClean="0"/>
              <a:t>establecimiento de un sistema fiscal o tarifario que considere los costes de cada tramo</a:t>
            </a:r>
          </a:p>
          <a:p>
            <a:pPr lvl="1"/>
            <a:r>
              <a:rPr lang="es-ES" noProof="0" dirty="0" smtClean="0"/>
              <a:t>Determinación de los mecanismos financieros para abordar las inversiones y su amortización</a:t>
            </a:r>
          </a:p>
          <a:p>
            <a:pPr lvl="1"/>
            <a:r>
              <a:rPr lang="es-ES" noProof="0" dirty="0" smtClean="0"/>
              <a:t>Determinación de sistemas tarifarios que garanticen los objetivos públicos: acceso universal al agua potable y limpieza de las masas de agua.</a:t>
            </a:r>
          </a:p>
          <a:p>
            <a:r>
              <a:rPr lang="es-ES" noProof="0" dirty="0" smtClean="0"/>
              <a:t>Gestión: aseguramiento de la independencia y capacidad de decisión de los titulares públicos.</a:t>
            </a:r>
          </a:p>
        </p:txBody>
      </p:sp>
    </p:spTree>
    <p:extLst>
      <p:ext uri="{BB962C8B-B14F-4D97-AF65-F5344CB8AC3E}">
        <p14:creationId xmlns:p14="http://schemas.microsoft.com/office/powerpoint/2010/main" val="34088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445</TotalTime>
  <Words>1081</Words>
  <Application>Microsoft Office PowerPoint</Application>
  <PresentationFormat>Presentación en pantalla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Flujo</vt:lpstr>
      <vt:lpstr>Planeamiento y prestación de servicios de saneamiento en las regiones metropolitanas</vt:lpstr>
      <vt:lpstr>Urbanismo y servicios públicos</vt:lpstr>
      <vt:lpstr>El proceso urbanístico y su financiación (I)</vt:lpstr>
      <vt:lpstr>El proceso urbanístico y su financiación (II)</vt:lpstr>
      <vt:lpstr>Los servicios de saneamiento</vt:lpstr>
      <vt:lpstr>La garantía de suministro</vt:lpstr>
      <vt:lpstr>El carácter regional o metropolitano de los servicios en alta</vt:lpstr>
      <vt:lpstr>El carácter local del saneamiento en baja</vt:lpstr>
      <vt:lpstr>La organización metropolitana de la gestión en alta</vt:lpstr>
      <vt:lpstr>Madrid y el Canal de Isabel II</vt:lpstr>
      <vt:lpstr>El Área metropolitana de Barcelona</vt:lpstr>
      <vt:lpstr>El Estatuto de las metrópolis (1)</vt:lpstr>
      <vt:lpstr>El Estatuto de las metrópolis (2)</vt:lpstr>
      <vt:lpstr>El Estatuto de las metrópolis (3)</vt:lpstr>
      <vt:lpstr>Eficacia y control publico</vt:lpstr>
      <vt:lpstr>    Muchas gracias por la atención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Aigua i energia</dc:title>
  <dc:creator>Joan</dc:creator>
  <cp:lastModifiedBy>Joan</cp:lastModifiedBy>
  <cp:revision>46</cp:revision>
  <cp:lastPrinted>2014-10-12T18:46:48Z</cp:lastPrinted>
  <dcterms:created xsi:type="dcterms:W3CDTF">2014-10-11T15:15:12Z</dcterms:created>
  <dcterms:modified xsi:type="dcterms:W3CDTF">2015-05-26T14:15:53Z</dcterms:modified>
</cp:coreProperties>
</file>