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22" r:id="rId2"/>
    <p:sldMasterId id="2147483736" r:id="rId3"/>
  </p:sldMasterIdLst>
  <p:handoutMasterIdLst>
    <p:handoutMasterId r:id="rId27"/>
  </p:handoutMasterIdLst>
  <p:sldIdLst>
    <p:sldId id="351" r:id="rId4"/>
    <p:sldId id="353" r:id="rId5"/>
    <p:sldId id="355" r:id="rId6"/>
    <p:sldId id="375" r:id="rId7"/>
    <p:sldId id="376" r:id="rId8"/>
    <p:sldId id="374" r:id="rId9"/>
    <p:sldId id="372" r:id="rId10"/>
    <p:sldId id="366" r:id="rId11"/>
    <p:sldId id="367" r:id="rId12"/>
    <p:sldId id="379" r:id="rId13"/>
    <p:sldId id="368" r:id="rId14"/>
    <p:sldId id="386" r:id="rId15"/>
    <p:sldId id="387" r:id="rId16"/>
    <p:sldId id="381" r:id="rId17"/>
    <p:sldId id="388" r:id="rId18"/>
    <p:sldId id="389" r:id="rId19"/>
    <p:sldId id="378" r:id="rId20"/>
    <p:sldId id="382" r:id="rId21"/>
    <p:sldId id="390" r:id="rId22"/>
    <p:sldId id="391" r:id="rId23"/>
    <p:sldId id="392" r:id="rId24"/>
    <p:sldId id="380" r:id="rId25"/>
    <p:sldId id="364" r:id="rId26"/>
  </p:sldIdLst>
  <p:sldSz cx="8640763" cy="6480175"/>
  <p:notesSz cx="6797675" cy="9928225"/>
  <p:defaultTextStyle>
    <a:defPPr>
      <a:defRPr lang="pt-BR"/>
    </a:defPPr>
    <a:lvl1pPr marL="0" algn="l" defTabSz="8639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962" algn="l" defTabSz="8639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3925" algn="l" defTabSz="8639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5887" algn="l" defTabSz="8639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7849" algn="l" defTabSz="8639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59810" algn="l" defTabSz="8639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1773" algn="l" defTabSz="8639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3735" algn="l" defTabSz="8639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5697" algn="l" defTabSz="8639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38" autoAdjust="0"/>
  </p:normalViewPr>
  <p:slideViewPr>
    <p:cSldViewPr>
      <p:cViewPr>
        <p:scale>
          <a:sx n="70" d="100"/>
          <a:sy n="70" d="100"/>
        </p:scale>
        <p:origin x="-876" y="-192"/>
      </p:cViewPr>
      <p:guideLst>
        <p:guide orient="horz" pos="2041"/>
        <p:guide pos="2722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91609-3A53-49A6-B8CB-DDAAB1A695E0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4E3BF-0BFB-4E0B-9C43-AB27E59F31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60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04046" y="1296036"/>
            <a:ext cx="7419535" cy="1728047"/>
          </a:xfrm>
          <a:ln>
            <a:noFill/>
          </a:ln>
        </p:spPr>
        <p:txBody>
          <a:bodyPr vert="horz" tIns="0" rIns="1727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3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04046" y="3050667"/>
            <a:ext cx="7422415" cy="1656045"/>
          </a:xfrm>
        </p:spPr>
        <p:txBody>
          <a:bodyPr lIns="0" rIns="17278"/>
          <a:lstStyle>
            <a:lvl1pPr marL="0" marR="43196" indent="0" algn="r">
              <a:buNone/>
              <a:defRPr>
                <a:solidFill>
                  <a:schemeClr val="tx1"/>
                </a:solidFill>
              </a:defRPr>
            </a:lvl1pPr>
            <a:lvl2pPr marL="431962" indent="0" algn="ctr">
              <a:buNone/>
            </a:lvl2pPr>
            <a:lvl3pPr marL="863925" indent="0" algn="ctr">
              <a:buNone/>
            </a:lvl3pPr>
            <a:lvl4pPr marL="1295887" indent="0" algn="ctr">
              <a:buNone/>
            </a:lvl4pPr>
            <a:lvl5pPr marL="1727849" indent="0" algn="ctr">
              <a:buNone/>
            </a:lvl5pPr>
            <a:lvl6pPr marL="2159810" indent="0" algn="ctr">
              <a:buNone/>
            </a:lvl6pPr>
            <a:lvl7pPr marL="2591773" indent="0" algn="ctr">
              <a:buNone/>
            </a:lvl7pPr>
            <a:lvl8pPr marL="3023735" indent="0" algn="ctr">
              <a:buNone/>
            </a:lvl8pPr>
            <a:lvl9pPr marL="3455697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432038" y="6006164"/>
            <a:ext cx="2016178" cy="345009"/>
          </a:xfrm>
          <a:prstGeom prst="rect">
            <a:avLst/>
          </a:prstGeom>
        </p:spPr>
        <p:txBody>
          <a:bodyPr lIns="86393" tIns="43196" rIns="86393" bIns="43196"/>
          <a:lstStyle/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32038" y="6006164"/>
            <a:ext cx="2016178" cy="345009"/>
          </a:xfrm>
          <a:prstGeom prst="rect">
            <a:avLst/>
          </a:prstGeom>
        </p:spPr>
        <p:txBody>
          <a:bodyPr lIns="86393" tIns="43196" rIns="86393" bIns="43196"/>
          <a:lstStyle/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64553" y="864026"/>
            <a:ext cx="1944172" cy="492463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32038" y="864026"/>
            <a:ext cx="5688502" cy="492463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32038" y="6006164"/>
            <a:ext cx="2016178" cy="345009"/>
          </a:xfrm>
          <a:prstGeom prst="rect">
            <a:avLst/>
          </a:prstGeom>
        </p:spPr>
        <p:txBody>
          <a:bodyPr lIns="86393" tIns="43196" rIns="86393" bIns="43196"/>
          <a:lstStyle/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Fortaleza, 19 a 23 de agosto de 2013 – Centro de Eventos do Ceará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Fortaleza, 19 a 23 de agosto de 2013 – Centro de Eventos do Ceará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04046" y="1296037"/>
            <a:ext cx="7419535" cy="1728047"/>
          </a:xfrm>
          <a:ln>
            <a:noFill/>
          </a:ln>
        </p:spPr>
        <p:txBody>
          <a:bodyPr tIns="0" rIns="17277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3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04047" y="3050667"/>
            <a:ext cx="7422415" cy="1656045"/>
          </a:xfrm>
        </p:spPr>
        <p:txBody>
          <a:bodyPr lIns="0" rIns="17277"/>
          <a:lstStyle>
            <a:lvl1pPr marL="0" marR="43191" indent="0" algn="r">
              <a:buNone/>
              <a:defRPr>
                <a:solidFill>
                  <a:schemeClr val="tx1"/>
                </a:solidFill>
              </a:defRPr>
            </a:lvl1pPr>
            <a:lvl2pPr marL="431916" indent="0" algn="ctr">
              <a:buNone/>
            </a:lvl2pPr>
            <a:lvl3pPr marL="863832" indent="0" algn="ctr">
              <a:buNone/>
            </a:lvl3pPr>
            <a:lvl4pPr marL="1295749" indent="0" algn="ctr">
              <a:buNone/>
            </a:lvl4pPr>
            <a:lvl5pPr marL="1727665" indent="0" algn="ctr">
              <a:buNone/>
            </a:lvl5pPr>
            <a:lvl6pPr marL="2159579" indent="0" algn="ctr">
              <a:buNone/>
            </a:lvl6pPr>
            <a:lvl7pPr marL="2591496" indent="0" algn="ctr">
              <a:buNone/>
            </a:lvl7pPr>
            <a:lvl8pPr marL="3023412" indent="0" algn="ctr">
              <a:buNone/>
            </a:lvl8pPr>
            <a:lvl9pPr marL="3455328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431800" y="6005515"/>
            <a:ext cx="2016125" cy="346075"/>
          </a:xfrm>
          <a:prstGeom prst="rect">
            <a:avLst/>
          </a:prstGeom>
        </p:spPr>
        <p:txBody>
          <a:bodyPr lIns="86384" tIns="43191" rIns="86384" bIns="43191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Fortaleza, 19 a 23 de agosto de 2013 – Centro de Eventos do Ceará</a:t>
            </a:r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164" y="1244193"/>
            <a:ext cx="7344649" cy="1287395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3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1164" y="2555657"/>
            <a:ext cx="7344649" cy="1426538"/>
          </a:xfrm>
        </p:spPr>
        <p:txBody>
          <a:bodyPr lIns="43191" rIns="43191"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31800" y="6005515"/>
            <a:ext cx="2016125" cy="346075"/>
          </a:xfrm>
          <a:prstGeom prst="rect">
            <a:avLst/>
          </a:prstGeom>
        </p:spPr>
        <p:txBody>
          <a:bodyPr lIns="86384" tIns="43191" rIns="86384" bIns="43191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40" y="665298"/>
            <a:ext cx="7776687" cy="108002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038" y="1814305"/>
            <a:ext cx="3816337" cy="419051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92390" y="1814305"/>
            <a:ext cx="3816337" cy="419051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31800" y="6005515"/>
            <a:ext cx="2016125" cy="346075"/>
          </a:xfrm>
          <a:prstGeom prst="rect">
            <a:avLst/>
          </a:prstGeom>
        </p:spPr>
        <p:txBody>
          <a:bodyPr lIns="86384" tIns="43191" rIns="86384" bIns="43191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40" y="665298"/>
            <a:ext cx="7776687" cy="1080029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2038" y="1753037"/>
            <a:ext cx="3817838" cy="623027"/>
          </a:xfrm>
        </p:spPr>
        <p:txBody>
          <a:bodyPr lIns="43191" tIns="0" rIns="43191" bIns="0" anchor="ctr">
            <a:noAutofit/>
          </a:bodyPr>
          <a:lstStyle>
            <a:lvl1pPr marL="0" indent="0">
              <a:buNone/>
              <a:defRPr sz="2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389390" y="1757301"/>
            <a:ext cx="3819337" cy="618766"/>
          </a:xfrm>
        </p:spPr>
        <p:txBody>
          <a:bodyPr lIns="43191" tIns="0" rIns="43191" bIns="0" anchor="ctr"/>
          <a:lstStyle>
            <a:lvl1pPr marL="0" indent="0">
              <a:buNone/>
              <a:defRPr sz="2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32038" y="2376064"/>
            <a:ext cx="3817838" cy="3633849"/>
          </a:xfrm>
        </p:spPr>
        <p:txBody>
          <a:bodyPr tIns="0"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389390" y="2376064"/>
            <a:ext cx="3819337" cy="3633849"/>
          </a:xfrm>
        </p:spPr>
        <p:txBody>
          <a:bodyPr tIns="0"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31800" y="6005515"/>
            <a:ext cx="2016125" cy="346075"/>
          </a:xfrm>
          <a:prstGeom prst="rect">
            <a:avLst/>
          </a:prstGeom>
        </p:spPr>
        <p:txBody>
          <a:bodyPr lIns="86384" tIns="43191" rIns="86384" bIns="43191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38" y="665298"/>
            <a:ext cx="7848693" cy="1080029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31800" y="6005515"/>
            <a:ext cx="2016125" cy="346075"/>
          </a:xfrm>
          <a:prstGeom prst="rect">
            <a:avLst/>
          </a:prstGeom>
        </p:spPr>
        <p:txBody>
          <a:bodyPr lIns="86384" tIns="43191" rIns="86384" bIns="43191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Fortaleza, 19 a 23 de agosto de 2013 – Centro de Eventos do Ceará</a:t>
            </a:r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31800" y="6005515"/>
            <a:ext cx="2016125" cy="346075"/>
          </a:xfrm>
          <a:prstGeom prst="rect">
            <a:avLst/>
          </a:prstGeom>
        </p:spPr>
        <p:txBody>
          <a:bodyPr lIns="86384" tIns="43191" rIns="86384" bIns="43191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57" y="486015"/>
            <a:ext cx="2592229" cy="109803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48057" y="1584045"/>
            <a:ext cx="2592229" cy="4320117"/>
          </a:xfrm>
        </p:spPr>
        <p:txBody>
          <a:bodyPr lIns="17277" rIns="17277"/>
          <a:lstStyle>
            <a:lvl1pPr marL="0" indent="0" algn="l">
              <a:buNone/>
              <a:defRPr sz="1300"/>
            </a:lvl1pPr>
            <a:lvl2pPr indent="0" algn="l">
              <a:buNone/>
              <a:defRPr sz="1100"/>
            </a:lvl2pPr>
            <a:lvl3pPr indent="0" algn="l">
              <a:buNone/>
              <a:defRPr sz="9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378298" y="1584045"/>
            <a:ext cx="4830427" cy="4320117"/>
          </a:xfrm>
        </p:spPr>
        <p:txBody>
          <a:bodyPr tIns="0"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  <a:lvl4pPr>
              <a:defRPr sz="1900"/>
            </a:lvl4pPr>
            <a:lvl5pPr>
              <a:defRPr sz="17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31800" y="6005515"/>
            <a:ext cx="2016125" cy="346075"/>
          </a:xfrm>
          <a:prstGeom prst="rect">
            <a:avLst/>
          </a:prstGeom>
        </p:spPr>
        <p:txBody>
          <a:bodyPr lIns="86384" tIns="43191" rIns="86384" bIns="43191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2990850" y="1047752"/>
            <a:ext cx="4968875" cy="388778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4" tIns="43191" rIns="86384" bIns="4319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7562850" y="5064125"/>
            <a:ext cx="147638" cy="14763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4" tIns="43191" rIns="86384" bIns="4319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3" y="5495925"/>
            <a:ext cx="8659813" cy="984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84" tIns="43191" rIns="86384" bIns="43191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140202" y="5876925"/>
            <a:ext cx="4500563" cy="603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84" tIns="43191" rIns="86384" bIns="43191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053" y="1112155"/>
            <a:ext cx="2091065" cy="1495430"/>
          </a:xfrm>
        </p:spPr>
        <p:txBody>
          <a:bodyPr lIns="43191" rIns="43191" bIns="43191"/>
          <a:lstStyle>
            <a:lvl1pPr algn="l">
              <a:buNone/>
              <a:defRPr sz="19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76051" y="2672940"/>
            <a:ext cx="2088184" cy="2059256"/>
          </a:xfrm>
        </p:spPr>
        <p:txBody>
          <a:bodyPr lIns="60469" rIns="43191"/>
          <a:lstStyle>
            <a:lvl1pPr marL="0" indent="0" algn="l">
              <a:spcBef>
                <a:spcPts val="236"/>
              </a:spcBef>
              <a:buFontTx/>
              <a:buNone/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293956" y="1133433"/>
            <a:ext cx="4363585" cy="37153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31800" y="6005515"/>
            <a:ext cx="2016125" cy="346075"/>
          </a:xfrm>
          <a:prstGeom prst="rect">
            <a:avLst/>
          </a:prstGeom>
        </p:spPr>
        <p:txBody>
          <a:bodyPr lIns="86384" tIns="43191" rIns="86384" bIns="43191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32700" y="6005515"/>
            <a:ext cx="576263" cy="346075"/>
          </a:xfrm>
        </p:spPr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31800" y="6005515"/>
            <a:ext cx="2016125" cy="346075"/>
          </a:xfrm>
          <a:prstGeom prst="rect">
            <a:avLst/>
          </a:prstGeom>
        </p:spPr>
        <p:txBody>
          <a:bodyPr lIns="86384" tIns="43191" rIns="86384" bIns="43191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64553" y="864027"/>
            <a:ext cx="1944172" cy="492463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32038" y="864027"/>
            <a:ext cx="5688502" cy="492463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31800" y="6005515"/>
            <a:ext cx="2016125" cy="346075"/>
          </a:xfrm>
          <a:prstGeom prst="rect">
            <a:avLst/>
          </a:prstGeom>
        </p:spPr>
        <p:txBody>
          <a:bodyPr lIns="86384" tIns="43191" rIns="86384" bIns="43191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Fortaleza, 19 a 23 de agosto de 2013 – Centro de Eventos do Ceará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Fortaleza, 19 a 23 de agosto de 2013 – Centro de Eventos do Ceará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04046" y="1296036"/>
            <a:ext cx="7419535" cy="1728047"/>
          </a:xfrm>
          <a:ln>
            <a:noFill/>
          </a:ln>
        </p:spPr>
        <p:txBody>
          <a:bodyPr tIns="0" rIns="1727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3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04046" y="3050667"/>
            <a:ext cx="7422415" cy="1656045"/>
          </a:xfrm>
        </p:spPr>
        <p:txBody>
          <a:bodyPr lIns="0" rIns="17278"/>
          <a:lstStyle>
            <a:lvl1pPr marL="0" marR="43196" indent="0" algn="r">
              <a:buNone/>
              <a:defRPr>
                <a:solidFill>
                  <a:schemeClr val="tx1"/>
                </a:solidFill>
              </a:defRPr>
            </a:lvl1pPr>
            <a:lvl2pPr marL="431962" indent="0" algn="ctr">
              <a:buNone/>
            </a:lvl2pPr>
            <a:lvl3pPr marL="863925" indent="0" algn="ctr">
              <a:buNone/>
            </a:lvl3pPr>
            <a:lvl4pPr marL="1295887" indent="0" algn="ctr">
              <a:buNone/>
            </a:lvl4pPr>
            <a:lvl5pPr marL="1727849" indent="0" algn="ctr">
              <a:buNone/>
            </a:lvl5pPr>
            <a:lvl6pPr marL="2159810" indent="0" algn="ctr">
              <a:buNone/>
            </a:lvl6pPr>
            <a:lvl7pPr marL="2591773" indent="0" algn="ctr">
              <a:buNone/>
            </a:lvl7pPr>
            <a:lvl8pPr marL="3023735" indent="0" algn="ctr">
              <a:buNone/>
            </a:lvl8pPr>
            <a:lvl9pPr marL="3455697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431800" y="6005514"/>
            <a:ext cx="2016125" cy="346075"/>
          </a:xfrm>
          <a:prstGeom prst="rect">
            <a:avLst/>
          </a:prstGeom>
        </p:spPr>
        <p:txBody>
          <a:bodyPr lIns="86393" tIns="43196" rIns="86393" bIns="43196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Fortaleza, 19 a 23 de agosto de 2013 – Centro de Eventos do Ceará</a:t>
            </a:r>
            <a:endParaRPr lang="pt-B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164" y="1244193"/>
            <a:ext cx="7344649" cy="1287395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3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1164" y="2555657"/>
            <a:ext cx="7344649" cy="1426538"/>
          </a:xfrm>
        </p:spPr>
        <p:txBody>
          <a:bodyPr lIns="43196" rIns="43196"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31800" y="6005514"/>
            <a:ext cx="2016125" cy="346075"/>
          </a:xfrm>
          <a:prstGeom prst="rect">
            <a:avLst/>
          </a:prstGeom>
        </p:spPr>
        <p:txBody>
          <a:bodyPr lIns="86393" tIns="43196" rIns="86393" bIns="43196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164" y="1244193"/>
            <a:ext cx="7344649" cy="128739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3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1164" y="2555657"/>
            <a:ext cx="7344649" cy="1426538"/>
          </a:xfrm>
        </p:spPr>
        <p:txBody>
          <a:bodyPr lIns="43196" rIns="43196" anchor="t"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32038" y="6006164"/>
            <a:ext cx="2016178" cy="345009"/>
          </a:xfrm>
          <a:prstGeom prst="rect">
            <a:avLst/>
          </a:prstGeom>
        </p:spPr>
        <p:txBody>
          <a:bodyPr lIns="86393" tIns="43196" rIns="86393" bIns="43196"/>
          <a:lstStyle/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39" y="665298"/>
            <a:ext cx="7776687" cy="108002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038" y="1814304"/>
            <a:ext cx="3816337" cy="419051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92389" y="1814304"/>
            <a:ext cx="3816337" cy="419051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31800" y="6005514"/>
            <a:ext cx="2016125" cy="346075"/>
          </a:xfrm>
          <a:prstGeom prst="rect">
            <a:avLst/>
          </a:prstGeom>
        </p:spPr>
        <p:txBody>
          <a:bodyPr lIns="86393" tIns="43196" rIns="86393" bIns="43196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39" y="665298"/>
            <a:ext cx="7776687" cy="1080029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2038" y="1753037"/>
            <a:ext cx="3817838" cy="623027"/>
          </a:xfrm>
        </p:spPr>
        <p:txBody>
          <a:bodyPr lIns="43196" tIns="0" rIns="43196" bIns="0" anchor="ctr">
            <a:noAutofit/>
          </a:bodyPr>
          <a:lstStyle>
            <a:lvl1pPr marL="0" indent="0">
              <a:buNone/>
              <a:defRPr sz="2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389389" y="1757300"/>
            <a:ext cx="3819337" cy="618766"/>
          </a:xfrm>
        </p:spPr>
        <p:txBody>
          <a:bodyPr lIns="43196" tIns="0" rIns="43196" bIns="0" anchor="ctr"/>
          <a:lstStyle>
            <a:lvl1pPr marL="0" indent="0">
              <a:buNone/>
              <a:defRPr sz="2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32038" y="2376064"/>
            <a:ext cx="3817838" cy="3633849"/>
          </a:xfrm>
        </p:spPr>
        <p:txBody>
          <a:bodyPr tIns="0"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389389" y="2376064"/>
            <a:ext cx="3819337" cy="3633849"/>
          </a:xfrm>
        </p:spPr>
        <p:txBody>
          <a:bodyPr tIns="0"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31800" y="6005514"/>
            <a:ext cx="2016125" cy="346075"/>
          </a:xfrm>
          <a:prstGeom prst="rect">
            <a:avLst/>
          </a:prstGeom>
        </p:spPr>
        <p:txBody>
          <a:bodyPr lIns="86393" tIns="43196" rIns="86393" bIns="43196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38" y="665298"/>
            <a:ext cx="7848693" cy="1080029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31800" y="6005514"/>
            <a:ext cx="2016125" cy="346075"/>
          </a:xfrm>
          <a:prstGeom prst="rect">
            <a:avLst/>
          </a:prstGeom>
        </p:spPr>
        <p:txBody>
          <a:bodyPr lIns="86393" tIns="43196" rIns="86393" bIns="43196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31800" y="6005514"/>
            <a:ext cx="2016125" cy="346075"/>
          </a:xfrm>
          <a:prstGeom prst="rect">
            <a:avLst/>
          </a:prstGeom>
        </p:spPr>
        <p:txBody>
          <a:bodyPr lIns="86393" tIns="43196" rIns="86393" bIns="43196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57" y="486015"/>
            <a:ext cx="2592229" cy="109803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48057" y="1584044"/>
            <a:ext cx="2592229" cy="4320117"/>
          </a:xfrm>
        </p:spPr>
        <p:txBody>
          <a:bodyPr lIns="17278" rIns="17278"/>
          <a:lstStyle>
            <a:lvl1pPr marL="0" indent="0" algn="l">
              <a:buNone/>
              <a:defRPr sz="1300"/>
            </a:lvl1pPr>
            <a:lvl2pPr indent="0" algn="l">
              <a:buNone/>
              <a:defRPr sz="1100"/>
            </a:lvl2pPr>
            <a:lvl3pPr indent="0" algn="l">
              <a:buNone/>
              <a:defRPr sz="9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378298" y="1584044"/>
            <a:ext cx="4830427" cy="4320117"/>
          </a:xfrm>
        </p:spPr>
        <p:txBody>
          <a:bodyPr tIns="0"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  <a:lvl4pPr>
              <a:defRPr sz="1900"/>
            </a:lvl4pPr>
            <a:lvl5pPr>
              <a:defRPr sz="17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31800" y="6005514"/>
            <a:ext cx="2016125" cy="346075"/>
          </a:xfrm>
          <a:prstGeom prst="rect">
            <a:avLst/>
          </a:prstGeom>
        </p:spPr>
        <p:txBody>
          <a:bodyPr lIns="86393" tIns="43196" rIns="86393" bIns="43196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2990850" y="1047751"/>
            <a:ext cx="4968875" cy="388778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93" tIns="43196" rIns="86393" bIns="4319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7562850" y="5064125"/>
            <a:ext cx="147638" cy="14763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93" tIns="43196" rIns="86393" bIns="4319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4" y="5495925"/>
            <a:ext cx="8659813" cy="984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93" tIns="43196" rIns="86393" bIns="43196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140201" y="5876925"/>
            <a:ext cx="4500563" cy="603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93" tIns="43196" rIns="86393" bIns="43196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052" y="1112154"/>
            <a:ext cx="2091065" cy="1495430"/>
          </a:xfrm>
        </p:spPr>
        <p:txBody>
          <a:bodyPr lIns="43196" rIns="43196" bIns="43196"/>
          <a:lstStyle>
            <a:lvl1pPr algn="l">
              <a:buNone/>
              <a:defRPr sz="19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76051" y="2672940"/>
            <a:ext cx="2088184" cy="2059256"/>
          </a:xfrm>
        </p:spPr>
        <p:txBody>
          <a:bodyPr lIns="60475" rIns="43196"/>
          <a:lstStyle>
            <a:lvl1pPr marL="0" indent="0" algn="l">
              <a:spcBef>
                <a:spcPts val="236"/>
              </a:spcBef>
              <a:buFontTx/>
              <a:buNone/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293955" y="1133433"/>
            <a:ext cx="4363585" cy="37153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31800" y="6005514"/>
            <a:ext cx="2016125" cy="346075"/>
          </a:xfrm>
          <a:prstGeom prst="rect">
            <a:avLst/>
          </a:prstGeom>
        </p:spPr>
        <p:txBody>
          <a:bodyPr lIns="86393" tIns="43196" rIns="86393" bIns="43196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32700" y="6005514"/>
            <a:ext cx="576263" cy="346075"/>
          </a:xfrm>
        </p:spPr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31800" y="6005514"/>
            <a:ext cx="2016125" cy="346075"/>
          </a:xfrm>
          <a:prstGeom prst="rect">
            <a:avLst/>
          </a:prstGeom>
        </p:spPr>
        <p:txBody>
          <a:bodyPr lIns="86393" tIns="43196" rIns="86393" bIns="43196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64553" y="864026"/>
            <a:ext cx="1944172" cy="492463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32038" y="864026"/>
            <a:ext cx="5688502" cy="492463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31800" y="6005514"/>
            <a:ext cx="2016125" cy="346075"/>
          </a:xfrm>
          <a:prstGeom prst="rect">
            <a:avLst/>
          </a:prstGeom>
        </p:spPr>
        <p:txBody>
          <a:bodyPr lIns="86393" tIns="43196" rIns="86393" bIns="43196"/>
          <a:lstStyle>
            <a:lvl1pPr>
              <a:defRPr/>
            </a:lvl1pPr>
          </a:lstStyle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Fortaleza, 19 a 23 de agosto de 2013 – Centro de Eventos do Ceará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Fortaleza, 19 a 23 de agosto de 2013 – Centro de Eventos do Ceará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39" y="665298"/>
            <a:ext cx="7776687" cy="1080029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038" y="1814304"/>
            <a:ext cx="3816337" cy="419051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92389" y="1814304"/>
            <a:ext cx="3816337" cy="419051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32038" y="6006164"/>
            <a:ext cx="2016178" cy="345009"/>
          </a:xfrm>
          <a:prstGeom prst="rect">
            <a:avLst/>
          </a:prstGeom>
        </p:spPr>
        <p:txBody>
          <a:bodyPr lIns="86393" tIns="43196" rIns="86393" bIns="43196"/>
          <a:lstStyle/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39" y="665298"/>
            <a:ext cx="7776687" cy="1080029"/>
          </a:xfrm>
        </p:spPr>
        <p:txBody>
          <a:bodyPr tIns="43196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2038" y="1753037"/>
            <a:ext cx="3817838" cy="623027"/>
          </a:xfrm>
        </p:spPr>
        <p:txBody>
          <a:bodyPr lIns="43196" tIns="0" rIns="43196" bIns="0" anchor="ctr">
            <a:noAutofit/>
          </a:bodyPr>
          <a:lstStyle>
            <a:lvl1pPr marL="0" indent="0">
              <a:buNone/>
              <a:defRPr sz="2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389389" y="1757300"/>
            <a:ext cx="3819337" cy="618766"/>
          </a:xfrm>
        </p:spPr>
        <p:txBody>
          <a:bodyPr lIns="43196" tIns="0" rIns="43196" bIns="0" anchor="ctr"/>
          <a:lstStyle>
            <a:lvl1pPr marL="0" indent="0">
              <a:buNone/>
              <a:defRPr sz="2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32038" y="2376064"/>
            <a:ext cx="3817838" cy="3633849"/>
          </a:xfrm>
        </p:spPr>
        <p:txBody>
          <a:bodyPr tIns="0"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389389" y="2376064"/>
            <a:ext cx="3819337" cy="3633849"/>
          </a:xfrm>
        </p:spPr>
        <p:txBody>
          <a:bodyPr tIns="0"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32038" y="6006164"/>
            <a:ext cx="2016178" cy="345009"/>
          </a:xfrm>
          <a:prstGeom prst="rect">
            <a:avLst/>
          </a:prstGeom>
        </p:spPr>
        <p:txBody>
          <a:bodyPr lIns="86393" tIns="43196" rIns="86393" bIns="43196"/>
          <a:lstStyle/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38" y="665298"/>
            <a:ext cx="7848693" cy="1080029"/>
          </a:xfrm>
        </p:spPr>
        <p:txBody>
          <a:bodyPr vert="horz" tIns="4319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32038" y="6006164"/>
            <a:ext cx="2016178" cy="345009"/>
          </a:xfrm>
          <a:prstGeom prst="rect">
            <a:avLst/>
          </a:prstGeom>
        </p:spPr>
        <p:txBody>
          <a:bodyPr lIns="86393" tIns="43196" rIns="86393" bIns="43196"/>
          <a:lstStyle/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32038" y="6006164"/>
            <a:ext cx="2016178" cy="345009"/>
          </a:xfrm>
          <a:prstGeom prst="rect">
            <a:avLst/>
          </a:prstGeom>
        </p:spPr>
        <p:txBody>
          <a:bodyPr lIns="86393" tIns="43196" rIns="86393" bIns="43196"/>
          <a:lstStyle/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57" y="486015"/>
            <a:ext cx="2592229" cy="109803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48057" y="1584044"/>
            <a:ext cx="2592229" cy="4320117"/>
          </a:xfrm>
        </p:spPr>
        <p:txBody>
          <a:bodyPr lIns="17278" rIns="17278"/>
          <a:lstStyle>
            <a:lvl1pPr marL="0" indent="0" algn="l">
              <a:buNone/>
              <a:defRPr sz="1300"/>
            </a:lvl1pPr>
            <a:lvl2pPr indent="0" algn="l">
              <a:buNone/>
              <a:defRPr sz="1100"/>
            </a:lvl2pPr>
            <a:lvl3pPr indent="0" algn="l">
              <a:buNone/>
              <a:defRPr sz="9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378298" y="1584044"/>
            <a:ext cx="4830427" cy="4320117"/>
          </a:xfrm>
        </p:spPr>
        <p:txBody>
          <a:bodyPr tIns="0"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  <a:lvl4pPr>
              <a:defRPr sz="1900"/>
            </a:lvl4pPr>
            <a:lvl5pPr>
              <a:defRPr sz="17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32038" y="6006164"/>
            <a:ext cx="2016178" cy="345009"/>
          </a:xfrm>
          <a:prstGeom prst="rect">
            <a:avLst/>
          </a:prstGeom>
        </p:spPr>
        <p:txBody>
          <a:bodyPr lIns="86393" tIns="43196" rIns="86393" bIns="43196"/>
          <a:lstStyle/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2991528" y="1047030"/>
            <a:ext cx="4968439" cy="38881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93" tIns="43196" rIns="86393" bIns="4319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7563629" y="5064485"/>
            <a:ext cx="146893" cy="14688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93" tIns="43196" rIns="86393" bIns="4319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052" y="1112154"/>
            <a:ext cx="2091065" cy="1495430"/>
          </a:xfrm>
        </p:spPr>
        <p:txBody>
          <a:bodyPr vert="horz" lIns="43196" tIns="43196" rIns="43196" bIns="43196" anchor="b"/>
          <a:lstStyle>
            <a:lvl1pPr algn="l">
              <a:buNone/>
              <a:defRPr sz="19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76051" y="2672940"/>
            <a:ext cx="2088184" cy="2059256"/>
          </a:xfrm>
        </p:spPr>
        <p:txBody>
          <a:bodyPr lIns="60475" rIns="43196" bIns="43196" anchor="t"/>
          <a:lstStyle>
            <a:lvl1pPr marL="0" indent="0" algn="l">
              <a:spcBef>
                <a:spcPts val="236"/>
              </a:spcBef>
              <a:buFontTx/>
              <a:buNone/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32038" y="6006164"/>
            <a:ext cx="2016178" cy="345009"/>
          </a:xfrm>
          <a:prstGeom prst="rect">
            <a:avLst/>
          </a:prstGeom>
        </p:spPr>
        <p:txBody>
          <a:bodyPr lIns="86393" tIns="43196" rIns="86393" bIns="43196"/>
          <a:lstStyle/>
          <a:p>
            <a:fld id="{9464A615-1BF6-4F8C-99BA-70C62F0C6594}" type="datetimeFigureOut">
              <a:rPr lang="pt-BR" smtClean="0"/>
              <a:pPr/>
              <a:t>26/5/2015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32675" y="6006164"/>
            <a:ext cx="576051" cy="345009"/>
          </a:xfrm>
        </p:spPr>
        <p:txBody>
          <a:bodyPr/>
          <a:lstStyle/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293955" y="1133433"/>
            <a:ext cx="4363585" cy="37153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000" y="5496148"/>
            <a:ext cx="8658765" cy="9840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393" tIns="43196" rIns="86393" bIns="43196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140367" y="5877159"/>
            <a:ext cx="4500397" cy="6030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393" tIns="43196" rIns="86393" bIns="43196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32039" y="665298"/>
            <a:ext cx="7776687" cy="1080029"/>
          </a:xfrm>
          <a:prstGeom prst="rect">
            <a:avLst/>
          </a:prstGeom>
        </p:spPr>
        <p:txBody>
          <a:bodyPr vert="horz" lIns="0" tIns="43196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32039" y="1828849"/>
            <a:ext cx="7776687" cy="4147312"/>
          </a:xfrm>
          <a:prstGeom prst="rect">
            <a:avLst/>
          </a:prstGeom>
        </p:spPr>
        <p:txBody>
          <a:bodyPr vert="horz" lIns="86393" tIns="43196" rIns="86393" bIns="43196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006849" y="6006164"/>
            <a:ext cx="5035335" cy="345009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pt-BR" dirty="0" smtClean="0"/>
              <a:t>Fortaleza, 19 a 23 de agosto de 2013 – Centro de Eventos do Ceará</a:t>
            </a:r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488661" y="6006164"/>
            <a:ext cx="720064" cy="34500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4" name="Imagem 13" descr="logo ares.jpg"/>
          <p:cNvPicPr>
            <a:picLocks noChangeAspect="1"/>
          </p:cNvPicPr>
          <p:nvPr userDrawn="1"/>
        </p:nvPicPr>
        <p:blipFill>
          <a:blip r:embed="rId15" cstate="print">
            <a:lum bright="76000" contrast="-52000"/>
          </a:blip>
          <a:stretch>
            <a:fillRect/>
          </a:stretch>
        </p:blipFill>
        <p:spPr>
          <a:xfrm>
            <a:off x="2959480" y="971392"/>
            <a:ext cx="5681283" cy="5508785"/>
          </a:xfrm>
          <a:prstGeom prst="rect">
            <a:avLst/>
          </a:prstGeom>
          <a:noFill/>
        </p:spPr>
      </p:pic>
      <p:pic>
        <p:nvPicPr>
          <p:cNvPr id="16" name="Imagem 15" descr="ARES-PCJ - sem borda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246322" y="0"/>
            <a:ext cx="1394443" cy="10403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96" r:id="rId13"/>
  </p:sldLayoutIdLst>
  <p:txStyles>
    <p:titleStyle>
      <a:lvl1pPr algn="l" rtl="0" eaLnBrk="1" latinLnBrk="0" hangingPunct="1">
        <a:spcBef>
          <a:spcPct val="0"/>
        </a:spcBef>
        <a:buNone/>
        <a:defRPr kumimoji="0" sz="4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9178" indent="-25917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47" indent="-23325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63925" indent="-23325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23102" indent="-19870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82278" indent="-19870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41456" indent="-19870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241" indent="-1727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73419" indent="-172784" algn="l" rtl="0" eaLnBrk="1" latinLnBrk="0" hangingPunct="1">
        <a:spcBef>
          <a:spcPct val="20000"/>
        </a:spcBef>
        <a:buClr>
          <a:schemeClr val="tx2"/>
        </a:buClr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32596" indent="-1727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19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63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958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917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237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31802" y="665163"/>
            <a:ext cx="7777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319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31802" y="1828800"/>
            <a:ext cx="7777163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384" tIns="43191" rIns="86384" bIns="43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006600" y="6005515"/>
            <a:ext cx="5035550" cy="34607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Fortaleza, 19 a 23 de agosto de 2013 – Centro de Eventos do Ceará</a:t>
            </a:r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488240" y="6005515"/>
            <a:ext cx="720725" cy="3460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30" name="Imagem 13" descr="logo ares.jpg"/>
          <p:cNvPicPr>
            <a:picLocks noChangeAspect="1"/>
          </p:cNvPicPr>
          <p:nvPr/>
        </p:nvPicPr>
        <p:blipFill>
          <a:blip r:embed="rId16" cstate="print">
            <a:lum bright="76000" contrast="-52000"/>
          </a:blip>
          <a:srcRect/>
          <a:stretch>
            <a:fillRect/>
          </a:stretch>
        </p:blipFill>
        <p:spPr bwMode="auto">
          <a:xfrm>
            <a:off x="2959100" y="971552"/>
            <a:ext cx="56816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agem 15" descr="ARES-PCJ - sem borda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46940" y="2"/>
            <a:ext cx="139382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logo ares.jpg"/>
          <p:cNvPicPr>
            <a:picLocks noChangeAspect="1"/>
          </p:cNvPicPr>
          <p:nvPr userDrawn="1"/>
        </p:nvPicPr>
        <p:blipFill>
          <a:blip r:embed="rId16" cstate="print">
            <a:lum bright="76000" contrast="-52000"/>
          </a:blip>
          <a:stretch>
            <a:fillRect/>
          </a:stretch>
        </p:blipFill>
        <p:spPr>
          <a:xfrm>
            <a:off x="2959480" y="971392"/>
            <a:ext cx="5681283" cy="5508785"/>
          </a:xfrm>
          <a:prstGeom prst="rect">
            <a:avLst/>
          </a:prstGeom>
          <a:noFill/>
        </p:spPr>
      </p:pic>
      <p:pic>
        <p:nvPicPr>
          <p:cNvPr id="9" name="Imagem 8" descr="ARES-PCJ - sem borda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246322" y="0"/>
            <a:ext cx="1394443" cy="10403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5pPr>
      <a:lvl6pPr marL="457102"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6pPr>
      <a:lvl7pPr marL="914204"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7pPr>
      <a:lvl8pPr marL="1371307"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8pPr>
      <a:lvl9pPr marL="1828409"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9pPr>
    </p:titleStyle>
    <p:bodyStyle>
      <a:lvl1pPr marL="258707" indent="-258707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3120" indent="-231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63416" indent="-2317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22124" indent="-198396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80830" indent="-198396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41281" indent="-19868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047" indent="-1727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73198" indent="-172766" algn="l" rtl="0" eaLnBrk="1" latinLnBrk="0" hangingPunct="1">
        <a:spcBef>
          <a:spcPct val="20000"/>
        </a:spcBef>
        <a:buClr>
          <a:schemeClr val="tx2"/>
        </a:buClr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32347" indent="-17276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19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638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957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27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5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91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23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5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31801" y="665163"/>
            <a:ext cx="7777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3196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31801" y="1828800"/>
            <a:ext cx="7777163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393" tIns="43196" rIns="86393" bIns="43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006600" y="6005514"/>
            <a:ext cx="5035550" cy="34607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Fortaleza, 19 a 23 de agosto de 2013 – Centro de Eventos do Ceará</a:t>
            </a:r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488239" y="6005514"/>
            <a:ext cx="720725" cy="3460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A16485-A851-4EFC-963E-C14BCD31A426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30" name="Imagem 13" descr="logo ares.jpg"/>
          <p:cNvPicPr>
            <a:picLocks noChangeAspect="1"/>
          </p:cNvPicPr>
          <p:nvPr/>
        </p:nvPicPr>
        <p:blipFill>
          <a:blip r:embed="rId16" cstate="print">
            <a:lum bright="76000" contrast="-52000"/>
          </a:blip>
          <a:srcRect/>
          <a:stretch>
            <a:fillRect/>
          </a:stretch>
        </p:blipFill>
        <p:spPr bwMode="auto">
          <a:xfrm>
            <a:off x="2959100" y="971551"/>
            <a:ext cx="56816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agem 15" descr="ARES-PCJ - sem borda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46939" y="1"/>
            <a:ext cx="139382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5pPr>
      <a:lvl6pPr marL="457151"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6pPr>
      <a:lvl7pPr marL="914302"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7pPr>
      <a:lvl8pPr marL="1371453"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8pPr>
      <a:lvl9pPr marL="1828604" algn="l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alibri" pitchFamily="34" charset="0"/>
        </a:defRPr>
      </a:lvl9pPr>
    </p:titleStyle>
    <p:bodyStyle>
      <a:lvl1pPr marL="258735" indent="-258735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3185" indent="-231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08" indent="-231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22244" indent="-198417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80977" indent="-198417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41456" indent="-19870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241" indent="-1727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73419" indent="-172784" algn="l" rtl="0" eaLnBrk="1" latinLnBrk="0" hangingPunct="1">
        <a:spcBef>
          <a:spcPct val="20000"/>
        </a:spcBef>
        <a:buClr>
          <a:schemeClr val="tx2"/>
        </a:buClr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32596" indent="-1727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19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63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958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917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237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303983"/>
            <a:ext cx="8640763" cy="286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5" tIns="45242" rIns="90485" bIns="45242"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AGÊNCIA </a:t>
            </a:r>
            <a:r>
              <a:rPr lang="pt-B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REGULADORA DOS SERVIÇOS DE SANEAMENTO DAS BACIAS DOS RIOS PIRACICABA, CAPIVARI E JUNDIAÍ</a:t>
            </a:r>
          </a:p>
          <a:p>
            <a:pPr algn="ctr">
              <a:defRPr/>
            </a:pP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pt-B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(ARES-PCJ)</a:t>
            </a:r>
          </a:p>
        </p:txBody>
      </p:sp>
      <p:pic>
        <p:nvPicPr>
          <p:cNvPr id="16387" name="Imagem 5" descr="Logo - A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2" y="5969002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" name="Imagem 4" descr="ARES-PCJ - sem bor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4277" y="287759"/>
            <a:ext cx="2253920" cy="1681733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8640763" cy="557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PORTE DOS MUNICÍPIOS </a:t>
            </a:r>
            <a:r>
              <a:rPr lang="pt-BR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REGULADOS</a:t>
            </a:r>
          </a:p>
          <a:p>
            <a:pPr algn="ctr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rgbClr val="000099"/>
                </a:solidFill>
                <a:latin typeface="Calibri" pitchFamily="34" charset="0"/>
                <a:cs typeface="+mn-cs"/>
              </a:rPr>
              <a:t>(POPULAÇÃO TOTAL = SEADE / 2014)</a:t>
            </a:r>
            <a:endParaRPr lang="pt-BR" sz="1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ATÉ 20 MIL HABITANTES = 8</a:t>
            </a: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20 A 50 MIL HABITANTES = 11</a:t>
            </a:r>
            <a:endParaRPr lang="pt-BR" sz="22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200" b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50 A 100 MIL HABITANTES = 8</a:t>
            </a:r>
            <a:endParaRPr lang="pt-BR" sz="22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100 A 200 MIL HABITANTES = 6</a:t>
            </a:r>
            <a:endParaRPr lang="pt-BR" sz="22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200 A 300 MIL HABITANTES = 5</a:t>
            </a:r>
          </a:p>
          <a:p>
            <a:pPr>
              <a:defRPr/>
            </a:pPr>
            <a:endParaRPr lang="pt-BR" sz="22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300 A 400 MIL HABITANTES = 2</a:t>
            </a:r>
          </a:p>
          <a:p>
            <a:pPr>
              <a:defRPr/>
            </a:pPr>
            <a:endParaRPr lang="pt-BR" sz="22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ACIMA DE 1 MILHÃO DE HABITANTES = 1</a:t>
            </a:r>
          </a:p>
        </p:txBody>
      </p:sp>
      <p:pic>
        <p:nvPicPr>
          <p:cNvPr id="41987" name="Imagem 5" descr="Logo - A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8640763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DIVERSIDADE DE PRESTADORES REGULADOS</a:t>
            </a:r>
          </a:p>
          <a:p>
            <a:pPr algn="ctr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(ÁGUA E ESGOTO = 49 / RESÍDUOS = 1)</a:t>
            </a: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	</a:t>
            </a: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</a:t>
            </a:r>
            <a:r>
              <a:rPr lang="pt-BR" sz="2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DEPARTAMENTOS </a:t>
            </a:r>
            <a:r>
              <a:rPr lang="pt-BR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MUNICIPAIS</a:t>
            </a: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	ÁGUA E ESGOTO = 11 / ESGOTO = 1</a:t>
            </a: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AUTARQUIAS </a:t>
            </a:r>
            <a:r>
              <a:rPr lang="pt-BR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MUNICIPAIS</a:t>
            </a: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	ÁGUA E ESGOTO = 20 / ÁGUA = 4</a:t>
            </a: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EMPRESAS </a:t>
            </a:r>
            <a:r>
              <a:rPr lang="pt-BR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MUNCIPAIS </a:t>
            </a: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	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ÁGUA E ESGOTO = 2 / ÁGUA = 1</a:t>
            </a:r>
            <a:endParaRPr lang="pt-BR" sz="2200" b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- </a:t>
            </a:r>
            <a:r>
              <a:rPr lang="pt-BR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EMPRESA ESTATAL (SABESP)</a:t>
            </a:r>
          </a:p>
          <a:p>
            <a:pPr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	ÁGUA E ESGOTO = 7 / ÁGUA = 1</a:t>
            </a: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- </a:t>
            </a:r>
            <a:r>
              <a:rPr lang="pt-BR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EMPRESAS PRIVADAS (CONCESSÃO / PPP)</a:t>
            </a:r>
          </a:p>
          <a:p>
            <a:pPr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	ÁGUA E ESGOTO = 3 / ESGOTO = 5 / RESÍDUOS = 1</a:t>
            </a:r>
          </a:p>
        </p:txBody>
      </p:sp>
      <p:pic>
        <p:nvPicPr>
          <p:cNvPr id="41987" name="Imagem 5" descr="Logo - A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1266825"/>
            <a:ext cx="8640763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94" tIns="45247" rIns="90494" bIns="45247">
            <a:spAutoFit/>
          </a:bodyPr>
          <a:lstStyle/>
          <a:p>
            <a:pPr algn="ctr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algn="just" defTabSz="8639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6083" name="Imagem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443"/>
            <a:ext cx="8640763" cy="59547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Imagem 5" descr="Logo - A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0" y="0"/>
            <a:ext cx="864076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63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ÁREA </a:t>
            </a: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REGULADA E FISCALIZADA</a:t>
            </a:r>
            <a:endParaRPr lang="pt-BR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00877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1266825"/>
            <a:ext cx="8640763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04" tIns="45252" rIns="90504" bIns="45252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pt-BR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8640763" cy="440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 DA </a:t>
            </a: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REGULAÇÃO</a:t>
            </a:r>
            <a:endParaRPr lang="pt-BR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pt-BR" sz="30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- ESTABELECER PADRÕES E NORMAS PARA PRESTAÇÃO DOS SERVIÇOS PÚBLICOS DE SANEAMENTO BÁSICO.</a:t>
            </a:r>
          </a:p>
          <a:p>
            <a:pPr algn="just">
              <a:defRPr/>
            </a:pP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- GARANTIR O CUMPRIMENTO DO PLANO MUNICIPAL DE SANEAMENTO.</a:t>
            </a:r>
          </a:p>
          <a:p>
            <a:pPr algn="just">
              <a:defRPr/>
            </a:pP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- PREVENIR E REPRIMIR O ABUSO DO PODER ECONÔMICO.</a:t>
            </a:r>
          </a:p>
          <a:p>
            <a:pPr algn="just">
              <a:defRPr/>
            </a:pP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DEFINIR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TARIFAS E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OUTROS PREÇOS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PÚBLICOS, VISANDO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O EQUILÍBRIO ECONÔMICO E FINANCEIRO, EFICÁCIA, EFICIÊNCIA E A QUALIDADE DA PRESTAÇÃO DOS SERVIÇOS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31748" name="Imagem 5" descr="Logo - A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8057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0"/>
            <a:ext cx="8640763" cy="54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86" tIns="43194" rIns="86386" bIns="43194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CURSO DE CUSTOS E TARIFAS</a:t>
            </a: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744" t="14689" r="40466" b="6520"/>
          <a:stretch>
            <a:fillRect/>
          </a:stretch>
        </p:blipFill>
        <p:spPr bwMode="auto">
          <a:xfrm rot="5400000">
            <a:off x="1538318" y="-989424"/>
            <a:ext cx="5564123" cy="86407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38915" name="Imagem 5" descr="Logo - A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640763" cy="439261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 DA FISCALIZAÇÃO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endParaRPr lang="pt-BR" sz="3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CONTRIBUIR PARA A EVOLUÇÃO DO SETOR DE SANEAMENTO E, PARA A MELHORIA NA QUALIDADE DO SERVIÇO OFERECIDO À POPULAÇÃO. </a:t>
            </a:r>
          </a:p>
          <a:p>
            <a:pPr marL="0" indent="0" algn="just">
              <a:spcBef>
                <a:spcPts val="0"/>
              </a:spcBef>
              <a:buFontTx/>
              <a:buChar char="-"/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OBSERVAR PADRÕES E INDICADORES DE QUALIDADE.</a:t>
            </a:r>
          </a:p>
          <a:p>
            <a:pPr marL="0" indent="0" algn="just">
              <a:spcBef>
                <a:spcPts val="0"/>
              </a:spcBef>
              <a:buFontTx/>
              <a:buChar char="-"/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VERIFICAR MÉTODOS OPERACIONAIS E DE MANUTENÇÃO DOS SISTEMAS.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PROPÔR METAS PROGRESSIVAS DE EXPANSÃO E DE QUALIDADE.</a:t>
            </a: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33795" name="Imagem 5" descr="Logo - A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4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640763" cy="590438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FORMAS DE FISCALIZAÇÃO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pt-BR" sz="3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VISITAS PROGRAMADAS E NÃO PROGRAMADAS AOS SISTEMAS DE ÁGUA E ESGOTO:</a:t>
            </a:r>
          </a:p>
          <a:p>
            <a:pPr marL="519059" lvl="3" indent="0" algn="just">
              <a:spcBef>
                <a:spcPts val="600"/>
              </a:spcBef>
              <a:buClr>
                <a:srgbClr val="000099"/>
              </a:buClr>
              <a:buSzPct val="85000"/>
              <a:buFont typeface="Arial" pitchFamily="34" charset="0"/>
              <a:buChar char="•"/>
              <a:tabLst>
                <a:tab pos="712788" algn="l"/>
              </a:tabLst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 DIAGNÓSTICOS INICIAIS</a:t>
            </a:r>
          </a:p>
          <a:p>
            <a:pPr marL="519059" lvl="3" indent="0" algn="just">
              <a:spcBef>
                <a:spcPts val="600"/>
              </a:spcBef>
              <a:buClr>
                <a:srgbClr val="000099"/>
              </a:buClr>
              <a:buSzPct val="85000"/>
              <a:buFont typeface="Arial" pitchFamily="34" charset="0"/>
              <a:buChar char="•"/>
              <a:tabLst>
                <a:tab pos="712788" algn="l"/>
              </a:tabLst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 NÃO-CONFORMIDADES (RESOLUÇÃO ARES-PCJ Nº 48)</a:t>
            </a:r>
          </a:p>
          <a:p>
            <a:pPr marL="519059" lvl="3" indent="0" algn="just">
              <a:spcBef>
                <a:spcPts val="600"/>
              </a:spcBef>
              <a:buClr>
                <a:srgbClr val="000099"/>
              </a:buClr>
              <a:buSzPct val="85000"/>
              <a:buFont typeface="Arial" pitchFamily="34" charset="0"/>
              <a:buChar char="•"/>
              <a:tabLst>
                <a:tab pos="712788" algn="l"/>
              </a:tabLst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 RECONHECIMENTO DE ATIVOS E INVESTIMENTOS</a:t>
            </a:r>
          </a:p>
          <a:p>
            <a:pPr marL="0" lvl="1" indent="0" algn="just">
              <a:spcBef>
                <a:spcPts val="0"/>
              </a:spcBef>
              <a:buFont typeface="Wingdings 2" pitchFamily="18" charset="2"/>
              <a:buNone/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ACOMPANHAMENTO DA QUALIDADE DA ÁGUA E ESGOTO.</a:t>
            </a:r>
          </a:p>
          <a:p>
            <a:pPr algn="just">
              <a:spcBef>
                <a:spcPts val="0"/>
              </a:spcBef>
              <a:buFont typeface="Wingdings 2" pitchFamily="18" charset="2"/>
              <a:buNone/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MONITORAMENTO DE PRESSÃO NOS SISTEMAS DE DISTRIBUIÇÃO DE ÁGUA.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VERIFICAÇÃO DA EFICIÊNCIA ENERGÉTICA DOS SISTEMAS DE BOMBEAMENTO DE ÁGUA E ESGOTO (VIBRAÇÃO E TERMOGRAFIA)</a:t>
            </a: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34819" name="Imagem 5" descr="Logo - A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5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0"/>
            <a:ext cx="8640763" cy="54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86" tIns="43194" rIns="86386" bIns="43194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VISITAS AOS SISTEMAS DE ÁGUA E ESGOTO</a:t>
            </a: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38915" name="Imagem 5" descr="Logo - A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4" name="Imagem 3" descr="DSC0499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078" y="674558"/>
            <a:ext cx="3312368" cy="2593898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5" name="Imagem 4" descr="S:\03_DIRETORIA TECNICA OPERACIONAL (DTO)\03_03_Coordenadoria de Fiscalização (CF)\Relatório de fiscalização\Cordeirópolis\2013-09-05\DSC01734.JPG"/>
          <p:cNvPicPr/>
          <p:nvPr/>
        </p:nvPicPr>
        <p:blipFill rotWithShape="1">
          <a:blip r:embed="rId4" cstate="print"/>
          <a:srcRect l="-428" r="428"/>
          <a:stretch/>
        </p:blipFill>
        <p:spPr bwMode="auto">
          <a:xfrm>
            <a:off x="538078" y="3495797"/>
            <a:ext cx="3312368" cy="273630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6" name="Imagem 5" descr="DSC0093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5822" y="3488283"/>
            <a:ext cx="3418837" cy="2736304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7" name="Imagem 6" descr="S:\03_DIRETORIA TECNICA OPERACIONAL (DTO)\03_03_Coordenadoria de Fiscalização (CF)\Relatório de fiscalização\Artur Nogueira\2013-08-13\DSC0139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822" y="674558"/>
            <a:ext cx="3418837" cy="259389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0"/>
            <a:ext cx="8640763" cy="54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86" tIns="43194" rIns="86386" bIns="43194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MONITORAMENTO </a:t>
            </a:r>
            <a:r>
              <a:rPr lang="pt-BR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 QUALIDADE DA </a:t>
            </a: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ÁGUA</a:t>
            </a:r>
            <a:endParaRPr lang="pt-BR" sz="30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38915" name="Imagem 5" descr="Logo - A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200" r="1592" b="8329"/>
          <a:stretch>
            <a:fillRect/>
          </a:stretch>
        </p:blipFill>
        <p:spPr bwMode="auto">
          <a:xfrm>
            <a:off x="431949" y="679971"/>
            <a:ext cx="79928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39065"/>
            <a:ext cx="8640763" cy="393714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4" name="Imagem 3" descr="Logo - A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0" y="0"/>
            <a:ext cx="8640763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3196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MONITORAMENTO DE </a:t>
            </a:r>
            <a:r>
              <a:rPr kumimoji="0" lang="pt-BR" sz="30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PRESSÃO NAS REDES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66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" y="1266826"/>
            <a:ext cx="8640763" cy="538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94" tIns="45247" rIns="90494" bIns="45247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" y="1"/>
            <a:ext cx="8640763" cy="473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LEI FEDERAL  Nº 11.445/2007</a:t>
            </a:r>
          </a:p>
          <a:p>
            <a:pPr algn="ctr">
              <a:defRPr/>
            </a:pPr>
            <a:endParaRPr lang="pt-BR" sz="30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AS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FUNÇÕES DE </a:t>
            </a:r>
            <a:r>
              <a:rPr lang="pt-BR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PLANEJAMENTO</a:t>
            </a:r>
            <a:r>
              <a:rPr lang="pt-BR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E DE </a:t>
            </a:r>
            <a:r>
              <a:rPr lang="pt-BR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REGULAÇÃO E FISCALIZAÇÃO</a:t>
            </a:r>
            <a:r>
              <a:rPr lang="pt-BR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DOS SERVIÇOS DE SANEAMENTO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BÁSICO (ÁGUA, ESGOTO, RESÍDUOS E DRENAGEM)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SÃO DISTINTAS E DEVEM SER EXERCIDAS DE FORMA AUTÔNOMA.</a:t>
            </a:r>
          </a:p>
          <a:p>
            <a:pPr algn="just">
              <a:defRPr/>
            </a:pP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A </a:t>
            </a:r>
            <a:r>
              <a:rPr lang="pt-BR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REGULAÇÃO</a:t>
            </a:r>
            <a:r>
              <a:rPr lang="pt-BR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DOS SERVIÇOS DE SANEAMENTO </a:t>
            </a:r>
            <a:r>
              <a:rPr lang="pt-BR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NÃO PODE SER EXERCIDA</a:t>
            </a:r>
            <a:r>
              <a:rPr lang="pt-BR" sz="2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POR QUEM ACUMULA A FUNÇÃO DE </a:t>
            </a:r>
            <a:r>
              <a:rPr lang="pt-BR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PRESTADOR</a:t>
            </a:r>
            <a:r>
              <a:rPr lang="pt-BR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DESSES SERVIÇOS. </a:t>
            </a:r>
          </a:p>
          <a:p>
            <a:pPr algn="just">
              <a:defRPr/>
            </a:pP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É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NECESSÁRIA A DESIGNAÇÃO DE </a:t>
            </a:r>
            <a:r>
              <a:rPr lang="pt-BR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OUTRO ÓRGÃO</a:t>
            </a:r>
            <a:r>
              <a:rPr lang="pt-BR" sz="2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INDEPENDENTE PARA ESSE FIM.</a:t>
            </a:r>
          </a:p>
        </p:txBody>
      </p:sp>
      <p:pic>
        <p:nvPicPr>
          <p:cNvPr id="18436" name="Imagem 5" descr="Logo - A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1" y="5969001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72" y="719807"/>
            <a:ext cx="741208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62" y="3331929"/>
            <a:ext cx="7416824" cy="26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-1" y="0"/>
            <a:ext cx="8640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EFICIÊNCIA ENERGÉTICA - TÉRMICA</a:t>
            </a:r>
            <a:endParaRPr lang="pt-BR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 descr="Logo - AR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7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989" y="719807"/>
            <a:ext cx="7068507" cy="543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-1" y="0"/>
            <a:ext cx="8640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EFICIÊNCIA ENERGÉTICA - VIBRAÇÃO</a:t>
            </a:r>
            <a:endParaRPr lang="pt-BR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 descr="Logo - A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409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0"/>
            <a:ext cx="8640763" cy="338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86" tIns="43194" rIns="86386" bIns="43194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DIFICULDADES E SOLUÇÕES</a:t>
            </a:r>
            <a:endParaRPr lang="pt-BR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pt-BR" sz="3000" b="1" dirty="0">
              <a:solidFill>
                <a:srgbClr val="000099"/>
              </a:solidFill>
              <a:latin typeface="Calibri" pitchFamily="34" charset="0"/>
            </a:endParaRPr>
          </a:p>
          <a:p>
            <a:pPr marL="82550" algn="just">
              <a:buFontTx/>
              <a:buAutoNum type="arabicParenR"/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COMPREENSÃO QUANTO À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IMPORTÂNCIA E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OBRIGATORIEDADE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DA REGULAÇÃO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NO SETOR DO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SANEAMENTO.</a:t>
            </a:r>
          </a:p>
          <a:p>
            <a:pPr marL="82550" algn="just">
              <a:defRPr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</a:rPr>
              <a:t>- DIVULGAÇÃO: CARTILHA E CURSO SOBRE REGULAÇÃO.</a:t>
            </a:r>
          </a:p>
          <a:p>
            <a:pPr marL="82550" algn="just">
              <a:defRPr/>
            </a:pPr>
            <a:endParaRPr lang="pt-BR" sz="2200" b="1" dirty="0">
              <a:solidFill>
                <a:srgbClr val="FF0000"/>
              </a:solidFill>
              <a:latin typeface="Calibri" pitchFamily="34" charset="0"/>
            </a:endParaRPr>
          </a:p>
          <a:p>
            <a:pPr marL="82550" algn="just">
              <a:defRPr/>
            </a:pP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2) DIFERENTES REALIDADES ECONÔMICAS E SOCIAIS DOS MUNICÍPIOS E DIFERENTES TIPOS E PORTES DOS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PRESTADORES.</a:t>
            </a: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 marL="82550" algn="just">
              <a:defRPr/>
            </a:pPr>
            <a:r>
              <a:rPr lang="pt-BR" sz="2200" b="1" dirty="0" smtClean="0">
                <a:solidFill>
                  <a:srgbClr val="FF0000"/>
                </a:solidFill>
                <a:latin typeface="Calibri" pitchFamily="34" charset="0"/>
              </a:rPr>
              <a:t>- NORMAS </a:t>
            </a:r>
            <a:r>
              <a:rPr lang="pt-BR" sz="2200" b="1" dirty="0">
                <a:solidFill>
                  <a:srgbClr val="FF0000"/>
                </a:solidFill>
                <a:latin typeface="Calibri" pitchFamily="34" charset="0"/>
              </a:rPr>
              <a:t>EXEQUÍVEIS</a:t>
            </a:r>
            <a:r>
              <a:rPr lang="pt-BR" sz="22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38915" name="Imagem 5" descr="Logo - A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71935"/>
            <a:ext cx="8640763" cy="421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04" tIns="45252" rIns="90504" bIns="45252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MUITO OBRIGADO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PELA ATENÇÃO!!!</a:t>
            </a:r>
          </a:p>
          <a:p>
            <a:pPr algn="ctr">
              <a:spcBef>
                <a:spcPts val="0"/>
              </a:spcBef>
              <a:defRPr/>
            </a:pPr>
            <a:endParaRPr lang="pt-B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pt-BR" sz="2000" b="1" dirty="0">
                <a:solidFill>
                  <a:srgbClr val="FF0000"/>
                </a:solidFill>
                <a:latin typeface="Calibri" pitchFamily="34" charset="0"/>
              </a:rPr>
              <a:t>Site: </a:t>
            </a:r>
            <a:r>
              <a:rPr lang="pt-BR" sz="2000" b="1" dirty="0">
                <a:solidFill>
                  <a:srgbClr val="000099"/>
                </a:solidFill>
                <a:latin typeface="Calibri" pitchFamily="34" charset="0"/>
              </a:rPr>
              <a:t>www.arespcj.com.br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pt-BR" sz="2000" b="1" dirty="0">
              <a:solidFill>
                <a:srgbClr val="000099"/>
              </a:solidFill>
              <a:latin typeface="Calibri" pitchFamily="34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pt-BR" sz="2000" b="1" dirty="0">
                <a:solidFill>
                  <a:srgbClr val="FF0000"/>
                </a:solidFill>
                <a:latin typeface="Calibri" pitchFamily="34" charset="0"/>
              </a:rPr>
              <a:t>E-mail: </a:t>
            </a:r>
            <a:r>
              <a:rPr lang="pt-BR" sz="2000" b="1" dirty="0">
                <a:solidFill>
                  <a:srgbClr val="000099"/>
                </a:solidFill>
                <a:latin typeface="Calibri" pitchFamily="34" charset="0"/>
              </a:rPr>
              <a:t>arespcj@arespcj.com.br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pt-BR" sz="2000" b="1" dirty="0">
              <a:solidFill>
                <a:srgbClr val="000099"/>
              </a:solidFill>
              <a:latin typeface="Calibri" pitchFamily="34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</a:rPr>
              <a:t>Telefone: </a:t>
            </a:r>
            <a:r>
              <a:rPr lang="pt-BR" sz="2000" b="1" dirty="0" smtClean="0">
                <a:solidFill>
                  <a:srgbClr val="000099"/>
                </a:solidFill>
                <a:latin typeface="Calibri" pitchFamily="34" charset="0"/>
              </a:rPr>
              <a:t>(19) 3601-8962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pt-BR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</a:rPr>
              <a:t>Ouvidoria: </a:t>
            </a:r>
            <a:r>
              <a:rPr lang="pt-BR" sz="2000" b="1" dirty="0" smtClean="0">
                <a:solidFill>
                  <a:srgbClr val="000099"/>
                </a:solidFill>
                <a:latin typeface="Calibri" pitchFamily="34" charset="0"/>
              </a:rPr>
              <a:t>0800-77-11445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</a:rPr>
              <a:t>Endereço: </a:t>
            </a:r>
            <a:r>
              <a:rPr lang="pt-BR" sz="2000" b="1" dirty="0" smtClean="0">
                <a:solidFill>
                  <a:srgbClr val="000099"/>
                </a:solidFill>
                <a:latin typeface="Calibri" pitchFamily="34" charset="0"/>
              </a:rPr>
              <a:t>Rua Sete de Setembro, 751 - Centro - 13465-320 - Americana/SP</a:t>
            </a:r>
          </a:p>
        </p:txBody>
      </p:sp>
      <p:pic>
        <p:nvPicPr>
          <p:cNvPr id="27656" name="Imagem 7" descr="Logo - A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269" y="215751"/>
            <a:ext cx="1997075" cy="142875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riângulo isósceles 19"/>
          <p:cNvSpPr>
            <a:spLocks noChangeArrowheads="1"/>
          </p:cNvSpPr>
          <p:nvPr/>
        </p:nvSpPr>
        <p:spPr bwMode="auto">
          <a:xfrm>
            <a:off x="2952751" y="2952751"/>
            <a:ext cx="2735263" cy="2232025"/>
          </a:xfrm>
          <a:prstGeom prst="triangle">
            <a:avLst>
              <a:gd name="adj" fmla="val 50000"/>
            </a:avLst>
          </a:prstGeom>
          <a:solidFill>
            <a:srgbClr val="0066FF"/>
          </a:solidFill>
          <a:ln w="19050" algn="ctr">
            <a:solidFill>
              <a:srgbClr val="000099"/>
            </a:solidFill>
            <a:round/>
            <a:headEnd/>
            <a:tailEnd/>
          </a:ln>
        </p:spPr>
        <p:txBody>
          <a:bodyPr lIns="85890" tIns="44664" rIns="85890" bIns="44664"/>
          <a:lstStyle/>
          <a:p>
            <a:endParaRPr lang="pt-BR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" y="1"/>
            <a:ext cx="8640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84" tIns="43191" rIns="86384" bIns="43191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EQUILÍBRIO ENTRE OS SETORES ENVOLVIDOS</a:t>
            </a:r>
            <a:endParaRPr lang="pt-BR" sz="40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0484" name="Retângulo 18"/>
          <p:cNvSpPr>
            <a:spLocks noChangeArrowheads="1"/>
          </p:cNvSpPr>
          <p:nvPr/>
        </p:nvSpPr>
        <p:spPr bwMode="auto">
          <a:xfrm>
            <a:off x="2087564" y="2519364"/>
            <a:ext cx="4465637" cy="333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6384" tIns="43191" rIns="86384" bIns="43191">
            <a:spAutoFit/>
          </a:bodyPr>
          <a:lstStyle/>
          <a:p>
            <a:pPr algn="ctr"/>
            <a:r>
              <a:rPr lang="pt-BR" sz="1600" b="1" dirty="0">
                <a:solidFill>
                  <a:srgbClr val="000099"/>
                </a:solidFill>
                <a:latin typeface="Calibri" pitchFamily="34" charset="0"/>
              </a:rPr>
              <a:t>QUALIDADE DOS SERVIÇOS COM TARIFAS JUSTAS</a:t>
            </a:r>
          </a:p>
        </p:txBody>
      </p:sp>
      <p:sp>
        <p:nvSpPr>
          <p:cNvPr id="20485" name="Retângulo 20"/>
          <p:cNvSpPr>
            <a:spLocks noChangeArrowheads="1"/>
          </p:cNvSpPr>
          <p:nvPr/>
        </p:nvSpPr>
        <p:spPr bwMode="auto">
          <a:xfrm>
            <a:off x="1536750" y="5467349"/>
            <a:ext cx="174527" cy="34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384" tIns="43191" rIns="86384" bIns="43191">
            <a:spAutoFit/>
          </a:bodyPr>
          <a:lstStyle/>
          <a:p>
            <a:pPr algn="ctr"/>
            <a:endParaRPr lang="pt-BR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0486" name="Retângulo 21"/>
          <p:cNvSpPr>
            <a:spLocks noChangeArrowheads="1"/>
          </p:cNvSpPr>
          <p:nvPr/>
        </p:nvSpPr>
        <p:spPr bwMode="auto">
          <a:xfrm>
            <a:off x="5184775" y="5616576"/>
            <a:ext cx="3095625" cy="333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6384" tIns="43191" rIns="86384" bIns="43191">
            <a:spAutoFit/>
          </a:bodyPr>
          <a:lstStyle/>
          <a:p>
            <a:pPr algn="r"/>
            <a:r>
              <a:rPr lang="pt-BR" sz="1600" b="1" dirty="0">
                <a:solidFill>
                  <a:srgbClr val="000099"/>
                </a:solidFill>
                <a:latin typeface="Calibri" pitchFamily="34" charset="0"/>
              </a:rPr>
              <a:t>UNIVERSALIZAÇÃO DOS SERVIÇOS</a:t>
            </a:r>
          </a:p>
        </p:txBody>
      </p:sp>
      <p:sp>
        <p:nvSpPr>
          <p:cNvPr id="20487" name="Text Box 43"/>
          <p:cNvSpPr txBox="1">
            <a:spLocks noChangeArrowheads="1"/>
          </p:cNvSpPr>
          <p:nvPr/>
        </p:nvSpPr>
        <p:spPr bwMode="auto">
          <a:xfrm>
            <a:off x="3600301" y="647799"/>
            <a:ext cx="1368152" cy="360363"/>
          </a:xfrm>
          <a:prstGeom prst="rect">
            <a:avLst/>
          </a:prstGeom>
          <a:solidFill>
            <a:srgbClr val="0066FF"/>
          </a:solidFill>
          <a:ln w="38100" algn="in">
            <a:noFill/>
            <a:miter lim="800000"/>
            <a:headEnd/>
            <a:tailEnd/>
          </a:ln>
        </p:spPr>
        <p:txBody>
          <a:bodyPr lIns="34554" tIns="34554" rIns="34554" bIns="34554"/>
          <a:lstStyle/>
          <a:p>
            <a:pPr marL="0" lvl="1" algn="ctr"/>
            <a:r>
              <a:rPr lang="pt-BR" sz="1800" b="1" dirty="0">
                <a:latin typeface="Calibri" pitchFamily="34" charset="0"/>
              </a:rPr>
              <a:t>USUÁRIOS</a:t>
            </a:r>
            <a:endParaRPr lang="pt-BR" sz="1800" dirty="0">
              <a:latin typeface="Calibri" pitchFamily="34" charset="0"/>
            </a:endParaRPr>
          </a:p>
        </p:txBody>
      </p:sp>
      <p:sp>
        <p:nvSpPr>
          <p:cNvPr id="20488" name="Text Box 47"/>
          <p:cNvSpPr txBox="1">
            <a:spLocks noChangeArrowheads="1"/>
          </p:cNvSpPr>
          <p:nvPr/>
        </p:nvSpPr>
        <p:spPr bwMode="auto">
          <a:xfrm>
            <a:off x="936625" y="3671888"/>
            <a:ext cx="1583556" cy="360362"/>
          </a:xfrm>
          <a:prstGeom prst="rect">
            <a:avLst/>
          </a:prstGeom>
          <a:solidFill>
            <a:srgbClr val="0066FF"/>
          </a:solidFill>
          <a:ln w="9525" algn="in">
            <a:noFill/>
            <a:miter lim="800000"/>
            <a:headEnd/>
            <a:tailEnd/>
          </a:ln>
        </p:spPr>
        <p:txBody>
          <a:bodyPr lIns="34554" tIns="34554" rIns="34554" bIns="34554"/>
          <a:lstStyle/>
          <a:p>
            <a:pPr algn="ctr"/>
            <a:r>
              <a:rPr lang="pt-BR" sz="2000" dirty="0">
                <a:solidFill>
                  <a:srgbClr val="F8F8F8"/>
                </a:solidFill>
                <a:latin typeface="Century Gothic" pitchFamily="34" charset="0"/>
              </a:rPr>
              <a:t> </a:t>
            </a:r>
            <a:r>
              <a:rPr lang="pt-BR" b="1" dirty="0">
                <a:latin typeface="Calibri" pitchFamily="34" charset="0"/>
              </a:rPr>
              <a:t>PRESTADORES</a:t>
            </a:r>
          </a:p>
        </p:txBody>
      </p:sp>
      <p:sp>
        <p:nvSpPr>
          <p:cNvPr id="20489" name="Retângulo 32"/>
          <p:cNvSpPr>
            <a:spLocks noChangeArrowheads="1"/>
          </p:cNvSpPr>
          <p:nvPr/>
        </p:nvSpPr>
        <p:spPr bwMode="auto">
          <a:xfrm>
            <a:off x="0" y="5616575"/>
            <a:ext cx="3671888" cy="5796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6384" tIns="43191" rIns="86384" bIns="43191">
            <a:spAutoFit/>
          </a:bodyPr>
          <a:lstStyle/>
          <a:p>
            <a:pPr algn="ctr"/>
            <a:r>
              <a:rPr lang="pt-BR" sz="1600" b="1" dirty="0">
                <a:solidFill>
                  <a:srgbClr val="000099"/>
                </a:solidFill>
                <a:latin typeface="Calibri" pitchFamily="34" charset="0"/>
              </a:rPr>
              <a:t>CUMPRIMENTO DOS PLANOS E NORMAS</a:t>
            </a:r>
          </a:p>
          <a:p>
            <a:pPr algn="ctr"/>
            <a:r>
              <a:rPr lang="pt-BR" sz="1600" b="1" dirty="0">
                <a:solidFill>
                  <a:srgbClr val="000099"/>
                </a:solidFill>
                <a:latin typeface="Calibri" pitchFamily="34" charset="0"/>
              </a:rPr>
              <a:t>EQUILÍBRIO ECONÔMICO E FINANCEIRO </a:t>
            </a:r>
          </a:p>
        </p:txBody>
      </p:sp>
      <p:sp>
        <p:nvSpPr>
          <p:cNvPr id="20490" name="Text Box 45"/>
          <p:cNvSpPr txBox="1">
            <a:spLocks noChangeArrowheads="1"/>
          </p:cNvSpPr>
          <p:nvPr/>
        </p:nvSpPr>
        <p:spPr bwMode="auto">
          <a:xfrm>
            <a:off x="5976565" y="3672135"/>
            <a:ext cx="1512168" cy="360363"/>
          </a:xfrm>
          <a:prstGeom prst="rect">
            <a:avLst/>
          </a:prstGeom>
          <a:solidFill>
            <a:srgbClr val="0066FF"/>
          </a:solidFill>
          <a:ln w="9525" algn="in">
            <a:noFill/>
            <a:miter lim="800000"/>
            <a:headEnd/>
            <a:tailEnd/>
          </a:ln>
        </p:spPr>
        <p:txBody>
          <a:bodyPr lIns="34554" tIns="34554" rIns="34554" bIns="34554"/>
          <a:lstStyle/>
          <a:p>
            <a:pPr algn="ctr"/>
            <a:r>
              <a:rPr lang="pt-BR" sz="1800" b="1" dirty="0">
                <a:latin typeface="Calibri" pitchFamily="34" charset="0"/>
              </a:rPr>
              <a:t>MUNICÍPIOS</a:t>
            </a:r>
          </a:p>
          <a:p>
            <a:pPr algn="ctr"/>
            <a:endParaRPr lang="pt-BR" sz="1000" b="1" dirty="0">
              <a:solidFill>
                <a:srgbClr val="F8F8F8"/>
              </a:solidFill>
              <a:latin typeface="Century Gothic" pitchFamily="34" charset="0"/>
            </a:endParaRPr>
          </a:p>
        </p:txBody>
      </p:sp>
      <p:sp>
        <p:nvSpPr>
          <p:cNvPr id="20491" name="Retângulo 19"/>
          <p:cNvSpPr>
            <a:spLocks noChangeArrowheads="1"/>
          </p:cNvSpPr>
          <p:nvPr/>
        </p:nvSpPr>
        <p:spPr bwMode="auto">
          <a:xfrm>
            <a:off x="3600450" y="3671888"/>
            <a:ext cx="1511300" cy="6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84" tIns="43191" rIns="86384" bIns="43191"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ENTE</a:t>
            </a:r>
          </a:p>
          <a:p>
            <a:pPr algn="ctr"/>
            <a:r>
              <a:rPr lang="pt-BR" sz="1800" b="1" dirty="0">
                <a:latin typeface="Calibri" pitchFamily="34" charset="0"/>
              </a:rPr>
              <a:t>REGULADOR</a:t>
            </a:r>
            <a:endParaRPr lang="es-ES_tradnl" sz="1800" b="1" dirty="0">
              <a:latin typeface="Calibri" pitchFamily="34" charset="0"/>
            </a:endParaRPr>
          </a:p>
        </p:txBody>
      </p:sp>
      <p:pic>
        <p:nvPicPr>
          <p:cNvPr id="20492" name="Imagem 4" descr="Logo - A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89" y="4464051"/>
            <a:ext cx="87947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AutoShape 2" descr="data:image/jpeg;base64,/9j/4AAQSkZJRgABAQAAAQABAAD/2wCEAAkGBhQSERQTEBQWFRQUGCAYGBgYFxgZGhgbFxYXGRcaFxgYHCYeGRkkHBgXHy8iJScpLS0sFh4xNTArNSYrLSkBCQoKDgwOGg8PGi8kHyQtLywyLCwpLC0pLCktLSkpLDQsLy8sLC8sLCwsLCwqLCwsLCwsKiwqLCwpKiwsLCwpLP/AABEIAPEA0QMBIgACEQEDEQH/xAAcAAEAAgIDAQAAAAAAAAAAAAAABgcEBQEDCAL/xABJEAACAQMBBQUEBggDBgUFAAABAgMABBEFBhIhMUEHEyJRYTJxgZEUI0JScqEVM2KCkrGywQhDoiQ0Y5PC0URT0uHwFiVkc4T/xAAaAQEAAwEBAQAAAAAAAAAAAAAAAgMEAQUG/8QALREAAgIBBAECBAUFAAAAAAAAAAECEQMSITFBBCJhEzJRoSNxsfDxBRRSgZH/2gAMAwEAAhEDEQA/ALxpSlAKUpQClKUApSlAKUpQClKUApSlAKUpQClKUAqvu2fbh9Ps0Fu+5cTOAhwCQqEM7YPA/ZXj9+rBryp2w7VfTdSk3TmKD6mPyO4TvsPe298AKAtPYLt3gud2HUN2CbkJOUTn1J/Vn38PUcqtdWBGRxBrw7U62D7W7vTisZPf23WJz7I/4Tc093EenWgPVNKxNJ1Dv4I5tx4+8UNuSDDrkZwwBODWXQClKUApSlAKUpQClKUApSlAKUpQClKUApSlAKUpQClKUArTbTbW29giNcvjvHCIo4sxYgEgeSg5J6D1IB275wcYz0zy+NeP9ttfurm+ke9JEyMU3BwWLcYjcQdAD8+Z50B6X7TtqfoGnTTKcSMO7i/G+QCPwjeb92vJBOedWP2y7cC+e1ijbKRQo7YPAyyorN791d0ehLVW9AKuHsR7MO/Zb+7X6lD9SjDhIwPtkdUU8vMjyHGN9lHZs2pz78oItIj9Y3LfPMRqfM9T0HqRXqKCBUVURQqqAqqBgAAYAA6ACgOylKUApSlAKUpQClKUApSlAKUpQClKUApSlAKUpQCldF7fxwoXmdY0HNnYKB8Twqu9f7fLCAlYN+5YfcG6n8b8/gDQFl0qgbvt11OckWdmqA8sRyTN8+A/01iLtdtLMcokyg//AI8aD/Wn965aOpNnomvPHb/sWYbkX0Y+quMLJgezKBzP4lGferedb7S9e2m4b0UBH/F7kfPu3BrLvNvLxUeHXdMD2jjdeSDLqP2mAZsDkc5UgjI41zUvqd0SXR56rvskQyKJWKRk+Jgu8QOuFyMn0yKtiTsRgvV7/Rr6OSJvsSZymfssyjIPoyg++tbL/h71Icjbt7pT/dBUiJJtn+19FMGn6LYEgkIhlfBJPtO4QHjzZjveflV3R5wN7Gccccs9cZ6VV/Y92Vvp5kuLwL9IbwIFIYInU5H2mPD0A9TVpUApSlAKUpQClKUApSlAKUpQClKUApSlAK6bq9SMb0rqg82YKPmTWv2r2iSxtJbmQFhGuQo5sx4Kvpkkcegya87aQ8GsXLS6zqXcsxISPdYBR0Cuw7qNB5cz148wPTLXiBDIXURgbxcsN0Dz3uWPWqr2p7cgZPo2jxG6mPASbpKZ/YQeJ/ecD31pduuyD6NpxfTri4khT6yWFpAVkQDPeIEAXKjjyORx6cZfsNpVnFaRyWSBUlQMXPF2zzEj9SDkY4AEHAquc9KLcePWyG2/Zpe6g4n1u6fzESEEj04fVx+5Qanuh7IWlmMW0CIerY3nPvdst+eK3FRXbftDg05QH+snYZWJTg4+85+yvzJ6DnjM5Sm6NqhDGrJVmlUUvbzeb+TDBuZ9nD5x5b+/z9cfCpXbbWarqMYm0yGGGEErmV1d2YAb3MYCjPlXXja5OLNF8FlVrNY2mtrUot1MkRk4KGJ4+Z4DgPU4FRXRNqr63uY7bWIkAnO7DPHjcL9I2xwyeQ5HPmDkYkeyEWqahez3m88UDi2hQMVA7tQXORx4FvmxrijXJ1zbXp5OdqdlTF/9z0RxHMg33WIgxzKOLEKvhJ6leTe/nPOzjb6PVLbvAAs0eFmj+6x5Mv7DYJHuI6VXuwlmdP1a709CzQPGJkzxK43efwcrnrurUfjuzoe0GVO7bTEFh07qY8f4Hzj8HrWiD30mTLHbUkej6VwDXNWlApSlAKUpQClKUApSlAKUpQClKUApSlAcEZ51R/b9NCHt7O3t4vpM532dY07zBbdRQ2M+Js54/ZHnV41S1za/Stq5WbitpEpHvEaBfk0hPwrknSslFamkduya3GizWtrcy9/ZXeIznlBOw9lc/wCWx4dAeJwMHOJbRmHTNYs1OBZyTLHx5RsO8Uf1fOpttZoYu7SWDkzLlD92RfFGR5eID4E1A9l7830OsSHO/NAneLjGJRayJLw9XQn94VQpao7mlw0T27RNNf2rS0sPpcnElFKr993UFV+fE+gJqjdldnp9bv2MrnBPeTy4zuryAUcsn2VHIY8hWz7XtZJktrIHw2sKbw/4jRrnPuXdHxNXB2b7KrY2MabuJZAJJj132Gd0+ijw49D51PFGlZR5OXo5sOzPToo+7FpE4IwWkG+59d5uIP4cemKrO319tA1KW0feeydg6jmyK4BV18yPZYddzzq9Kor/ABB24F3av1aEg/uyNj+qrJJNUzLim1Ky1dQs4b+0Khg8cy5R144PNHU9GVsH3itT2ZROLANNxlkmmeQ+bmZ1Y/Nai2xfeaaLDxs9pqCqCrf5Nw6AqVP3XPDHofKphFrCWunzXDezG87AeZ+kzbo+LED41karZHrxkm9TNLszMJ9d1GUcoI0gB9cje/1Rt8q0nb5pYMVtcAcVYxMfRhvr+av/ABVi9n+1MNlAxZZbq9vGMzxwLvsqjO7v8eGcs2OJw4zitvtrrcWp6FLcQgju3UlW9pGR1VgcfsvnPkanTU0yu1KDXfJZPZtq/wBJ0u0lJy3dBWP7UeY2/Nc/GpLVYf4ersvpTKf8ud1HuKxv/NjVn1pMQpSlAKUpQClKUApSlAKUpQClY93fxxDMsiIPN2Cj5sa1ybZ2JbcF5bFvLvo8/wBVAbmlfEU6sAUIYHkQQR8xX3QCqn2biH6d1huoMS/NCT/SKtiqz0qPd1zVR95bdx/yyD+dV5flZbh+dGw17bG1smjS6lEbSZ3fCx4A4yd0HdGep/tWFsfoCwTX0seDHdTLJGwIIZWjDZUjhjfkcfCuy706OXUXWaMOGst3xDIKmdhIPfxStf2cq9v9K0+Qk/RJR3RPMwzZeP8Ak3zxWbrY2W3LcqayH07aBd7xLJeZIPIoshOPduLivS9eRLTVZbW576BikqM2GwDgneU8GBHIkfGrm7KO1OW8lNrelTKQWicALvboyyMFAGcZYEeR9K2rg8nKm3ZatUD2+34a/ijH+VCM+93Zv5bvzq/JJAoLMcADJJ5AAZJPuFeXNQmfVtWYpn/aZsL+ymd1c/hjAPwNGRxK2TOK+uJrOxyUSCKe2hijKZkkkjIDyb2fCM74AweC9OZ223FlJdyQ6PZHwx4luZDyXJJXfx1O8Xx1LL5V3XehI+u28MBfu4B9LmQuTGr8k3U5KxO6x8981JdWvrfSopJFUvNcSllQeKSeVzwUcM4GQOWFHqeOGGpP1O7dr2XR6um074I1tNJb6DpxitMC5nG6HOO8b70rHyXoOQJHrVe6LtkIdMnsUt3d7gsWk3uA3goGFCnOAvn1q49i+zR5Jv0jrIEl0/FITgxwD7IxxBYDkOQ58TxG/wBoe0rTtPbupZlEg5xxKXYfiC8F9xINaow23M0slv08FL9lPagmlJJBcwyGOVw++uMr4Qp8DY3hwB516F0LX4LyETWsiyRnhkcwRzDA8Vb0Na3Z3aux1RH+jssoTg6OhDLnllHHI8ePEcDVeqiaRtHDb2gKW9+g7yLPhV2aQKUHQAqOHQMwHDAFhUXJSlKAUpSgFKUoBSlKAVU/aNt/dSXQ0zRsmcfr5Vx9Xy8IY8ExnxN0JAHHNTjb/WmtNOup4/bSM7p8mYhVPwLA/CoL2R6EkNis/Fpbr6yRzxJ8TBVz5DifUsahOWlWWY4a5UaGPsOaVu8vb6SR24sQpY56+ORiTx64rZR9hdgFwXuCfPvEH5d3irEpWX4kvqblhguivYexeCI5t7q7ibzWRR/SorLXZrV4P921YyAfZuI975sd81N6UWSS7DwwfRDE2n1+DhLa2t0o6xvuMfmw/prQw7bSR6nLd31lc2ySwJE2EaQB0bIbewPDjPLJq0aVL4rapkFgSdpmj0raOyu5Fe3njd1UqF3sPhypIKNhuaL06VkHTCL0XCjg0Bjk49UkRouHuaUfKu6+0G3m/XQRSerRqx+ZGayreBUVUQYVQABx4AcAONV39C5J9nmPb/Rja6hcRkYUuXT1SQ7y492cfA13dmSsdWs93n3oz7gCW/05q2u1rYVr6JJrcAzw5G7wzIh4lR+0DxA9W9Ko+xvp7Kffj3oZ0yPEo3k3gVPBxwOCRnGeNbMctSPOzQcW0Xb217aCC2+hxMO+nGHweKRdc+Rfl7t7zFRLsqsIbON9UvnEagFIAfabo7IvNj9gY/a8s1rezXZuLVLq4N/JI7hQ+N/DOS2GYkgkgcP4hVs6d2b6danvFgXKcd6VmcLjjnDndGOecVDJNcEsGFpajG2FtSO+vrrEc2oSbyIxAZYwD3MYzzbd44HTHlWi7WrARy29zBNOL9nEdvGjZHPDbq4yvtAHB4lxkc66tpNGbWlmue+7i0tgRbswO7IV4zTN1CeHdBHHw8uYOV2GbHySldRvGdxGDHah2LYGSHdd7kMkqP3j5VGEbd2WZJ1HTRptqe03WIIBaXsZtpGO61yq4Zk67hU7m9z4ofdjnUp7Odk9PSIXFq4upDzmfiyk8wEP6o+/xepqd7e6zBa2M0tzGsq43ViYBhI7cETdPPJ+QBPSvOVppd3akXFnKY5jxdEwo4nO6B7LKOWD5cK0PDPInpKsUtLurLj7L3E2oatcogEZlSFWAwGMKsHPqT4SfxCtDpJGq7TvcxeK2sVCh+hKBlXB65kZ2HmFzUXse1HutIGm2sLxXbN3TOSMHvCe8feOCshJ3cHlnOeAq7ez/Y1NNs0gXBc+KV/vOef7o9keg99cSrYrbt2SSlKV04KUpQClKUApSlAaHbzSjc6ddwqMs8Lbo82Ubyj5qKrzsY19JrBYN7623JUr13GYsje7iV/d9auGvPHaFs/NompC/s1/2eVicD2QW4yQvjkrc1/LitQnHUqLMU9ErLlpWn2X2qgv4RLbt+ND7UZ8mH8jyPStxWJqj0k01aFKUrh0Vw7gAkkADiSeAA8yegr5mYhSUG82OAJ3cnoM4OPfg1oTsr37d5qD9/jisIyLdP3OcrftPn0VeVdRxt9HEu2iOStlFJeMOBMQAiU/tTvhP4S1dUsWqTDg9raA+Qa4kHxbdj+QNSWOMKAFAAHAADAA8gByFanaDa61slzcyqh6IOLt7kHH48B61JeyItf5Mhe1GzV9bW011+lrhmjXeK43FIyAQAr4U8eHDnXRottqrwx39pLHqUDA5imRVmXdOGXjyYEEeFznhwPCsS+1W+2hP0axgMNnvDvJX5HdORvsOHPB3FycgZNXRslszHp9pHaxElYxxY82ZjlmPlknl0GBWmEdvUYck1q9BV4urDVZljnWayv4gV3c9zMMjiqtjDjiSBgHieGCazo+y8FsTX15PB9qGSUlXxyDkc19MD31ONsNhbbUY92dcSL+rmXhJGehVuoz9k8PjxqC7N7R3FpdfozVTmX/AMPcdJ1+yCfveR5kgg8ecJwcVcSzHkjJ1JHf2labcNZLDZxb8QZe+jjIRzEmDuRDGOOOmSMDgcmt3sT2n6dcKlvEfo0iAIsEuEI3fCFQ+y2MYxnPpW4qqdudnra/u7OYErHcmS2aRQARNGW7ssD7R3lZePMAceVcxTrYnnx3uju2+2h+n326hzbWbFU8pJuUknqF9keuSOdaitHrOzGoaSckd9bA+2oJQAn7Q9qI/lk8zWTpGvx3Awvhfqp5/DzFe34uXG46Y8lK22Z863oCXAz7Mg5N/ZvMfyqc9kfaY6sum6kcSLhYJGPtD7MbHqfut15c8ZjdavXtHE8fh4SLxQ+vl7j/ADqWfAprVHn9Tko2enaVWnYpt/JfwPBcnM9tujfPORDkAt+2CME9cg881ZdeWUilKUApSlAKUqKy9p1hHO1vcTfR5kOCsysnuIfBQqRxB3uOaAlVdN5ZpKjRyqro4wysMgg9CDXXY6nFMN6GVJB5o6sP9JNZVAURtn2S3OnSG90R33F4tEpJdBzO6D+tj/ZOT+LmMbQe3bHg1CAhhwLxf9UbEYPuPwr0BWl1vY2zu/8AeraKQ/eKgP8AxrhvzqMoKXJOOSUeCGWfalpsg4XSr6OrofzXH51m/wD15p+M/TLf/mL/AC51j3vYFpkhyqzRfglyP9Yase3/AMPGnL7T3D++RR/SlVfBRd/cy+h2XXajpsfO6RvRFdv6VxUc1Xt4tUyLeGWU9C2I1/6m/IVMrfsO0pecDP8Ailk/swqNdpXZBFHbLc6TF3c1sd8qhYl1GDkbxJ31xvDzGeZxXVhicfkTZqLO717VsfR0Fnbt/mYMeR5h2zI3vQAVK9m+we0hbvb52vJTxO/kR59VyWf94kelb3sw28XU7QM2BcRYWZR59HA+62M+hBHSpjVqSXBS5OXJ129ssahI1VFUYCqAAB5ADgBXZSldIiox2g7FJqVq0fBZk8cEnIo45cRx3TgA/PmBUnpQFbbAbRvc25W5BW5tn7qdTwO8v2iP2gD8Q1V3s5M8+l6gq57y1nF7DnmOPeZHoVR/4qknajetpeoyXKA93f2rxtjpNGhCN+cY9zNXZspEltetDIVVf0ZbNJvEAZVQrbxPAe3VDhptmpZNdJ+5OrC7WeFJV4pKgceWHUHHyNUT2waRDa30X0SMRF4+8YJkDe33GVHJeC9MCpVsrttMsP6P063a8mhd0WQH6kR943dOz+WDjiV5DjWFLpVyNobRNTeOWRoi7qi4RE7u4PdjhxA3TxP3uvOmODjKxlyRlGuzS7O6x9IjyfbXg3r5Ee/j8jW1JqMbEW+Flf7LMAP3ck/1Cs/ajUe6gIHtSeEfH2j8v5ivfx5H8LXIgntbJd/h4ti91f3AGEwFHvd2f8gv5+tXnUM7JNlzY6ZEjjEsv1sg6guBgH1ChR7wamdeQ3ZQKUpXAKUpQCoR2m9nKalCHQKt1CMxMRwbBz3cnmhPyJ8iQZvSgKG2M2W02/doJEm0/UYSQ6RSsuSvNoxJvY9V6dMjjUvbs/1WAf7FrDsByW5Tf/1neP8AprA7atjH8Oq2OUuLbBkKcyi8pB6p181/DUp7MtvV1S0DnCzx4WZB0boyj7jYJHkQR0oCIXEe1UZwrW8w8x3Az/GEP5V8rd7VH/JgHvNv/aSrhpQFTRvtQea2i+/u/wCxNZAh2nwTv2PAZxjifT2cfnVo0oCJdnG2h1C2ImG5dQN3dxHjBVhkZ3TyBwfcQw6VE9q3v9O1NGsZU+jXhyIp2Ih7/wC3Grf5Tv7Q4qCSfKtntvYNp14msWwO5wjvo1HtxEgCUD7ycM+5f2ql2uaLb6lZmKTDwzKGVl5jIyjofMcCP+xNAUZtNPJYXX6QtYpNPuc/XW0ozDLkjf7iRfBIp5lMgj2l5cLi2B7QINUg34/BKoHexE+JCeo+8h6N88HhUOh2tn0phY67H39q3hivAu+rL0EynOSBz+1w5Nzrdr2aWMrJe6VKbWQjKS2zBo2B6GM5Rl81GPWgJ665BB5HhVa6P2jmzv5NM1Rsbrf7Pct9uNuMYmJ+1ggb/Ug548TY1ojhFErB3AG8yruhj1IXJ3R6ZNUl2maJHqG0MVszEAWniK81Yd868+ftIcdQa43R1K3SLzBpVD7P9odzok4sNSP0i3UfVyIQ0kadDgnJXh7LYI6EjANpad2l6bMu8l7AB5SSCJvism6a6GmnTOjtJ2IGp20cQIVkmRwTw8Od2QZxzKEkeqioLpGxcGtanfXc++bWGRbeJEO6sncoFbJHHcGFIAx7Q48Kkev9pq3G9Z6MDdXUgK94gPdQg8DI8nLhnIxkZ69DlPcQ7PaXDGFM0mRGiLwaeeTJPuBOfPAAHE4ocMXS9Jj03WxFAix29/b+FFGFE1rzAHn3bE+ZJNQXtQ10W2vPN9qOzKp+OSKRF/OTPwrL202n1aOW2N3bW0bxSfSY3jZn7pI8RymYKzExkSgHGD5Vh9o+wtx31vqF5cQzCV0jfu0KKPCTHu5Y7yndxnhxYcONdirdA1GkWfdQInUDJ954n8z+VZHZ7s3+ltT71xm0tCCfJ2Byi+u8RvH9lcda1e0d4+73MILSyg8BzC/aPpnl86kfZz2qx6XAlpd2bxJkkypklmbmzq3PhgeE8hyrd5MqShHhFk30X/Stdoe0NveR97aSrKnUqeIPkwPFT6ECtjWArFKUoBSlKAUpSgMTVb+KCGSW4YLEikuW4jHXI655Y65xXmey1/8AR2pte6XHObJm4q0bKrRtxePPEYB4qSei565uPt1Rjo025nAeMt+HvB+Wd2szZzUEntIJI8BHiUgDkPCAVx6EFcelVznpLcWPXtZl7L9plhfndt5gJP8Ay3G4/wAAeDfuk1Kaprb6LTQcX1tLASfBdRRAceYIkjJyR5OM+nWpf2Sa9Pd2Je4bvAkjRxTEbrTRpgK7r0bmPM448eJ7GWo5OGh1ZNqUpUys67m3WRGRwGVwVZTxBDDBB9CDioNsDO1lcT6RMSREO+tGPN7dz7OepRsj59BU9qD9qVi6RQ6jbjM+nv3mPvwtwnQ+m7x+B86AmF/p8c8bRToskbjDKwBB+BqtNU7H54CzaJfS2oY5MLO/d58wRk/xBvfVladfpPFHNEcpIodT6MAR/OsmgKXht9q4W3Q0cyjqxtyPmd1vnWs1TsOv7iKa7uLhXv3O/wB2OTADiu/wAbGAABujdx1yL7pQFVdjTWLRSRLB3WoxgrcCbxSnHhLAvx3M8CoxjkehMd1CHSVu5YNX0820sZ8UtuZBA6nir93GcorDyBwcgnhU47R9hRKRqFnKtrfW/iEpIRZABjdlJ4cuGTwwcHI5RNLqDaSGLLpbX9uQkwyMSQswEu4ftLzYc91uHJt48d1sThpv18ew7EdaRb25hRBFDdL30CDkoiYruZJJLbjKT7jWz7c9TKPpywI0t0k/0hEClgViGTkL4jk45dFapIvZ3Yx3UN3a4t5YWziNgI3BXdZWjJxkqSN4YPU5qPdtFjIgg1SzmRJrIkHxLxVyAN0HgxySCvUOfKivsTcW/SqX7sz7XSV12DvZzLAwzDvxK8PexOsbyRlJg3h3+GRnigIPMVq9Q7LE1G+cyXiPa26rEkUTlpYu6j3Cjcd1PGCx4EnHSoVsj2lAal9M1QMitvujqrsQWVUEa5PCEDeOAOe6TnAI6Nor63vr2SfTzPbQSBhMd/cEzuQX3UB4KcAtkkEgcBU4wcnSIpWfOmputLGXWUwSNCJh/mKh4EHy+NZskYYEMAQeYIyD8DWPaiKJAiFFUdN4fnk8TX0dQiHORP41/wC9ezD0xSbL1wauNZ9Nm+l6c5Xd9uPiVK9QR9pPQ8RzB8r97Ptuo9UtRKg3JE8Msec7jY6eanmD7xzBqk21eHrLH/Gv/eueyrWVtNbWOJwYLrMZCnIywLJy6hxj3MaweTjjH1RKpJdHpOlKVjIClKUApSlAY+oWCTxPDMoaORSrKeoYYNU3Ha3Oz8jRS70umSse7nC7xt2bkZFHTOMjkcZHHIq7K+ZIgwKsAQRggjIIPMEHmK40mqZKMnF2in77bea3jxqdos9rIP8AeLbEsLqeW9G/LPqfdmovb7U6faFrjR7qW2l9o28qSNBNjjuEYO6TyB3uHpzrb7caW+n6rawaZKbOK+wpUDfiVzJuFhE3hHNOAx6VKdkuy+4ivVvdQuY5ZI1ZUWKFUDb4IJkIVd7GSQMc8HPDFVxhTLJZNS3Jvs3rBurSG4aNojKgYo3NSenqOoPUEGtnWi2liR42S7hMtueJZN4smPtFU8Yx95MkdQBk1rtO2F06RFktzIyNyaO7uSD7is1WlJLs113ECujI4BVgVIPIgjBHxFaeLY6FfZe5H/8AZd/3lrcQQhFCgkhRjLMWPDzZiST6k0BQen9oN/o0s2nCBbmG0cqmd4OEYlkO8ucgg54qcZ51s0/xJgDEliwbriYD+cea++2HT+41O2uQMLdRmF/xxkFCfUhlH7tR9lB5jPvrXi8dZI2mTUbRu5f8SeeEViSfWbP9Mday87Y9XuBi3hjtwftbhJ+cpx8lrHVccuFc1cvDXbJaCLbSLdzlPpdzJcTyHEce8SoPU4OAoHoB7+FSXRdjoIoVWWNJJObMwzxPQZ6Dl+fWo9oGqu1xNcLD3v2F8aqUXjy3ueQPzPnUhO1pX27WcfhCv/I1ncFdxWx5/krLJ1BbHN7p9pG6obaMlhngqffVeAJyxy2cDpXTGlmVYi1jwjBfZjxlnKDJz4TkZIPHBB61ym2dsZAWWVZN3AzGc4zk8AT1FE16w5d5ucuYlQ+Fi6nOOYYnj6+VV7GTTNLdP7nYLS13t36NDkKGP6vOCpbwjm3AdK5jt7Zo1kW1iIYquAIvt7oGTy5sKyINZtDnE8Z3hg70nEgAgZ3jnkTXckUDKEWTeAIIxMxxu43cEPnAwOHpXSDbXN/cw2tbdSwNpH4So9mI5MhAQD3k9eVZdrptu4J+jxAhipBjj4FTg8QOPn8azHs0YNkZ3sZ4n7PsnI5Ec8ivuCAIMLyyTxJJJJySSeJJNKIOexjDRoP/ACYv+Wn/AGqv9U1IRams0Kqq20iHwgAZRgW5ftZHwqX7WbSC1i8PGVxhB5ftH0H5n41BrnTTFZb7+3NIp48wMORn1PP5U06r9jd4cJO5s9hA1zWPYKRFGDzCLn+EVkVSbhSlKAUpSgFKUoCoO3Hw3ukOOYmP5SwGrfqp+2CEy6lo0KjJacn4CSHP5An4VbFAKjGs7G7ztcWEptLk8WZRmKY/8eE+F/xjDDPM8qk9KAidttJeQeHUbMkDh39pmaM+rQ/rkHuDVINM1eG4TfgkWRQcHdPFT5MOat6EA1mVwFHz50BXXbxpfe6UZV9q2kSUEcwCdw/1g/u1WGiaRqskCSizaaORd5HVkBI8yM/2FX9tfpn0ixuoeskLqPfuHd/PFR/sXuu80a180Dof3ZXx+WKnDJKHys6m0VW2j6oTuppswJ4ZYjHxPAY+NbS07IdVuQfpM0NspHspl29x3eH+qr3xSpyz5Jcs65NnkTZa4NvPJbzDdYndIPDDoSCp/Me8CpbdXSxozucKoyf/AG9anvaf2MrfsbmzKxXJ9tTwSXHUkey/ryPXzqnNRtL2xmiXUreRo4n3t1uCyY5fWgEOPiash5Tx42qtrglGXTJn2d6iLa9L6hEYpLtQLaVj4FU8e6z9hzlefuOM8ZFthty6NILKGKZLXjcvJ7OesMZHOQA5J5DAHpUN2j2wtL+G2QsVH0mMyo/hITDhzvDhjjzB61INZW3TSp47RkMawnG4wb3kkHiSeJJr4jPKU8scuaD1SdNPjmr/AOdcd+x6UcMXqUZWkr9zZ6LtPpV5lLi3ggnUeOKeKMEYGTusVwwxx6H0qJaVsnb6jPNdmERWpO5bxxju94KcGRt0df5kj7IrabV7Im/t4WiEQlCqd5wwJUqDjfU8vQg8+GK+LXVbu1ubS1uFtRFNvIohEnhCLwHiPDiVHI9arjk/Db8eVSd2m+Et3X5/YnHAoz/EVx/Lm/qYWm9m9s/fYaZDHM6ALJwAGCvNc8mHWope7kFrFIt/OZ5EDdypzunkd473hGR5Z9Kn0kEsn6Ugt3KS94roRwOXgjOM9M7hGemc1r+xLs/tLtpJrthLLA2PozDAXyeQH2wTkAcsqc55V6n9OllyuTlke2l17NX307+xn8uGOCVQXe/+ytpLWaWNrmZmOMBS2SWOQBjPQcf/AJmt/dSG6itUIw8lwsbD9rJU8Pjn41Jtoth2tNSgsQCba5uUeBuJATf+tjb1XPyOetb/AGh2QMW0Vpur9TdT/SR5CSNS0w95Kq/71fSKaiqXa+5gVJUi6BXNKVQRFKUoBSlKAUpSgK/v7f6RtJb9RZ2jSHyDSuyL8cHPwqwKqLWdG10aneXGnrHHHOUQPI0JykSbq4DZKgkseXWu+LZjaR/1mpQR+iqpP5Qj+dAWtmlVnH2caq367W5h/wDrjx/1isqPsmdv1+ralJ5gTlB8uNAWFmlVbqHYPG+SuoXgP7biT/01xZ9lmpW2PomsyhRyWRCy/wALOwA+FAWkagPY4nd211AP/D3s0Y9wYEf3rsgTXoR4jY3YHT6yFz7iBuZ+FfHZhpt1FLqLXluYO/uO+Ub6uvjDbwVl54wOg50BPqUpQCvmSMMCGAIPMEZB94r6pQER1rsp026yZLVEY/aizEff4MAn3g1Wu2/YrY2NvLcm8liRR4UZUcux9lFwVyT/ACBJ5Grp1vW4bSB57lwkaDJJ6+QA6seQFUrY2lxtRfd9NvRabbthVzz5EqD1kYYLN9kEAdMgRTszv3gMsht7qffUKndRNIAATvdfMKPga222t/O1xp8y2dyhWXCLMgjMjMyYReJOTgjiOtWh2mbMh7CKC3snuEiYbscM3cGNQpAKjBD+WMHnmoHtfYtaaTprNbPamK+Dd283fMODNvM2ABnd9nAx8awy8DDLN8Z88e3FfoaF5M1j+GuP2zu03S9XFzPOum478IN17iJd0xqVzknJyD5VqtW0LVtNuTqyW6RAEd6kcgkBB9syKPsNgZI5Hjw51KNb2TkfWu+GlzuplV++F7uxkAr9YV3cqRz3N4cuVW+yAjBGQeYNWYvEw4pa4KnVcvhfwRnnnNaZPbkjOy+0Npq8ENwgBeFw24T44ZN0rxxzGGbB5Ee7hIJ7FHeN2UFoiSh6qWUoce9WIqlNvtBbQLlNS0yRY45X3HtmPhOcsQq/aj4cuaHGOmLO2H28t9Tg7yA7si/rIifFGf8AqU9GHP0ORWopJLSlKAUpSgFKUoBSlKAUpSgFKUoBSlKAUpSgFKUoBWh2u21ttNh7y6fBPsRjBeQjoq/3PAdTW6uIyykK24SODAA49QDw+dQ6XsjsZZTNdiW6lPNppXPuGE3VAHQAYoDz3t72hXGqTb0vgiQ/VxA+Fc9T95z1b5YFbjss2j1Gxd/olpLcxSjDRhH3d4ey4ZVOCOR8x7gR6K07ZCzg/UWsCY6iNM/xYz+dbVjge7y/sKA89bYdr+swOIpY4rNmXeChFdwpJAJ32bB4HoKrrW9rbu8wLq4llAOQrMd0HlkKPCDxPTrVrXnY3fapey3d66WyyvkKfrJFQcEXdU7owoA9r4VOdnexTTrXDNEbhx9qY7wz6IMJ8waA876Vt5f22O4u5lA5Lvll/hbK/lU42e7eNTMiRGOK6ZyFVdwq7E8gDGQMn8NWZtR2I6fd7zRobaU/aiwFz6xnw/Ld99VTq3Y5qOnTJcQKLlInVw0XtjcYMCYz4unTeoDVdper399c99d200CqN2ONkcKg4ZwWUZJPEn3DoKjGia5NZzrPbOY5E5EfmGB4FT1Br2dbTB0VxyYBh04EZFYV7s1azfrraGT8USN+ZFARLs47WoNSURS4huwOMZPhk8zETz893mPUcan9Qy67H9LdgwthGwOQ0TyRkEciN1sD4CpZY2vdxqhd5N0Y3nILHy3iAMn15+dAd9KUoBSlKAUpSgFKUoBSlKAUpSgFKUoBSlKAUpSgFKUoBSlKAVwaUoDmlKUApSlAKUp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pt-BR"/>
          </a:p>
        </p:txBody>
      </p:sp>
      <p:pic>
        <p:nvPicPr>
          <p:cNvPr id="204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573" y="4032175"/>
            <a:ext cx="1368152" cy="151216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0495" name="Picture 7" descr="http://t0.gstatic.com/images?q=tbn:ANd9GcTOJaMfCIQvS3Thbh9v9cmQYPy1eBArFKX4Cdniqb9NGArGdmRnt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13" y="4032175"/>
            <a:ext cx="1440160" cy="154305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0496" name="Picture 9" descr="http://t1.gstatic.com/images?q=tbn:ANd9GcQGzaknQKlTZwOEfQncae6C6Ds9eiWJEC8HBWwu8srziH1CFQyi"/>
          <p:cNvPicPr>
            <a:picLocks noChangeAspect="1" noChangeArrowheads="1"/>
          </p:cNvPicPr>
          <p:nvPr/>
        </p:nvPicPr>
        <p:blipFill>
          <a:blip r:embed="rId5" cstate="print"/>
          <a:srcRect l="15839" r="16978"/>
          <a:stretch>
            <a:fillRect/>
          </a:stretch>
        </p:blipFill>
        <p:spPr bwMode="auto">
          <a:xfrm>
            <a:off x="3600301" y="1007839"/>
            <a:ext cx="1368153" cy="15113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0497" name="Imagem 5" descr="Logo - AR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1" y="5969001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1266259"/>
            <a:ext cx="8640763" cy="527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98" tIns="43199" rIns="86398" bIns="43199">
            <a:spAutoFit/>
          </a:bodyPr>
          <a:lstStyle/>
          <a:p>
            <a:pPr algn="ctr">
              <a:defRPr/>
            </a:pPr>
            <a:endParaRPr lang="pt-BR" sz="29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8640763" cy="43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9" tIns="43640" rIns="87279" bIns="43640">
            <a:spAutoFit/>
          </a:bodyPr>
          <a:lstStyle/>
          <a:p>
            <a:pPr algn="ctr">
              <a:defRPr/>
            </a:pPr>
            <a:r>
              <a:rPr lang="pt-BR" sz="29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MARCO LEGAL</a:t>
            </a:r>
            <a:endParaRPr lang="pt-BR" sz="29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pt-BR" sz="30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LEGISLAÇÕES OBSERVADSA NA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CRIAÇÃO DA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AGÊNCIA REGULADORA PCJ:</a:t>
            </a:r>
          </a:p>
          <a:p>
            <a:pPr algn="just">
              <a:defRPr/>
            </a:pPr>
            <a:endParaRPr lang="pt-BR" sz="22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endParaRPr lang="pt-BR" sz="22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CONSTITUIÇÃO FEDERAL </a:t>
            </a:r>
            <a:r>
              <a:rPr lang="pt-BR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(Art. 241 - Emenda nº 19/1998)</a:t>
            </a:r>
          </a:p>
          <a:p>
            <a:pPr algn="just"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LEI FEDERAL Nº 11.107/2005 </a:t>
            </a:r>
            <a:r>
              <a:rPr lang="pt-BR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(Lei dos Consórcios Públicos)</a:t>
            </a: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DECRETO FEDERAL Nº 6.017/2007 </a:t>
            </a:r>
            <a:r>
              <a:rPr lang="pt-BR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(Regulamentação)</a:t>
            </a:r>
          </a:p>
          <a:p>
            <a:pPr algn="just"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LEI FEDERAL Nº 11.445/2007 </a:t>
            </a:r>
            <a:r>
              <a:rPr lang="pt-BR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(Lei do Saneamento Básico)</a:t>
            </a: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DECRETO FEDERAL Nº 7.217/2010 </a:t>
            </a:r>
            <a:r>
              <a:rPr lang="pt-BR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(Regulamentação)</a:t>
            </a: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5" name="Imagem 5" descr="Logo - A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510" y="5968859"/>
            <a:ext cx="716254" cy="511316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1266258"/>
            <a:ext cx="8640763" cy="527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86" tIns="43194" rIns="86386" bIns="43194">
            <a:spAutoFit/>
          </a:bodyPr>
          <a:lstStyle/>
          <a:p>
            <a:pPr algn="ctr">
              <a:defRPr/>
            </a:pPr>
            <a:endParaRPr lang="pt-BR" sz="29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7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8640763" cy="541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8" tIns="43634" rIns="87268" bIns="43634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CRIAÇÃO DA AGÊNCIA REGULADORA PCJ</a:t>
            </a:r>
            <a:endParaRPr lang="pt-BR" sz="3000" b="1" dirty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30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A ARES-PCJ É ASSOCIAÇÃO PÚBLICA, CRIADA NA FORMA DE CONSÓRCIO PÚBLICO, COMO PESSOA JURÍDICA DE DIREITO PÚBLICO INTERNO, DE NATUREZA AUTÁRQUICA, INTEGRANTE DA ADMINSTRAÇÃO INDIRETA DE TODOS OS MUNICÍPIOS CONSORCIADOS.</a:t>
            </a:r>
          </a:p>
          <a:p>
            <a:pPr algn="just"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CONSÓRCIO PÚBLICO DE MUNICÍPIOS, VISANDO A GESTÃO ASSOCIADA DE SERVIÇOS PÚBLICOS </a:t>
            </a:r>
            <a:r>
              <a:rPr lang="pt-BR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(Regulação e Fiscalização do Saneamento)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;</a:t>
            </a:r>
          </a:p>
          <a:p>
            <a:pPr algn="just">
              <a:buFontTx/>
              <a:buChar char="-"/>
              <a:defRPr/>
            </a:pP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ATUAÇÃO REGIONAL INCLUSIVE EM MUNICÍPIOS NÃO CONSORCIADOS </a:t>
            </a:r>
            <a:r>
              <a:rPr lang="pt-BR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(Convênio de Cooperação)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;</a:t>
            </a:r>
          </a:p>
          <a:p>
            <a:pPr algn="just">
              <a:buFontTx/>
              <a:buChar char="-"/>
              <a:defRPr/>
            </a:pP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ESCALA ECONÔMICA E SUSTENTABILIDADE FINANCEIRA, COM CUSTO OPERACIONAL REDUZIDO </a:t>
            </a:r>
            <a:r>
              <a:rPr lang="pt-BR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(Taxa de Regulação reduzida)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.</a:t>
            </a:r>
            <a:endParaRPr lang="pt-BR" sz="2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220" name="Imagem 5" descr="Logo - A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510" y="5968859"/>
            <a:ext cx="716254" cy="511316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" y="1266826"/>
            <a:ext cx="8640763" cy="538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94" tIns="45247" rIns="90494" bIns="45247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7412" name="Imagem 5" descr="Logo - A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1" y="5969001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8640763" cy="413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9" tIns="43640" rIns="87279" bIns="43640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MOTIVAÇÃO PARA A CRIAÇÃO DA ARES-PCJ</a:t>
            </a:r>
          </a:p>
          <a:p>
            <a:pPr algn="ctr">
              <a:defRPr/>
            </a:pPr>
            <a:endParaRPr lang="pt-BR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pt-BR" sz="2700" b="1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NECESSIDADE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DE ATENDIMENTO</a:t>
            </a:r>
            <a:r>
              <a:rPr lang="pt-BR" sz="2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À LEI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FEDERAL Nº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11.445/2007;</a:t>
            </a:r>
          </a:p>
          <a:p>
            <a:pPr algn="just">
              <a:defRPr/>
            </a:pPr>
            <a:endParaRPr lang="pt-BR" sz="2200" b="1" kern="0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ALTO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CUSTO DE ESTRUTURAÇÃO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DE ENTE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REGULADOR MUNICIPAL;</a:t>
            </a:r>
          </a:p>
          <a:p>
            <a:pPr algn="just"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DESINTERESSE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EM ADERIR AO ENTE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REGULADOR ESTADUAL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;</a:t>
            </a:r>
          </a:p>
          <a:p>
            <a:pPr algn="just"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RESULTADO DO ESTUDO DE VIABILIDADE</a:t>
            </a:r>
            <a:r>
              <a:rPr lang="pt-BR" sz="2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TÉCNICA E FINANCEIRA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REALIZADO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PELO CONSÓRCIO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PCJ, VISANDO A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CRIAÇÃO DE ENTE REGULADOR REGIONAL, NA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FORMA DE CONSÓRCIO PÚBLICO.</a:t>
            </a: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" y="1266826"/>
            <a:ext cx="8640763" cy="538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94" tIns="45247" rIns="90494" bIns="45247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8436" name="Imagem 5" descr="Logo - A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1" y="5969001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5012" y="0"/>
            <a:ext cx="8370739" cy="575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02" tIns="43201" rIns="86402" bIns="43201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SUSTENTABILIDADE</a:t>
            </a:r>
            <a:endParaRPr lang="pt-BR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pt-BR" sz="30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A ARES-PCJ TEM AS BACIAS HIDROGRÁFICAS PCJ APENAS COMO REFERENCIAL GEOGRÁFICO E ATUA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TAMBÉM EM OUTROS MUNICÍPIOS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DO ESTADO (EX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.: MUNICÍPIOS DO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ENTORNO DAS BACIAS PCJ).</a:t>
            </a:r>
          </a:p>
          <a:p>
            <a:pPr algn="just"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DESSA FORMA SE OBTÉM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ESCALA E SUSTENTABILIDADE TÉCNICA E FINANCEIRA, E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TEM UMA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REDUÇÃO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DE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SEU CUSTO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OPERACIONAL.</a:t>
            </a:r>
          </a:p>
          <a:p>
            <a:pPr algn="just"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A SUSTENTABILIDADE FINANCEIRA DA ARES-PCJ SE DÁ ATRAVÉS DA COBRANÇA DA TAXA DE REGULAÇÃO, JUNTO AOS PRESTADORES DOS SERVIÇOS DE SANEAMENTO.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 defTabSz="36000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ATÉ 2013: 	TAXA DE REGULAÇÃO =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0,5% DAS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RECEITAS</a:t>
            </a:r>
          </a:p>
          <a:p>
            <a:pPr algn="just" defTabSz="36000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EM 2014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: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	TAXA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DE REGULAÇÃO =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0,4%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DAS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RECEITAS (-20%)</a:t>
            </a:r>
          </a:p>
          <a:p>
            <a:pPr algn="just" defTabSz="36000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- EM 2015:	TAXA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DE REGULAÇÃO = 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0,3% </a:t>
            </a:r>
            <a:r>
              <a:rPr lang="pt-BR" sz="2200" b="1" dirty="0">
                <a:solidFill>
                  <a:srgbClr val="000099"/>
                </a:solidFill>
                <a:latin typeface="Calibri" pitchFamily="34" charset="0"/>
              </a:rPr>
              <a:t>DAS RECEITAS (-</a:t>
            </a:r>
            <a:r>
              <a:rPr lang="pt-BR" sz="2200" b="1" dirty="0" smtClean="0">
                <a:solidFill>
                  <a:srgbClr val="000099"/>
                </a:solidFill>
                <a:latin typeface="Calibri" pitchFamily="34" charset="0"/>
              </a:rPr>
              <a:t>25%)</a:t>
            </a:r>
            <a:endParaRPr lang="pt-BR" sz="2200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2"/>
            <a:ext cx="8640763" cy="55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ÁREA DE ATUAÇÃO</a:t>
            </a:r>
            <a:endParaRPr lang="pt-BR" sz="2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7" name="Imagem 5" descr="Logo - A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026" name="Picture 2" descr="C:\Users\Dalto\AppData\Local\Microsoft\Windows\INetCache\Content.Outlook\I27NC9A3\Mapa - Bacia Hidrográfica - novas cores + r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525443"/>
            <a:ext cx="8640763" cy="5954732"/>
          </a:xfrm>
          <a:prstGeom prst="rect">
            <a:avLst/>
          </a:prstGeom>
          <a:noFill/>
        </p:spPr>
      </p:pic>
      <p:pic>
        <p:nvPicPr>
          <p:cNvPr id="6" name="Imagem 5" descr="Logo - A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8640763" cy="5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MUNICÍPIOS ASSOCIADOS À </a:t>
            </a:r>
            <a:r>
              <a:rPr lang="pt-BR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ARES-PCJ</a:t>
            </a:r>
            <a:endParaRPr lang="pt-BR" sz="28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838844"/>
          <a:ext cx="8640765" cy="4758694"/>
        </p:xfrm>
        <a:graphic>
          <a:graphicData uri="http://schemas.openxmlformats.org/drawingml/2006/table">
            <a:tbl>
              <a:tblPr lastRow="1" bandRow="1">
                <a:tableStyleId>{2D5ABB26-0587-4C30-8999-92F81FD0307C}</a:tableStyleId>
              </a:tblPr>
              <a:tblGrid>
                <a:gridCol w="1728153"/>
                <a:gridCol w="1728153"/>
                <a:gridCol w="1728153"/>
                <a:gridCol w="1728153"/>
                <a:gridCol w="1728153"/>
              </a:tblGrid>
              <a:tr h="496853">
                <a:tc>
                  <a:txBody>
                    <a:bodyPr/>
                    <a:lstStyle/>
                    <a:p>
                      <a:pPr marL="0" marR="0" indent="0" algn="l" defTabSz="905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Águas</a:t>
                      </a:r>
                      <a:r>
                        <a:rPr lang="pt-BR" sz="1400" b="1" i="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São Pedro (*)</a:t>
                      </a:r>
                      <a:endParaRPr lang="pt-BR" sz="1400" b="1" i="0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Charqueada (*)</a:t>
                      </a:r>
                      <a:endParaRPr lang="pt-BR" sz="1400" dirty="0"/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Jundiaí</a:t>
                      </a:r>
                      <a:endParaRPr lang="pt-BR" sz="1400" dirty="0"/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Piracicaba</a:t>
                      </a:r>
                      <a:endParaRPr lang="pt-BR" sz="1400" dirty="0"/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Valinhos</a:t>
                      </a:r>
                      <a:endParaRPr lang="pt-BR" sz="1400" dirty="0"/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9024">
                <a:tc>
                  <a:txBody>
                    <a:bodyPr/>
                    <a:lstStyle/>
                    <a:p>
                      <a:pPr marL="0" marR="0" indent="0" algn="l" defTabSz="905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Americana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Cordeirópolis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Limeira</a:t>
                      </a:r>
                      <a:endParaRPr lang="pt-BR" sz="1400" dirty="0"/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Rafard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Vinhedo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9024"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Amparo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Corumbataí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Louveira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Rio Claro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9024">
                <a:tc>
                  <a:txBody>
                    <a:bodyPr/>
                    <a:lstStyle/>
                    <a:p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Analândia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Cosmópolis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Mogi Mirim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05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Rio das Pedras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</a:rPr>
                        <a:t>Araraquara (**)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9024">
                <a:tc>
                  <a:txBody>
                    <a:bodyPr/>
                    <a:lstStyle/>
                    <a:p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Araras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Hortolândia (*)</a:t>
                      </a:r>
                      <a:endParaRPr lang="pt-BR" sz="1400" b="1" i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Mombuca (*)</a:t>
                      </a:r>
                      <a:endParaRPr lang="pt-BR" sz="1400" b="1" i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Salto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</a:rPr>
                        <a:t>Cerquiho (**)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9024"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Artur Nogueira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Indaiatuba</a:t>
                      </a:r>
                      <a:endParaRPr lang="pt-BR" sz="1400" dirty="0"/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Monte Alegre do Sul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Saltinho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</a:rPr>
                        <a:t>Itirapina (**)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9024"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Atibaia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Ipeúna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05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Nova Odessa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Sta. Bárbara</a:t>
                      </a:r>
                      <a:r>
                        <a:rPr lang="pt-BR" sz="1400" b="1" i="0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 d’Oeste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</a:rPr>
                        <a:t>Leme (**)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9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B. Jesus</a:t>
                      </a:r>
                      <a:r>
                        <a:rPr lang="pt-BR" sz="1400" b="1" i="0" baseline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 dos Perdões</a:t>
                      </a:r>
                      <a:endParaRPr lang="pt-BR" sz="1400" b="1" i="0" dirty="0" smtClean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Iracemápolis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Paulínia (*)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Sta. </a:t>
                      </a:r>
                      <a:r>
                        <a:rPr lang="pt-BR" sz="1400" b="1" i="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Ma</a:t>
                      </a:r>
                      <a:r>
                        <a:rPr lang="pt-BR" sz="14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ria Serra (*)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</a:rPr>
                        <a:t>Pirassununga (**)</a:t>
                      </a:r>
                      <a:endParaRPr lang="pt-BR" sz="1400" b="1" i="0" dirty="0">
                        <a:solidFill>
                          <a:srgbClr val="0066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9649"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Campinas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Itatiba (*)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Pedreira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05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São Pedro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</a:rPr>
                        <a:t>Tietê (**)</a:t>
                      </a:r>
                      <a:endParaRPr lang="pt-BR" sz="1400" b="1" i="0" dirty="0">
                        <a:solidFill>
                          <a:srgbClr val="0066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9024"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Capivari</a:t>
                      </a:r>
                      <a:endParaRPr lang="pt-BR" sz="1400" b="1" i="0" dirty="0">
                        <a:solidFill>
                          <a:srgbClr val="00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Jaguariúna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Piracaia (*)</a:t>
                      </a:r>
                      <a:endParaRPr lang="pt-BR" sz="1400" b="1" i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05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Sumaré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</a:rPr>
                        <a:t>Paraibuna (**)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59" name="CaixaDeTexto 5"/>
          <p:cNvSpPr txBox="1">
            <a:spLocks noChangeArrowheads="1"/>
          </p:cNvSpPr>
          <p:nvPr/>
        </p:nvSpPr>
        <p:spPr bwMode="auto">
          <a:xfrm>
            <a:off x="0" y="5616351"/>
            <a:ext cx="8640763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pt-BR" sz="1400" b="1" i="1" dirty="0" smtClean="0">
                <a:solidFill>
                  <a:srgbClr val="FF0000"/>
                </a:solidFill>
                <a:latin typeface="Calibri" pitchFamily="34" charset="0"/>
              </a:rPr>
              <a:t>(*) Municípios operados pela Sabesp</a:t>
            </a:r>
          </a:p>
          <a:p>
            <a:r>
              <a:rPr lang="pt-BR" sz="1400" b="1" i="1" dirty="0" smtClean="0">
                <a:solidFill>
                  <a:srgbClr val="006600"/>
                </a:solidFill>
                <a:latin typeface="Calibri" pitchFamily="34" charset="0"/>
              </a:rPr>
              <a:t>(**) Município regulados por Convênio de Cooperação</a:t>
            </a:r>
          </a:p>
        </p:txBody>
      </p:sp>
      <p:pic>
        <p:nvPicPr>
          <p:cNvPr id="25660" name="Imagem 5" descr="Logo - A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969000"/>
            <a:ext cx="715963" cy="5111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Slide - ARES-PCJ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Slide - ARES-PCJ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904</Words>
  <Application>Microsoft Office PowerPoint</Application>
  <PresentationFormat>Personalizar</PresentationFormat>
  <Paragraphs>273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1_Fluxo</vt:lpstr>
      <vt:lpstr>Tema de Slide - ARES-PCJ</vt:lpstr>
      <vt:lpstr>1_Tema de Slide - ARES-PCJ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Manzi</dc:creator>
  <cp:lastModifiedBy>REDES</cp:lastModifiedBy>
  <cp:revision>349</cp:revision>
  <dcterms:created xsi:type="dcterms:W3CDTF">2013-07-23T16:56:47Z</dcterms:created>
  <dcterms:modified xsi:type="dcterms:W3CDTF">2015-05-26T22:07:08Z</dcterms:modified>
</cp:coreProperties>
</file>