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95" r:id="rId3"/>
    <p:sldId id="296" r:id="rId4"/>
    <p:sldId id="299" r:id="rId5"/>
    <p:sldId id="300" r:id="rId6"/>
    <p:sldId id="308" r:id="rId7"/>
    <p:sldId id="310" r:id="rId8"/>
    <p:sldId id="304" r:id="rId9"/>
    <p:sldId id="305" r:id="rId10"/>
    <p:sldId id="307" r:id="rId11"/>
    <p:sldId id="311" r:id="rId12"/>
    <p:sldId id="301" r:id="rId13"/>
    <p:sldId id="303" r:id="rId14"/>
    <p:sldId id="292" r:id="rId15"/>
    <p:sldId id="297" r:id="rId16"/>
    <p:sldId id="30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Usuarios\francisco.rodrigues\AppData\Local\Microsoft\Windows\INetCache\Content.Outlook\B1WK4XDD\Banco%20de%20dados%20-%20449%20munic&#237;pio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Usuarios\francisco.rodrigues\AppData\Local\Microsoft\Windows\INetCache\Content.Outlook\B1WK4XDD\Banco%20de%20dados%20-%20449%20munic&#237;pio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Planilha_do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4.5914260717410331E-2"/>
          <c:y val="0.26981020510640702"/>
          <c:w val="0.57337664041558256"/>
          <c:h val="0.62983294805301637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Plan5!$B$3:$B$4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Plan5!$C$3:$C$4</c:f>
              <c:numCache>
                <c:formatCode>###0</c:formatCode>
                <c:ptCount val="2"/>
                <c:pt idx="0">
                  <c:v>265</c:v>
                </c:pt>
                <c:pt idx="1">
                  <c:v>184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55-49FE-BC52-DA2ED3CBCEF3}"/>
            </c:ext>
          </c:extLst>
        </c:ser>
        <c:dLbls>
          <c:showVal val="1"/>
        </c:dLbls>
        <c:gapWidth val="444"/>
        <c:overlap val="-90"/>
        <c:axId val="49600384"/>
        <c:axId val="49447296"/>
      </c:barChart>
      <c:catAx>
        <c:axId val="4960038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447296"/>
        <c:crosses val="autoZero"/>
        <c:auto val="1"/>
        <c:lblAlgn val="ctr"/>
        <c:lblOffset val="100"/>
      </c:catAx>
      <c:valAx>
        <c:axId val="49447296"/>
        <c:scaling>
          <c:orientation val="minMax"/>
        </c:scaling>
        <c:delete val="1"/>
        <c:axPos val="l"/>
        <c:numFmt formatCode="###0" sourceLinked="1"/>
        <c:majorTickMark val="none"/>
        <c:tickLblPos val="none"/>
        <c:crossAx val="4960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 b="1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Plan10!$B$3:$B$5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Campo vazio</c:v>
                </c:pt>
              </c:strCache>
            </c:strRef>
          </c:cat>
          <c:val>
            <c:numRef>
              <c:f>Plan10!$C$3:$C$5</c:f>
              <c:numCache>
                <c:formatCode>###0</c:formatCode>
                <c:ptCount val="3"/>
                <c:pt idx="0">
                  <c:v>55</c:v>
                </c:pt>
                <c:pt idx="1">
                  <c:v>385</c:v>
                </c:pt>
                <c:pt idx="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CA-4EB6-97CB-BC2E4AE58FA8}"/>
            </c:ext>
          </c:extLst>
        </c:ser>
        <c:dLbls>
          <c:showVal val="1"/>
        </c:dLbls>
        <c:gapWidth val="444"/>
        <c:overlap val="-90"/>
        <c:axId val="57087104"/>
        <c:axId val="57088640"/>
      </c:barChart>
      <c:catAx>
        <c:axId val="5708710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088640"/>
        <c:crosses val="autoZero"/>
        <c:auto val="1"/>
        <c:lblAlgn val="ctr"/>
        <c:lblOffset val="100"/>
      </c:catAx>
      <c:valAx>
        <c:axId val="57088640"/>
        <c:scaling>
          <c:orientation val="minMax"/>
        </c:scaling>
        <c:delete val="1"/>
        <c:axPos val="l"/>
        <c:numFmt formatCode="###0" sourceLinked="1"/>
        <c:majorTickMark val="none"/>
        <c:tickLblPos val="none"/>
        <c:crossAx val="5708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 b="1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3625043744531937"/>
          <c:y val="5.0925925925925923E-2"/>
          <c:w val="0.83597178477690282"/>
          <c:h val="0.50776283172936709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Plan4!$B$3:$B$11</c:f>
              <c:strCache>
                <c:ptCount val="9"/>
                <c:pt idx="0">
                  <c:v>Áreas de difícil acesso</c:v>
                </c:pt>
                <c:pt idx="1">
                  <c:v>Povoados Rurais</c:v>
                </c:pt>
                <c:pt idx="2">
                  <c:v>Distritos</c:v>
                </c:pt>
                <c:pt idx="3">
                  <c:v>População 100% atendida</c:v>
                </c:pt>
                <c:pt idx="4">
                  <c:v>Somente propriedades rurais</c:v>
                </c:pt>
                <c:pt idx="5">
                  <c:v>Não especificado</c:v>
                </c:pt>
                <c:pt idx="6">
                  <c:v>Áreas de difícil acesso / Povoados rurais</c:v>
                </c:pt>
                <c:pt idx="7">
                  <c:v>Povoados rurais / Distritos</c:v>
                </c:pt>
                <c:pt idx="8">
                  <c:v>Ponto de entrega voluntária</c:v>
                </c:pt>
              </c:strCache>
            </c:strRef>
          </c:cat>
          <c:val>
            <c:numRef>
              <c:f>Plan4!$C$3:$C$11</c:f>
              <c:numCache>
                <c:formatCode>###0</c:formatCode>
                <c:ptCount val="9"/>
                <c:pt idx="0">
                  <c:v>22</c:v>
                </c:pt>
                <c:pt idx="1">
                  <c:v>186</c:v>
                </c:pt>
                <c:pt idx="2">
                  <c:v>1</c:v>
                </c:pt>
                <c:pt idx="3">
                  <c:v>138</c:v>
                </c:pt>
                <c:pt idx="4">
                  <c:v>3</c:v>
                </c:pt>
                <c:pt idx="5">
                  <c:v>90</c:v>
                </c:pt>
                <c:pt idx="6">
                  <c:v>7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51-46B6-B903-B80CCC66CBFD}"/>
            </c:ext>
          </c:extLst>
        </c:ser>
        <c:dLbls>
          <c:showVal val="1"/>
        </c:dLbls>
        <c:gapWidth val="444"/>
        <c:overlap val="-90"/>
        <c:axId val="62000128"/>
        <c:axId val="62010112"/>
      </c:barChart>
      <c:catAx>
        <c:axId val="6200012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010112"/>
        <c:crosses val="autoZero"/>
        <c:auto val="1"/>
        <c:lblAlgn val="ctr"/>
        <c:lblOffset val="100"/>
      </c:catAx>
      <c:valAx>
        <c:axId val="62010112"/>
        <c:scaling>
          <c:orientation val="minMax"/>
        </c:scaling>
        <c:delete val="1"/>
        <c:axPos val="l"/>
        <c:numFmt formatCode="###0" sourceLinked="1"/>
        <c:majorTickMark val="none"/>
        <c:tickLblPos val="none"/>
        <c:crossAx val="6200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 b="1"/>
      </a:pPr>
      <a:endParaRPr lang="pt-B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pPr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2842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pPr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6169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pPr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3151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pPr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9829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pPr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811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pPr/>
              <a:t>11/05/2022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7535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pPr/>
              <a:t>11/05/2022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8720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pPr/>
              <a:t>11/05/2022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7644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pPr/>
              <a:t>11/05/2022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7655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pPr/>
              <a:t>11/05/2022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0333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pPr/>
              <a:t>11/05/2022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231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9A28E-8AF8-43EA-AF7C-EFAC1E0B5B94}" type="datetimeFigureOut">
              <a:rPr lang="pt-BR" smtClean="0"/>
              <a:pPr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FC3E5-AACB-4103-AE59-21FFE13A5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560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isco.rodrigues@funasa.gov.br" TargetMode="External"/><Relationship Id="rId2" Type="http://schemas.openxmlformats.org/officeDocument/2006/relationships/hyperlink" Target="mailto:flrodrigues56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379503" y="1852747"/>
            <a:ext cx="8456925" cy="1954481"/>
          </a:xfrm>
        </p:spPr>
        <p:txBody>
          <a:bodyPr>
            <a:normAutofit fontScale="90000"/>
          </a:bodyPr>
          <a:lstStyle/>
          <a:p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execução direta como ferramenta de promoção de política pública em resíduos sólidos pela FUNASA</a:t>
            </a: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182880" y="4146732"/>
            <a:ext cx="4271555" cy="209731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endParaRPr lang="pt-BR" sz="1800" dirty="0"/>
          </a:p>
          <a:p>
            <a:pPr algn="l">
              <a:spcBef>
                <a:spcPts val="0"/>
              </a:spcBef>
            </a:pPr>
            <a:endParaRPr lang="pt-BR" sz="1800" dirty="0"/>
          </a:p>
          <a:p>
            <a:pPr algn="l">
              <a:spcBef>
                <a:spcPts val="0"/>
              </a:spcBef>
            </a:pPr>
            <a:r>
              <a:rPr lang="pt-BR" sz="1800" b="1" dirty="0"/>
              <a:t>Autores:</a:t>
            </a:r>
          </a:p>
          <a:p>
            <a:pPr algn="l">
              <a:spcBef>
                <a:spcPts val="0"/>
              </a:spcBef>
            </a:pPr>
            <a:endParaRPr lang="pt-BR" sz="1800" b="1" dirty="0"/>
          </a:p>
          <a:p>
            <a:pPr algn="l">
              <a:spcBef>
                <a:spcPts val="0"/>
              </a:spcBef>
            </a:pPr>
            <a:r>
              <a:rPr lang="pt-BR" sz="1800" dirty="0"/>
              <a:t>Pinto, Adam Douglas Sebastião ;</a:t>
            </a:r>
          </a:p>
          <a:p>
            <a:pPr algn="l">
              <a:spcBef>
                <a:spcPts val="0"/>
              </a:spcBef>
            </a:pPr>
            <a:r>
              <a:rPr lang="pt-BR" sz="1800" dirty="0"/>
              <a:t>Rodrigues, Francisco Luiz;</a:t>
            </a:r>
          </a:p>
          <a:p>
            <a:pPr algn="l">
              <a:spcBef>
                <a:spcPts val="0"/>
              </a:spcBef>
            </a:pPr>
            <a:r>
              <a:rPr lang="pt-BR" sz="1800" dirty="0"/>
              <a:t>Sérgio Luís </a:t>
            </a:r>
            <a:r>
              <a:rPr lang="pt-BR" sz="1800" dirty="0" err="1"/>
              <a:t>Siebra</a:t>
            </a:r>
            <a:r>
              <a:rPr lang="pt-BR" sz="1800" dirty="0"/>
              <a:t> Moreira ;</a:t>
            </a:r>
          </a:p>
          <a:p>
            <a:pPr algn="l">
              <a:spcBef>
                <a:spcPts val="0"/>
              </a:spcBef>
            </a:pPr>
            <a:r>
              <a:rPr lang="pt-BR" sz="1800" dirty="0" err="1"/>
              <a:t>Salati</a:t>
            </a:r>
            <a:r>
              <a:rPr lang="pt-BR" sz="1800" dirty="0"/>
              <a:t>, </a:t>
            </a:r>
            <a:r>
              <a:rPr lang="pt-BR" sz="1800" dirty="0" err="1"/>
              <a:t>Dayany</a:t>
            </a:r>
            <a:r>
              <a:rPr lang="pt-BR" sz="1800" dirty="0"/>
              <a:t> </a:t>
            </a:r>
            <a:r>
              <a:rPr lang="pt-BR" sz="1800" dirty="0" err="1"/>
              <a:t>Shoecher</a:t>
            </a:r>
            <a:r>
              <a:rPr lang="pt-BR" sz="1800" dirty="0"/>
              <a:t> e</a:t>
            </a:r>
          </a:p>
          <a:p>
            <a:pPr algn="l">
              <a:spcBef>
                <a:spcPts val="0"/>
              </a:spcBef>
            </a:pPr>
            <a:r>
              <a:rPr lang="pt-BR" sz="1800" dirty="0" err="1"/>
              <a:t>Rafaldini</a:t>
            </a:r>
            <a:r>
              <a:rPr lang="pt-BR" sz="1800" dirty="0"/>
              <a:t>, Magda Eloisa.</a:t>
            </a:r>
          </a:p>
          <a:p>
            <a:pPr algn="l">
              <a:spcBef>
                <a:spcPts val="0"/>
              </a:spcBef>
            </a:pPr>
            <a:endParaRPr lang="pt-BR" sz="1800" dirty="0"/>
          </a:p>
          <a:p>
            <a:pPr algn="l">
              <a:spcBef>
                <a:spcPts val="0"/>
              </a:spcBef>
            </a:pPr>
            <a:endParaRPr lang="pt-BR" sz="1800" dirty="0"/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6897188" y="4990011"/>
            <a:ext cx="1489165" cy="1214846"/>
          </a:xfrm>
        </p:spPr>
        <p:txBody>
          <a:bodyPr anchor="t" anchorCtr="0">
            <a:normAutofit/>
          </a:bodyPr>
          <a:lstStyle/>
          <a:p>
            <a:pPr algn="l"/>
            <a:endParaRPr lang="pt-BR" sz="1200" dirty="0"/>
          </a:p>
        </p:txBody>
      </p:sp>
      <p:sp>
        <p:nvSpPr>
          <p:cNvPr id="6" name="AutoShape 4" descr="A Funasa - FundaÃ§Ã£o Nacional de SaÃº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6560" y="4665928"/>
            <a:ext cx="1717171" cy="162901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730137" y="3997234"/>
            <a:ext cx="342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11 de Maio de 2022</a:t>
            </a:r>
          </a:p>
        </p:txBody>
      </p:sp>
    </p:spTree>
    <p:extLst>
      <p:ext uri="{BB962C8B-B14F-4D97-AF65-F5344CB8AC3E}">
        <p14:creationId xmlns:p14="http://schemas.microsoft.com/office/powerpoint/2010/main" xmlns="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56754" y="1122933"/>
            <a:ext cx="88174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 </a:t>
            </a:r>
            <a:r>
              <a:rPr lang="pt-BR" sz="2000" b="1" dirty="0"/>
              <a:t>IVECO</a:t>
            </a:r>
            <a:r>
              <a:rPr lang="pt-BR" sz="2000" dirty="0"/>
              <a:t> / Planalto Ind. Mecânica (Mod. CLP-NG capac.12,0 m3) </a:t>
            </a:r>
            <a:r>
              <a:rPr lang="pt-BR" sz="1600" dirty="0"/>
              <a:t>R$ 580 mil/unid.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/>
              <a:t>Previsão de entrega dos chassis para a implementadora até final de maio/2022, com programação de montagem de veículo protótipo (cabeça de série)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/>
              <a:t>Previsão de conclusão dos 18 caminhões para entrega até final de julho/2022.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095" y="2750129"/>
            <a:ext cx="3474719" cy="231647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1629" y="2772888"/>
            <a:ext cx="3075710" cy="230678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9817" y="5094513"/>
            <a:ext cx="44936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Mod. </a:t>
            </a:r>
            <a:r>
              <a:rPr lang="pt-BR" b="1" dirty="0" err="1"/>
              <a:t>Tector</a:t>
            </a:r>
            <a:r>
              <a:rPr lang="pt-BR" b="1" dirty="0"/>
              <a:t> 170E21/3690mm (4x2)</a:t>
            </a:r>
          </a:p>
          <a:p>
            <a:pPr algn="ctr"/>
            <a:r>
              <a:rPr lang="pt-BR" b="1" dirty="0"/>
              <a:t>Chassi PBT 16.000 Kg (legal)</a:t>
            </a:r>
          </a:p>
          <a:p>
            <a:pPr algn="ctr"/>
            <a:r>
              <a:rPr lang="pt-BR" b="1" dirty="0"/>
              <a:t>Tara chassi + implemento 9.190 Kg</a:t>
            </a:r>
          </a:p>
          <a:p>
            <a:pPr algn="ctr"/>
            <a:r>
              <a:rPr lang="pt-BR" b="1" dirty="0"/>
              <a:t>Motor 206 cv / cambio manual 6 marchas</a:t>
            </a:r>
          </a:p>
          <a:p>
            <a:pPr algn="ctr"/>
            <a:r>
              <a:rPr lang="pt-BR" b="1" dirty="0"/>
              <a:t>Equipado com </a:t>
            </a:r>
            <a:r>
              <a:rPr lang="pt-BR" b="1" dirty="0" err="1"/>
              <a:t>horimetro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4412078" y="5107576"/>
            <a:ext cx="4493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Tara implemento 4.000 Kg</a:t>
            </a:r>
          </a:p>
          <a:p>
            <a:pPr algn="ctr"/>
            <a:r>
              <a:rPr lang="pt-BR" b="1" dirty="0"/>
              <a:t>Carga líquida admissível 6.810 Kg </a:t>
            </a:r>
          </a:p>
        </p:txBody>
      </p:sp>
    </p:spTree>
    <p:extLst>
      <p:ext uri="{BB962C8B-B14F-4D97-AF65-F5344CB8AC3E}">
        <p14:creationId xmlns:p14="http://schemas.microsoft.com/office/powerpoint/2010/main" xmlns="" val="1507164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6017" y="1617135"/>
            <a:ext cx="5616889" cy="31517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90451" y="1155470"/>
            <a:ext cx="8279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Detalhes do implemento compactador -  especificações técnicas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61109" y="4768835"/>
            <a:ext cx="81381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b="1" dirty="0"/>
              <a:t>Tara do implemento x capacidade do chassi do caminhão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b="1" dirty="0"/>
              <a:t>Centro de gravidade do conjunto montado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b="1" dirty="0"/>
              <a:t>Distribuição de cargas (eixo dianteiro e traseiro)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b="1" dirty="0"/>
              <a:t>Itens de segurança: alerta sonoro de marcha a ré, suporte cones, barra de apoio da tampa traseira, sistema de luzes sinalizadoras na parte inferior traseira, etc.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b="1" dirty="0"/>
              <a:t>Estribo apoio aos coletores (tipo material, altura do piso, etc.)</a:t>
            </a:r>
          </a:p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80885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" y="1295685"/>
            <a:ext cx="8686799" cy="500914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sz="2800" b="1" dirty="0">
                <a:solidFill>
                  <a:schemeClr val="tx1"/>
                </a:solidFill>
              </a:rPr>
              <a:t>Conclusões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</a:rPr>
              <a:t>Experiência inovadora na atuação da FUNASA/SUEST-SP;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Entrega às Prefeituras com treinamento a ser ministrado pelos contratantes/fabricantes;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</a:rPr>
              <a:t>Acompanhamento do funcionamento/operação dos veículos pela DIESP-SP em apoio às prefeituras durante o período de garantia contratual (12 meses);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Avaliação do desempenho dos veículos compactadores para verificação de necessidades futuras e ajustes para a melhoria da frota no setor de limpeza urbana.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114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6061" y="1309315"/>
            <a:ext cx="8551877" cy="5035271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sz="2800" b="1" dirty="0">
                <a:solidFill>
                  <a:schemeClr val="tx1"/>
                </a:solidFill>
              </a:rPr>
              <a:t>Recomendações</a:t>
            </a:r>
          </a:p>
          <a:p>
            <a:pPr algn="l">
              <a:spcBef>
                <a:spcPts val="0"/>
              </a:spcBef>
            </a:pPr>
            <a:endParaRPr lang="pt-BR" sz="2800" b="1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dirty="0"/>
              <a:t>Importante a correta especificação do veículo coletor;</a:t>
            </a:r>
          </a:p>
          <a:p>
            <a:pPr algn="l">
              <a:spcBef>
                <a:spcPts val="0"/>
              </a:spcBef>
            </a:pPr>
            <a:endParaRPr lang="pt-BR" dirty="0"/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</a:rPr>
              <a:t>Verificação do plano de coleta domiciliar para definição do veículo coletor (chassi/implemento, quantidades a serem coletadas, densidade de resíduos, condições físicas e infraestrutura viária, etc.);</a:t>
            </a:r>
          </a:p>
          <a:p>
            <a:pPr algn="l">
              <a:spcBef>
                <a:spcPts val="0"/>
              </a:spcBef>
            </a:pPr>
            <a:endParaRPr lang="pt-BR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dirty="0"/>
              <a:t>Treinamento da equipe de operação e manutenção da frota;</a:t>
            </a:r>
          </a:p>
          <a:p>
            <a:pPr algn="l">
              <a:spcBef>
                <a:spcPts val="0"/>
              </a:spcBef>
            </a:pPr>
            <a:endParaRPr lang="pt-BR" dirty="0"/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</a:rPr>
              <a:t>Lavagem periódica e lubrificação do veículo/implemento para assegurar o correto funcionamento e vida útil do conjunto.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517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" y="1136469"/>
            <a:ext cx="8712925" cy="4564036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>
                <a:solidFill>
                  <a:schemeClr val="tx1"/>
                </a:solidFill>
              </a:rPr>
              <a:t>Referências</a:t>
            </a:r>
            <a:endParaRPr lang="pt-BR" sz="2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u="sng" dirty="0"/>
              <a:t>BRASIL. Política Nacional de Saneamento Básico. </a:t>
            </a:r>
            <a:r>
              <a:rPr lang="pt-BR" b="1" u="sng" dirty="0"/>
              <a:t>Lei Nº 11.445, de 5 de janeiro de 2007</a:t>
            </a:r>
            <a:r>
              <a:rPr lang="pt-BR" u="sng" dirty="0"/>
              <a:t>. Brasília, 05 jan. 2007.</a:t>
            </a:r>
            <a:endParaRPr lang="pt-BR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u="sng" dirty="0"/>
              <a:t>BRASIL. Lei de Licitações. </a:t>
            </a:r>
            <a:r>
              <a:rPr lang="pt-BR" b="1" u="sng" dirty="0"/>
              <a:t>Lei Nº 8.666, de 21 de junho de 1993</a:t>
            </a:r>
            <a:r>
              <a:rPr lang="pt-BR" u="sng" dirty="0"/>
              <a:t>. Brasília, 21 jun. 1993.</a:t>
            </a:r>
            <a:endParaRPr lang="pt-BR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u="sng" dirty="0"/>
              <a:t>BRASIL. Ministério da Saúde. Fundação Nacional de Saúde. </a:t>
            </a:r>
            <a:r>
              <a:rPr lang="pt-BR" b="1" u="sng" dirty="0"/>
              <a:t>Manual de orientações técnicas para elaboração de propostas para o programa de resíduos sólidos.</a:t>
            </a:r>
            <a:r>
              <a:rPr lang="pt-BR" u="sng" dirty="0"/>
              <a:t> Brasília, 44 p, 2014.</a:t>
            </a:r>
            <a:endParaRPr lang="pt-BR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t-BR" dirty="0"/>
              <a:t>Manuais de especificações técnicas dos fabricantes/fornecedores  (Mercedes Benz do Brasil/MR Implementos Rodoviários e IVECO/Planalto Ind. Mecânica).</a:t>
            </a:r>
          </a:p>
          <a:p>
            <a:pPr algn="l"/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192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1345" y="1123406"/>
            <a:ext cx="8456083" cy="4577097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>
                <a:solidFill>
                  <a:schemeClr val="tx1"/>
                </a:solidFill>
              </a:rPr>
              <a:t>Agradecimentos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endParaRPr lang="pt-BR" sz="2400" dirty="0">
              <a:solidFill>
                <a:schemeClr val="tx1"/>
              </a:solidFill>
            </a:endParaRPr>
          </a:p>
          <a:p>
            <a:pPr algn="l"/>
            <a:r>
              <a:rPr lang="pt-BR" sz="2400" dirty="0">
                <a:solidFill>
                  <a:schemeClr val="tx1"/>
                </a:solidFill>
              </a:rPr>
              <a:t>Agradeço </a:t>
            </a:r>
            <a:r>
              <a:rPr lang="pt-BR" dirty="0"/>
              <a:t>à FUNASA/SUEST-SP/DIESP-SP pela oportunidade de participar das ações e divulgação das atividades.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185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465" y="1123217"/>
            <a:ext cx="8723718" cy="5264331"/>
          </a:xfrm>
        </p:spPr>
        <p:txBody>
          <a:bodyPr>
            <a:normAutofit/>
          </a:bodyPr>
          <a:lstStyle/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chemeClr val="tx1"/>
                </a:solidFill>
              </a:rPr>
              <a:t>OBRIGADO!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Francisco Luiz Rodrigues</a:t>
            </a:r>
          </a:p>
          <a:p>
            <a:r>
              <a:rPr lang="pt-BR" dirty="0">
                <a:hlinkClick r:id="rId2"/>
              </a:rPr>
              <a:t>flrodrigues56@gmail.com</a:t>
            </a:r>
            <a:r>
              <a:rPr lang="pt-BR" dirty="0"/>
              <a:t> </a:t>
            </a:r>
          </a:p>
          <a:p>
            <a:r>
              <a:rPr lang="pt-BR" dirty="0">
                <a:hlinkClick r:id="rId3"/>
              </a:rPr>
              <a:t>francisco.rodrigues@funasa.gov.br</a:t>
            </a:r>
            <a:endParaRPr lang="pt-BR" dirty="0"/>
          </a:p>
          <a:p>
            <a:endParaRPr lang="pt-BR" dirty="0"/>
          </a:p>
          <a:p>
            <a:r>
              <a:rPr lang="pt-BR" dirty="0">
                <a:solidFill>
                  <a:schemeClr val="tx1"/>
                </a:solidFill>
              </a:rPr>
              <a:t>Tel. (11) 2113 – 2113 </a:t>
            </a:r>
          </a:p>
          <a:p>
            <a:r>
              <a:rPr lang="pt-BR" dirty="0"/>
              <a:t>       (11) 94141 7747</a:t>
            </a:r>
            <a:r>
              <a:rPr lang="pt-BR" dirty="0">
                <a:solidFill>
                  <a:schemeClr val="tx1"/>
                </a:solidFill>
              </a:rPr>
              <a:t> 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E3F89B3-57FB-4238-89FA-BBE49AD82D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5573" y="4520154"/>
            <a:ext cx="1717171" cy="162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291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79" y="1166191"/>
            <a:ext cx="8791304" cy="5365237"/>
          </a:xfrm>
        </p:spPr>
        <p:txBody>
          <a:bodyPr>
            <a:noAutofit/>
          </a:bodyPr>
          <a:lstStyle/>
          <a:p>
            <a:pPr algn="l"/>
            <a:r>
              <a:rPr lang="pt-BR" sz="2800" b="1" dirty="0"/>
              <a:t>Introdução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A coleta domiciliar de resíduos sólidos é uma das principais atividades do sistema de Limpeza Pública e indispensável para a continuidade da gestão ambientalmente adequada (tratamento e disposição final);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Manutenção da regularidade dos serviços de coleta domiciliar, buscando a universalização do sistema;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Municípios que contam com único veículo coletor, e alguns executam o serviço com caminhão basculante;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Custos de aquisição elevados: compromete enormemente o orçamento do município de pequeno porte;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 Ata de Registro de Preços - contratos em execução (fabricação e montagem dos implementos)</a:t>
            </a:r>
          </a:p>
          <a:p>
            <a:pPr algn="l"/>
            <a:endParaRPr lang="pt-BR" sz="2400" dirty="0"/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08938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320" y="1123406"/>
            <a:ext cx="8869679" cy="5009140"/>
          </a:xfrm>
        </p:spPr>
        <p:txBody>
          <a:bodyPr>
            <a:noAutofit/>
          </a:bodyPr>
          <a:lstStyle/>
          <a:p>
            <a:pPr algn="l"/>
            <a:r>
              <a:rPr lang="pt-BR" sz="2800" b="1" dirty="0">
                <a:solidFill>
                  <a:schemeClr val="tx1"/>
                </a:solidFill>
              </a:rPr>
              <a:t>Objetivo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Apresentar nova forma de atuação da FUNASA no programa de Resíduos Sólidos,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Visando maior celeridade nos processos, a partir de levantamento realizado no estado de São Paulo para o atendimento de demanda por veículos coletores compactadores pelos municípios paulistas. 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r>
              <a:rPr lang="pt-BR" sz="2800" b="1" dirty="0">
                <a:solidFill>
                  <a:schemeClr val="tx1"/>
                </a:solidFill>
              </a:rPr>
              <a:t>Objetivos Específicos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Opção em substituir a aquisição individualizada de veículos coletores pelas prefeituras pelo método convencional de repasse de recursos de convênios.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65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1" y="1097280"/>
            <a:ext cx="8749084" cy="5343277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/>
              <a:t>Material e métodos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Pesquisa junto aos 645 municípios paulistas para conhecer as principais necessidades do Sistema de Limpeza Pública, com foco na frota de caminhões de coleta de resíduos sólidos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Necessidade de recomposição e/ou renovação da frota de caminhões coletores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Municípios com até 5 mil habitantes atendidos com veículos de 6 m³ e, acima dessa população, com veículos de 12 m³.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Elaboração do Estudo Técnico Preliminar – Sistema de Registro de Preços (SRP)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Pesquisa junto aos principais fabricantes de implementos e montadoras de chassi de caminhões indicados para a coleta de resíduos</a:t>
            </a:r>
          </a:p>
          <a:p>
            <a:pPr algn="l">
              <a:buFont typeface="Wingdings" pitchFamily="2" charset="2"/>
              <a:buChar char="q"/>
            </a:pPr>
            <a:endParaRPr lang="pt-BR" dirty="0"/>
          </a:p>
          <a:p>
            <a:pPr algn="l"/>
            <a:endParaRPr lang="pt-BR" dirty="0"/>
          </a:p>
          <a:p>
            <a:pPr algn="l"/>
            <a:endParaRPr lang="pt-BR" dirty="0"/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969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5652" y="1454710"/>
            <a:ext cx="8812695" cy="500914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/>
              <a:t>Resultados e discussão</a:t>
            </a:r>
            <a:endParaRPr lang="pt-BR" dirty="0"/>
          </a:p>
          <a:p>
            <a:pPr algn="l"/>
            <a:endParaRPr lang="pt-BR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Foram obtidas respostas de 449 municípios referente ao questionário sobre o Sistema de Limpeza Urbana,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Do total, 322 municípios,  informaram a necessidade de recompor a frota de veículos coletores.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Ata de Registro de Preços com validade de 12 meses (preço ofertado assegurado durante a vigência);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Possibilidade de adesão na A.R.P de outros órgãos públicos</a:t>
            </a:r>
          </a:p>
          <a:p>
            <a:pPr algn="l"/>
            <a:endParaRPr lang="pt-BR" dirty="0"/>
          </a:p>
          <a:p>
            <a:pPr algn="l"/>
            <a:endParaRPr lang="pt-BR" dirty="0"/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7487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6168615"/>
              </p:ext>
            </p:extLst>
          </p:nvPr>
        </p:nvGraphicFramePr>
        <p:xfrm>
          <a:off x="769595" y="2144684"/>
          <a:ext cx="3967251" cy="3245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678823" y="1892845"/>
            <a:ext cx="3604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000000"/>
                </a:solidFill>
              </a:rPr>
              <a:t>Questão 7 - Na frota mencionada, existem caminhões com mais de 5 anos de uso</a:t>
            </a:r>
            <a:r>
              <a:rPr lang="pt-BR" sz="1400" dirty="0"/>
              <a:t> 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40074185"/>
              </p:ext>
            </p:extLst>
          </p:nvPr>
        </p:nvGraphicFramePr>
        <p:xfrm>
          <a:off x="4491618" y="2706529"/>
          <a:ext cx="4070490" cy="2776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ângulo 8"/>
          <p:cNvSpPr/>
          <p:nvPr/>
        </p:nvSpPr>
        <p:spPr>
          <a:xfrm>
            <a:off x="4627369" y="1931470"/>
            <a:ext cx="3604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/>
              <a:t>Questão 11 - O município dispõe de recurso próprio/convênio para aquisição </a:t>
            </a:r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26027" y="1221757"/>
            <a:ext cx="9002683" cy="51275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b="1" dirty="0">
                <a:latin typeface="+mn-lt"/>
              </a:rPr>
              <a:t>Questionário sobre o Sistema de Limpeza Urbana – municípios do Estado de São Paulo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41317" y="5877326"/>
            <a:ext cx="7021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Questionário sobre o Sistema de Limpeza Urbana - 2021</a:t>
            </a:r>
          </a:p>
          <a:p>
            <a:r>
              <a:rPr lang="pt-BR" sz="1400" dirty="0"/>
              <a:t>FUNASA/SUEST-SP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317" y="1177166"/>
            <a:ext cx="8844742" cy="673330"/>
          </a:xfrm>
        </p:spPr>
        <p:txBody>
          <a:bodyPr>
            <a:noAutofit/>
          </a:bodyPr>
          <a:lstStyle/>
          <a:p>
            <a:r>
              <a:rPr lang="pt-BR" sz="2800" b="1" dirty="0">
                <a:latin typeface="+mn-lt"/>
              </a:rPr>
              <a:t>Questão 6. No município existe parcela da população que não seja atendida pela coleta domiciliar? </a:t>
            </a: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99944106"/>
              </p:ext>
            </p:extLst>
          </p:nvPr>
        </p:nvGraphicFramePr>
        <p:xfrm>
          <a:off x="1458883" y="2036948"/>
          <a:ext cx="6571211" cy="4177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41317" y="5877326"/>
            <a:ext cx="7021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Questionário sobre o Sistema de Limpeza Urbana - 2021</a:t>
            </a:r>
          </a:p>
          <a:p>
            <a:r>
              <a:rPr lang="pt-BR" sz="1400" dirty="0"/>
              <a:t>FUNASA/SUEST-SP </a:t>
            </a:r>
          </a:p>
        </p:txBody>
      </p:sp>
    </p:spTree>
    <p:extLst>
      <p:ext uri="{BB962C8B-B14F-4D97-AF65-F5344CB8AC3E}">
        <p14:creationId xmlns:p14="http://schemas.microsoft.com/office/powerpoint/2010/main" xmlns="" val="2205653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908E211-0872-4AEB-8912-E375A5E37A14}"/>
              </a:ext>
            </a:extLst>
          </p:cNvPr>
          <p:cNvSpPr/>
          <p:nvPr/>
        </p:nvSpPr>
        <p:spPr>
          <a:xfrm>
            <a:off x="254725" y="1271646"/>
            <a:ext cx="8634549" cy="431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Principais resultados obtidos com o Pregão Eletrônico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Garantia de veículos coletores padronizados (especificações técnicas definidas); 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Adesão do Governo Federal, com a destinação de recursos para a encomenda do 1º lote de veículos em 2021; 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Aceitação do mercado fornecedor pela participação do processo licitatório (2 empresas vencedoras); e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 Efetivação da contratação do primeiro lote de veículos coletores, sendo 12 veículos Mercedes Benz modelo </a:t>
            </a:r>
            <a:r>
              <a:rPr lang="pt-BR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Accelo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1016/31 (6 m³) e 6 veículos IVECO modelo </a:t>
            </a:r>
            <a:r>
              <a:rPr lang="pt-BR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Tector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170E21/37 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(12 m³). 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416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xmlns="" id="{393B047B-5E3F-4704-A6C3-CE8DF7105060}"/>
              </a:ext>
            </a:extLst>
          </p:cNvPr>
          <p:cNvSpPr txBox="1">
            <a:spLocks/>
          </p:cNvSpPr>
          <p:nvPr/>
        </p:nvSpPr>
        <p:spPr>
          <a:xfrm>
            <a:off x="92766" y="1110343"/>
            <a:ext cx="8894480" cy="53296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pt-BR" b="1" dirty="0"/>
              <a:t>Estágio atual dos contratos</a:t>
            </a:r>
          </a:p>
          <a:p>
            <a:pPr marL="0" indent="0">
              <a:buNone/>
            </a:pPr>
            <a:r>
              <a:rPr lang="pt-BR" sz="2000" dirty="0"/>
              <a:t> </a:t>
            </a:r>
            <a:r>
              <a:rPr lang="pt-BR" sz="2000" b="1" dirty="0"/>
              <a:t>MARDISA VEÍCULOS</a:t>
            </a:r>
            <a:r>
              <a:rPr lang="pt-BR" sz="2000" dirty="0"/>
              <a:t>/MR Implementos Rodoviários (Mod. </a:t>
            </a:r>
            <a:r>
              <a:rPr lang="pt-BR" sz="2000" dirty="0" err="1"/>
              <a:t>Forza</a:t>
            </a:r>
            <a:r>
              <a:rPr lang="pt-BR" sz="2000" dirty="0"/>
              <a:t> 6000) </a:t>
            </a:r>
            <a:r>
              <a:rPr lang="pt-BR" sz="1600" dirty="0"/>
              <a:t>R$ 459 mil/unid.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/>
              <a:t>Fase de fabricação do veículo protótipo (cabeça de série) com apresentação para avaliação da FUNASA/SP prevista para final de maio/2022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Font typeface="Wingdings" pitchFamily="2" charset="2"/>
              <a:buChar char="q"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961" y="2816837"/>
            <a:ext cx="3017520" cy="217959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4924696"/>
            <a:ext cx="44936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Mod. </a:t>
            </a:r>
            <a:r>
              <a:rPr lang="pt-BR" b="1" dirty="0" err="1"/>
              <a:t>Accelo</a:t>
            </a:r>
            <a:r>
              <a:rPr lang="pt-BR" b="1" dirty="0"/>
              <a:t> 1016/31 (4x2)</a:t>
            </a:r>
          </a:p>
          <a:p>
            <a:pPr algn="ctr"/>
            <a:r>
              <a:rPr lang="pt-BR" b="1" dirty="0"/>
              <a:t>Chassi PBT 9.600 Kg</a:t>
            </a:r>
          </a:p>
          <a:p>
            <a:pPr algn="ctr"/>
            <a:r>
              <a:rPr lang="pt-BR" b="1" dirty="0"/>
              <a:t>Tara chassi + implemento 6.670 Kg</a:t>
            </a:r>
          </a:p>
          <a:p>
            <a:pPr algn="ctr"/>
            <a:r>
              <a:rPr lang="pt-BR" b="1" dirty="0"/>
              <a:t>Motor 156 </a:t>
            </a:r>
            <a:r>
              <a:rPr lang="pt-BR" b="1" dirty="0" err="1"/>
              <a:t>cv</a:t>
            </a:r>
            <a:r>
              <a:rPr lang="pt-BR" b="1" dirty="0"/>
              <a:t>/ cambio manual 5 marchas</a:t>
            </a:r>
          </a:p>
          <a:p>
            <a:pPr algn="ctr"/>
            <a:r>
              <a:rPr lang="pt-BR" b="1" dirty="0"/>
              <a:t>Equipado com </a:t>
            </a:r>
            <a:r>
              <a:rPr lang="pt-BR" b="1" dirty="0" err="1"/>
              <a:t>horimetro</a:t>
            </a:r>
            <a:endParaRPr lang="pt-BR" b="1" dirty="0"/>
          </a:p>
        </p:txBody>
      </p:sp>
      <p:pic>
        <p:nvPicPr>
          <p:cNvPr id="6" name="Picture 2" descr="E:\fotos viagem 09 e 10\IMG_20220309_1409587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3623" y="2816837"/>
            <a:ext cx="4117984" cy="3088488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4403766" y="5867009"/>
            <a:ext cx="4493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Tara implemento 3.350 Kg</a:t>
            </a:r>
          </a:p>
          <a:p>
            <a:pPr algn="ctr"/>
            <a:r>
              <a:rPr lang="pt-BR" b="1" dirty="0"/>
              <a:t>Carga líquida admissível 2.930 Kg </a:t>
            </a:r>
          </a:p>
        </p:txBody>
      </p:sp>
    </p:spTree>
    <p:extLst>
      <p:ext uri="{BB962C8B-B14F-4D97-AF65-F5344CB8AC3E}">
        <p14:creationId xmlns:p14="http://schemas.microsoft.com/office/powerpoint/2010/main" xmlns="" val="31878728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1263</TotalTime>
  <Words>971</Words>
  <Application>Microsoft Office PowerPoint</Application>
  <PresentationFormat>Apresentação na tela (4:3)</PresentationFormat>
  <Paragraphs>116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 execução direta como ferramenta de promoção de política pública em resíduos sólidos pela FUNASA</vt:lpstr>
      <vt:lpstr>Slide 2</vt:lpstr>
      <vt:lpstr>Slide 3</vt:lpstr>
      <vt:lpstr>Slide 4</vt:lpstr>
      <vt:lpstr>Slide 5</vt:lpstr>
      <vt:lpstr>Questionário sobre o Sistema de Limpeza Urbana – municípios do Estado de São Paulo</vt:lpstr>
      <vt:lpstr>Questão 6. No município existe parcela da população que não seja atendida pela coleta domiciliar?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HP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Scalize</dc:creator>
  <cp:lastModifiedBy>Francisco Luiz Rodrigues</cp:lastModifiedBy>
  <cp:revision>93</cp:revision>
  <dcterms:created xsi:type="dcterms:W3CDTF">2022-04-25T15:52:50Z</dcterms:created>
  <dcterms:modified xsi:type="dcterms:W3CDTF">2022-05-11T11:41:06Z</dcterms:modified>
</cp:coreProperties>
</file>