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68" r:id="rId4"/>
    <p:sldId id="267" r:id="rId5"/>
    <p:sldId id="287" r:id="rId6"/>
    <p:sldId id="258" r:id="rId7"/>
    <p:sldId id="272" r:id="rId8"/>
    <p:sldId id="283" r:id="rId9"/>
    <p:sldId id="273" r:id="rId10"/>
    <p:sldId id="260" r:id="rId11"/>
    <p:sldId id="282" r:id="rId12"/>
    <p:sldId id="269" r:id="rId13"/>
    <p:sldId id="261" r:id="rId14"/>
    <p:sldId id="275" r:id="rId15"/>
    <p:sldId id="276" r:id="rId16"/>
    <p:sldId id="280" r:id="rId17"/>
    <p:sldId id="288" r:id="rId18"/>
    <p:sldId id="289" r:id="rId19"/>
    <p:sldId id="290" r:id="rId20"/>
    <p:sldId id="291" r:id="rId21"/>
    <p:sldId id="286" r:id="rId22"/>
    <p:sldId id="263" r:id="rId23"/>
    <p:sldId id="281" r:id="rId24"/>
    <p:sldId id="265" r:id="rId25"/>
    <p:sldId id="266" r:id="rId26"/>
    <p:sldId id="285"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BC0000"/>
  </p:clrMru>
</p:presentationPr>
</file>

<file path=ppt/tableStyles.xml><?xml version="1.0" encoding="utf-8"?>
<a:tblStyleLst xmlns:a="http://schemas.openxmlformats.org/drawingml/2006/main" def="{5C22544A-7EE6-4342-B048-85BDC9FD1C3A}">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0" autoAdjust="0"/>
    <p:restoredTop sz="99235" autoAdjust="0"/>
  </p:normalViewPr>
  <p:slideViewPr>
    <p:cSldViewPr>
      <p:cViewPr>
        <p:scale>
          <a:sx n="66" d="100"/>
          <a:sy n="66" d="100"/>
        </p:scale>
        <p:origin x="-1524"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_Unifacs\2014.2\TCC\C&#225;lcul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_Unifacs\2014.2\TCC\C&#225;lculo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10"/>
  <c:chart>
    <c:title>
      <c:tx>
        <c:rich>
          <a:bodyPr/>
          <a:lstStyle/>
          <a:p>
            <a:pPr>
              <a:defRPr/>
            </a:pPr>
            <a:r>
              <a:rPr lang="pt-BR"/>
              <a:t>Índices de Perdas </a:t>
            </a:r>
          </a:p>
        </c:rich>
      </c:tx>
      <c:layout/>
    </c:title>
    <c:plotArea>
      <c:layout/>
      <c:barChart>
        <c:barDir val="col"/>
        <c:grouping val="clustered"/>
        <c:ser>
          <c:idx val="0"/>
          <c:order val="0"/>
          <c:tx>
            <c:strRef>
              <c:f>'2013'!$E$66:$E$67</c:f>
              <c:strCache>
                <c:ptCount val="1"/>
                <c:pt idx="0">
                  <c:v>IP2% UMF</c:v>
                </c:pt>
              </c:strCache>
            </c:strRef>
          </c:tx>
          <c:cat>
            <c:numRef>
              <c:f>'2013'!$D$68:$D$73</c:f>
              <c:numCache>
                <c:formatCode>General</c:formatCode>
                <c:ptCount val="6"/>
                <c:pt idx="0">
                  <c:v>2005</c:v>
                </c:pt>
                <c:pt idx="1">
                  <c:v>2008</c:v>
                </c:pt>
                <c:pt idx="2">
                  <c:v>2010</c:v>
                </c:pt>
                <c:pt idx="3">
                  <c:v>2011</c:v>
                </c:pt>
                <c:pt idx="4">
                  <c:v>2012</c:v>
                </c:pt>
                <c:pt idx="5">
                  <c:v>2013</c:v>
                </c:pt>
              </c:numCache>
            </c:numRef>
          </c:cat>
          <c:val>
            <c:numRef>
              <c:f>'2013'!$E$68:$E$73</c:f>
              <c:numCache>
                <c:formatCode>0.0</c:formatCode>
                <c:ptCount val="6"/>
                <c:pt idx="0">
                  <c:v>50.7</c:v>
                </c:pt>
                <c:pt idx="1">
                  <c:v>35.4</c:v>
                </c:pt>
                <c:pt idx="2">
                  <c:v>29.6</c:v>
                </c:pt>
                <c:pt idx="3">
                  <c:v>34.700000000000003</c:v>
                </c:pt>
                <c:pt idx="4">
                  <c:v>37.36</c:v>
                </c:pt>
                <c:pt idx="5">
                  <c:v>37.65</c:v>
                </c:pt>
              </c:numCache>
            </c:numRef>
          </c:val>
        </c:ser>
        <c:ser>
          <c:idx val="1"/>
          <c:order val="1"/>
          <c:tx>
            <c:strRef>
              <c:f>'2013'!$F$66:$F$67</c:f>
              <c:strCache>
                <c:ptCount val="1"/>
                <c:pt idx="0">
                  <c:v>IP2% UML</c:v>
                </c:pt>
              </c:strCache>
            </c:strRef>
          </c:tx>
          <c:cat>
            <c:numRef>
              <c:f>'2013'!$D$68:$D$73</c:f>
              <c:numCache>
                <c:formatCode>General</c:formatCode>
                <c:ptCount val="6"/>
                <c:pt idx="0">
                  <c:v>2005</c:v>
                </c:pt>
                <c:pt idx="1">
                  <c:v>2008</c:v>
                </c:pt>
                <c:pt idx="2">
                  <c:v>2010</c:v>
                </c:pt>
                <c:pt idx="3">
                  <c:v>2011</c:v>
                </c:pt>
                <c:pt idx="4">
                  <c:v>2012</c:v>
                </c:pt>
                <c:pt idx="5">
                  <c:v>2013</c:v>
                </c:pt>
              </c:numCache>
            </c:numRef>
          </c:cat>
          <c:val>
            <c:numRef>
              <c:f>'2013'!$F$68:$F$73</c:f>
              <c:numCache>
                <c:formatCode>0.0</c:formatCode>
                <c:ptCount val="6"/>
                <c:pt idx="0">
                  <c:v>50.7</c:v>
                </c:pt>
                <c:pt idx="1">
                  <c:v>53</c:v>
                </c:pt>
                <c:pt idx="2">
                  <c:v>46.5</c:v>
                </c:pt>
                <c:pt idx="3">
                  <c:v>48.7</c:v>
                </c:pt>
                <c:pt idx="4">
                  <c:v>48.3</c:v>
                </c:pt>
                <c:pt idx="5">
                  <c:v>49.98</c:v>
                </c:pt>
              </c:numCache>
            </c:numRef>
          </c:val>
        </c:ser>
        <c:ser>
          <c:idx val="2"/>
          <c:order val="2"/>
          <c:tx>
            <c:strRef>
              <c:f>'2013'!$G$66:$G$67</c:f>
              <c:strCache>
                <c:ptCount val="1"/>
                <c:pt idx="0">
                  <c:v>IP2% UMB</c:v>
                </c:pt>
              </c:strCache>
            </c:strRef>
          </c:tx>
          <c:cat>
            <c:numRef>
              <c:f>'2013'!$D$68:$D$73</c:f>
              <c:numCache>
                <c:formatCode>General</c:formatCode>
                <c:ptCount val="6"/>
                <c:pt idx="0">
                  <c:v>2005</c:v>
                </c:pt>
                <c:pt idx="1">
                  <c:v>2008</c:v>
                </c:pt>
                <c:pt idx="2">
                  <c:v>2010</c:v>
                </c:pt>
                <c:pt idx="3">
                  <c:v>2011</c:v>
                </c:pt>
                <c:pt idx="4">
                  <c:v>2012</c:v>
                </c:pt>
                <c:pt idx="5">
                  <c:v>2013</c:v>
                </c:pt>
              </c:numCache>
            </c:numRef>
          </c:cat>
          <c:val>
            <c:numRef>
              <c:f>'2013'!$G$68:$G$73</c:f>
              <c:numCache>
                <c:formatCode>0.0</c:formatCode>
                <c:ptCount val="6"/>
                <c:pt idx="0">
                  <c:v>40.4</c:v>
                </c:pt>
                <c:pt idx="1">
                  <c:v>36.800000000000004</c:v>
                </c:pt>
                <c:pt idx="2">
                  <c:v>38.1</c:v>
                </c:pt>
                <c:pt idx="3">
                  <c:v>37.4</c:v>
                </c:pt>
                <c:pt idx="4">
                  <c:v>40.9</c:v>
                </c:pt>
                <c:pt idx="5">
                  <c:v>40</c:v>
                </c:pt>
              </c:numCache>
            </c:numRef>
          </c:val>
        </c:ser>
        <c:ser>
          <c:idx val="3"/>
          <c:order val="3"/>
          <c:tx>
            <c:strRef>
              <c:f>'2013'!$H$66:$H$67</c:f>
              <c:strCache>
                <c:ptCount val="1"/>
                <c:pt idx="0">
                  <c:v>IP2% UMJ</c:v>
                </c:pt>
              </c:strCache>
            </c:strRef>
          </c:tx>
          <c:cat>
            <c:numRef>
              <c:f>'2013'!$D$68:$D$73</c:f>
              <c:numCache>
                <c:formatCode>General</c:formatCode>
                <c:ptCount val="6"/>
                <c:pt idx="0">
                  <c:v>2005</c:v>
                </c:pt>
                <c:pt idx="1">
                  <c:v>2008</c:v>
                </c:pt>
                <c:pt idx="2">
                  <c:v>2010</c:v>
                </c:pt>
                <c:pt idx="3">
                  <c:v>2011</c:v>
                </c:pt>
                <c:pt idx="4">
                  <c:v>2012</c:v>
                </c:pt>
                <c:pt idx="5">
                  <c:v>2013</c:v>
                </c:pt>
              </c:numCache>
            </c:numRef>
          </c:cat>
          <c:val>
            <c:numRef>
              <c:f>'2013'!$H$68:$H$73</c:f>
              <c:numCache>
                <c:formatCode>0.0</c:formatCode>
                <c:ptCount val="6"/>
                <c:pt idx="0">
                  <c:v>53.4</c:v>
                </c:pt>
                <c:pt idx="1">
                  <c:v>52.5</c:v>
                </c:pt>
                <c:pt idx="2">
                  <c:v>47.9</c:v>
                </c:pt>
                <c:pt idx="3">
                  <c:v>46.6</c:v>
                </c:pt>
                <c:pt idx="4">
                  <c:v>46.3</c:v>
                </c:pt>
                <c:pt idx="5">
                  <c:v>51.17</c:v>
                </c:pt>
              </c:numCache>
            </c:numRef>
          </c:val>
        </c:ser>
        <c:axId val="69861376"/>
        <c:axId val="69862912"/>
      </c:barChart>
      <c:catAx>
        <c:axId val="69861376"/>
        <c:scaling>
          <c:orientation val="minMax"/>
        </c:scaling>
        <c:axPos val="b"/>
        <c:numFmt formatCode="General" sourceLinked="1"/>
        <c:majorTickMark val="none"/>
        <c:tickLblPos val="nextTo"/>
        <c:crossAx val="69862912"/>
        <c:crosses val="autoZero"/>
        <c:auto val="1"/>
        <c:lblAlgn val="ctr"/>
        <c:lblOffset val="100"/>
      </c:catAx>
      <c:valAx>
        <c:axId val="69862912"/>
        <c:scaling>
          <c:orientation val="minMax"/>
        </c:scaling>
        <c:axPos val="l"/>
        <c:majorGridlines/>
        <c:title>
          <c:tx>
            <c:rich>
              <a:bodyPr/>
              <a:lstStyle/>
              <a:p>
                <a:pPr>
                  <a:defRPr/>
                </a:pPr>
                <a:r>
                  <a:rPr lang="pt-BR"/>
                  <a:t>Porcentagem (%)</a:t>
                </a:r>
              </a:p>
            </c:rich>
          </c:tx>
          <c:layout/>
        </c:title>
        <c:numFmt formatCode="0.0" sourceLinked="1"/>
        <c:majorTickMark val="none"/>
        <c:tickLblPos val="nextTo"/>
        <c:crossAx val="69861376"/>
        <c:crosses val="autoZero"/>
        <c:crossBetween val="between"/>
      </c:valAx>
      <c:dTable>
        <c:showHorzBorder val="1"/>
        <c:showVertBorder val="1"/>
        <c:showOutline val="1"/>
        <c:showKeys val="1"/>
      </c:dTable>
    </c:plotArea>
    <c:plotVisOnly val="1"/>
    <c:dispBlanksAs val="gap"/>
  </c:chart>
  <c:txPr>
    <a:bodyPr/>
    <a:lstStyle/>
    <a:p>
      <a:pPr>
        <a:defRPr sz="1200">
          <a:solidFill>
            <a:schemeClr val="tx2"/>
          </a:solidFill>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10"/>
  <c:chart>
    <c:title>
      <c:tx>
        <c:rich>
          <a:bodyPr/>
          <a:lstStyle/>
          <a:p>
            <a:pPr>
              <a:defRPr/>
            </a:pPr>
            <a:r>
              <a:rPr lang="pt-BR"/>
              <a:t>Índices de Hidrometração</a:t>
            </a:r>
          </a:p>
        </c:rich>
      </c:tx>
      <c:layout/>
    </c:title>
    <c:plotArea>
      <c:layout/>
      <c:barChart>
        <c:barDir val="col"/>
        <c:grouping val="clustered"/>
        <c:ser>
          <c:idx val="0"/>
          <c:order val="0"/>
          <c:tx>
            <c:strRef>
              <c:f>'2013'!$E$78:$E$79</c:f>
              <c:strCache>
                <c:ptCount val="1"/>
                <c:pt idx="0">
                  <c:v>IH% UMF</c:v>
                </c:pt>
              </c:strCache>
            </c:strRef>
          </c:tx>
          <c:cat>
            <c:numRef>
              <c:f>'2013'!$D$80:$D$83</c:f>
              <c:numCache>
                <c:formatCode>General</c:formatCode>
                <c:ptCount val="4"/>
                <c:pt idx="0">
                  <c:v>2010</c:v>
                </c:pt>
                <c:pt idx="1">
                  <c:v>2011</c:v>
                </c:pt>
                <c:pt idx="2">
                  <c:v>2012</c:v>
                </c:pt>
                <c:pt idx="3">
                  <c:v>2013</c:v>
                </c:pt>
              </c:numCache>
            </c:numRef>
          </c:cat>
          <c:val>
            <c:numRef>
              <c:f>'2013'!$E$80:$E$83</c:f>
              <c:numCache>
                <c:formatCode>0.0</c:formatCode>
                <c:ptCount val="4"/>
                <c:pt idx="0">
                  <c:v>98.240000000000023</c:v>
                </c:pt>
                <c:pt idx="1">
                  <c:v>96.63</c:v>
                </c:pt>
                <c:pt idx="2">
                  <c:v>97.42</c:v>
                </c:pt>
                <c:pt idx="3">
                  <c:v>98.66</c:v>
                </c:pt>
              </c:numCache>
            </c:numRef>
          </c:val>
        </c:ser>
        <c:ser>
          <c:idx val="1"/>
          <c:order val="1"/>
          <c:tx>
            <c:strRef>
              <c:f>'2013'!$F$78:$F$79</c:f>
              <c:strCache>
                <c:ptCount val="1"/>
                <c:pt idx="0">
                  <c:v>IH% UML</c:v>
                </c:pt>
              </c:strCache>
            </c:strRef>
          </c:tx>
          <c:cat>
            <c:numRef>
              <c:f>'2013'!$D$80:$D$83</c:f>
              <c:numCache>
                <c:formatCode>General</c:formatCode>
                <c:ptCount val="4"/>
                <c:pt idx="0">
                  <c:v>2010</c:v>
                </c:pt>
                <c:pt idx="1">
                  <c:v>2011</c:v>
                </c:pt>
                <c:pt idx="2">
                  <c:v>2012</c:v>
                </c:pt>
                <c:pt idx="3">
                  <c:v>2013</c:v>
                </c:pt>
              </c:numCache>
            </c:numRef>
          </c:cat>
          <c:val>
            <c:numRef>
              <c:f>'2013'!$F$80:$F$83</c:f>
              <c:numCache>
                <c:formatCode>0.0</c:formatCode>
                <c:ptCount val="4"/>
                <c:pt idx="0">
                  <c:v>89.05</c:v>
                </c:pt>
                <c:pt idx="1">
                  <c:v>90.2</c:v>
                </c:pt>
                <c:pt idx="2">
                  <c:v>90.9</c:v>
                </c:pt>
                <c:pt idx="3">
                  <c:v>92.01</c:v>
                </c:pt>
              </c:numCache>
            </c:numRef>
          </c:val>
        </c:ser>
        <c:ser>
          <c:idx val="2"/>
          <c:order val="2"/>
          <c:tx>
            <c:strRef>
              <c:f>'2013'!$G$78:$G$79</c:f>
              <c:strCache>
                <c:ptCount val="1"/>
                <c:pt idx="0">
                  <c:v>IH% UMB</c:v>
                </c:pt>
              </c:strCache>
            </c:strRef>
          </c:tx>
          <c:cat>
            <c:numRef>
              <c:f>'2013'!$D$80:$D$83</c:f>
              <c:numCache>
                <c:formatCode>General</c:formatCode>
                <c:ptCount val="4"/>
                <c:pt idx="0">
                  <c:v>2010</c:v>
                </c:pt>
                <c:pt idx="1">
                  <c:v>2011</c:v>
                </c:pt>
                <c:pt idx="2">
                  <c:v>2012</c:v>
                </c:pt>
                <c:pt idx="3">
                  <c:v>2013</c:v>
                </c:pt>
              </c:numCache>
            </c:numRef>
          </c:cat>
          <c:val>
            <c:numRef>
              <c:f>'2013'!$G$80:$G$83</c:f>
              <c:numCache>
                <c:formatCode>0.0</c:formatCode>
                <c:ptCount val="4"/>
                <c:pt idx="0">
                  <c:v>87.39</c:v>
                </c:pt>
                <c:pt idx="1">
                  <c:v>88.56</c:v>
                </c:pt>
                <c:pt idx="2">
                  <c:v>90.13</c:v>
                </c:pt>
                <c:pt idx="3">
                  <c:v>93.11999999999999</c:v>
                </c:pt>
              </c:numCache>
            </c:numRef>
          </c:val>
        </c:ser>
        <c:ser>
          <c:idx val="3"/>
          <c:order val="3"/>
          <c:tx>
            <c:strRef>
              <c:f>'2013'!$H$78:$H$79</c:f>
              <c:strCache>
                <c:ptCount val="1"/>
                <c:pt idx="0">
                  <c:v>IH% UMJ</c:v>
                </c:pt>
              </c:strCache>
            </c:strRef>
          </c:tx>
          <c:cat>
            <c:numRef>
              <c:f>'2013'!$D$80:$D$83</c:f>
              <c:numCache>
                <c:formatCode>General</c:formatCode>
                <c:ptCount val="4"/>
                <c:pt idx="0">
                  <c:v>2010</c:v>
                </c:pt>
                <c:pt idx="1">
                  <c:v>2011</c:v>
                </c:pt>
                <c:pt idx="2">
                  <c:v>2012</c:v>
                </c:pt>
                <c:pt idx="3">
                  <c:v>2013</c:v>
                </c:pt>
              </c:numCache>
            </c:numRef>
          </c:cat>
          <c:val>
            <c:numRef>
              <c:f>'2013'!$H$80:$H$83</c:f>
              <c:numCache>
                <c:formatCode>0.0</c:formatCode>
                <c:ptCount val="4"/>
                <c:pt idx="0">
                  <c:v>79.569999999999993</c:v>
                </c:pt>
                <c:pt idx="1">
                  <c:v>85.86999999999999</c:v>
                </c:pt>
                <c:pt idx="2">
                  <c:v>88.08</c:v>
                </c:pt>
                <c:pt idx="3">
                  <c:v>89.210000000000022</c:v>
                </c:pt>
              </c:numCache>
            </c:numRef>
          </c:val>
        </c:ser>
        <c:axId val="68978560"/>
        <c:axId val="68980096"/>
      </c:barChart>
      <c:catAx>
        <c:axId val="68978560"/>
        <c:scaling>
          <c:orientation val="minMax"/>
        </c:scaling>
        <c:axPos val="b"/>
        <c:numFmt formatCode="General" sourceLinked="1"/>
        <c:majorTickMark val="none"/>
        <c:tickLblPos val="nextTo"/>
        <c:crossAx val="68980096"/>
        <c:crosses val="autoZero"/>
        <c:auto val="1"/>
        <c:lblAlgn val="ctr"/>
        <c:lblOffset val="100"/>
      </c:catAx>
      <c:valAx>
        <c:axId val="68980096"/>
        <c:scaling>
          <c:orientation val="minMax"/>
        </c:scaling>
        <c:axPos val="l"/>
        <c:majorGridlines/>
        <c:title>
          <c:tx>
            <c:rich>
              <a:bodyPr/>
              <a:lstStyle/>
              <a:p>
                <a:pPr>
                  <a:defRPr/>
                </a:pPr>
                <a:r>
                  <a:rPr lang="pt-BR"/>
                  <a:t>Porcentagem (%)</a:t>
                </a:r>
              </a:p>
            </c:rich>
          </c:tx>
          <c:layout/>
        </c:title>
        <c:numFmt formatCode="0.0" sourceLinked="1"/>
        <c:majorTickMark val="none"/>
        <c:tickLblPos val="nextTo"/>
        <c:crossAx val="68978560"/>
        <c:crosses val="autoZero"/>
        <c:crossBetween val="between"/>
      </c:valAx>
      <c:dTable>
        <c:showHorzBorder val="1"/>
        <c:showVertBorder val="1"/>
        <c:showOutline val="1"/>
        <c:showKeys val="1"/>
      </c:dTable>
    </c:plotArea>
    <c:plotVisOnly val="1"/>
  </c:chart>
  <c:txPr>
    <a:bodyPr/>
    <a:lstStyle/>
    <a:p>
      <a:pPr>
        <a:defRPr sz="1200">
          <a:solidFill>
            <a:schemeClr val="tx2"/>
          </a:solidFill>
        </a:defRPr>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A0531-D8B6-4646-B5D2-D3F5F3553CB8}" type="doc">
      <dgm:prSet loTypeId="urn:microsoft.com/office/officeart/2005/8/layout/funnel1" loCatId="relationship" qsTypeId="urn:microsoft.com/office/officeart/2005/8/quickstyle/3d3" qsCatId="3D" csTypeId="urn:microsoft.com/office/officeart/2005/8/colors/colorful2" csCatId="colorful" phldr="1"/>
      <dgm:spPr/>
      <dgm:t>
        <a:bodyPr/>
        <a:lstStyle/>
        <a:p>
          <a:endParaRPr lang="pt-PT"/>
        </a:p>
      </dgm:t>
    </dgm:pt>
    <dgm:pt modelId="{BB53E2F0-062D-4EA9-86BD-996BFC51535A}">
      <dgm:prSet custT="1"/>
      <dgm:spPr/>
      <dgm:t>
        <a:bodyPr/>
        <a:lstStyle/>
        <a:p>
          <a:pPr rtl="0"/>
          <a:r>
            <a:rPr lang="pt-PT" sz="1400" b="1" i="0" u="none" dirty="0" smtClean="0">
              <a:solidFill>
                <a:schemeClr val="accent1">
                  <a:lumMod val="50000"/>
                </a:schemeClr>
              </a:solidFill>
              <a:latin typeface="Arial Unicode MS" pitchFamily="34" charset="-128"/>
              <a:ea typeface="Arial Unicode MS" pitchFamily="34" charset="-128"/>
              <a:cs typeface="Arial Unicode MS" pitchFamily="34" charset="-128"/>
            </a:rPr>
            <a:t>Vazamento Gotejando  - 1,4m</a:t>
          </a:r>
          <a:r>
            <a:rPr lang="pt-PT" sz="1400" b="1" i="0" u="none" baseline="30000" dirty="0" smtClean="0">
              <a:solidFill>
                <a:schemeClr val="accent1">
                  <a:lumMod val="50000"/>
                </a:schemeClr>
              </a:solidFill>
              <a:latin typeface="Arial Unicode MS" pitchFamily="34" charset="-128"/>
              <a:ea typeface="Arial Unicode MS" pitchFamily="34" charset="-128"/>
              <a:cs typeface="Arial Unicode MS" pitchFamily="34" charset="-128"/>
            </a:rPr>
            <a:t>3</a:t>
          </a:r>
          <a:r>
            <a:rPr lang="pt-PT" sz="1400" b="1" i="0" u="none" dirty="0" smtClean="0">
              <a:solidFill>
                <a:schemeClr val="accent1">
                  <a:lumMod val="50000"/>
                </a:schemeClr>
              </a:solidFill>
              <a:latin typeface="Arial Unicode MS" pitchFamily="34" charset="-128"/>
              <a:ea typeface="Arial Unicode MS" pitchFamily="34" charset="-128"/>
              <a:cs typeface="Arial Unicode MS" pitchFamily="34" charset="-128"/>
            </a:rPr>
            <a:t> ao mês</a:t>
          </a:r>
          <a:endParaRPr lang="pt-PT" sz="1400" b="1" dirty="0">
            <a:solidFill>
              <a:schemeClr val="accent1">
                <a:lumMod val="50000"/>
              </a:schemeClr>
            </a:solidFill>
            <a:latin typeface="Arial Unicode MS" pitchFamily="34" charset="-128"/>
            <a:ea typeface="Arial Unicode MS" pitchFamily="34" charset="-128"/>
            <a:cs typeface="Arial Unicode MS" pitchFamily="34" charset="-128"/>
          </a:endParaRPr>
        </a:p>
      </dgm:t>
    </dgm:pt>
    <dgm:pt modelId="{0F41720D-6A57-4279-B1D6-C257471328D4}" type="parTrans" cxnId="{AE913FBB-22A2-4D5E-B902-642C91743E84}">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E98C1375-F4C8-42CF-B225-60E17366ACE5}" type="sibTrans" cxnId="{AE913FBB-22A2-4D5E-B902-642C91743E84}">
      <dgm:prSet custT="1"/>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274DD008-632E-4B8B-B6DC-EA7CC2B2B7FA}">
      <dgm:prSet custT="1"/>
      <dgm:spPr/>
      <dgm:t>
        <a:bodyPr/>
        <a:lstStyle/>
        <a:p>
          <a:pPr rtl="0"/>
          <a:r>
            <a:rPr lang="pt-PT" sz="1400" b="1" i="0" u="none" dirty="0" smtClean="0">
              <a:solidFill>
                <a:schemeClr val="accent1">
                  <a:lumMod val="50000"/>
                </a:schemeClr>
              </a:solidFill>
              <a:latin typeface="Arial Unicode MS" pitchFamily="34" charset="-128"/>
              <a:ea typeface="Arial Unicode MS" pitchFamily="34" charset="-128"/>
              <a:cs typeface="Arial Unicode MS" pitchFamily="34" charset="-128"/>
            </a:rPr>
            <a:t>Fissura de 2mm na Tubulação - 135,4m</a:t>
          </a:r>
          <a:r>
            <a:rPr lang="pt-PT" sz="1400" b="1" i="0" u="none" baseline="30000" dirty="0" smtClean="0">
              <a:solidFill>
                <a:schemeClr val="accent1">
                  <a:lumMod val="50000"/>
                </a:schemeClr>
              </a:solidFill>
              <a:latin typeface="Arial Unicode MS" pitchFamily="34" charset="-128"/>
              <a:ea typeface="Arial Unicode MS" pitchFamily="34" charset="-128"/>
              <a:cs typeface="Arial Unicode MS" pitchFamily="34" charset="-128"/>
            </a:rPr>
            <a:t>3 </a:t>
          </a:r>
          <a:r>
            <a:rPr lang="pt-PT" sz="1400" b="1" i="0" u="none" dirty="0" smtClean="0">
              <a:solidFill>
                <a:schemeClr val="accent1">
                  <a:lumMod val="50000"/>
                </a:schemeClr>
              </a:solidFill>
              <a:latin typeface="Arial Unicode MS" pitchFamily="34" charset="-128"/>
              <a:ea typeface="Arial Unicode MS" pitchFamily="34" charset="-128"/>
              <a:cs typeface="Arial Unicode MS" pitchFamily="34" charset="-128"/>
            </a:rPr>
            <a:t>ao mês</a:t>
          </a:r>
          <a:endParaRPr lang="pt-PT" sz="1400" b="1" dirty="0">
            <a:solidFill>
              <a:schemeClr val="accent1">
                <a:lumMod val="50000"/>
              </a:schemeClr>
            </a:solidFill>
            <a:latin typeface="Arial Unicode MS" pitchFamily="34" charset="-128"/>
            <a:ea typeface="Arial Unicode MS" pitchFamily="34" charset="-128"/>
            <a:cs typeface="Arial Unicode MS" pitchFamily="34" charset="-128"/>
          </a:endParaRPr>
        </a:p>
      </dgm:t>
    </dgm:pt>
    <dgm:pt modelId="{2E1D5C04-F0BB-4D74-BF0C-D7FA5A6E5EAA}" type="parTrans" cxnId="{4F40217F-A3D6-4B51-9CC8-6FF59A9C8E37}">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F1FB465C-BD14-4E63-A8F6-E2CB38BE83EC}" type="sibTrans" cxnId="{4F40217F-A3D6-4B51-9CC8-6FF59A9C8E37}">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A279575A-F751-42F5-A2DA-A36F88D5F955}">
      <dgm:prSet custT="1"/>
      <dgm:spPr/>
      <dgm:t>
        <a:bodyPr/>
        <a:lstStyle/>
        <a:p>
          <a:pPr rtl="0"/>
          <a:r>
            <a:rPr lang="pt-PT" sz="1400" b="1" i="0" u="none" dirty="0" smtClean="0">
              <a:solidFill>
                <a:schemeClr val="accent1">
                  <a:lumMod val="50000"/>
                </a:schemeClr>
              </a:solidFill>
              <a:latin typeface="Arial Unicode MS" pitchFamily="34" charset="-128"/>
              <a:ea typeface="Arial Unicode MS" pitchFamily="34" charset="-128"/>
              <a:cs typeface="Arial Unicode MS" pitchFamily="34" charset="-128"/>
            </a:rPr>
            <a:t>Fissura de 1mm na Tubulação - 62,6m</a:t>
          </a:r>
          <a:r>
            <a:rPr lang="pt-PT" sz="1400" b="1" i="0" u="none" baseline="30000" dirty="0" smtClean="0">
              <a:solidFill>
                <a:schemeClr val="accent1">
                  <a:lumMod val="50000"/>
                </a:schemeClr>
              </a:solidFill>
              <a:latin typeface="Arial Unicode MS" pitchFamily="34" charset="-128"/>
              <a:ea typeface="Arial Unicode MS" pitchFamily="34" charset="-128"/>
              <a:cs typeface="Arial Unicode MS" pitchFamily="34" charset="-128"/>
            </a:rPr>
            <a:t>3</a:t>
          </a:r>
          <a:r>
            <a:rPr lang="pt-PT" sz="1400" b="1" i="0" u="none" dirty="0" smtClean="0">
              <a:solidFill>
                <a:schemeClr val="accent1">
                  <a:lumMod val="50000"/>
                </a:schemeClr>
              </a:solidFill>
              <a:latin typeface="Arial Unicode MS" pitchFamily="34" charset="-128"/>
              <a:ea typeface="Arial Unicode MS" pitchFamily="34" charset="-128"/>
              <a:cs typeface="Arial Unicode MS" pitchFamily="34" charset="-128"/>
            </a:rPr>
            <a:t> ao mês</a:t>
          </a:r>
          <a:endParaRPr lang="pt-PT" sz="1400" b="1" dirty="0">
            <a:solidFill>
              <a:schemeClr val="accent1">
                <a:lumMod val="50000"/>
              </a:schemeClr>
            </a:solidFill>
            <a:latin typeface="Arial Unicode MS" pitchFamily="34" charset="-128"/>
            <a:ea typeface="Arial Unicode MS" pitchFamily="34" charset="-128"/>
            <a:cs typeface="Arial Unicode MS" pitchFamily="34" charset="-128"/>
          </a:endParaRPr>
        </a:p>
      </dgm:t>
    </dgm:pt>
    <dgm:pt modelId="{150D3117-BF4B-4180-BCBA-8B9D9CE5C94C}" type="parTrans" cxnId="{782513FD-5679-4AC0-9708-8339D2E4EB1B}">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CBA98474-516E-4DC3-BB10-6FA217EA2174}" type="sibTrans" cxnId="{782513FD-5679-4AC0-9708-8339D2E4EB1B}">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752A9E6A-927E-420C-B17D-145DFAB754CB}">
      <dgm:prSet custT="1"/>
      <dgm:spPr/>
      <dgm:t>
        <a:bodyPr/>
        <a:lstStyle/>
        <a:p>
          <a:pPr rtl="0"/>
          <a:r>
            <a:rPr lang="pt-PT" sz="1600" b="1" dirty="0" smtClean="0">
              <a:solidFill>
                <a:schemeClr val="accent1">
                  <a:lumMod val="50000"/>
                </a:schemeClr>
              </a:solidFill>
              <a:latin typeface="Arial Unicode MS" pitchFamily="34" charset="-128"/>
              <a:ea typeface="Arial Unicode MS" pitchFamily="34" charset="-128"/>
              <a:cs typeface="Arial Unicode MS" pitchFamily="34" charset="-128"/>
            </a:rPr>
            <a:t>Volume de Água Desperdiçado</a:t>
          </a:r>
          <a:endParaRPr lang="pt-PT" sz="1600" b="1" dirty="0">
            <a:solidFill>
              <a:schemeClr val="accent1">
                <a:lumMod val="50000"/>
              </a:schemeClr>
            </a:solidFill>
            <a:latin typeface="Arial Unicode MS" pitchFamily="34" charset="-128"/>
            <a:ea typeface="Arial Unicode MS" pitchFamily="34" charset="-128"/>
            <a:cs typeface="Arial Unicode MS" pitchFamily="34" charset="-128"/>
          </a:endParaRPr>
        </a:p>
      </dgm:t>
    </dgm:pt>
    <dgm:pt modelId="{97202740-97C5-4F59-AC8F-1F80BB14CA80}" type="parTrans" cxnId="{07C7D797-8D7D-4137-B26D-1A25B262F0EB}">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61C92B56-9AA1-4DA3-8ECF-FA7F36371D14}" type="sibTrans" cxnId="{07C7D797-8D7D-4137-B26D-1A25B262F0EB}">
      <dgm:prSet/>
      <dgm:spPr/>
      <dgm:t>
        <a:bodyPr/>
        <a:lstStyle/>
        <a:p>
          <a:endParaRPr lang="pt-PT" sz="1600" b="1">
            <a:solidFill>
              <a:schemeClr val="accent1">
                <a:lumMod val="50000"/>
              </a:schemeClr>
            </a:solidFill>
            <a:latin typeface="Arial Unicode MS" pitchFamily="34" charset="-128"/>
            <a:ea typeface="Arial Unicode MS" pitchFamily="34" charset="-128"/>
            <a:cs typeface="Arial Unicode MS" pitchFamily="34" charset="-128"/>
          </a:endParaRPr>
        </a:p>
      </dgm:t>
    </dgm:pt>
    <dgm:pt modelId="{312DA429-C26F-4BDE-A5F2-8DD9A63796A9}" type="pres">
      <dgm:prSet presAssocID="{AA4A0531-D8B6-4646-B5D2-D3F5F3553CB8}" presName="Name0" presStyleCnt="0">
        <dgm:presLayoutVars>
          <dgm:chMax val="4"/>
          <dgm:resizeHandles val="exact"/>
        </dgm:presLayoutVars>
      </dgm:prSet>
      <dgm:spPr/>
      <dgm:t>
        <a:bodyPr/>
        <a:lstStyle/>
        <a:p>
          <a:endParaRPr lang="pt-BR"/>
        </a:p>
      </dgm:t>
    </dgm:pt>
    <dgm:pt modelId="{478516D7-BCE6-46CF-9632-5A02DA87F327}" type="pres">
      <dgm:prSet presAssocID="{AA4A0531-D8B6-4646-B5D2-D3F5F3553CB8}" presName="ellipse" presStyleLbl="trBgShp" presStyleIdx="0" presStyleCnt="1" custScaleX="108850" custScaleY="131579"/>
      <dgm:spPr/>
      <dgm:t>
        <a:bodyPr/>
        <a:lstStyle/>
        <a:p>
          <a:endParaRPr lang="pt-BR"/>
        </a:p>
      </dgm:t>
    </dgm:pt>
    <dgm:pt modelId="{D755D8A4-884D-4F86-845A-38C7AB0D8024}" type="pres">
      <dgm:prSet presAssocID="{AA4A0531-D8B6-4646-B5D2-D3F5F3553CB8}" presName="arrow1" presStyleLbl="fgShp" presStyleIdx="0" presStyleCnt="1"/>
      <dgm:spPr/>
      <dgm:t>
        <a:bodyPr/>
        <a:lstStyle/>
        <a:p>
          <a:endParaRPr lang="pt-BR"/>
        </a:p>
      </dgm:t>
    </dgm:pt>
    <dgm:pt modelId="{3A58BAF1-D951-4C28-83AA-A2C9DAD7A9AA}" type="pres">
      <dgm:prSet presAssocID="{AA4A0531-D8B6-4646-B5D2-D3F5F3553CB8}" presName="rectangle" presStyleLbl="revTx" presStyleIdx="0" presStyleCnt="1" custScaleX="171850">
        <dgm:presLayoutVars>
          <dgm:bulletEnabled val="1"/>
        </dgm:presLayoutVars>
      </dgm:prSet>
      <dgm:spPr/>
      <dgm:t>
        <a:bodyPr/>
        <a:lstStyle/>
        <a:p>
          <a:endParaRPr lang="pt-PT"/>
        </a:p>
      </dgm:t>
    </dgm:pt>
    <dgm:pt modelId="{6D5A8A16-DA32-40CF-A062-3760CCC2E615}" type="pres">
      <dgm:prSet presAssocID="{A279575A-F751-42F5-A2DA-A36F88D5F955}" presName="item1" presStyleLbl="node1" presStyleIdx="0" presStyleCnt="3" custScaleX="173166" custScaleY="164510" custLinFactNeighborX="-8810" custLinFactNeighborY="3409">
        <dgm:presLayoutVars>
          <dgm:bulletEnabled val="1"/>
        </dgm:presLayoutVars>
      </dgm:prSet>
      <dgm:spPr/>
      <dgm:t>
        <a:bodyPr/>
        <a:lstStyle/>
        <a:p>
          <a:endParaRPr lang="pt-BR"/>
        </a:p>
      </dgm:t>
    </dgm:pt>
    <dgm:pt modelId="{38921D7D-59A7-4C20-8BFA-92CF8FFFD6C0}" type="pres">
      <dgm:prSet presAssocID="{274DD008-632E-4B8B-B6DC-EA7CC2B2B7FA}" presName="item2" presStyleLbl="node1" presStyleIdx="1" presStyleCnt="3" custScaleX="173166" custScaleY="164510" custLinFactX="37004" custLinFactNeighborX="100000" custLinFactNeighborY="-50669">
        <dgm:presLayoutVars>
          <dgm:bulletEnabled val="1"/>
        </dgm:presLayoutVars>
      </dgm:prSet>
      <dgm:spPr/>
      <dgm:t>
        <a:bodyPr/>
        <a:lstStyle/>
        <a:p>
          <a:endParaRPr lang="pt-BR"/>
        </a:p>
      </dgm:t>
    </dgm:pt>
    <dgm:pt modelId="{4487A183-2FEA-4D9C-8F08-8248EA8C4816}" type="pres">
      <dgm:prSet presAssocID="{752A9E6A-927E-420C-B17D-145DFAB754CB}" presName="item3" presStyleLbl="node1" presStyleIdx="2" presStyleCnt="3" custScaleX="173166" custScaleY="164510" custLinFactX="-41063" custLinFactNeighborX="-100000" custLinFactNeighborY="-19457">
        <dgm:presLayoutVars>
          <dgm:bulletEnabled val="1"/>
        </dgm:presLayoutVars>
      </dgm:prSet>
      <dgm:spPr/>
      <dgm:t>
        <a:bodyPr/>
        <a:lstStyle/>
        <a:p>
          <a:endParaRPr lang="pt-PT"/>
        </a:p>
      </dgm:t>
    </dgm:pt>
    <dgm:pt modelId="{7419C801-B52A-4934-B38D-BC7D517A9677}" type="pres">
      <dgm:prSet presAssocID="{AA4A0531-D8B6-4646-B5D2-D3F5F3553CB8}" presName="funnel" presStyleLbl="trAlignAcc1" presStyleIdx="0" presStyleCnt="1" custScaleX="152089" custScaleY="135662"/>
      <dgm:spPr/>
      <dgm:t>
        <a:bodyPr/>
        <a:lstStyle/>
        <a:p>
          <a:endParaRPr lang="pt-BR"/>
        </a:p>
      </dgm:t>
    </dgm:pt>
  </dgm:ptLst>
  <dgm:cxnLst>
    <dgm:cxn modelId="{571E0DC3-B059-4126-B152-68D44BEDF04D}" type="presOf" srcId="{BB53E2F0-062D-4EA9-86BD-996BFC51535A}" destId="{4487A183-2FEA-4D9C-8F08-8248EA8C4816}" srcOrd="0" destOrd="0" presId="urn:microsoft.com/office/officeart/2005/8/layout/funnel1"/>
    <dgm:cxn modelId="{A3ED8CE2-4135-4DF9-9C30-266F73280412}" type="presOf" srcId="{752A9E6A-927E-420C-B17D-145DFAB754CB}" destId="{3A58BAF1-D951-4C28-83AA-A2C9DAD7A9AA}" srcOrd="0" destOrd="0" presId="urn:microsoft.com/office/officeart/2005/8/layout/funnel1"/>
    <dgm:cxn modelId="{A67EFB92-2FEE-498A-A7D0-77C1211085ED}" type="presOf" srcId="{274DD008-632E-4B8B-B6DC-EA7CC2B2B7FA}" destId="{6D5A8A16-DA32-40CF-A062-3760CCC2E615}" srcOrd="0" destOrd="0" presId="urn:microsoft.com/office/officeart/2005/8/layout/funnel1"/>
    <dgm:cxn modelId="{CA56E49C-F36E-4CB0-8FCE-A7536183684D}" type="presOf" srcId="{AA4A0531-D8B6-4646-B5D2-D3F5F3553CB8}" destId="{312DA429-C26F-4BDE-A5F2-8DD9A63796A9}" srcOrd="0" destOrd="0" presId="urn:microsoft.com/office/officeart/2005/8/layout/funnel1"/>
    <dgm:cxn modelId="{AE913FBB-22A2-4D5E-B902-642C91743E84}" srcId="{AA4A0531-D8B6-4646-B5D2-D3F5F3553CB8}" destId="{BB53E2F0-062D-4EA9-86BD-996BFC51535A}" srcOrd="0" destOrd="0" parTransId="{0F41720D-6A57-4279-B1D6-C257471328D4}" sibTransId="{E98C1375-F4C8-42CF-B225-60E17366ACE5}"/>
    <dgm:cxn modelId="{4F40217F-A3D6-4B51-9CC8-6FF59A9C8E37}" srcId="{AA4A0531-D8B6-4646-B5D2-D3F5F3553CB8}" destId="{274DD008-632E-4B8B-B6DC-EA7CC2B2B7FA}" srcOrd="2" destOrd="0" parTransId="{2E1D5C04-F0BB-4D74-BF0C-D7FA5A6E5EAA}" sibTransId="{F1FB465C-BD14-4E63-A8F6-E2CB38BE83EC}"/>
    <dgm:cxn modelId="{07C7D797-8D7D-4137-B26D-1A25B262F0EB}" srcId="{AA4A0531-D8B6-4646-B5D2-D3F5F3553CB8}" destId="{752A9E6A-927E-420C-B17D-145DFAB754CB}" srcOrd="3" destOrd="0" parTransId="{97202740-97C5-4F59-AC8F-1F80BB14CA80}" sibTransId="{61C92B56-9AA1-4DA3-8ECF-FA7F36371D14}"/>
    <dgm:cxn modelId="{782513FD-5679-4AC0-9708-8339D2E4EB1B}" srcId="{AA4A0531-D8B6-4646-B5D2-D3F5F3553CB8}" destId="{A279575A-F751-42F5-A2DA-A36F88D5F955}" srcOrd="1" destOrd="0" parTransId="{150D3117-BF4B-4180-BCBA-8B9D9CE5C94C}" sibTransId="{CBA98474-516E-4DC3-BB10-6FA217EA2174}"/>
    <dgm:cxn modelId="{E2FB6365-9FCF-4058-8E30-26CB52EC4092}" type="presOf" srcId="{A279575A-F751-42F5-A2DA-A36F88D5F955}" destId="{38921D7D-59A7-4C20-8BFA-92CF8FFFD6C0}" srcOrd="0" destOrd="0" presId="urn:microsoft.com/office/officeart/2005/8/layout/funnel1"/>
    <dgm:cxn modelId="{BCB6851C-4C90-4125-816A-C2309A6449A3}" type="presParOf" srcId="{312DA429-C26F-4BDE-A5F2-8DD9A63796A9}" destId="{478516D7-BCE6-46CF-9632-5A02DA87F327}" srcOrd="0" destOrd="0" presId="urn:microsoft.com/office/officeart/2005/8/layout/funnel1"/>
    <dgm:cxn modelId="{850C890B-E4FD-4297-A2EF-E52742ABF861}" type="presParOf" srcId="{312DA429-C26F-4BDE-A5F2-8DD9A63796A9}" destId="{D755D8A4-884D-4F86-845A-38C7AB0D8024}" srcOrd="1" destOrd="0" presId="urn:microsoft.com/office/officeart/2005/8/layout/funnel1"/>
    <dgm:cxn modelId="{647EF5F9-FA9C-4230-8413-71F2F5D692ED}" type="presParOf" srcId="{312DA429-C26F-4BDE-A5F2-8DD9A63796A9}" destId="{3A58BAF1-D951-4C28-83AA-A2C9DAD7A9AA}" srcOrd="2" destOrd="0" presId="urn:microsoft.com/office/officeart/2005/8/layout/funnel1"/>
    <dgm:cxn modelId="{EB7D421B-A1D5-45DB-BFD0-CFF05913DDF6}" type="presParOf" srcId="{312DA429-C26F-4BDE-A5F2-8DD9A63796A9}" destId="{6D5A8A16-DA32-40CF-A062-3760CCC2E615}" srcOrd="3" destOrd="0" presId="urn:microsoft.com/office/officeart/2005/8/layout/funnel1"/>
    <dgm:cxn modelId="{4142AA58-F6A0-44FA-A707-49D700800B1D}" type="presParOf" srcId="{312DA429-C26F-4BDE-A5F2-8DD9A63796A9}" destId="{38921D7D-59A7-4C20-8BFA-92CF8FFFD6C0}" srcOrd="4" destOrd="0" presId="urn:microsoft.com/office/officeart/2005/8/layout/funnel1"/>
    <dgm:cxn modelId="{F2283B1C-FAEC-49D2-A009-5DB9B4EC886D}" type="presParOf" srcId="{312DA429-C26F-4BDE-A5F2-8DD9A63796A9}" destId="{4487A183-2FEA-4D9C-8F08-8248EA8C4816}" srcOrd="5" destOrd="0" presId="urn:microsoft.com/office/officeart/2005/8/layout/funnel1"/>
    <dgm:cxn modelId="{87C53CFE-EB98-460D-835D-2BCC5B08CAE7}" type="presParOf" srcId="{312DA429-C26F-4BDE-A5F2-8DD9A63796A9}" destId="{7419C801-B52A-4934-B38D-BC7D517A9677}"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DDE3D-1B07-49E3-A00B-7C68BD209A8F}" type="doc">
      <dgm:prSet loTypeId="urn:microsoft.com/office/officeart/2005/8/layout/process1" loCatId="process" qsTypeId="urn:microsoft.com/office/officeart/2005/8/quickstyle/3d2" qsCatId="3D" csTypeId="urn:microsoft.com/office/officeart/2005/8/colors/colorful1" csCatId="colorful" phldr="1"/>
      <dgm:spPr/>
    </dgm:pt>
    <dgm:pt modelId="{3403867A-9D03-40B4-A6C8-8ED41152B365}">
      <dgm:prSet phldrT="[Texto]" custT="1"/>
      <dgm:spPr/>
      <dgm:t>
        <a:bodyPr/>
        <a:lstStyle/>
        <a:p>
          <a:r>
            <a:rPr lang="pt-BR" sz="1600" b="1" dirty="0" smtClean="0">
              <a:solidFill>
                <a:schemeClr val="accent1">
                  <a:lumMod val="50000"/>
                </a:schemeClr>
              </a:solidFill>
              <a:latin typeface="Arial Unicode MS" pitchFamily="34" charset="-128"/>
              <a:ea typeface="Arial Unicode MS" pitchFamily="34" charset="-128"/>
              <a:cs typeface="Arial Unicode MS" pitchFamily="34" charset="-128"/>
            </a:rPr>
            <a:t>Cálculo de Índice de </a:t>
          </a:r>
          <a:r>
            <a:rPr lang="pt-BR" sz="1600" b="1" dirty="0" err="1" smtClean="0">
              <a:solidFill>
                <a:schemeClr val="accent1">
                  <a:lumMod val="50000"/>
                </a:schemeClr>
              </a:solidFill>
              <a:latin typeface="Arial Unicode MS" pitchFamily="34" charset="-128"/>
              <a:ea typeface="Arial Unicode MS" pitchFamily="34" charset="-128"/>
              <a:cs typeface="Arial Unicode MS" pitchFamily="34" charset="-128"/>
            </a:rPr>
            <a:t>Hidrometração</a:t>
          </a:r>
          <a:r>
            <a:rPr lang="pt-BR" sz="1600" b="1" dirty="0" smtClean="0">
              <a:solidFill>
                <a:schemeClr val="accent1">
                  <a:lumMod val="50000"/>
                </a:schemeClr>
              </a:solidFill>
              <a:latin typeface="Arial Unicode MS" pitchFamily="34" charset="-128"/>
              <a:ea typeface="Arial Unicode MS" pitchFamily="34" charset="-128"/>
              <a:cs typeface="Arial Unicode MS" pitchFamily="34" charset="-128"/>
            </a:rPr>
            <a:t> das unidades ao longo dos anos</a:t>
          </a:r>
          <a:endParaRPr lang="pt-BR" sz="1600" dirty="0">
            <a:solidFill>
              <a:schemeClr val="accent1">
                <a:lumMod val="50000"/>
              </a:schemeClr>
            </a:solidFill>
            <a:latin typeface="Arial Unicode MS" pitchFamily="34" charset="-128"/>
            <a:ea typeface="Arial Unicode MS" pitchFamily="34" charset="-128"/>
            <a:cs typeface="Arial Unicode MS" pitchFamily="34" charset="-128"/>
          </a:endParaRPr>
        </a:p>
      </dgm:t>
    </dgm:pt>
    <dgm:pt modelId="{40C1EBC4-F848-4205-A9E9-92943A8AA771}" type="parTrans" cxnId="{F3C27531-4077-4494-B13F-245BF54524BF}">
      <dgm:prSet/>
      <dgm:spPr/>
      <dgm:t>
        <a:bodyPr/>
        <a:lstStyle/>
        <a:p>
          <a:endParaRPr lang="pt-BR" sz="1600">
            <a:solidFill>
              <a:schemeClr val="accent1">
                <a:lumMod val="50000"/>
              </a:schemeClr>
            </a:solidFill>
            <a:latin typeface="Arial Unicode MS" pitchFamily="34" charset="-128"/>
            <a:ea typeface="Arial Unicode MS" pitchFamily="34" charset="-128"/>
            <a:cs typeface="Arial Unicode MS" pitchFamily="34" charset="-128"/>
          </a:endParaRPr>
        </a:p>
      </dgm:t>
    </dgm:pt>
    <dgm:pt modelId="{1A708692-837D-4A98-862B-1FCC18191A0C}" type="sibTrans" cxnId="{F3C27531-4077-4494-B13F-245BF54524BF}">
      <dgm:prSet custT="1"/>
      <dgm:spPr/>
      <dgm:t>
        <a:bodyPr/>
        <a:lstStyle/>
        <a:p>
          <a:endParaRPr lang="pt-BR" sz="1600">
            <a:solidFill>
              <a:schemeClr val="accent1">
                <a:lumMod val="50000"/>
              </a:schemeClr>
            </a:solidFill>
            <a:latin typeface="Arial Unicode MS" pitchFamily="34" charset="-128"/>
            <a:ea typeface="Arial Unicode MS" pitchFamily="34" charset="-128"/>
            <a:cs typeface="Arial Unicode MS" pitchFamily="34" charset="-128"/>
          </a:endParaRPr>
        </a:p>
      </dgm:t>
    </dgm:pt>
    <dgm:pt modelId="{8B1DFBE6-16EE-40D8-A901-3822524F1AE5}">
      <dgm:prSet custT="1"/>
      <dgm:spPr/>
      <dgm:t>
        <a:bodyPr/>
        <a:lstStyle/>
        <a:p>
          <a:r>
            <a:rPr lang="pt-BR" sz="1600" b="1" dirty="0" smtClean="0">
              <a:solidFill>
                <a:schemeClr val="accent1">
                  <a:lumMod val="50000"/>
                </a:schemeClr>
              </a:solidFill>
              <a:latin typeface="Arial Unicode MS" pitchFamily="34" charset="-128"/>
              <a:ea typeface="Arial Unicode MS" pitchFamily="34" charset="-128"/>
              <a:cs typeface="Arial Unicode MS" pitchFamily="34" charset="-128"/>
            </a:rPr>
            <a:t>Relacionar os índices de Perdas Percentuais com o Índice de </a:t>
          </a:r>
          <a:r>
            <a:rPr lang="pt-BR" sz="1600" b="1" dirty="0" err="1" smtClean="0">
              <a:solidFill>
                <a:schemeClr val="accent1">
                  <a:lumMod val="50000"/>
                </a:schemeClr>
              </a:solidFill>
              <a:latin typeface="Arial Unicode MS" pitchFamily="34" charset="-128"/>
              <a:ea typeface="Arial Unicode MS" pitchFamily="34" charset="-128"/>
              <a:cs typeface="Arial Unicode MS" pitchFamily="34" charset="-128"/>
            </a:rPr>
            <a:t>Hidrometração</a:t>
          </a:r>
          <a:endParaRPr lang="pt-BR" sz="1600" b="1" dirty="0" smtClean="0">
            <a:solidFill>
              <a:schemeClr val="accent1">
                <a:lumMod val="50000"/>
              </a:schemeClr>
            </a:solidFill>
            <a:latin typeface="Arial Unicode MS" pitchFamily="34" charset="-128"/>
            <a:ea typeface="Arial Unicode MS" pitchFamily="34" charset="-128"/>
            <a:cs typeface="Arial Unicode MS" pitchFamily="34" charset="-128"/>
          </a:endParaRPr>
        </a:p>
      </dgm:t>
    </dgm:pt>
    <dgm:pt modelId="{E3888C7C-E108-446F-80C6-2B96747925A9}" type="parTrans" cxnId="{B7315D03-6914-4DAB-ACE7-4EB48286F373}">
      <dgm:prSet/>
      <dgm:spPr/>
      <dgm:t>
        <a:bodyPr/>
        <a:lstStyle/>
        <a:p>
          <a:endParaRPr lang="pt-BR" sz="1600">
            <a:solidFill>
              <a:schemeClr val="accent1">
                <a:lumMod val="50000"/>
              </a:schemeClr>
            </a:solidFill>
            <a:latin typeface="Arial Unicode MS" pitchFamily="34" charset="-128"/>
            <a:ea typeface="Arial Unicode MS" pitchFamily="34" charset="-128"/>
            <a:cs typeface="Arial Unicode MS" pitchFamily="34" charset="-128"/>
          </a:endParaRPr>
        </a:p>
      </dgm:t>
    </dgm:pt>
    <dgm:pt modelId="{94BFA135-3C55-46BD-BD49-2ED7D9FB4B59}" type="sibTrans" cxnId="{B7315D03-6914-4DAB-ACE7-4EB48286F373}">
      <dgm:prSet/>
      <dgm:spPr/>
      <dgm:t>
        <a:bodyPr/>
        <a:lstStyle/>
        <a:p>
          <a:endParaRPr lang="pt-BR" sz="1600">
            <a:solidFill>
              <a:schemeClr val="accent1">
                <a:lumMod val="50000"/>
              </a:schemeClr>
            </a:solidFill>
            <a:latin typeface="Arial Unicode MS" pitchFamily="34" charset="-128"/>
            <a:ea typeface="Arial Unicode MS" pitchFamily="34" charset="-128"/>
            <a:cs typeface="Arial Unicode MS" pitchFamily="34" charset="-128"/>
          </a:endParaRPr>
        </a:p>
      </dgm:t>
    </dgm:pt>
    <dgm:pt modelId="{A244DE27-E5E6-409F-8935-BC43E9FFB292}">
      <dgm:prSet phldrT="[Texto]" custT="1"/>
      <dgm:spPr/>
      <dgm:t>
        <a:bodyPr/>
        <a:lstStyle/>
        <a:p>
          <a:pPr rtl="0"/>
          <a:r>
            <a:rPr kumimoji="0" lang="pt-BR" sz="1600" b="1" i="0" u="none" strike="noStrike" normalizeH="0" baseline="0" dirty="0" smtClean="0">
              <a:solidFill>
                <a:schemeClr val="accent1">
                  <a:lumMod val="50000"/>
                </a:schemeClr>
              </a:solidFill>
              <a:latin typeface="Arial Unicode MS" pitchFamily="34" charset="-128"/>
              <a:ea typeface="Arial Unicode MS" pitchFamily="34" charset="-128"/>
              <a:cs typeface="Arial Unicode MS" pitchFamily="34" charset="-128"/>
            </a:rPr>
            <a:t>Cálculo Índice de Perdas Percentual anual cada Unidade ao longo dos anos</a:t>
          </a:r>
          <a:endParaRPr lang="pt-BR" sz="1600" dirty="0">
            <a:solidFill>
              <a:schemeClr val="accent1">
                <a:lumMod val="50000"/>
              </a:schemeClr>
            </a:solidFill>
            <a:latin typeface="Arial Unicode MS" pitchFamily="34" charset="-128"/>
            <a:ea typeface="Arial Unicode MS" pitchFamily="34" charset="-128"/>
            <a:cs typeface="Arial Unicode MS" pitchFamily="34" charset="-128"/>
          </a:endParaRPr>
        </a:p>
      </dgm:t>
    </dgm:pt>
    <dgm:pt modelId="{6E424796-1068-43BE-9740-93B48C038D6C}" type="parTrans" cxnId="{B152DBEA-5D03-4A06-A88D-EF7602B94B70}">
      <dgm:prSet/>
      <dgm:spPr/>
      <dgm:t>
        <a:bodyPr/>
        <a:lstStyle/>
        <a:p>
          <a:endParaRPr lang="pt-BR" sz="1600">
            <a:solidFill>
              <a:schemeClr val="accent1">
                <a:lumMod val="50000"/>
              </a:schemeClr>
            </a:solidFill>
            <a:latin typeface="Arial Unicode MS" pitchFamily="34" charset="-128"/>
            <a:ea typeface="Arial Unicode MS" pitchFamily="34" charset="-128"/>
            <a:cs typeface="Arial Unicode MS" pitchFamily="34" charset="-128"/>
          </a:endParaRPr>
        </a:p>
      </dgm:t>
    </dgm:pt>
    <dgm:pt modelId="{4C1B7B5D-EEA1-4852-9FFC-E71BD38C6C09}" type="sibTrans" cxnId="{B152DBEA-5D03-4A06-A88D-EF7602B94B70}">
      <dgm:prSet custT="1"/>
      <dgm:spPr/>
      <dgm:t>
        <a:bodyPr/>
        <a:lstStyle/>
        <a:p>
          <a:endParaRPr lang="pt-BR" sz="1600">
            <a:solidFill>
              <a:schemeClr val="accent1">
                <a:lumMod val="50000"/>
              </a:schemeClr>
            </a:solidFill>
            <a:latin typeface="Arial Unicode MS" pitchFamily="34" charset="-128"/>
            <a:ea typeface="Arial Unicode MS" pitchFamily="34" charset="-128"/>
            <a:cs typeface="Arial Unicode MS" pitchFamily="34" charset="-128"/>
          </a:endParaRPr>
        </a:p>
      </dgm:t>
    </dgm:pt>
    <dgm:pt modelId="{BD56D1C9-7CFE-47D2-A583-1D720CA4C99E}" type="pres">
      <dgm:prSet presAssocID="{356DDE3D-1B07-49E3-A00B-7C68BD209A8F}" presName="Name0" presStyleCnt="0">
        <dgm:presLayoutVars>
          <dgm:dir/>
          <dgm:resizeHandles val="exact"/>
        </dgm:presLayoutVars>
      </dgm:prSet>
      <dgm:spPr/>
    </dgm:pt>
    <dgm:pt modelId="{34D09394-5BA2-46B9-B870-B5F9091D6E49}" type="pres">
      <dgm:prSet presAssocID="{A244DE27-E5E6-409F-8935-BC43E9FFB292}" presName="node" presStyleLbl="node1" presStyleIdx="0" presStyleCnt="3">
        <dgm:presLayoutVars>
          <dgm:bulletEnabled val="1"/>
        </dgm:presLayoutVars>
      </dgm:prSet>
      <dgm:spPr/>
      <dgm:t>
        <a:bodyPr/>
        <a:lstStyle/>
        <a:p>
          <a:endParaRPr lang="pt-BR"/>
        </a:p>
      </dgm:t>
    </dgm:pt>
    <dgm:pt modelId="{E7043AC2-BAFA-4744-8183-5F2AF48E8F0C}" type="pres">
      <dgm:prSet presAssocID="{4C1B7B5D-EEA1-4852-9FFC-E71BD38C6C09}" presName="sibTrans" presStyleLbl="sibTrans2D1" presStyleIdx="0" presStyleCnt="2"/>
      <dgm:spPr/>
      <dgm:t>
        <a:bodyPr/>
        <a:lstStyle/>
        <a:p>
          <a:endParaRPr lang="pt-BR"/>
        </a:p>
      </dgm:t>
    </dgm:pt>
    <dgm:pt modelId="{3038FCB6-9126-4474-87C6-36B2E304DD2E}" type="pres">
      <dgm:prSet presAssocID="{4C1B7B5D-EEA1-4852-9FFC-E71BD38C6C09}" presName="connectorText" presStyleLbl="sibTrans2D1" presStyleIdx="0" presStyleCnt="2"/>
      <dgm:spPr/>
      <dgm:t>
        <a:bodyPr/>
        <a:lstStyle/>
        <a:p>
          <a:endParaRPr lang="pt-BR"/>
        </a:p>
      </dgm:t>
    </dgm:pt>
    <dgm:pt modelId="{3DBAFB46-352F-4732-AE98-69046E8061C7}" type="pres">
      <dgm:prSet presAssocID="{3403867A-9D03-40B4-A6C8-8ED41152B365}" presName="node" presStyleLbl="node1" presStyleIdx="1" presStyleCnt="3">
        <dgm:presLayoutVars>
          <dgm:bulletEnabled val="1"/>
        </dgm:presLayoutVars>
      </dgm:prSet>
      <dgm:spPr/>
      <dgm:t>
        <a:bodyPr/>
        <a:lstStyle/>
        <a:p>
          <a:endParaRPr lang="pt-BR"/>
        </a:p>
      </dgm:t>
    </dgm:pt>
    <dgm:pt modelId="{79CD693E-0F98-4C1C-9F26-B02995B9A178}" type="pres">
      <dgm:prSet presAssocID="{1A708692-837D-4A98-862B-1FCC18191A0C}" presName="sibTrans" presStyleLbl="sibTrans2D1" presStyleIdx="1" presStyleCnt="2"/>
      <dgm:spPr/>
      <dgm:t>
        <a:bodyPr/>
        <a:lstStyle/>
        <a:p>
          <a:endParaRPr lang="pt-BR"/>
        </a:p>
      </dgm:t>
    </dgm:pt>
    <dgm:pt modelId="{409EDCCA-57AB-4D34-822D-92233119DBD3}" type="pres">
      <dgm:prSet presAssocID="{1A708692-837D-4A98-862B-1FCC18191A0C}" presName="connectorText" presStyleLbl="sibTrans2D1" presStyleIdx="1" presStyleCnt="2"/>
      <dgm:spPr/>
      <dgm:t>
        <a:bodyPr/>
        <a:lstStyle/>
        <a:p>
          <a:endParaRPr lang="pt-BR"/>
        </a:p>
      </dgm:t>
    </dgm:pt>
    <dgm:pt modelId="{EB354178-5C7D-434F-B777-4D6BE56B9FCF}" type="pres">
      <dgm:prSet presAssocID="{8B1DFBE6-16EE-40D8-A901-3822524F1AE5}" presName="node" presStyleLbl="node1" presStyleIdx="2" presStyleCnt="3">
        <dgm:presLayoutVars>
          <dgm:bulletEnabled val="1"/>
        </dgm:presLayoutVars>
      </dgm:prSet>
      <dgm:spPr/>
      <dgm:t>
        <a:bodyPr/>
        <a:lstStyle/>
        <a:p>
          <a:endParaRPr lang="pt-BR"/>
        </a:p>
      </dgm:t>
    </dgm:pt>
  </dgm:ptLst>
  <dgm:cxnLst>
    <dgm:cxn modelId="{47E5B5C5-6D5D-4448-A705-85EA7E80338D}" type="presOf" srcId="{356DDE3D-1B07-49E3-A00B-7C68BD209A8F}" destId="{BD56D1C9-7CFE-47D2-A583-1D720CA4C99E}" srcOrd="0" destOrd="0" presId="urn:microsoft.com/office/officeart/2005/8/layout/process1"/>
    <dgm:cxn modelId="{565ED11C-46DB-4CDD-A5FA-7DE752393C77}" type="presOf" srcId="{1A708692-837D-4A98-862B-1FCC18191A0C}" destId="{79CD693E-0F98-4C1C-9F26-B02995B9A178}" srcOrd="0" destOrd="0" presId="urn:microsoft.com/office/officeart/2005/8/layout/process1"/>
    <dgm:cxn modelId="{B7315D03-6914-4DAB-ACE7-4EB48286F373}" srcId="{356DDE3D-1B07-49E3-A00B-7C68BD209A8F}" destId="{8B1DFBE6-16EE-40D8-A901-3822524F1AE5}" srcOrd="2" destOrd="0" parTransId="{E3888C7C-E108-446F-80C6-2B96747925A9}" sibTransId="{94BFA135-3C55-46BD-BD49-2ED7D9FB4B59}"/>
    <dgm:cxn modelId="{F3C27531-4077-4494-B13F-245BF54524BF}" srcId="{356DDE3D-1B07-49E3-A00B-7C68BD209A8F}" destId="{3403867A-9D03-40B4-A6C8-8ED41152B365}" srcOrd="1" destOrd="0" parTransId="{40C1EBC4-F848-4205-A9E9-92943A8AA771}" sibTransId="{1A708692-837D-4A98-862B-1FCC18191A0C}"/>
    <dgm:cxn modelId="{E18906E7-4297-4437-9CBB-C60BEDDC626D}" type="presOf" srcId="{1A708692-837D-4A98-862B-1FCC18191A0C}" destId="{409EDCCA-57AB-4D34-822D-92233119DBD3}" srcOrd="1" destOrd="0" presId="urn:microsoft.com/office/officeart/2005/8/layout/process1"/>
    <dgm:cxn modelId="{B152DBEA-5D03-4A06-A88D-EF7602B94B70}" srcId="{356DDE3D-1B07-49E3-A00B-7C68BD209A8F}" destId="{A244DE27-E5E6-409F-8935-BC43E9FFB292}" srcOrd="0" destOrd="0" parTransId="{6E424796-1068-43BE-9740-93B48C038D6C}" sibTransId="{4C1B7B5D-EEA1-4852-9FFC-E71BD38C6C09}"/>
    <dgm:cxn modelId="{2821C1DC-103E-4FF9-9857-73A7337BDA64}" type="presOf" srcId="{3403867A-9D03-40B4-A6C8-8ED41152B365}" destId="{3DBAFB46-352F-4732-AE98-69046E8061C7}" srcOrd="0" destOrd="0" presId="urn:microsoft.com/office/officeart/2005/8/layout/process1"/>
    <dgm:cxn modelId="{11922302-992A-425E-A80A-98D12CDFFA17}" type="presOf" srcId="{A244DE27-E5E6-409F-8935-BC43E9FFB292}" destId="{34D09394-5BA2-46B9-B870-B5F9091D6E49}" srcOrd="0" destOrd="0" presId="urn:microsoft.com/office/officeart/2005/8/layout/process1"/>
    <dgm:cxn modelId="{4E3AD6F4-F9F3-47A3-8559-427391A16845}" type="presOf" srcId="{8B1DFBE6-16EE-40D8-A901-3822524F1AE5}" destId="{EB354178-5C7D-434F-B777-4D6BE56B9FCF}" srcOrd="0" destOrd="0" presId="urn:microsoft.com/office/officeart/2005/8/layout/process1"/>
    <dgm:cxn modelId="{7401AA75-05E1-4345-91C5-E9740C41FA10}" type="presOf" srcId="{4C1B7B5D-EEA1-4852-9FFC-E71BD38C6C09}" destId="{E7043AC2-BAFA-4744-8183-5F2AF48E8F0C}" srcOrd="0" destOrd="0" presId="urn:microsoft.com/office/officeart/2005/8/layout/process1"/>
    <dgm:cxn modelId="{677E0C02-8E91-4028-9EA0-1E35464B8C62}" type="presOf" srcId="{4C1B7B5D-EEA1-4852-9FFC-E71BD38C6C09}" destId="{3038FCB6-9126-4474-87C6-36B2E304DD2E}" srcOrd="1" destOrd="0" presId="urn:microsoft.com/office/officeart/2005/8/layout/process1"/>
    <dgm:cxn modelId="{C8E93EB7-B48E-4BE2-A4E8-47E058FB0AE2}" type="presParOf" srcId="{BD56D1C9-7CFE-47D2-A583-1D720CA4C99E}" destId="{34D09394-5BA2-46B9-B870-B5F9091D6E49}" srcOrd="0" destOrd="0" presId="urn:microsoft.com/office/officeart/2005/8/layout/process1"/>
    <dgm:cxn modelId="{25760D90-A43D-46D8-ADE9-D597130C3351}" type="presParOf" srcId="{BD56D1C9-7CFE-47D2-A583-1D720CA4C99E}" destId="{E7043AC2-BAFA-4744-8183-5F2AF48E8F0C}" srcOrd="1" destOrd="0" presId="urn:microsoft.com/office/officeart/2005/8/layout/process1"/>
    <dgm:cxn modelId="{B9D06F70-9C3F-405E-A82F-BBCF4D0BB2A1}" type="presParOf" srcId="{E7043AC2-BAFA-4744-8183-5F2AF48E8F0C}" destId="{3038FCB6-9126-4474-87C6-36B2E304DD2E}" srcOrd="0" destOrd="0" presId="urn:microsoft.com/office/officeart/2005/8/layout/process1"/>
    <dgm:cxn modelId="{597CB3CB-C528-4031-959D-43F34C26CFEE}" type="presParOf" srcId="{BD56D1C9-7CFE-47D2-A583-1D720CA4C99E}" destId="{3DBAFB46-352F-4732-AE98-69046E8061C7}" srcOrd="2" destOrd="0" presId="urn:microsoft.com/office/officeart/2005/8/layout/process1"/>
    <dgm:cxn modelId="{7DFB26AC-A8D0-4B32-A691-D6495F799381}" type="presParOf" srcId="{BD56D1C9-7CFE-47D2-A583-1D720CA4C99E}" destId="{79CD693E-0F98-4C1C-9F26-B02995B9A178}" srcOrd="3" destOrd="0" presId="urn:microsoft.com/office/officeart/2005/8/layout/process1"/>
    <dgm:cxn modelId="{285C3CEA-AE5E-4073-A693-6D941A29CA1D}" type="presParOf" srcId="{79CD693E-0F98-4C1C-9F26-B02995B9A178}" destId="{409EDCCA-57AB-4D34-822D-92233119DBD3}" srcOrd="0" destOrd="0" presId="urn:microsoft.com/office/officeart/2005/8/layout/process1"/>
    <dgm:cxn modelId="{BEDD4D32-B6C1-41B4-97C1-34CBCB0F87D2}" type="presParOf" srcId="{BD56D1C9-7CFE-47D2-A583-1D720CA4C99E}" destId="{EB354178-5C7D-434F-B777-4D6BE56B9FCF}"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8516D7-BCE6-46CF-9632-5A02DA87F327}">
      <dsp:nvSpPr>
        <dsp:cNvPr id="0" name=""/>
        <dsp:cNvSpPr/>
      </dsp:nvSpPr>
      <dsp:spPr>
        <a:xfrm>
          <a:off x="1434337" y="214114"/>
          <a:ext cx="3194455" cy="1341044"/>
        </a:xfrm>
        <a:prstGeom prst="ellipse">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D755D8A4-884D-4F86-845A-38C7AB0D8024}">
      <dsp:nvSpPr>
        <dsp:cNvPr id="0" name=""/>
        <dsp:cNvSpPr/>
      </dsp:nvSpPr>
      <dsp:spPr>
        <a:xfrm>
          <a:off x="2751741" y="2870698"/>
          <a:ext cx="568746" cy="363997"/>
        </a:xfrm>
        <a:prstGeom prst="down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58BAF1-D951-4C28-83AA-A2C9DAD7A9AA}">
      <dsp:nvSpPr>
        <dsp:cNvPr id="0" name=""/>
        <dsp:cNvSpPr/>
      </dsp:nvSpPr>
      <dsp:spPr>
        <a:xfrm>
          <a:off x="690377" y="3161896"/>
          <a:ext cx="4691475" cy="68249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pt-PT" sz="1600" b="1" kern="1200" dirty="0" smtClean="0">
              <a:solidFill>
                <a:schemeClr val="accent1">
                  <a:lumMod val="50000"/>
                </a:schemeClr>
              </a:solidFill>
              <a:latin typeface="Arial Unicode MS" pitchFamily="34" charset="-128"/>
              <a:ea typeface="Arial Unicode MS" pitchFamily="34" charset="-128"/>
              <a:cs typeface="Arial Unicode MS" pitchFamily="34" charset="-128"/>
            </a:rPr>
            <a:t>Volume de Água Desperdiçado</a:t>
          </a:r>
          <a:endParaRPr lang="pt-PT" sz="1600" b="1" kern="1200" dirty="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690377" y="3161896"/>
        <a:ext cx="4691475" cy="682495"/>
      </dsp:txXfrm>
    </dsp:sp>
    <dsp:sp modelId="{6D5A8A16-DA32-40CF-A062-3760CCC2E615}">
      <dsp:nvSpPr>
        <dsp:cNvPr id="0" name=""/>
        <dsp:cNvSpPr/>
      </dsp:nvSpPr>
      <dsp:spPr>
        <a:xfrm>
          <a:off x="2166459" y="1177638"/>
          <a:ext cx="1772775" cy="1684160"/>
        </a:xfrm>
        <a:prstGeom prst="ellipse">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pt-PT" sz="1400" b="1" i="0" u="none" kern="1200" dirty="0" smtClean="0">
              <a:solidFill>
                <a:schemeClr val="accent1">
                  <a:lumMod val="50000"/>
                </a:schemeClr>
              </a:solidFill>
              <a:latin typeface="Arial Unicode MS" pitchFamily="34" charset="-128"/>
              <a:ea typeface="Arial Unicode MS" pitchFamily="34" charset="-128"/>
              <a:cs typeface="Arial Unicode MS" pitchFamily="34" charset="-128"/>
            </a:rPr>
            <a:t>Fissura de 2mm na Tubulação - 135,4m</a:t>
          </a:r>
          <a:r>
            <a:rPr lang="pt-PT" sz="1400" b="1" i="0" u="none" kern="1200" baseline="30000" dirty="0" smtClean="0">
              <a:solidFill>
                <a:schemeClr val="accent1">
                  <a:lumMod val="50000"/>
                </a:schemeClr>
              </a:solidFill>
              <a:latin typeface="Arial Unicode MS" pitchFamily="34" charset="-128"/>
              <a:ea typeface="Arial Unicode MS" pitchFamily="34" charset="-128"/>
              <a:cs typeface="Arial Unicode MS" pitchFamily="34" charset="-128"/>
            </a:rPr>
            <a:t>3 </a:t>
          </a:r>
          <a:r>
            <a:rPr lang="pt-PT" sz="1400" b="1" i="0" u="none" kern="1200" dirty="0" smtClean="0">
              <a:solidFill>
                <a:schemeClr val="accent1">
                  <a:lumMod val="50000"/>
                </a:schemeClr>
              </a:solidFill>
              <a:latin typeface="Arial Unicode MS" pitchFamily="34" charset="-128"/>
              <a:ea typeface="Arial Unicode MS" pitchFamily="34" charset="-128"/>
              <a:cs typeface="Arial Unicode MS" pitchFamily="34" charset="-128"/>
            </a:rPr>
            <a:t>ao mês</a:t>
          </a:r>
          <a:endParaRPr lang="pt-PT" sz="1400" b="1" kern="1200" dirty="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2166459" y="1177638"/>
        <a:ext cx="1772775" cy="1684160"/>
      </dsp:txXfrm>
    </dsp:sp>
    <dsp:sp modelId="{38921D7D-59A7-4C20-8BFA-92CF8FFFD6C0}">
      <dsp:nvSpPr>
        <dsp:cNvPr id="0" name=""/>
        <dsp:cNvSpPr/>
      </dsp:nvSpPr>
      <dsp:spPr>
        <a:xfrm>
          <a:off x="2926675" y="0"/>
          <a:ext cx="1772775" cy="1684160"/>
        </a:xfrm>
        <a:prstGeom prst="ellipse">
          <a:avLst/>
        </a:prstGeom>
        <a:solidFill>
          <a:schemeClr val="accent2">
            <a:hueOff val="-419062"/>
            <a:satOff val="-4829"/>
            <a:lumOff val="1079"/>
            <a:alphaOff val="0"/>
          </a:schemeClr>
        </a:solidFill>
        <a:ln>
          <a:noFill/>
        </a:ln>
        <a:effectLst>
          <a:outerShdw blurRad="57150" dist="38100" dir="5400000" algn="ctr" rotWithShape="0">
            <a:schemeClr val="accent2">
              <a:hueOff val="-419062"/>
              <a:satOff val="-4829"/>
              <a:lumOff val="107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pt-PT" sz="1400" b="1" i="0" u="none" kern="1200" dirty="0" smtClean="0">
              <a:solidFill>
                <a:schemeClr val="accent1">
                  <a:lumMod val="50000"/>
                </a:schemeClr>
              </a:solidFill>
              <a:latin typeface="Arial Unicode MS" pitchFamily="34" charset="-128"/>
              <a:ea typeface="Arial Unicode MS" pitchFamily="34" charset="-128"/>
              <a:cs typeface="Arial Unicode MS" pitchFamily="34" charset="-128"/>
            </a:rPr>
            <a:t>Fissura de 1mm na Tubulação - 62,6m</a:t>
          </a:r>
          <a:r>
            <a:rPr lang="pt-PT" sz="1400" b="1" i="0" u="none" kern="1200" baseline="30000" dirty="0" smtClean="0">
              <a:solidFill>
                <a:schemeClr val="accent1">
                  <a:lumMod val="50000"/>
                </a:schemeClr>
              </a:solidFill>
              <a:latin typeface="Arial Unicode MS" pitchFamily="34" charset="-128"/>
              <a:ea typeface="Arial Unicode MS" pitchFamily="34" charset="-128"/>
              <a:cs typeface="Arial Unicode MS" pitchFamily="34" charset="-128"/>
            </a:rPr>
            <a:t>3</a:t>
          </a:r>
          <a:r>
            <a:rPr lang="pt-PT" sz="1400" b="1" i="0" u="none" kern="1200" dirty="0" smtClean="0">
              <a:solidFill>
                <a:schemeClr val="accent1">
                  <a:lumMod val="50000"/>
                </a:schemeClr>
              </a:solidFill>
              <a:latin typeface="Arial Unicode MS" pitchFamily="34" charset="-128"/>
              <a:ea typeface="Arial Unicode MS" pitchFamily="34" charset="-128"/>
              <a:cs typeface="Arial Unicode MS" pitchFamily="34" charset="-128"/>
            </a:rPr>
            <a:t> ao mês</a:t>
          </a:r>
          <a:endParaRPr lang="pt-PT" sz="1400" b="1" kern="1200" dirty="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2926675" y="0"/>
        <a:ext cx="1772775" cy="1684160"/>
      </dsp:txXfrm>
    </dsp:sp>
    <dsp:sp modelId="{4487A183-2FEA-4D9C-8F08-8248EA8C4816}">
      <dsp:nvSpPr>
        <dsp:cNvPr id="0" name=""/>
        <dsp:cNvSpPr/>
      </dsp:nvSpPr>
      <dsp:spPr>
        <a:xfrm>
          <a:off x="1126476" y="0"/>
          <a:ext cx="1772775" cy="1684160"/>
        </a:xfrm>
        <a:prstGeom prst="ellipse">
          <a:avLst/>
        </a:prstGeom>
        <a:solidFill>
          <a:schemeClr val="accent2">
            <a:hueOff val="-838123"/>
            <a:satOff val="-9658"/>
            <a:lumOff val="2159"/>
            <a:alphaOff val="0"/>
          </a:schemeClr>
        </a:solidFill>
        <a:ln>
          <a:noFill/>
        </a:ln>
        <a:effectLst>
          <a:outerShdw blurRad="57150" dist="38100" dir="5400000" algn="ctr" rotWithShape="0">
            <a:schemeClr val="accent2">
              <a:hueOff val="-838123"/>
              <a:satOff val="-9658"/>
              <a:lumOff val="215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pt-PT" sz="1400" b="1" i="0" u="none" kern="1200" dirty="0" smtClean="0">
              <a:solidFill>
                <a:schemeClr val="accent1">
                  <a:lumMod val="50000"/>
                </a:schemeClr>
              </a:solidFill>
              <a:latin typeface="Arial Unicode MS" pitchFamily="34" charset="-128"/>
              <a:ea typeface="Arial Unicode MS" pitchFamily="34" charset="-128"/>
              <a:cs typeface="Arial Unicode MS" pitchFamily="34" charset="-128"/>
            </a:rPr>
            <a:t>Vazamento Gotejando  - 1,4m</a:t>
          </a:r>
          <a:r>
            <a:rPr lang="pt-PT" sz="1400" b="1" i="0" u="none" kern="1200" baseline="30000" dirty="0" smtClean="0">
              <a:solidFill>
                <a:schemeClr val="accent1">
                  <a:lumMod val="50000"/>
                </a:schemeClr>
              </a:solidFill>
              <a:latin typeface="Arial Unicode MS" pitchFamily="34" charset="-128"/>
              <a:ea typeface="Arial Unicode MS" pitchFamily="34" charset="-128"/>
              <a:cs typeface="Arial Unicode MS" pitchFamily="34" charset="-128"/>
            </a:rPr>
            <a:t>3</a:t>
          </a:r>
          <a:r>
            <a:rPr lang="pt-PT" sz="1400" b="1" i="0" u="none" kern="1200" dirty="0" smtClean="0">
              <a:solidFill>
                <a:schemeClr val="accent1">
                  <a:lumMod val="50000"/>
                </a:schemeClr>
              </a:solidFill>
              <a:latin typeface="Arial Unicode MS" pitchFamily="34" charset="-128"/>
              <a:ea typeface="Arial Unicode MS" pitchFamily="34" charset="-128"/>
              <a:cs typeface="Arial Unicode MS" pitchFamily="34" charset="-128"/>
            </a:rPr>
            <a:t> ao mês</a:t>
          </a:r>
          <a:endParaRPr lang="pt-PT" sz="1400" b="1" kern="1200" dirty="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1126476" y="0"/>
        <a:ext cx="1772775" cy="1684160"/>
      </dsp:txXfrm>
    </dsp:sp>
    <dsp:sp modelId="{7419C801-B52A-4934-B38D-BC7D517A9677}">
      <dsp:nvSpPr>
        <dsp:cNvPr id="0" name=""/>
        <dsp:cNvSpPr/>
      </dsp:nvSpPr>
      <dsp:spPr>
        <a:xfrm>
          <a:off x="614112" y="-204415"/>
          <a:ext cx="4844004" cy="3456645"/>
        </a:xfrm>
        <a:prstGeom prst="funnel">
          <a:avLst/>
        </a:prstGeom>
        <a:solidFill>
          <a:schemeClr val="lt1">
            <a:alpha val="40000"/>
            <a:hueOff val="0"/>
            <a:satOff val="0"/>
            <a:lumOff val="0"/>
            <a:alphaOff val="0"/>
          </a:schemeClr>
        </a:solidFill>
        <a:ln>
          <a:noFill/>
        </a:ln>
        <a:effectLst>
          <a:outerShdw blurRad="57150" dist="38100" dir="5400000" algn="ctr" rotWithShape="0">
            <a:schemeClr val="lt1">
              <a:alpha val="4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D09394-5BA2-46B9-B870-B5F9091D6E49}">
      <dsp:nvSpPr>
        <dsp:cNvPr id="0" name=""/>
        <dsp:cNvSpPr/>
      </dsp:nvSpPr>
      <dsp:spPr>
        <a:xfrm>
          <a:off x="7283" y="656286"/>
          <a:ext cx="2176905" cy="182273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pt-BR" sz="1600" b="1" i="0" u="none" strike="noStrike" kern="1200" normalizeH="0" baseline="0" dirty="0" smtClean="0">
              <a:solidFill>
                <a:schemeClr val="accent1">
                  <a:lumMod val="50000"/>
                </a:schemeClr>
              </a:solidFill>
              <a:latin typeface="Arial Unicode MS" pitchFamily="34" charset="-128"/>
              <a:ea typeface="Arial Unicode MS" pitchFamily="34" charset="-128"/>
              <a:cs typeface="Arial Unicode MS" pitchFamily="34" charset="-128"/>
            </a:rPr>
            <a:t>Cálculo Índice de Perdas Percentual anual cada Unidade ao longo dos anos</a:t>
          </a:r>
          <a:endParaRPr lang="pt-BR" sz="1600" kern="1200" dirty="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7283" y="656286"/>
        <a:ext cx="2176905" cy="1822733"/>
      </dsp:txXfrm>
    </dsp:sp>
    <dsp:sp modelId="{E7043AC2-BAFA-4744-8183-5F2AF48E8F0C}">
      <dsp:nvSpPr>
        <dsp:cNvPr id="0" name=""/>
        <dsp:cNvSpPr/>
      </dsp:nvSpPr>
      <dsp:spPr>
        <a:xfrm>
          <a:off x="2401879" y="1297716"/>
          <a:ext cx="461503" cy="539872"/>
        </a:xfrm>
        <a:prstGeom prst="rightArrow">
          <a:avLst>
            <a:gd name="adj1" fmla="val 60000"/>
            <a:gd name="adj2" fmla="val 5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kern="120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2401879" y="1297716"/>
        <a:ext cx="461503" cy="539872"/>
      </dsp:txXfrm>
    </dsp:sp>
    <dsp:sp modelId="{3DBAFB46-352F-4732-AE98-69046E8061C7}">
      <dsp:nvSpPr>
        <dsp:cNvPr id="0" name=""/>
        <dsp:cNvSpPr/>
      </dsp:nvSpPr>
      <dsp:spPr>
        <a:xfrm>
          <a:off x="3054951" y="656286"/>
          <a:ext cx="2176905" cy="1822733"/>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accent1">
                  <a:lumMod val="50000"/>
                </a:schemeClr>
              </a:solidFill>
              <a:latin typeface="Arial Unicode MS" pitchFamily="34" charset="-128"/>
              <a:ea typeface="Arial Unicode MS" pitchFamily="34" charset="-128"/>
              <a:cs typeface="Arial Unicode MS" pitchFamily="34" charset="-128"/>
            </a:rPr>
            <a:t>Cálculo de Índice de </a:t>
          </a:r>
          <a:r>
            <a:rPr lang="pt-BR" sz="1600" b="1" kern="1200" dirty="0" err="1" smtClean="0">
              <a:solidFill>
                <a:schemeClr val="accent1">
                  <a:lumMod val="50000"/>
                </a:schemeClr>
              </a:solidFill>
              <a:latin typeface="Arial Unicode MS" pitchFamily="34" charset="-128"/>
              <a:ea typeface="Arial Unicode MS" pitchFamily="34" charset="-128"/>
              <a:cs typeface="Arial Unicode MS" pitchFamily="34" charset="-128"/>
            </a:rPr>
            <a:t>Hidrometração</a:t>
          </a:r>
          <a:r>
            <a:rPr lang="pt-BR" sz="1600" b="1" kern="1200" dirty="0" smtClean="0">
              <a:solidFill>
                <a:schemeClr val="accent1">
                  <a:lumMod val="50000"/>
                </a:schemeClr>
              </a:solidFill>
              <a:latin typeface="Arial Unicode MS" pitchFamily="34" charset="-128"/>
              <a:ea typeface="Arial Unicode MS" pitchFamily="34" charset="-128"/>
              <a:cs typeface="Arial Unicode MS" pitchFamily="34" charset="-128"/>
            </a:rPr>
            <a:t> das unidades ao longo dos anos</a:t>
          </a:r>
          <a:endParaRPr lang="pt-BR" sz="1600" kern="1200" dirty="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3054951" y="656286"/>
        <a:ext cx="2176905" cy="1822733"/>
      </dsp:txXfrm>
    </dsp:sp>
    <dsp:sp modelId="{79CD693E-0F98-4C1C-9F26-B02995B9A178}">
      <dsp:nvSpPr>
        <dsp:cNvPr id="0" name=""/>
        <dsp:cNvSpPr/>
      </dsp:nvSpPr>
      <dsp:spPr>
        <a:xfrm>
          <a:off x="5449547" y="1297716"/>
          <a:ext cx="461503" cy="539872"/>
        </a:xfrm>
        <a:prstGeom prst="rightArrow">
          <a:avLst>
            <a:gd name="adj1" fmla="val 60000"/>
            <a:gd name="adj2" fmla="val 5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kern="120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5449547" y="1297716"/>
        <a:ext cx="461503" cy="539872"/>
      </dsp:txXfrm>
    </dsp:sp>
    <dsp:sp modelId="{EB354178-5C7D-434F-B777-4D6BE56B9FCF}">
      <dsp:nvSpPr>
        <dsp:cNvPr id="0" name=""/>
        <dsp:cNvSpPr/>
      </dsp:nvSpPr>
      <dsp:spPr>
        <a:xfrm>
          <a:off x="6102619" y="656286"/>
          <a:ext cx="2176905" cy="1822733"/>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accent1">
                  <a:lumMod val="50000"/>
                </a:schemeClr>
              </a:solidFill>
              <a:latin typeface="Arial Unicode MS" pitchFamily="34" charset="-128"/>
              <a:ea typeface="Arial Unicode MS" pitchFamily="34" charset="-128"/>
              <a:cs typeface="Arial Unicode MS" pitchFamily="34" charset="-128"/>
            </a:rPr>
            <a:t>Relacionar os índices de Perdas Percentuais com o Índice de </a:t>
          </a:r>
          <a:r>
            <a:rPr lang="pt-BR" sz="1600" b="1" kern="1200" dirty="0" err="1" smtClean="0">
              <a:solidFill>
                <a:schemeClr val="accent1">
                  <a:lumMod val="50000"/>
                </a:schemeClr>
              </a:solidFill>
              <a:latin typeface="Arial Unicode MS" pitchFamily="34" charset="-128"/>
              <a:ea typeface="Arial Unicode MS" pitchFamily="34" charset="-128"/>
              <a:cs typeface="Arial Unicode MS" pitchFamily="34" charset="-128"/>
            </a:rPr>
            <a:t>Hidrometração</a:t>
          </a:r>
          <a:endParaRPr lang="pt-BR" sz="1600" b="1" kern="1200" dirty="0" smtClean="0">
            <a:solidFill>
              <a:schemeClr val="accent1">
                <a:lumMod val="50000"/>
              </a:schemeClr>
            </a:solidFill>
            <a:latin typeface="Arial Unicode MS" pitchFamily="34" charset="-128"/>
            <a:ea typeface="Arial Unicode MS" pitchFamily="34" charset="-128"/>
            <a:cs typeface="Arial Unicode MS" pitchFamily="34" charset="-128"/>
          </a:endParaRPr>
        </a:p>
      </dsp:txBody>
      <dsp:txXfrm>
        <a:off x="6102619" y="656286"/>
        <a:ext cx="2176905" cy="182273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F36244E7-A4D2-4202-AF3E-43B640E1CF6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36244E7-A4D2-4202-AF3E-43B640E1CF6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36244E7-A4D2-4202-AF3E-43B640E1CF6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BB45211-F6B6-434C-9331-33AAC22CEF1F}" type="datetimeFigureOut">
              <a:rPr lang="pt-BR" smtClean="0"/>
              <a:pPr/>
              <a:t>27/05/2015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F36244E7-A4D2-4202-AF3E-43B640E1CF61}"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B45211-F6B6-434C-9331-33AAC22CEF1F}" type="datetimeFigureOut">
              <a:rPr lang="pt-BR" smtClean="0"/>
              <a:pPr/>
              <a:t>27/05/2015</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6244E7-A4D2-4202-AF3E-43B640E1CF61}"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4956" y="1962604"/>
            <a:ext cx="7851648" cy="1828800"/>
          </a:xfrm>
        </p:spPr>
        <p:txBody>
          <a:bodyPr>
            <a:noAutofit/>
          </a:bodyPr>
          <a:lstStyle/>
          <a:p>
            <a:r>
              <a:rPr lang="pt-BR" sz="2800" dirty="0" smtClean="0"/>
              <a:t>ÍNDICE DE PERDAS NAS UNIDADES DE SALVADOR E A RELAÇÃO COM O ÍNDICE DE HIDROMETRAÇÃO</a:t>
            </a:r>
            <a:br>
              <a:rPr lang="pt-BR" sz="2800" dirty="0" smtClean="0"/>
            </a:br>
            <a:endParaRPr lang="pt-BR" sz="2800" dirty="0"/>
          </a:p>
        </p:txBody>
      </p:sp>
      <p:sp>
        <p:nvSpPr>
          <p:cNvPr id="3" name="Subtítulo 2"/>
          <p:cNvSpPr>
            <a:spLocks noGrp="1"/>
          </p:cNvSpPr>
          <p:nvPr>
            <p:ph type="subTitle" idx="1"/>
          </p:nvPr>
        </p:nvSpPr>
        <p:spPr>
          <a:xfrm>
            <a:off x="574956" y="3819540"/>
            <a:ext cx="7854696" cy="1752600"/>
          </a:xfrm>
        </p:spPr>
        <p:txBody>
          <a:bodyPr>
            <a:normAutofit/>
          </a:bodyPr>
          <a:lstStyle/>
          <a:p>
            <a:r>
              <a:rPr lang="pt-BR" sz="1600" b="1" dirty="0" smtClean="0"/>
              <a:t>Catarina Martins Rosa</a:t>
            </a:r>
            <a:r>
              <a:rPr lang="pt-BR" sz="1600" b="1" baseline="30000" dirty="0" smtClean="0"/>
              <a:t> </a:t>
            </a:r>
            <a:r>
              <a:rPr lang="pt-BR" sz="1600" dirty="0" smtClean="0"/>
              <a:t>e-mail: catarinamrosa@gmail.com</a:t>
            </a:r>
          </a:p>
          <a:p>
            <a:r>
              <a:rPr lang="pt-BR" sz="1600" dirty="0" smtClean="0"/>
              <a:t>Graduando em Engenharia Ambiental e Sanitária na Universidade Salvador (</a:t>
            </a:r>
            <a:r>
              <a:rPr lang="pt-BR" sz="1600" dirty="0" err="1" smtClean="0"/>
              <a:t>Unifacs</a:t>
            </a:r>
            <a:r>
              <a:rPr lang="pt-BR" sz="1600" dirty="0" smtClean="0"/>
              <a:t>)</a:t>
            </a:r>
          </a:p>
          <a:p>
            <a:endParaRPr lang="pt-BR" sz="1600" b="1" dirty="0" smtClean="0"/>
          </a:p>
        </p:txBody>
      </p:sp>
      <p:sp>
        <p:nvSpPr>
          <p:cNvPr id="2051" name="AutoShape 3" descr="data:image/jpeg;base64,/9j/4AAQSkZJRgABAQAAAQABAAD/2wCEAAkGBhQSEBQUExIVFBUUFRQaGBYWGB0WIBwVGhgVFx8cGBgXHyYeHh8jGhggHy8hIycqLCwsGB4xNjAqNSgrLCkBCQoKDgwOGg8PGi8kHyQsKSkpNC0sLCwtLCkrKik0LyksLikpLCw1LSw1KS0uNSwsLDUsLCoqLCopLCosLSkvKf/AABEIAJ8BPgMBIgACEQEDEQH/xAAcAAEAAgIDAQAAAAAAAAAAAAAABQYEBwECAwj/xABJEAACAQMCBAMFAgkICAcAAAABAgMABBESIQUGEzEiQVEHFDJhcSOyNUJScnN0gZGxFSU2Q2KCobQWJjM0Y4SSwSRTg6LC0fD/xAAZAQEBAQEBAQAAAAAAAAAAAAAAAQIDBAX/xAAqEQEBAAECBAQGAwEAAAAAAAAAAQIDERIhMUFRYXHwEyIyobHRgZHhUv/aAAwDAQACEQMRAD8A3jSlKBSlKBSlKBSlKBSlKBSlKBSlKBSlKBSlKBSlKBSlKBSlKBSlKBSlKBSlKBSlKBSlKBSlKBSlKBSlKBSlKBSlKBSlKBSlKBSlKBSlKBSlKBSlKBSlKBSlKBSlKBSlKBSlKBSlKBSlKBSlKBSlKBSlKBSlKBSlKBSlKBSleF1fRxLqkkRF9XYKP3mg96VBnnS0ztMG+aK7j96KRXta82WshAW4jDHsrHQT9FfBq7NXGyb7JalcK2e29c1GSlKUClcMwG5OPrXNApSunVXONQz6ZoO9KV06ozjIz6ZoO9K4ZwO5A+tFcHsQfpQc0rhmA7nH1org9iD9KDmldDMucahn0zXZmA7nH1oOaV5+8L+Uv7xT3hfyl/eKD0pXBbHeuqyqexB+hoO9KVwzADJOB86DmleEN9G5wsiMfQMD/CvegUrpLMqjLMFHqTj+NdYblH3R1b80g/woPWlKUClKUClKUClKUCuCa5qn82cTErtb6ykESh7px30n4Yh827n5Ef2qN4YXPLaOeJ82NKH93dYoE2e7kGRn0hU51n54I+RGCYGGMEGZYgwXRm6vizHxHAKQjLBSezHbHmRXvDEWaGSeFhG4YRKmnTbIAcMwOxkA8Z1dhk7kHHhd8Z1hnGhFuOmGleMyNO8Z+K2tRuQcDxP4dhtXO23l7/19HT05j0/vlv15+U7/AK7pCTrIZw12AYE1ssdvCAdg2Fycn4hgkd87msleCXMsKuJLa5WRQ3TuIBHsRkDVEe/zINR1vwm6cZ6V8y6QPHcx22QO2IYh4R8jj6V1mur21BKi9VhnSkoS9jdvJdceJEz2HarJ4/j3Wcsv+LN/WfpzDI9tIFXXYysdopm6tvKdtkk/FJ/Y3bt2Nw4Bxz3hXDoY5Ym0yJnUM+qsO6n1+R+pxeKcYt2EVtcqpluYyVgfOGYDOnWRgHVsPOtW3/HJZLUxQxi313DoyRl9S3CbrHMzMeokiDAzpwy43Arvhp2vFnqY5TpzbxRwRkEEHzG9c1RPZZzEk0HRVFQqHkCpnSqPI3gwfgKnI0/k6SO9Xus5Y8N2cld9oA/m+T9Jbf5iGrFVd5//AAfJ+ktv8xFVirIV8/3Z/wBZD+vL94V9AV8/Xf8ASU/ry/eFejQ7+jNfQNaDuj/rP/zqfwWt+VoK6/pP/wA6n8Fpod/RavftvP8ANq/p4/4PVI9kHN3u117vI32VwQBn8Wbsp/vfD9dNXf23/g1f08f8HrW8/KmrgsF7GPFHJMsuO5Tqtpb6qdvoR6V009rp7XvUvVtP2xn+apP0kX3qxPYif5tf9Yk+5FVe43zZ79y6xY5mikhSUep1bN/eG/1DelWH2Ifg1/1iT7kVYsuOnZfE7tf8dP8ArGf12H70dbM9sJ/mqX8+L74rWfHf6Rn9dh+9HWzPbD+Cpfz4vvitZfVgeLVXJ3s7m4jE8kc0cYR9JDhjk4B8vrVjh9hl0GU+9Q7Mp7P5EGq1yfz7c2ETpBEjq76iWVm3wB+KR5Ctm+zfn25v5pUniRFSNWBVWXJLY/GJ8q3qXUx3s6JNnf2zcX6PDumD4p3VP7q+Nvugf3q1NyVxBrTiNpI+VV2Xv5xyFo8/TOf3VZ/bZxIzX0Nuhz0kG3/ElO3/ALQv/VT2v8uC3SxZNgkIgJHrGAVOfXc009pjMb33K3a7gAknAAyT8hWgeN8cuuN3/QhJERZhHHnSoRc5eTHc438/ID57Tl471+BPcD4ms3J+ThCrD9jAiqD7BrcG6uG81hQD6M+T9wVy05wzLLvFqO5k9ktxYwm4jlWQR7v0wUZR+Uu+4Hn51sP2ac1zT2DtdK+q3z9oyka4wpYHJ7sMEE/IHzq8EZ711kiDKVIyCCCPkdsVjLV4ptkuz5/4fb3HH75xJNoUKXwcsqR6gAqJ2z4hufmTWZx32c3nC3jms5XlywUGFSHDeQZFzqB7eY8j3rpx/kK+4ZcGe0MjRqSUki3ZV/JkUfLucFT8u1S3L3txdSEvIgw7GSIaWH50Z2P7CPpXpty64c54M+rZ/LF7PLaxvcxGGYjxocdxtkAE4B74O4zUrWPYX8c0ayxOHRwCrDsR/wDvKsivDerZSlKgUpSgUpSg8bu6WON5GOFRWZj/AGVBJ/wFULhdkZnt4pBvMz3dwPUZwiH1UHAx6Eepq0c6SFbGbHmFB+jOqn/AmsLly3AvLn0jitox8sK2f34X91PB6NP5cMr/AB+0DzLFHHNLEmt4l6TzRliepM7EQwDzwzHU2ckgKM7Yq1cu8uiEGWXElzIBrkx8I/8ALjH4qL2AHfGTVW4iY4OIqZLiJ1kujIkYzqNwIgixyP8AAgXIIyc5ZdqjeYearmS5hilLxW9zGjIsAJJBOmZJG+Isi6j4MbhTg5xW8NKmrrXLGTffx9f8XvjfN0FsudaO3UWPSHUYdgSOoxOEG3c1r7mPmq8uGeIN0S0Kz26xnPU6eTLDKRnWcBthgHQNiGFV/hPDHkkkgNut00UZgbR3ZGYvBcbEBguQM6gdJG5qyRcqWtmYROJFkkmEtvb28hchljAdRM+geJsHGQTpUDUa9Exxw9XlQqcNe/0LCSUOmW3I1Obdn1Foyw+FVlhKjUcAMrCrnyzyiHuGmuJ42nxA08ELKy9eM5WR/MMcZIGN9W5BIMTecxrJDcx2KqsMUUcohRAnVtmBEx2w6yI+RsdihznNRHIVxNDerphM5hj6L6NnNvKySRSnOFbSCBuR4WHkM1bvZew3FZQwxfZRCOPGT00wvfz0j+NZda6EAWfrf1n8p6NfmUeQppJ9AuwHpWxBXjdc8OHbzm6vc/8A4Pk/SW3+YiqxVXef/wAHyfpLb/MRVYqMFfPnNL+6cwNJIDpW5jl+sZ0tkeuN/wB1fQdVnnLkKDiKjqZjlQYWVcZA9GB+IeePLy889dLOY3mlS68ftzF1feIunjOvWuMd++a0ZwWf3zmFZYgSrXTSA4/q0yckeWVUfvqePsDk1f75Hp/RHP38ftq+cmez+DhwJQmSVhhpW749FA2Uf4n17V0lwwl2u+6c6hfbf+DV/Tx/wevf2SWyycFRHUMrtcKynsVMjgg/sqZ565TPELYQiURYkV9RXV2BGMZHrXryXy37hZrbmQSaWkOrGn4mLdsntmscU+Ht33Xu0HzVweXh9zPa6j030kf249WpCfmCMfUGtr+xD8Gv+sSfciqX595CTiSR+PpSRk4fTq8J7qRkbZwflisjkXlP+T7UwmUS5kZ9QXT3CjGMn8n/ABreerMtPbuknNqDjv8ASM/rsP3o62Z7YfwVL+fF98Vg3/spMnEvfPeQB10l6fTz8JU41avPT3xVo5y5b9+tGtxJ09TIdWNXwnPbIplnjbj5Gynewn/c5/0//wAFrZbEAEnYCqzyFyYeGwyRmUS631Z06ceEDGMn0qd4vaNLBLGj9NpI3UPjOksCM4yM4zXLUsyztix87S+8cR4pLJaqWlaR5EwyqQqEBTqYgbAKO/pUpzJy7xlrdmuxI8MXjOqaN8YBGrCuTsCewrZHIHs1HDZZJDMJS6BFwmnSM5Pmc5wP3VcL+0E0UkbdpEZT9GBH/eu+WvJfl6Js1l7JLj3nhd1Zk7rrAz5LKpx+zUDVW9lnHFsOIPHcHpiRTExbYLIrbavQZBX5aq2HyH7Nn4bO8nvIlV49DLo07ggg51Htv/1Gu/OfsrgvpDMrmCY/EwGpWwMZZdt8eYPlU48OKztTZM8z85wWds0pkR2x4EDAl28gMeXqfIVE8o+0gXsM8ptpEFumptJD6jgnSnYk4GcfT1qqWnsEOr7S8XT/AGIsHH1ZiB+6tn8B4BDZwLDAulBvvuWY92Y+ZNc8ppybTnV5qvyl7VoL2d4mXoHYxa2HjHn8g3njO4PyqH9s3C7P3XrYjW51qFK4DOM+IMB3AG+T2x33wcvmj2MwXEjSwSe7sxyV06k1eoXIK774Bx9KiLL2DnWDPeal8xGmCRntqZjj91bx+HLxS7JzTfsQ1fya2r4evJo+mlM4/v6q2FWJwrhcdtCkMS6Y0GFH/wBnzJO+ay64Z5cWVrRSlKyFKUoFKUoIPm7jFtBABdAmOZ1jwFJGWI3LDAXHxasgjG29a647d3dtEVgi0xSGZZ442ZpVlQKcmbOWHT0uAqgFdQI3zWzuZeBJeWstu+wkXAPfSw3Vv2EA1X+X+UJ+mBeSKHRYAGgY5LQs+mRmZRhijBDgbqNz5DthcZN6b3opHCeHR3UhhCN7rxKPrxmNSfd7xPC/b4QGyPQqUGfScvOGxw8Mj/lBmmksZixNq+p1LMxXW2xQHIJO3YedSHPsk1msXukLrCzSmQWoVG6xKMrHCNkHDZGN+xNVP3ppb17q1heWO6RRdW3hBMb5hbK5yGWSOTLHYeHfc11m+XPsym+Ica91lit9KQWUoha2eHIDx5UOkzHJJ6bEgAjdV3OrauWVjcmJuHlZXaNmlsptJ8M0TEMhbsqlgRqJAB3zgirJy/yzHLbrBd3sEsEWRFGkg1ACTWrM4OzAeDw7YJGTtVtfmKytR04irOxJEVuBI7OTucJ5k92Y/U1m5zHosxuV2itnl4WtuZ5IgLqWcmGOJyMSTrGjRagN0ZgzkAbDscjJsvJ991LdtUcadKR4tUedDrFhAylt8DGnf8g1Vrme4u7k42mVWAVDrW0jYeJ3YbPcMNlUdvlualLji0fuUVrZhg0w6SqwKsiDaR2z6DPi3Go53wa89z3vN67oWYSbc9+fl5X8sDheZXtfLr3k8+PRVLSb/LWCP2itiVUuVLZZLh5UH2NvGLeH5gYLsPqQP4dwattZnT7sa9nFtO3JXef/AMHyfpLb/MRVYqrvP/4Pk/SW3+YiqxVXAqnXPE5RYcRcSNqjmuQjZ3UKRgKfLFXGoO65QikdyXlCSuHkhV8Ru4xuy4zvpGQCAfMHetY2TqIe+4tLBfTSGRjbr0YnQnaMyJlZR6ePwt8nB/FrrY3E08dpGJnVpuGSsW1HPW/8MA5PqCx3+Zqzy8Eibr6l1C4ULIp7EBdGw8tq6WPAI4jCV1fYQmFMnPgPT7+p+zG/1rXFNkU+/wCZJp7aaWN2j6HD9T6TpxdSHcbeaCI/TXWbxFmj4fcSobyNwigdaQse6bphmx3xnY1ODlOAQ3MQDBbt5Hlwd9TgA4Pl2rq3KwaN45Li4lR1ClXddsEHI0oN9qvFiICzluJDeJayToEiCgXbAstyfECmrLKpjI3bbJGAcGuE4i0dtfKJLqKZLSSQRXDa2VlR/tIp8nUurA2OxAOBnFWi75dhkeVnBPWiWORc4DKpYqTjfUNRw2cj9grFTlGPTKHkmlMsLQlpH1ERMCCqkAAZznOCTgZO1OKDClt3nvGT3ieMLZ2zr03K4dpLgFiu6sfCO4PaoDjHN8ptrU9fpyiGWdyuwkaFgipgfiynUcdsCrffcrJLJr6syExJEwjk0Bo0LsASBq/HO4IrJsuAxROzIuNUccQXyWOPVpVR5DxEn60mUghpAbq8IW4mjj90gkTpPp3eSXxY3UnAHcEbVEQ8Xlne16huHzbz6hat09TxzrF1GGpRggE48tVWBeSogECS3EYWJYsJJpzErMwUkDO2ojIIOK95+VYyYjG8sHRiMS9Fgo6ZKnBDK3mopxQZN9bSC0dIHIlETCN5G1EPg4LMc538zmq9wfiot+v1XukaOAytBct1fg+J4pgSGUkhSAdjjZc72ZuGK0BhkLSqylWLndge+SoG/wBMVFnkqJgwkknlLKqZkk1ERh1kKDYbMUGonJIG5rMs6UVfhvMMvuF6puGkljhjlEmTlTIg1KD6LIrAegIq0cd4kbaeCVnIhZZo5BnYNo6qNj1+zZP74rL4ty3FcFi+oF4XhJVsfZsyt6dwV2Plk+tY9zykksLxTyzTo5jOJGU4KNrGnSoxk7H1Fa4saKjxXmOaGK21zskqwtdyrk+Ms4KwH5BC4x/wxU8Y2ub+4UXM0aJb2jx9J8AGQz5bTurZ0LsQRtVgj4RGJJpMEmZUV87jQgKhQPIeIn6saiV5HiGNMtwo6MUTBZNOqOLUFDEDVsGIyCO9OKCK4FdS8RK9WaWIR20DEQuYtUsjTKXJXfGIhhc43Peo6TjshMJnkuWVLe81m2JUs0E4i6pCkDBUE+mWq4XXK0TFDG0luUjEQMDaPsh2Q7EYHke4ycGvW05bhieNkUr0oWhVc5GhmVjkHucr3J8zTjg45XeVrSIzNqdlzqJBJUklNRXwltBGSNs5qVrE4Vw1beFIkzoQYXUckLkkDPoOw+QFZdc71UpSlQKUpQKUpQKxuJLIYZBCQJSj9MnsH0nST8tWKyaUGs4nkeMprnm0letbySETxyIQ3UgkJz3wcA4x6A6hauDvZz27wQnSHWRXQkrJ49WsnV4icuSW33Pes3jPLkVwQxykq/DKh0svn38xnyP7MVW+I8uzj/awx3YH9Yn2Um3YsO2R6jWfTFN7Hpvw9Tn9N+3v3zcXnJTQxM/Vt3WJCftLNGfSgzjVG6ZOBjesaz4WpFvmeTpXWfBaxJbDYf1nTy+CTpPiwM126jKNJfiMYxjSyiYY/wDUySPqK8zZGQBelfXA7BJG6UePQqngx+dj6jvWLPCfZ6cc7t82Uv8APl6dd+fVzZ34izbwxJJLFLqhFtgKo7HrPuNLAb5JY6j2xkLO0kmkkSOQSTyYFxcqPBHGTnpxeXn5d859WqVsuVZXTTKyW8O32MGxb89/+2W+tWiysUhQJGoVR5D18yT3JPmTuasx8ffq5amvJ9HX8envr6uLCxSGJY4xhUGAP+59STuT6msilK08Su8//g+T9Jbf5iKrFUNzdw557R44xly8JAJA2WaNzufkpqZoFYdhxeKZpVjfUYJDHIMEaXABxv8AIjtWZWvLO14jaz8R6NksguZ5ZYpevGuCY1VMxkZPiXO5FBaBzpZn3nFwp9z/ANvjJ0dxvtvuCNs7ivW65qto+nrlA6sUkqbHeKNBIzdvJTmtYN7J76GNRHLFKZ7aaC4GkR41/a6mfUTKRLtqwDjHzrOuOWuI3BtupaRxC3sby32nVyzyW4jU4wNILAYGTjfJ7VFXKH2kcPeOSQXS6YkDtlWUhCQoYKVyVyQMjPeslOdLQ28lz1dMMRAd2R0wTjGzKCe47DzrWEvsyvxbSxlBO8tjBFGzyqDAySK7QqMhShxkN38vWphuV+IXKW9s8TW8Mc3WeS4uRxAsUAKIVOkldW+k7bD6UFsu/aXw+MqHuQNaoynQ5DK4DLghcHIPbvXe39oljJIsaTlnbRhRHIfjxp1eHw5z54qnW/Il9HFaWxCSR2fFIZkkDBc2obW3gJJGls4XJ2Ix2rLuOXL2Pjc13HbvJFI1vgpdiAYVFVupFg9QDfCnHb51RsSe7RCoZgC2dPzwpY/4An9leCcZhaJJVkDRyjKMuW1DBbw43OwJ/ZXhxmweRoiuPAZc5OPihkQf4sKjOE8uywta6SvTVVMyZ+GYQmMtHjbDE+Ieo1dy2SJNeZrcjUJDjVo+B93yw0jw7kFTsO2DXaXmOBSA0mnIU7qwwGJVSxIwoJBG+O1RN7wSUwRrpYlLyWUiNwjaGkuGGliQAcSLncedeV9y9LKzSAOB07dejJIMSiNptSTFCe4YENkjOM5GoEqww8YhZXZZFKxu0bkH4ZFbSVPoQdqScXiEjxl/HGiuyAEkIxIBwB5lTVd/0XlVGaPSsjzzmRc7PC91LMp2/rEV8j6sp7gj1tuX51lS5MgMplLSR+HHTk0oyB+50IqEepiHqaImLXmCCTGl8gtoBKsuXyw0jUBk5Qj9lcW/MMDsAsmdRIRtLBXIyTocjS2wPY+VRp4DIbeOM4BFzM7EHsjvcEEfPEgOK4Sznkjht2hEYhaEtKGUqREQR0lB1gsVA8QXSCd2wMhM23F4ZEidJFZJjiNgchjpZsD54U/uNcpxWItKocFoMdQfk5XWM/3d6rdnyzNB7o0YUiMK00WcfbLbSRao27DUxCt5dm/Kz3h5Ynj0sJRI8iTJMCAoPVDSagRudMpwoPZXYUFle9QRGUsOmE16v7GNWf3b143vGIoVDSOFUq7g4PwohkY7eijNYNvaySWTQNG0TdDpZYqwJMejI0Mds+uDUPxnhtzdQiP3fplLe5TLSIcySW7Rro058Oo/E2k9vD3wFmm4zCqK5kGl0Z1Ybgoq6yQR5ad67Hi0XTMmsaFYqTv8Yfplcd86/DjzNVzjHK0pdhDp6LR3eEJwUlljZcL5aGJ1Y/FOfI7Zz8Cf3vIx7szidhnf3hRpAx+SfDJ+ch9dgym5ogAYlnwhwW6b4LaxEAp04YlyAAM5rv8A6RwaQQ5OosAoRi2VALAoBqGAQTkeY9RUEOBSmJotEykzxOXMqlNK3aSkxgMWU6ASPCO1dv5EkjjKmKWWVZXKXMcqpIdSqA7mRgOwCMuCp6akLjABU1e8yQRAl2bAIBIR2wSqMAdKnGRIvf1o/MsAG7NnweHpvq8ZlC+DTq36T+X4tR78Hna2nV9JlleFsg4BKx2ysewx4o2x+yvPjXBZXujKFdkxbf7Nwj+AXoOkkjH+2TzGRqoiV/0ihyBqbJUMRofwqxIBfbwZKn4sdqy+H8QjniSWJw8cgDKw7EHzqBubOUyRtFDNHJiMNK0sZBjVjlZ1DsXOknBAJy3xLvVlVQBgDAHlQc0pSgUpSgUpSgUpSgUpSgUpSgUpSgUpSgUpSgUpSgUpSgUpSgUpSgUpSgUpSgUpSgUpSgUpSgUpSgUpSgUpSgUpSgUpSgUpSgUpSgUpSgUpSgUpSgUpSgUpSgUpSgUpSgUpSgUpSgUpSgUpSgUpSgUpSgUpSgUpSgUpSgUpSgUpSgUpSgUpSgUpSgUpSgUpSgUpSgUpSgUpSgUpSgUpSgUpSgUpSgUpSgUpSgUpSgUpSgUp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053" name="AutoShape 5" descr="data:image/jpeg;base64,/9j/4AAQSkZJRgABAQAAAQABAAD/2wCEAAkGBhQSEBQUExIVFBUUFRQaGBYWGB0WIBwVGhgVFx8cGBgXHyYeHh8jGhggHy8hIycqLCwsGB4xNjAqNSgrLCkBCQoKDgwOGg8PGi8kHyQsKSkpNC0sLCwtLCkrKik0LyksLikpLCw1LSw1KS0uNSwsLDUsLCoqLCopLCosLSkvKf/AABEIAJ8BPgMBIgACEQEDEQH/xAAcAAEAAgIDAQAAAAAAAAAAAAAABQYEBwECAwj/xABJEAACAQMCBAMFAgkICAcAAAABAgMABBESIQUGEzEiQVEHFDJhcSOyNUJScnN0gZGxFSU2Q2KCobQWJjM0Y4SSwSRTg6LC0fD/xAAZAQEBAQEBAQAAAAAAAAAAAAAAAQIDBAX/xAAqEQEBAAECBAQGAwEAAAAAAAAAAQIDERIhMUFRYXHwEyIyobHRgZHhUv/aAAwDAQACEQMRAD8A3jSlKBSlKBSlKBSlKBSlKBSlKBSlKBSlKBSlKBSlKBSlKBSlKBSlKBSlKBSlKBSlKBSlKBSlKBSlKBSlKBSlKBSlKBSlKBSlKBSlKBSlKBSlKBSlKBSlKBSlKBSlKBSlKBSlKBSlKBSlKBSlKBSlKBSlKBSlKBSlKBSlKBSleF1fRxLqkkRF9XYKP3mg96VBnnS0ztMG+aK7j96KRXta82WshAW4jDHsrHQT9FfBq7NXGyb7JalcK2e29c1GSlKUClcMwG5OPrXNApSunVXONQz6ZoO9KV06ozjIz6ZoO9K4ZwO5A+tFcHsQfpQc0rhmA7nH1org9iD9KDmldDMucahn0zXZmA7nH1oOaV5+8L+Uv7xT3hfyl/eKD0pXBbHeuqyqexB+hoO9KVwzADJOB86DmleEN9G5wsiMfQMD/CvegUrpLMqjLMFHqTj+NdYblH3R1b80g/woPWlKUClKUClKUClKUCuCa5qn82cTErtb6ykESh7px30n4Yh827n5Ef2qN4YXPLaOeJ82NKH93dYoE2e7kGRn0hU51n54I+RGCYGGMEGZYgwXRm6vizHxHAKQjLBSezHbHmRXvDEWaGSeFhG4YRKmnTbIAcMwOxkA8Z1dhk7kHHhd8Z1hnGhFuOmGleMyNO8Z+K2tRuQcDxP4dhtXO23l7/19HT05j0/vlv15+U7/AK7pCTrIZw12AYE1ssdvCAdg2Fycn4hgkd87msleCXMsKuJLa5WRQ3TuIBHsRkDVEe/zINR1vwm6cZ6V8y6QPHcx22QO2IYh4R8jj6V1mur21BKi9VhnSkoS9jdvJdceJEz2HarJ4/j3Wcsv+LN/WfpzDI9tIFXXYysdopm6tvKdtkk/FJ/Y3bt2Nw4Bxz3hXDoY5Ym0yJnUM+qsO6n1+R+pxeKcYt2EVtcqpluYyVgfOGYDOnWRgHVsPOtW3/HJZLUxQxi313DoyRl9S3CbrHMzMeokiDAzpwy43Arvhp2vFnqY5TpzbxRwRkEEHzG9c1RPZZzEk0HRVFQqHkCpnSqPI3gwfgKnI0/k6SO9Xus5Y8N2cld9oA/m+T9Jbf5iGrFVd5//AAfJ+ktv8xFVirIV8/3Z/wBZD+vL94V9AV8/Xf8ASU/ry/eFejQ7+jNfQNaDuj/rP/zqfwWt+VoK6/pP/wA6n8Fpod/RavftvP8ANq/p4/4PVI9kHN3u117vI32VwQBn8Wbsp/vfD9dNXf23/g1f08f8HrW8/KmrgsF7GPFHJMsuO5Tqtpb6qdvoR6V009rp7XvUvVtP2xn+apP0kX3qxPYif5tf9Yk+5FVe43zZ79y6xY5mikhSUep1bN/eG/1DelWH2Ifg1/1iT7kVYsuOnZfE7tf8dP8ArGf12H70dbM9sJ/mqX8+L74rWfHf6Rn9dh+9HWzPbD+Cpfz4vvitZfVgeLVXJ3s7m4jE8kc0cYR9JDhjk4B8vrVjh9hl0GU+9Q7Mp7P5EGq1yfz7c2ETpBEjq76iWVm3wB+KR5Ctm+zfn25v5pUniRFSNWBVWXJLY/GJ8q3qXUx3s6JNnf2zcX6PDumD4p3VP7q+Nvugf3q1NyVxBrTiNpI+VV2Xv5xyFo8/TOf3VZ/bZxIzX0Nuhz0kG3/ElO3/ALQv/VT2v8uC3SxZNgkIgJHrGAVOfXc009pjMb33K3a7gAknAAyT8hWgeN8cuuN3/QhJERZhHHnSoRc5eTHc438/ID57Tl471+BPcD4ms3J+ThCrD9jAiqD7BrcG6uG81hQD6M+T9wVy05wzLLvFqO5k9ktxYwm4jlWQR7v0wUZR+Uu+4Hn51sP2ac1zT2DtdK+q3z9oyka4wpYHJ7sMEE/IHzq8EZ711kiDKVIyCCCPkdsVjLV4ptkuz5/4fb3HH75xJNoUKXwcsqR6gAqJ2z4hufmTWZx32c3nC3jms5XlywUGFSHDeQZFzqB7eY8j3rpx/kK+4ZcGe0MjRqSUki3ZV/JkUfLucFT8u1S3L3txdSEvIgw7GSIaWH50Z2P7CPpXpty64c54M+rZ/LF7PLaxvcxGGYjxocdxtkAE4B74O4zUrWPYX8c0ayxOHRwCrDsR/wDvKsivDerZSlKgUpSgUpSg8bu6WON5GOFRWZj/AGVBJ/wFULhdkZnt4pBvMz3dwPUZwiH1UHAx6Eepq0c6SFbGbHmFB+jOqn/AmsLly3AvLn0jitox8sK2f34X91PB6NP5cMr/AB+0DzLFHHNLEmt4l6TzRliepM7EQwDzwzHU2ckgKM7Yq1cu8uiEGWXElzIBrkx8I/8ALjH4qL2AHfGTVW4iY4OIqZLiJ1kujIkYzqNwIgixyP8AAgXIIyc5ZdqjeYearmS5hilLxW9zGjIsAJJBOmZJG+Isi6j4MbhTg5xW8NKmrrXLGTffx9f8XvjfN0FsudaO3UWPSHUYdgSOoxOEG3c1r7mPmq8uGeIN0S0Kz26xnPU6eTLDKRnWcBthgHQNiGFV/hPDHkkkgNut00UZgbR3ZGYvBcbEBguQM6gdJG5qyRcqWtmYROJFkkmEtvb28hchljAdRM+geJsHGQTpUDUa9Exxw9XlQqcNe/0LCSUOmW3I1Obdn1Foyw+FVlhKjUcAMrCrnyzyiHuGmuJ42nxA08ELKy9eM5WR/MMcZIGN9W5BIMTecxrJDcx2KqsMUUcohRAnVtmBEx2w6yI+RsdihznNRHIVxNDerphM5hj6L6NnNvKySRSnOFbSCBuR4WHkM1bvZew3FZQwxfZRCOPGT00wvfz0j+NZda6EAWfrf1n8p6NfmUeQppJ9AuwHpWxBXjdc8OHbzm6vc/8A4Pk/SW3+YiqxVXef/wAHyfpLb/MRVYqMFfPnNL+6cwNJIDpW5jl+sZ0tkeuN/wB1fQdVnnLkKDiKjqZjlQYWVcZA9GB+IeePLy889dLOY3mlS68ftzF1feIunjOvWuMd++a0ZwWf3zmFZYgSrXTSA4/q0yckeWVUfvqePsDk1f75Hp/RHP38ftq+cmez+DhwJQmSVhhpW749FA2Uf4n17V0lwwl2u+6c6hfbf+DV/Tx/wevf2SWyycFRHUMrtcKynsVMjgg/sqZ565TPELYQiURYkV9RXV2BGMZHrXryXy37hZrbmQSaWkOrGn4mLdsntmscU+Ht33Xu0HzVweXh9zPa6j030kf249WpCfmCMfUGtr+xD8Gv+sSfciqX595CTiSR+PpSRk4fTq8J7qRkbZwflisjkXlP+T7UwmUS5kZ9QXT3CjGMn8n/ABreerMtPbuknNqDjv8ASM/rsP3o62Z7YfwVL+fF98Vg3/spMnEvfPeQB10l6fTz8JU41avPT3xVo5y5b9+tGtxJ09TIdWNXwnPbIplnjbj5Gynewn/c5/0//wAFrZbEAEnYCqzyFyYeGwyRmUS631Z06ceEDGMn0qd4vaNLBLGj9NpI3UPjOksCM4yM4zXLUsyztix87S+8cR4pLJaqWlaR5EwyqQqEBTqYgbAKO/pUpzJy7xlrdmuxI8MXjOqaN8YBGrCuTsCewrZHIHs1HDZZJDMJS6BFwmnSM5Pmc5wP3VcL+0E0UkbdpEZT9GBH/eu+WvJfl6Js1l7JLj3nhd1Zk7rrAz5LKpx+zUDVW9lnHFsOIPHcHpiRTExbYLIrbavQZBX5aq2HyH7Nn4bO8nvIlV49DLo07ggg51Htv/1Gu/OfsrgvpDMrmCY/EwGpWwMZZdt8eYPlU48OKztTZM8z85wWds0pkR2x4EDAl28gMeXqfIVE8o+0gXsM8ptpEFumptJD6jgnSnYk4GcfT1qqWnsEOr7S8XT/AGIsHH1ZiB+6tn8B4BDZwLDAulBvvuWY92Y+ZNc8ppybTnV5qvyl7VoL2d4mXoHYxa2HjHn8g3njO4PyqH9s3C7P3XrYjW51qFK4DOM+IMB3AG+T2x33wcvmj2MwXEjSwSe7sxyV06k1eoXIK774Bx9KiLL2DnWDPeal8xGmCRntqZjj91bx+HLxS7JzTfsQ1fya2r4evJo+mlM4/v6q2FWJwrhcdtCkMS6Y0GFH/wBnzJO+ay64Z5cWVrRSlKyFKUoFKUoIPm7jFtBABdAmOZ1jwFJGWI3LDAXHxasgjG29a647d3dtEVgi0xSGZZ442ZpVlQKcmbOWHT0uAqgFdQI3zWzuZeBJeWstu+wkXAPfSw3Vv2EA1X+X+UJ+mBeSKHRYAGgY5LQs+mRmZRhijBDgbqNz5DthcZN6b3opHCeHR3UhhCN7rxKPrxmNSfd7xPC/b4QGyPQqUGfScvOGxw8Mj/lBmmksZixNq+p1LMxXW2xQHIJO3YedSHPsk1msXukLrCzSmQWoVG6xKMrHCNkHDZGN+xNVP3ppb17q1heWO6RRdW3hBMb5hbK5yGWSOTLHYeHfc11m+XPsym+Ica91lit9KQWUoha2eHIDx5UOkzHJJ6bEgAjdV3OrauWVjcmJuHlZXaNmlsptJ8M0TEMhbsqlgRqJAB3zgirJy/yzHLbrBd3sEsEWRFGkg1ACTWrM4OzAeDw7YJGTtVtfmKytR04irOxJEVuBI7OTucJ5k92Y/U1m5zHosxuV2itnl4WtuZ5IgLqWcmGOJyMSTrGjRagN0ZgzkAbDscjJsvJ991LdtUcadKR4tUedDrFhAylt8DGnf8g1Vrme4u7k42mVWAVDrW0jYeJ3YbPcMNlUdvlualLji0fuUVrZhg0w6SqwKsiDaR2z6DPi3Go53wa89z3vN67oWYSbc9+fl5X8sDheZXtfLr3k8+PRVLSb/LWCP2itiVUuVLZZLh5UH2NvGLeH5gYLsPqQP4dwattZnT7sa9nFtO3JXef/AMHyfpLb/MRVYqrvP/4Pk/SW3+YiqxVXAqnXPE5RYcRcSNqjmuQjZ3UKRgKfLFXGoO65QikdyXlCSuHkhV8Ru4xuy4zvpGQCAfMHetY2TqIe+4tLBfTSGRjbr0YnQnaMyJlZR6ePwt8nB/FrrY3E08dpGJnVpuGSsW1HPW/8MA5PqCx3+Zqzy8Eibr6l1C4ULIp7EBdGw8tq6WPAI4jCV1fYQmFMnPgPT7+p+zG/1rXFNkU+/wCZJp7aaWN2j6HD9T6TpxdSHcbeaCI/TXWbxFmj4fcSobyNwigdaQse6bphmx3xnY1ODlOAQ3MQDBbt5Hlwd9TgA4Pl2rq3KwaN45Li4lR1ClXddsEHI0oN9qvFiICzluJDeJayToEiCgXbAstyfECmrLKpjI3bbJGAcGuE4i0dtfKJLqKZLSSQRXDa2VlR/tIp8nUurA2OxAOBnFWi75dhkeVnBPWiWORc4DKpYqTjfUNRw2cj9grFTlGPTKHkmlMsLQlpH1ERMCCqkAAZznOCTgZO1OKDClt3nvGT3ieMLZ2zr03K4dpLgFiu6sfCO4PaoDjHN8ptrU9fpyiGWdyuwkaFgipgfiynUcdsCrffcrJLJr6syExJEwjk0Bo0LsASBq/HO4IrJsuAxROzIuNUccQXyWOPVpVR5DxEn60mUghpAbq8IW4mjj90gkTpPp3eSXxY3UnAHcEbVEQ8Xlne16huHzbz6hat09TxzrF1GGpRggE48tVWBeSogECS3EYWJYsJJpzErMwUkDO2ojIIOK95+VYyYjG8sHRiMS9Fgo6ZKnBDK3mopxQZN9bSC0dIHIlETCN5G1EPg4LMc538zmq9wfiot+v1XukaOAytBct1fg+J4pgSGUkhSAdjjZc72ZuGK0BhkLSqylWLndge+SoG/wBMVFnkqJgwkknlLKqZkk1ERh1kKDYbMUGonJIG5rMs6UVfhvMMvuF6puGkljhjlEmTlTIg1KD6LIrAegIq0cd4kbaeCVnIhZZo5BnYNo6qNj1+zZP74rL4ty3FcFi+oF4XhJVsfZsyt6dwV2Plk+tY9zykksLxTyzTo5jOJGU4KNrGnSoxk7H1Fa4saKjxXmOaGK21zskqwtdyrk+Ms4KwH5BC4x/wxU8Y2ub+4UXM0aJb2jx9J8AGQz5bTurZ0LsQRtVgj4RGJJpMEmZUV87jQgKhQPIeIn6saiV5HiGNMtwo6MUTBZNOqOLUFDEDVsGIyCO9OKCK4FdS8RK9WaWIR20DEQuYtUsjTKXJXfGIhhc43Peo6TjshMJnkuWVLe81m2JUs0E4i6pCkDBUE+mWq4XXK0TFDG0luUjEQMDaPsh2Q7EYHke4ycGvW05bhieNkUr0oWhVc5GhmVjkHucr3J8zTjg45XeVrSIzNqdlzqJBJUklNRXwltBGSNs5qVrE4Vw1beFIkzoQYXUckLkkDPoOw+QFZdc71UpSlQKUpQKUpQKxuJLIYZBCQJSj9MnsH0nST8tWKyaUGs4nkeMprnm0letbySETxyIQ3UgkJz3wcA4x6A6hauDvZz27wQnSHWRXQkrJ49WsnV4icuSW33Pes3jPLkVwQxykq/DKh0svn38xnyP7MVW+I8uzj/awx3YH9Yn2Um3YsO2R6jWfTFN7Hpvw9Tn9N+3v3zcXnJTQxM/Vt3WJCftLNGfSgzjVG6ZOBjesaz4WpFvmeTpXWfBaxJbDYf1nTy+CTpPiwM126jKNJfiMYxjSyiYY/wDUySPqK8zZGQBelfXA7BJG6UePQqngx+dj6jvWLPCfZ6cc7t82Uv8APl6dd+fVzZ34izbwxJJLFLqhFtgKo7HrPuNLAb5JY6j2xkLO0kmkkSOQSTyYFxcqPBHGTnpxeXn5d859WqVsuVZXTTKyW8O32MGxb89/+2W+tWiysUhQJGoVR5D18yT3JPmTuasx8ffq5amvJ9HX8envr6uLCxSGJY4xhUGAP+59STuT6msilK08Su8//g+T9Jbf5iKrFUNzdw557R44xly8JAJA2WaNzufkpqZoFYdhxeKZpVjfUYJDHIMEaXABxv8AIjtWZWvLO14jaz8R6NksguZ5ZYpevGuCY1VMxkZPiXO5FBaBzpZn3nFwp9z/ANvjJ0dxvtvuCNs7ivW65qto+nrlA6sUkqbHeKNBIzdvJTmtYN7J76GNRHLFKZ7aaC4GkR41/a6mfUTKRLtqwDjHzrOuOWuI3BtupaRxC3sby32nVyzyW4jU4wNILAYGTjfJ7VFXKH2kcPeOSQXS6YkDtlWUhCQoYKVyVyQMjPeslOdLQ28lz1dMMRAd2R0wTjGzKCe47DzrWEvsyvxbSxlBO8tjBFGzyqDAySK7QqMhShxkN38vWphuV+IXKW9s8TW8Mc3WeS4uRxAsUAKIVOkldW+k7bD6UFsu/aXw+MqHuQNaoynQ5DK4DLghcHIPbvXe39oljJIsaTlnbRhRHIfjxp1eHw5z54qnW/Il9HFaWxCSR2fFIZkkDBc2obW3gJJGls4XJ2Ix2rLuOXL2Pjc13HbvJFI1vgpdiAYVFVupFg9QDfCnHb51RsSe7RCoZgC2dPzwpY/4An9leCcZhaJJVkDRyjKMuW1DBbw43OwJ/ZXhxmweRoiuPAZc5OPihkQf4sKjOE8uywta6SvTVVMyZ+GYQmMtHjbDE+Ieo1dy2SJNeZrcjUJDjVo+B93yw0jw7kFTsO2DXaXmOBSA0mnIU7qwwGJVSxIwoJBG+O1RN7wSUwRrpYlLyWUiNwjaGkuGGliQAcSLncedeV9y9LKzSAOB07dejJIMSiNptSTFCe4YENkjOM5GoEqww8YhZXZZFKxu0bkH4ZFbSVPoQdqScXiEjxl/HGiuyAEkIxIBwB5lTVd/0XlVGaPSsjzzmRc7PC91LMp2/rEV8j6sp7gj1tuX51lS5MgMplLSR+HHTk0oyB+50IqEepiHqaImLXmCCTGl8gtoBKsuXyw0jUBk5Qj9lcW/MMDsAsmdRIRtLBXIyTocjS2wPY+VRp4DIbeOM4BFzM7EHsjvcEEfPEgOK4Sznkjht2hEYhaEtKGUqREQR0lB1gsVA8QXSCd2wMhM23F4ZEidJFZJjiNgchjpZsD54U/uNcpxWItKocFoMdQfk5XWM/3d6rdnyzNB7o0YUiMK00WcfbLbSRao27DUxCt5dm/Kz3h5Ynj0sJRI8iTJMCAoPVDSagRudMpwoPZXYUFle9QRGUsOmE16v7GNWf3b143vGIoVDSOFUq7g4PwohkY7eijNYNvaySWTQNG0TdDpZYqwJMejI0Mds+uDUPxnhtzdQiP3fplLe5TLSIcySW7Rro058Oo/E2k9vD3wFmm4zCqK5kGl0Z1Ybgoq6yQR5ad67Hi0XTMmsaFYqTv8Yfplcd86/DjzNVzjHK0pdhDp6LR3eEJwUlljZcL5aGJ1Y/FOfI7Zz8Cf3vIx7szidhnf3hRpAx+SfDJ+ch9dgym5ogAYlnwhwW6b4LaxEAp04YlyAAM5rv8A6RwaQQ5OosAoRi2VALAoBqGAQTkeY9RUEOBSmJotEykzxOXMqlNK3aSkxgMWU6ASPCO1dv5EkjjKmKWWVZXKXMcqpIdSqA7mRgOwCMuCp6akLjABU1e8yQRAl2bAIBIR2wSqMAdKnGRIvf1o/MsAG7NnweHpvq8ZlC+DTq36T+X4tR78Hna2nV9JlleFsg4BKx2ysewx4o2x+yvPjXBZXujKFdkxbf7Nwj+AXoOkkjH+2TzGRqoiV/0ihyBqbJUMRofwqxIBfbwZKn4sdqy+H8QjniSWJw8cgDKw7EHzqBubOUyRtFDNHJiMNK0sZBjVjlZ1DsXOknBAJy3xLvVlVQBgDAHlQc0pSgUpSgUpSgUpSgUpSgUpSgUpSgUpSgUpSgUpSgUpSgUpSgUpSgUpSgUpSgUpSgUpSgUpSgUpSgUpSgUpSgUpSgUpSgUpSgUpSgUpSgUpSgUpSgUpSgUpSgUpSgUpSgUpSgUpSgUpSgUpSgUpSgUpSgUpSgUpSgUpSgUpSgUpSgUpSgUpSgUpSgUpSgUpSgUpSgUpSgUpSgUpSgUpSgUpSgUpSgUpSgUpSgUpSgUpSgUp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6" name="Picture 2" descr="Logo Assembleia PNG"/>
          <p:cNvPicPr>
            <a:picLocks noChangeAspect="1" noChangeArrowheads="1"/>
          </p:cNvPicPr>
          <p:nvPr/>
        </p:nvPicPr>
        <p:blipFill>
          <a:blip r:embed="rId2" cstate="print"/>
          <a:srcRect/>
          <a:stretch>
            <a:fillRect/>
          </a:stretch>
        </p:blipFill>
        <p:spPr bwMode="auto">
          <a:xfrm>
            <a:off x="0" y="6143644"/>
            <a:ext cx="1431925" cy="620713"/>
          </a:xfrm>
          <a:prstGeom prst="rect">
            <a:avLst/>
          </a:prstGeom>
          <a:noFill/>
          <a:ln w="9525">
            <a:noFill/>
            <a:miter lim="800000"/>
            <a:headEnd/>
            <a:tailEnd/>
          </a:ln>
        </p:spPr>
      </p:pic>
      <p:sp>
        <p:nvSpPr>
          <p:cNvPr id="12" name="Subtítulo 2"/>
          <p:cNvSpPr txBox="1">
            <a:spLocks/>
          </p:cNvSpPr>
          <p:nvPr/>
        </p:nvSpPr>
        <p:spPr>
          <a:xfrm>
            <a:off x="2000232" y="6143644"/>
            <a:ext cx="7143768" cy="714356"/>
          </a:xfrm>
          <a:prstGeom prst="rect">
            <a:avLst/>
          </a:prstGeom>
        </p:spPr>
        <p:txBody>
          <a:bodyPr vert="horz" lIns="0" rIns="18288">
            <a:normAutofit/>
          </a:bodyPr>
          <a:lstStyle/>
          <a:p>
            <a:r>
              <a:rPr lang="pt-BR" sz="1600" dirty="0" smtClean="0"/>
              <a:t>XIX Exposição de Experiências Municipais em Saneamento</a:t>
            </a:r>
          </a:p>
          <a:p>
            <a:r>
              <a:rPr lang="pt-BR" sz="1600" dirty="0" smtClean="0"/>
              <a:t>De 24 a 29 de maio de 2015 – Poços de Caldas - MG</a:t>
            </a:r>
            <a:endParaRPr lang="pt-B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785926"/>
            <a:ext cx="8496944" cy="2219138"/>
          </a:xfrm>
        </p:spPr>
        <p:txBody>
          <a:bodyPr>
            <a:normAutofit lnSpcReduction="10000"/>
          </a:bodyPr>
          <a:lstStyle/>
          <a:p>
            <a:pPr>
              <a:lnSpc>
                <a:spcPct val="130000"/>
              </a:lnSpc>
            </a:pPr>
            <a:r>
              <a:rPr lang="pt-BR" sz="1800" b="1" dirty="0" smtClean="0">
                <a:solidFill>
                  <a:schemeClr val="tx2"/>
                </a:solidFill>
              </a:rPr>
              <a:t>ÍNDICES DE PERDAS</a:t>
            </a:r>
          </a:p>
          <a:p>
            <a:pPr lvl="1">
              <a:lnSpc>
                <a:spcPct val="130000"/>
              </a:lnSpc>
              <a:buNone/>
            </a:pPr>
            <a:r>
              <a:rPr lang="pt-BR" sz="1600" dirty="0" smtClean="0">
                <a:solidFill>
                  <a:schemeClr val="tx2"/>
                </a:solidFill>
              </a:rPr>
              <a:t>Utilizados para analisar o desempenho  do setor de saneamento.</a:t>
            </a:r>
          </a:p>
          <a:p>
            <a:pPr>
              <a:lnSpc>
                <a:spcPct val="130000"/>
              </a:lnSpc>
            </a:pPr>
            <a:r>
              <a:rPr lang="pt-BR" sz="1800" b="1" dirty="0" smtClean="0">
                <a:solidFill>
                  <a:schemeClr val="tx2"/>
                </a:solidFill>
              </a:rPr>
              <a:t>Indicador de Perdas Percentual </a:t>
            </a:r>
          </a:p>
          <a:p>
            <a:pPr marL="441325" indent="0">
              <a:lnSpc>
                <a:spcPct val="130000"/>
              </a:lnSpc>
            </a:pPr>
            <a:r>
              <a:rPr lang="pt-BR" sz="1600" dirty="0" smtClean="0">
                <a:solidFill>
                  <a:schemeClr val="tx2"/>
                </a:solidFill>
              </a:rPr>
              <a:t>Permite analisar a evolução das perdas de água, realizar comparações de sistemas de abastecimento e definir ações de controle. Indicador expresso em porcentagem (</a:t>
            </a:r>
            <a:r>
              <a:rPr lang="pt-BR" sz="1400" dirty="0" smtClean="0">
                <a:solidFill>
                  <a:schemeClr val="tx2"/>
                </a:solidFill>
              </a:rPr>
              <a:t>SOBRINHO</a:t>
            </a:r>
            <a:r>
              <a:rPr lang="pt-BR" sz="1600" dirty="0" smtClean="0">
                <a:solidFill>
                  <a:schemeClr val="tx2"/>
                </a:solidFill>
              </a:rPr>
              <a:t>, 2012).</a:t>
            </a:r>
            <a:endParaRPr lang="pt-BR" sz="1600" b="1" dirty="0" smtClean="0">
              <a:solidFill>
                <a:schemeClr val="tx2"/>
              </a:solidFill>
            </a:endParaRPr>
          </a:p>
        </p:txBody>
      </p:sp>
      <p:cxnSp>
        <p:nvCxnSpPr>
          <p:cNvPr id="5" name="Conector reto 4"/>
          <p:cNvCxnSpPr/>
          <p:nvPr/>
        </p:nvCxnSpPr>
        <p:spPr>
          <a:xfrm>
            <a:off x="3000934" y="4222350"/>
            <a:ext cx="2857520" cy="1588"/>
          </a:xfrm>
          <a:prstGeom prst="line">
            <a:avLst/>
          </a:prstGeom>
          <a:ln>
            <a:solidFill>
              <a:srgbClr val="04617B"/>
            </a:solidFill>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2429430" y="3834218"/>
            <a:ext cx="4374818" cy="7469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364" name="Picture 4" descr="http://t3.gstatic.com/images?q=tbn:ANd9GcRoox4HKtiRYydBplq985xkkMtWxhTddeMhMafKlX-8k0yQUpftbw"/>
          <p:cNvPicPr>
            <a:picLocks noChangeAspect="1" noChangeArrowheads="1"/>
          </p:cNvPicPr>
          <p:nvPr/>
        </p:nvPicPr>
        <p:blipFill>
          <a:blip r:embed="rId2" cstate="print"/>
          <a:srcRect/>
          <a:stretch>
            <a:fillRect/>
          </a:stretch>
        </p:blipFill>
        <p:spPr bwMode="auto">
          <a:xfrm>
            <a:off x="755576" y="4713157"/>
            <a:ext cx="2252304" cy="1565729"/>
          </a:xfrm>
          <a:prstGeom prst="rect">
            <a:avLst/>
          </a:prstGeom>
          <a:noFill/>
          <a:effectLst>
            <a:softEdge rad="31750"/>
          </a:effectLst>
        </p:spPr>
      </p:pic>
      <p:pic>
        <p:nvPicPr>
          <p:cNvPr id="15366" name="Picture 6" descr="http://t2.gstatic.com/images?q=tbn:ANd9GcTCblXtHWad3pB106keefeqL3eEj7MsiFb6Goj3lTeqLLOcFE5Z"/>
          <p:cNvPicPr>
            <a:picLocks noChangeAspect="1" noChangeArrowheads="1"/>
          </p:cNvPicPr>
          <p:nvPr/>
        </p:nvPicPr>
        <p:blipFill>
          <a:blip r:embed="rId3" cstate="print"/>
          <a:srcRect/>
          <a:stretch>
            <a:fillRect/>
          </a:stretch>
        </p:blipFill>
        <p:spPr bwMode="auto">
          <a:xfrm>
            <a:off x="3419872" y="4713157"/>
            <a:ext cx="2095931" cy="1569926"/>
          </a:xfrm>
          <a:prstGeom prst="rect">
            <a:avLst/>
          </a:prstGeom>
          <a:noFill/>
          <a:effectLst>
            <a:softEdge rad="31750"/>
          </a:effectLst>
        </p:spPr>
      </p:pic>
      <p:sp>
        <p:nvSpPr>
          <p:cNvPr id="9" name="Espaço Reservado para Conteúdo 2"/>
          <p:cNvSpPr txBox="1">
            <a:spLocks/>
          </p:cNvSpPr>
          <p:nvPr/>
        </p:nvSpPr>
        <p:spPr>
          <a:xfrm>
            <a:off x="2267744" y="3861048"/>
            <a:ext cx="4608512" cy="72008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800" b="0" i="0" u="none" strike="noStrike" kern="1200" cap="none" spc="0" normalizeH="0" baseline="0" noProof="0" dirty="0" smtClean="0">
                <a:ln>
                  <a:noFill/>
                </a:ln>
                <a:solidFill>
                  <a:schemeClr val="tx2"/>
                </a:solidFill>
                <a:effectLst/>
                <a:uLnTx/>
                <a:uFillTx/>
                <a:latin typeface="+mn-lt"/>
                <a:ea typeface="+mn-ea"/>
                <a:cs typeface="+mn-cs"/>
              </a:rPr>
              <a:t> IP = Vol. Ofertado – Vol. Faturado x 100(%)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800" b="0" i="0" u="none" strike="noStrike" kern="1200" cap="none" spc="0" normalizeH="0" baseline="0" noProof="0" dirty="0" smtClean="0">
                <a:ln>
                  <a:noFill/>
                </a:ln>
                <a:solidFill>
                  <a:schemeClr val="tx2"/>
                </a:solidFill>
                <a:effectLst/>
                <a:uLnTx/>
                <a:uFillTx/>
                <a:latin typeface="+mn-lt"/>
                <a:ea typeface="+mn-ea"/>
                <a:cs typeface="+mn-cs"/>
              </a:rPr>
              <a:t>Volume Ofertado</a:t>
            </a: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3249" name="Rectangle 1"/>
          <p:cNvSpPr>
            <a:spLocks noChangeArrowheads="1"/>
          </p:cNvSpPr>
          <p:nvPr/>
        </p:nvSpPr>
        <p:spPr bwMode="auto">
          <a:xfrm>
            <a:off x="827584" y="6397878"/>
            <a:ext cx="7488832"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50" b="1" i="0" u="sng" strike="noStrike" cap="none" normalizeH="0" baseline="0" dirty="0" smtClean="0">
                <a:ln>
                  <a:noFill/>
                </a:ln>
                <a:solidFill>
                  <a:schemeClr val="tx2"/>
                </a:solidFill>
                <a:effectLst/>
                <a:cs typeface="Times New Roman" pitchFamily="18" charset="0"/>
              </a:rPr>
              <a:t>Vol.Ofertado</a:t>
            </a:r>
            <a:r>
              <a:rPr lang="pt-BR" sz="1050" b="1" dirty="0" smtClean="0">
                <a:solidFill>
                  <a:schemeClr val="tx2"/>
                </a:solidFill>
                <a:cs typeface="Times New Roman" pitchFamily="18" charset="0"/>
              </a:rPr>
              <a:t> </a:t>
            </a:r>
            <a:r>
              <a:rPr kumimoji="0" lang="pt-BR" sz="1050" b="0" i="0" u="none" strike="noStrike" cap="none" normalizeH="0" baseline="0" dirty="0" smtClean="0">
                <a:ln>
                  <a:noFill/>
                </a:ln>
                <a:solidFill>
                  <a:schemeClr val="tx2"/>
                </a:solidFill>
                <a:effectLst/>
                <a:cs typeface="Times New Roman" pitchFamily="18" charset="0"/>
              </a:rPr>
              <a:t>= </a:t>
            </a:r>
            <a:r>
              <a:rPr kumimoji="0" lang="pt-BR" sz="1050" b="0" i="0" u="none" strike="noStrike" cap="none" normalizeH="0" baseline="0" dirty="0" err="1" smtClean="0">
                <a:ln>
                  <a:noFill/>
                </a:ln>
                <a:solidFill>
                  <a:schemeClr val="tx2"/>
                </a:solidFill>
                <a:effectLst/>
                <a:cs typeface="Times New Roman" pitchFamily="18" charset="0"/>
              </a:rPr>
              <a:t>vol.produz.</a:t>
            </a:r>
            <a:r>
              <a:rPr kumimoji="0" lang="pt-BR" sz="1050" b="0" i="0" u="none" strike="noStrike" cap="none" normalizeH="0" baseline="0" dirty="0" smtClean="0">
                <a:ln>
                  <a:noFill/>
                </a:ln>
                <a:solidFill>
                  <a:schemeClr val="tx2"/>
                </a:solidFill>
                <a:effectLst/>
                <a:cs typeface="Times New Roman" pitchFamily="18" charset="0"/>
              </a:rPr>
              <a:t> + exportados + importados</a:t>
            </a:r>
            <a:endParaRPr kumimoji="0" lang="pt-BR" sz="1050" b="0" i="0" u="none" strike="noStrike" cap="none" normalizeH="0" baseline="0" dirty="0" smtClean="0">
              <a:ln>
                <a:noFill/>
              </a:ln>
              <a:solidFill>
                <a:schemeClr val="tx2"/>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050" b="1" i="0" u="sng" strike="noStrike" cap="none" normalizeH="0" baseline="0" dirty="0" smtClean="0">
                <a:ln>
                  <a:noFill/>
                </a:ln>
                <a:solidFill>
                  <a:schemeClr val="tx2"/>
                </a:solidFill>
                <a:effectLst/>
                <a:cs typeface="Times New Roman" pitchFamily="18" charset="0"/>
              </a:rPr>
              <a:t>Volume Faturado</a:t>
            </a:r>
            <a:r>
              <a:rPr kumimoji="0" lang="pt-BR" sz="1050" b="1" i="0" u="none" strike="noStrike" cap="none" normalizeH="0" baseline="0" dirty="0" smtClean="0">
                <a:ln>
                  <a:noFill/>
                </a:ln>
                <a:solidFill>
                  <a:schemeClr val="tx2"/>
                </a:solidFill>
                <a:effectLst/>
                <a:cs typeface="Times New Roman" pitchFamily="18" charset="0"/>
              </a:rPr>
              <a:t>: </a:t>
            </a:r>
            <a:r>
              <a:rPr kumimoji="0" lang="pt-BR" sz="1050" b="0" i="0" u="none" strike="noStrike" cap="none" normalizeH="0" baseline="0" dirty="0" smtClean="0">
                <a:ln>
                  <a:noFill/>
                </a:ln>
                <a:solidFill>
                  <a:schemeClr val="tx2"/>
                </a:solidFill>
                <a:effectLst/>
                <a:cs typeface="Times New Roman" pitchFamily="18" charset="0"/>
              </a:rPr>
              <a:t>são os volumes de água que foram faturadas pelo sistema comercial da concessionária.</a:t>
            </a:r>
            <a:endParaRPr kumimoji="0" lang="pt-BR" sz="1050" b="0" i="0" u="none" strike="noStrike" cap="none" normalizeH="0" baseline="0" dirty="0" smtClean="0">
              <a:ln>
                <a:noFill/>
              </a:ln>
              <a:solidFill>
                <a:schemeClr val="tx2"/>
              </a:solidFill>
              <a:effectLst/>
            </a:endParaRPr>
          </a:p>
        </p:txBody>
      </p:sp>
      <p:pic>
        <p:nvPicPr>
          <p:cNvPr id="53251" name="Picture 3" descr="http://noticiajato.com.br/wp-content/uploads/2014/08/agua-vazamento.jpeg"/>
          <p:cNvPicPr>
            <a:picLocks noChangeAspect="1" noChangeArrowheads="1"/>
          </p:cNvPicPr>
          <p:nvPr/>
        </p:nvPicPr>
        <p:blipFill>
          <a:blip r:embed="rId4" cstate="print"/>
          <a:srcRect/>
          <a:stretch>
            <a:fillRect/>
          </a:stretch>
        </p:blipFill>
        <p:spPr bwMode="auto">
          <a:xfrm>
            <a:off x="5940152" y="4713157"/>
            <a:ext cx="2376264" cy="1585616"/>
          </a:xfrm>
          <a:prstGeom prst="rect">
            <a:avLst/>
          </a:prstGeom>
          <a:noFill/>
          <a:effectLst>
            <a:softEdge rad="31750"/>
          </a:effectLst>
        </p:spPr>
      </p:pic>
      <p:sp>
        <p:nvSpPr>
          <p:cNvPr id="17" name="Retângulo 16"/>
          <p:cNvSpPr/>
          <p:nvPr/>
        </p:nvSpPr>
        <p:spPr>
          <a:xfrm>
            <a:off x="6826906" y="6078488"/>
            <a:ext cx="1489510" cy="230832"/>
          </a:xfrm>
          <a:prstGeom prst="rect">
            <a:avLst/>
          </a:prstGeom>
        </p:spPr>
        <p:txBody>
          <a:bodyPr wrap="none">
            <a:spAutoFit/>
          </a:bodyPr>
          <a:lstStyle/>
          <a:p>
            <a:r>
              <a:rPr lang="pt-BR" sz="900" dirty="0" smtClean="0">
                <a:solidFill>
                  <a:schemeClr val="bg1"/>
                </a:solidFill>
              </a:rPr>
              <a:t>Fonte: noticiajato.com.</a:t>
            </a:r>
            <a:r>
              <a:rPr lang="pt-BR" sz="900" dirty="0" err="1" smtClean="0">
                <a:solidFill>
                  <a:schemeClr val="bg1"/>
                </a:solidFill>
              </a:rPr>
              <a:t>br</a:t>
            </a:r>
            <a:r>
              <a:rPr lang="pt-BR" sz="900" dirty="0" smtClean="0">
                <a:solidFill>
                  <a:schemeClr val="bg1"/>
                </a:solidFill>
              </a:rPr>
              <a:t>/</a:t>
            </a:r>
            <a:endParaRPr lang="pt-BR" sz="900" dirty="0">
              <a:solidFill>
                <a:schemeClr val="bg1"/>
              </a:solidFill>
            </a:endParaRPr>
          </a:p>
        </p:txBody>
      </p:sp>
      <p:sp>
        <p:nvSpPr>
          <p:cNvPr id="18" name="Retângulo 17"/>
          <p:cNvSpPr/>
          <p:nvPr/>
        </p:nvSpPr>
        <p:spPr>
          <a:xfrm>
            <a:off x="1400403" y="6078488"/>
            <a:ext cx="1659429" cy="230832"/>
          </a:xfrm>
          <a:prstGeom prst="rect">
            <a:avLst/>
          </a:prstGeom>
        </p:spPr>
        <p:txBody>
          <a:bodyPr wrap="none">
            <a:spAutoFit/>
          </a:bodyPr>
          <a:lstStyle/>
          <a:p>
            <a:r>
              <a:rPr lang="pt-BR" sz="900" dirty="0" smtClean="0">
                <a:solidFill>
                  <a:schemeClr val="bg1"/>
                </a:solidFill>
              </a:rPr>
              <a:t>Fonte: diarioregional.com.</a:t>
            </a:r>
            <a:r>
              <a:rPr lang="pt-BR" sz="900" dirty="0" err="1" smtClean="0">
                <a:solidFill>
                  <a:schemeClr val="bg1"/>
                </a:solidFill>
              </a:rPr>
              <a:t>br</a:t>
            </a:r>
            <a:r>
              <a:rPr lang="pt-BR" sz="900" dirty="0" smtClean="0">
                <a:solidFill>
                  <a:schemeClr val="bg1"/>
                </a:solidFill>
              </a:rPr>
              <a:t>/</a:t>
            </a:r>
            <a:endParaRPr lang="pt-BR" sz="900" dirty="0">
              <a:solidFill>
                <a:schemeClr val="bg1"/>
              </a:solidFill>
            </a:endParaRPr>
          </a:p>
        </p:txBody>
      </p:sp>
      <p:sp>
        <p:nvSpPr>
          <p:cNvPr id="19" name="Retângulo 18"/>
          <p:cNvSpPr/>
          <p:nvPr/>
        </p:nvSpPr>
        <p:spPr>
          <a:xfrm>
            <a:off x="4355976" y="6078488"/>
            <a:ext cx="1175322" cy="230832"/>
          </a:xfrm>
          <a:prstGeom prst="rect">
            <a:avLst/>
          </a:prstGeom>
        </p:spPr>
        <p:txBody>
          <a:bodyPr wrap="none">
            <a:spAutoFit/>
          </a:bodyPr>
          <a:lstStyle/>
          <a:p>
            <a:r>
              <a:rPr lang="pt-BR" sz="900" dirty="0" smtClean="0">
                <a:solidFill>
                  <a:schemeClr val="bg1"/>
                </a:solidFill>
              </a:rPr>
              <a:t>Fonte: h2ong.org.</a:t>
            </a:r>
            <a:r>
              <a:rPr lang="pt-BR" sz="900" dirty="0" err="1" smtClean="0">
                <a:solidFill>
                  <a:schemeClr val="bg1"/>
                </a:solidFill>
              </a:rPr>
              <a:t>br</a:t>
            </a:r>
            <a:endParaRPr lang="pt-BR" sz="900" dirty="0">
              <a:solidFill>
                <a:schemeClr val="bg1"/>
              </a:solidFill>
            </a:endParaRPr>
          </a:p>
        </p:txBody>
      </p:sp>
      <p:sp>
        <p:nvSpPr>
          <p:cNvPr id="15" name="Título 1"/>
          <p:cNvSpPr txBox="1">
            <a:spLocks/>
          </p:cNvSpPr>
          <p:nvPr/>
        </p:nvSpPr>
        <p:spPr>
          <a:xfrm>
            <a:off x="428596" y="428604"/>
            <a:ext cx="8229600" cy="1143000"/>
          </a:xfrm>
          <a:prstGeom prst="rect">
            <a:avLst/>
          </a:prstGeom>
        </p:spPr>
        <p:txBody>
          <a:bodyPr vert="horz" lIns="0" rIns="0" bIns="0" anchor="b">
            <a:noAutofit/>
          </a:bodyPr>
          <a:lstStyle/>
          <a:p>
            <a:pPr lvl="0">
              <a:spcBef>
                <a:spcPct val="0"/>
              </a:spcBef>
              <a:defRPr/>
            </a:pPr>
            <a:r>
              <a:rPr lang="pt-BR" sz="3200" b="1" dirty="0" smtClean="0">
                <a:solidFill>
                  <a:schemeClr val="tx2"/>
                </a:solidFill>
                <a:effectLst>
                  <a:outerShdw blurRad="38100" dist="38100" dir="2700000" algn="tl">
                    <a:srgbClr val="000000">
                      <a:alpha val="43137"/>
                    </a:srgbClr>
                  </a:outerShdw>
                </a:effectLst>
                <a:latin typeface="+mj-lt"/>
              </a:rPr>
              <a:t>Referencial Teórico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http://jcientifico.files.wordpress.com/2009/10/macromedidor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1" name="Espaço Reservado para Conteúdo 2"/>
          <p:cNvSpPr txBox="1">
            <a:spLocks/>
          </p:cNvSpPr>
          <p:nvPr/>
        </p:nvSpPr>
        <p:spPr>
          <a:xfrm>
            <a:off x="428596" y="1785926"/>
            <a:ext cx="8215370" cy="329925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800" b="1" i="0" u="none" strike="noStrike" kern="1200" cap="none" spc="0" normalizeH="0" baseline="0" noProof="0" dirty="0" smtClean="0">
                <a:ln>
                  <a:noFill/>
                </a:ln>
                <a:solidFill>
                  <a:schemeClr val="tx2"/>
                </a:solidFill>
                <a:effectLst/>
                <a:uLnTx/>
                <a:uFillTx/>
                <a:latin typeface="+mn-lt"/>
                <a:ea typeface="+mn-ea"/>
                <a:cs typeface="+mn-cs"/>
              </a:rPr>
              <a:t>Índice de </a:t>
            </a:r>
            <a:r>
              <a:rPr kumimoji="0" lang="pt-BR" sz="1800" b="1" i="0" u="none" strike="noStrike" kern="1200" cap="none" spc="0" normalizeH="0" baseline="0" noProof="0" dirty="0" err="1" smtClean="0">
                <a:ln>
                  <a:noFill/>
                </a:ln>
                <a:solidFill>
                  <a:schemeClr val="tx2"/>
                </a:solidFill>
                <a:effectLst/>
                <a:uLnTx/>
                <a:uFillTx/>
                <a:latin typeface="+mn-lt"/>
                <a:ea typeface="+mn-ea"/>
                <a:cs typeface="+mn-cs"/>
              </a:rPr>
              <a:t>Hidrometração</a:t>
            </a:r>
            <a:r>
              <a:rPr kumimoji="0" lang="pt-BR" sz="1800" b="1" i="0" u="none" strike="noStrike" kern="1200" cap="none" spc="0" normalizeH="0" baseline="0" noProof="0" dirty="0" smtClean="0">
                <a:ln>
                  <a:noFill/>
                </a:ln>
                <a:solidFill>
                  <a:schemeClr val="tx2"/>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635000" lvl="0" indent="-273050">
              <a:lnSpc>
                <a:spcPct val="120000"/>
              </a:lnSpc>
              <a:spcBef>
                <a:spcPct val="20000"/>
              </a:spcBef>
              <a:buClr>
                <a:schemeClr val="accent3"/>
              </a:buClr>
              <a:buSzPct val="95000"/>
              <a:buFont typeface="Wingdings 2"/>
              <a:buChar char=""/>
            </a:pPr>
            <a:r>
              <a:rPr lang="pt-BR" dirty="0" smtClean="0">
                <a:solidFill>
                  <a:schemeClr val="tx2"/>
                </a:solidFill>
              </a:rPr>
              <a:t>Expressa em porcentagem as ligações cadastradas ativas com medidores em relação a quantidade de ligações cadastradas e ativas totais, sendo </a:t>
            </a:r>
            <a:r>
              <a:rPr lang="pt-BR" dirty="0" err="1" smtClean="0">
                <a:solidFill>
                  <a:schemeClr val="tx2"/>
                </a:solidFill>
              </a:rPr>
              <a:t>hidrometradas</a:t>
            </a:r>
            <a:r>
              <a:rPr lang="pt-BR" dirty="0" smtClean="0">
                <a:solidFill>
                  <a:schemeClr val="tx2"/>
                </a:solidFill>
              </a:rPr>
              <a:t> ou não (LEÃO, 2007).</a:t>
            </a: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8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800" b="0" i="0" u="none" strike="noStrike" kern="1200" cap="none" spc="0" normalizeH="0" baseline="0" noProof="0" dirty="0" smtClean="0">
              <a:ln>
                <a:noFill/>
              </a:ln>
              <a:solidFill>
                <a:schemeClr val="tx2"/>
              </a:solidFill>
              <a:effectLst/>
              <a:uLnTx/>
              <a:uFillTx/>
              <a:latin typeface="+mn-lt"/>
              <a:ea typeface="+mn-ea"/>
              <a:cs typeface="+mn-cs"/>
            </a:endParaRPr>
          </a:p>
          <a:p>
            <a:pPr marL="274320" lvl="0" indent="-274320" algn="ctr">
              <a:spcBef>
                <a:spcPct val="20000"/>
              </a:spcBef>
              <a:buClr>
                <a:schemeClr val="accent3"/>
              </a:buClr>
              <a:buSzPct val="95000"/>
            </a:pPr>
            <a:r>
              <a:rPr kumimoji="0" lang="pt-BR" sz="1800" b="0" i="0" u="none" strike="noStrike" kern="1200" cap="none" spc="0" normalizeH="0" baseline="0" noProof="0" dirty="0" smtClean="0">
                <a:ln>
                  <a:noFill/>
                </a:ln>
                <a:solidFill>
                  <a:schemeClr val="tx2"/>
                </a:solidFill>
                <a:effectLst/>
                <a:uLnTx/>
                <a:uFillTx/>
                <a:latin typeface="+mn-lt"/>
                <a:ea typeface="+mn-ea"/>
                <a:cs typeface="+mn-cs"/>
              </a:rPr>
              <a:t> IH = </a:t>
            </a:r>
            <a:r>
              <a:rPr lang="pt-BR" dirty="0" smtClean="0">
                <a:solidFill>
                  <a:schemeClr val="tx2"/>
                </a:solidFill>
              </a:rPr>
              <a:t>Ligações Faturadas Medidas </a:t>
            </a:r>
            <a:r>
              <a:rPr kumimoji="0" lang="pt-BR" sz="1800" b="0" i="0" u="none" strike="noStrike" kern="1200" cap="none" spc="0" normalizeH="0" baseline="0" noProof="0" dirty="0" smtClean="0">
                <a:ln>
                  <a:noFill/>
                </a:ln>
                <a:solidFill>
                  <a:schemeClr val="tx2"/>
                </a:solidFill>
                <a:effectLst/>
                <a:uLnTx/>
                <a:uFillTx/>
                <a:latin typeface="+mn-lt"/>
                <a:ea typeface="+mn-ea"/>
                <a:cs typeface="+mn-cs"/>
              </a:rPr>
              <a:t> x 100(%) </a:t>
            </a:r>
          </a:p>
          <a:p>
            <a:pPr marL="274320" lvl="0" indent="-274320" algn="ctr">
              <a:spcBef>
                <a:spcPct val="20000"/>
              </a:spcBef>
              <a:buClr>
                <a:schemeClr val="accent3"/>
              </a:buClr>
              <a:buSzPct val="95000"/>
            </a:pPr>
            <a:r>
              <a:rPr lang="pt-BR" dirty="0" smtClean="0">
                <a:solidFill>
                  <a:schemeClr val="tx2"/>
                </a:solidFill>
              </a:rPr>
              <a:t>Ligações Faturadas Totais       </a:t>
            </a: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17" name="Conector reto 16"/>
          <p:cNvCxnSpPr/>
          <p:nvPr/>
        </p:nvCxnSpPr>
        <p:spPr>
          <a:xfrm>
            <a:off x="2987824" y="4507532"/>
            <a:ext cx="271464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5842" name="Picture 2" descr="http://t2.gstatic.com/images?q=tbn:ANd9GcRfGirh25XgN0WdI3MEikW9P4RuduTfLQLtAbhQidnYc0iGGQXj7g"/>
          <p:cNvPicPr>
            <a:picLocks noChangeAspect="1" noChangeArrowheads="1"/>
          </p:cNvPicPr>
          <p:nvPr/>
        </p:nvPicPr>
        <p:blipFill>
          <a:blip r:embed="rId2" cstate="print"/>
          <a:srcRect/>
          <a:stretch>
            <a:fillRect/>
          </a:stretch>
        </p:blipFill>
        <p:spPr bwMode="auto">
          <a:xfrm>
            <a:off x="6786578" y="4714875"/>
            <a:ext cx="2143125" cy="2143125"/>
          </a:xfrm>
          <a:prstGeom prst="rect">
            <a:avLst/>
          </a:prstGeom>
          <a:noFill/>
        </p:spPr>
      </p:pic>
      <p:sp>
        <p:nvSpPr>
          <p:cNvPr id="22" name="Retângulo 21"/>
          <p:cNvSpPr/>
          <p:nvPr/>
        </p:nvSpPr>
        <p:spPr>
          <a:xfrm>
            <a:off x="2339752" y="4077072"/>
            <a:ext cx="4572032" cy="8572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428596" y="428604"/>
            <a:ext cx="8229600" cy="1143000"/>
          </a:xfrm>
          <a:prstGeom prst="rect">
            <a:avLst/>
          </a:prstGeom>
        </p:spPr>
        <p:txBody>
          <a:bodyPr vert="horz" lIns="0" rIns="0" bIns="0" anchor="b">
            <a:normAutofit/>
          </a:bodyPr>
          <a:lstStyle/>
          <a:p>
            <a:pPr lvl="0">
              <a:spcBef>
                <a:spcPct val="0"/>
              </a:spcBef>
              <a:defRPr/>
            </a:pPr>
            <a:r>
              <a:rPr lang="pt-BR" sz="3200" b="1" dirty="0" smtClean="0">
                <a:solidFill>
                  <a:schemeClr val="tx2"/>
                </a:solidFill>
                <a:effectLst>
                  <a:outerShdw blurRad="38100" dist="38100" dir="2700000" algn="tl">
                    <a:srgbClr val="000000">
                      <a:alpha val="43137"/>
                    </a:srgbClr>
                  </a:outerShdw>
                </a:effectLst>
                <a:latin typeface="+mj-lt"/>
              </a:rPr>
              <a:t>Referencial Teórico</a:t>
            </a:r>
          </a:p>
        </p:txBody>
      </p:sp>
      <p:sp>
        <p:nvSpPr>
          <p:cNvPr id="8" name="Espaço Reservado para Conteúdo 2"/>
          <p:cNvSpPr txBox="1">
            <a:spLocks/>
          </p:cNvSpPr>
          <p:nvPr/>
        </p:nvSpPr>
        <p:spPr>
          <a:xfrm>
            <a:off x="755576" y="5417840"/>
            <a:ext cx="5688632" cy="11795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800" i="0" u="none" strike="noStrike" kern="1200" cap="none" spc="0" normalizeH="0" baseline="0" noProof="0" dirty="0" smtClean="0">
                <a:ln>
                  <a:noFill/>
                </a:ln>
                <a:solidFill>
                  <a:schemeClr val="tx2"/>
                </a:solidFill>
                <a:effectLst/>
                <a:uLnTx/>
                <a:uFillTx/>
                <a:latin typeface="+mn-lt"/>
                <a:ea typeface="+mn-ea"/>
                <a:cs typeface="+mn-cs"/>
              </a:rPr>
              <a:t>Através da medição do hidrômetro é possível analisar o faturamento e a regulação do consumo de água tratada além de determinar o faturamento do esgoto.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80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987705" y="6286520"/>
            <a:ext cx="372730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2"/>
                </a:solidFill>
                <a:effectLst/>
                <a:ea typeface="Arial" pitchFamily="34" charset="0"/>
                <a:cs typeface="Times New Roman" pitchFamily="18" charset="0"/>
              </a:rPr>
              <a:t>Unidades Metropolitanas de</a:t>
            </a:r>
            <a:r>
              <a:rPr kumimoji="0" lang="pt-BR" sz="1000" b="1" i="0" u="none" strike="noStrike" cap="none" normalizeH="0" dirty="0" smtClean="0">
                <a:ln>
                  <a:noFill/>
                </a:ln>
                <a:solidFill>
                  <a:schemeClr val="tx2"/>
                </a:solidFill>
                <a:effectLst/>
                <a:ea typeface="Arial" pitchFamily="34" charset="0"/>
                <a:cs typeface="Times New Roman" pitchFamily="18" charset="0"/>
              </a:rPr>
              <a:t> Salvador</a:t>
            </a:r>
            <a:r>
              <a:rPr kumimoji="0" lang="pt-BR" sz="1000" i="0" u="none" strike="noStrike" cap="none" normalizeH="0" baseline="0" dirty="0" smtClean="0">
                <a:ln>
                  <a:noFill/>
                </a:ln>
                <a:solidFill>
                  <a:schemeClr val="tx2"/>
                </a:solidFill>
                <a:effectLst/>
                <a:ea typeface="Arial" pitchFamily="34" charset="0"/>
                <a:cs typeface="Times New Roman" pitchFamily="18" charset="0"/>
              </a:rPr>
              <a:t>. </a:t>
            </a:r>
            <a:r>
              <a:rPr lang="pt-BR" sz="1000" dirty="0" smtClean="0">
                <a:solidFill>
                  <a:schemeClr val="tx2"/>
                </a:solidFill>
                <a:ea typeface="Arial" pitchFamily="34" charset="0"/>
                <a:cs typeface="Times New Roman" pitchFamily="18" charset="0"/>
              </a:rPr>
              <a:t>Fonte: EMBASA, 2014</a:t>
            </a:r>
            <a:endParaRPr kumimoji="0" lang="pt-BR" sz="1000" i="0" u="none" strike="noStrike" cap="none" normalizeH="0" baseline="0" dirty="0" smtClean="0">
              <a:ln>
                <a:noFill/>
              </a:ln>
              <a:solidFill>
                <a:schemeClr val="tx2"/>
              </a:solidFill>
              <a:effectLst/>
            </a:endParaRPr>
          </a:p>
        </p:txBody>
      </p:sp>
      <p:grpSp>
        <p:nvGrpSpPr>
          <p:cNvPr id="9" name="Grupo 8"/>
          <p:cNvGrpSpPr/>
          <p:nvPr/>
        </p:nvGrpSpPr>
        <p:grpSpPr>
          <a:xfrm>
            <a:off x="1331640" y="1844824"/>
            <a:ext cx="5231246" cy="4452265"/>
            <a:chOff x="571472" y="1785926"/>
            <a:chExt cx="5231246" cy="4452265"/>
          </a:xfrm>
        </p:grpSpPr>
        <p:pic>
          <p:nvPicPr>
            <p:cNvPr id="24578" name="Imagem 4" descr="Unidades_RMS.png"/>
            <p:cNvPicPr>
              <a:picLocks noChangeAspect="1" noChangeArrowheads="1"/>
            </p:cNvPicPr>
            <p:nvPr/>
          </p:nvPicPr>
          <p:blipFill>
            <a:blip r:embed="rId2" cstate="print"/>
            <a:srcRect l="14372" t="3960" r="22977" b="12444"/>
            <a:stretch>
              <a:fillRect/>
            </a:stretch>
          </p:blipFill>
          <p:spPr bwMode="auto">
            <a:xfrm>
              <a:off x="571472" y="1785926"/>
              <a:ext cx="5231246" cy="4452265"/>
            </a:xfrm>
            <a:prstGeom prst="rect">
              <a:avLst/>
            </a:prstGeom>
            <a:noFill/>
            <a:ln w="9525">
              <a:noFill/>
              <a:miter lim="800000"/>
              <a:headEnd/>
              <a:tailEnd/>
            </a:ln>
          </p:spPr>
        </p:pic>
        <p:sp>
          <p:nvSpPr>
            <p:cNvPr id="6" name="Rectangle 3"/>
            <p:cNvSpPr>
              <a:spLocks noChangeArrowheads="1"/>
            </p:cNvSpPr>
            <p:nvPr/>
          </p:nvSpPr>
          <p:spPr bwMode="auto">
            <a:xfrm>
              <a:off x="2339752" y="2780928"/>
              <a:ext cx="928694"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i="0" u="none" strike="noStrike" cap="none" normalizeH="0" baseline="0" dirty="0" smtClean="0">
                  <a:ln>
                    <a:noFill/>
                  </a:ln>
                  <a:solidFill>
                    <a:schemeClr val="bg1">
                      <a:lumMod val="65000"/>
                    </a:schemeClr>
                  </a:solidFill>
                  <a:effectLst/>
                  <a:ea typeface="Arial" pitchFamily="34" charset="0"/>
                  <a:cs typeface="Times New Roman" pitchFamily="18" charset="0"/>
                </a:rPr>
                <a:t>Simões Filho</a:t>
              </a:r>
              <a:endParaRPr kumimoji="0" lang="pt-BR" sz="1000" i="0" u="none" strike="noStrike" cap="none" normalizeH="0" baseline="0" dirty="0" smtClean="0">
                <a:ln>
                  <a:noFill/>
                </a:ln>
                <a:solidFill>
                  <a:schemeClr val="bg1">
                    <a:lumMod val="65000"/>
                  </a:schemeClr>
                </a:solidFill>
                <a:effectLst/>
              </a:endParaRPr>
            </a:p>
          </p:txBody>
        </p:sp>
        <p:sp>
          <p:nvSpPr>
            <p:cNvPr id="7" name="Rectangle 3"/>
            <p:cNvSpPr>
              <a:spLocks noChangeArrowheads="1"/>
            </p:cNvSpPr>
            <p:nvPr/>
          </p:nvSpPr>
          <p:spPr bwMode="auto">
            <a:xfrm>
              <a:off x="4000496" y="3786190"/>
              <a:ext cx="92869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i="0" u="none" strike="noStrike" cap="none" normalizeH="0" baseline="0" dirty="0" err="1" smtClean="0">
                  <a:ln>
                    <a:noFill/>
                  </a:ln>
                  <a:solidFill>
                    <a:schemeClr val="bg1">
                      <a:lumMod val="65000"/>
                    </a:schemeClr>
                  </a:solidFill>
                  <a:effectLst/>
                  <a:ea typeface="Arial" pitchFamily="34" charset="0"/>
                  <a:cs typeface="Times New Roman" pitchFamily="18" charset="0"/>
                </a:rPr>
                <a:t>ESO-Lauro</a:t>
              </a:r>
              <a:r>
                <a:rPr kumimoji="0" lang="pt-BR" sz="1000" i="0" u="none" strike="noStrike" cap="none" normalizeH="0" dirty="0" smtClean="0">
                  <a:ln>
                    <a:noFill/>
                  </a:ln>
                  <a:solidFill>
                    <a:schemeClr val="bg1">
                      <a:lumMod val="65000"/>
                    </a:schemeClr>
                  </a:solidFill>
                  <a:effectLst/>
                  <a:ea typeface="Arial" pitchFamily="34" charset="0"/>
                  <a:cs typeface="Times New Roman" pitchFamily="18" charset="0"/>
                </a:rPr>
                <a:t> de Freitas</a:t>
              </a:r>
              <a:endParaRPr kumimoji="0" lang="pt-BR" sz="1000" i="0" u="none" strike="noStrike" cap="none" normalizeH="0" baseline="0" dirty="0" smtClean="0">
                <a:ln>
                  <a:noFill/>
                </a:ln>
                <a:solidFill>
                  <a:schemeClr val="bg1">
                    <a:lumMod val="65000"/>
                  </a:schemeClr>
                </a:solidFill>
                <a:effectLst/>
              </a:endParaRPr>
            </a:p>
          </p:txBody>
        </p:sp>
      </p:grpSp>
      <p:sp>
        <p:nvSpPr>
          <p:cNvPr id="12" name="Espaço Reservado para Conteúdo 2"/>
          <p:cNvSpPr>
            <a:spLocks noGrp="1"/>
          </p:cNvSpPr>
          <p:nvPr>
            <p:ph idx="1"/>
          </p:nvPr>
        </p:nvSpPr>
        <p:spPr>
          <a:xfrm>
            <a:off x="5436096" y="2000240"/>
            <a:ext cx="3493622" cy="1643074"/>
          </a:xfrm>
        </p:spPr>
        <p:txBody>
          <a:bodyPr>
            <a:normAutofit/>
          </a:bodyPr>
          <a:lstStyle/>
          <a:p>
            <a:pPr algn="just"/>
            <a:r>
              <a:rPr lang="pt-BR" sz="1600" dirty="0" smtClean="0">
                <a:solidFill>
                  <a:schemeClr val="tx2"/>
                </a:solidFill>
              </a:rPr>
              <a:t>As </a:t>
            </a:r>
            <a:r>
              <a:rPr lang="pt-BR" sz="1600" b="1" dirty="0" smtClean="0">
                <a:solidFill>
                  <a:schemeClr val="tx2"/>
                </a:solidFill>
              </a:rPr>
              <a:t>Unidades Metropolitanas </a:t>
            </a:r>
            <a:r>
              <a:rPr lang="pt-BR" sz="1600" dirty="0" smtClean="0">
                <a:solidFill>
                  <a:schemeClr val="tx2"/>
                </a:solidFill>
              </a:rPr>
              <a:t>em estudo situam-se na Região Metropolitana de </a:t>
            </a:r>
            <a:r>
              <a:rPr lang="pt-BR" sz="1600" b="1" dirty="0" smtClean="0">
                <a:solidFill>
                  <a:schemeClr val="tx2"/>
                </a:solidFill>
              </a:rPr>
              <a:t>Salvador</a:t>
            </a:r>
            <a:r>
              <a:rPr lang="pt-BR" sz="1600" dirty="0" smtClean="0">
                <a:solidFill>
                  <a:schemeClr val="tx2"/>
                </a:solidFill>
              </a:rPr>
              <a:t> e são divididas em setores de abastecimento.</a:t>
            </a:r>
            <a:endParaRPr lang="pt-BR" sz="1600" b="1" dirty="0">
              <a:solidFill>
                <a:srgbClr val="FF0000"/>
              </a:solidFill>
            </a:endParaRPr>
          </a:p>
        </p:txBody>
      </p:sp>
      <p:sp>
        <p:nvSpPr>
          <p:cNvPr id="14" name="Título 1"/>
          <p:cNvSpPr txBox="1">
            <a:spLocks/>
          </p:cNvSpPr>
          <p:nvPr/>
        </p:nvSpPr>
        <p:spPr>
          <a:xfrm>
            <a:off x="428596" y="428604"/>
            <a:ext cx="8229600" cy="1143000"/>
          </a:xfrm>
          <a:prstGeom prst="rect">
            <a:avLst/>
          </a:prstGeom>
        </p:spPr>
        <p:txBody>
          <a:bodyPr vert="horz" lIns="0" rIns="0" bIns="0" anchor="b">
            <a:normAutofit/>
          </a:bodyPr>
          <a:lstStyle/>
          <a:p>
            <a:pPr lvl="0">
              <a:spcBef>
                <a:spcPct val="0"/>
              </a:spcBef>
              <a:defRPr/>
            </a:pPr>
            <a:r>
              <a:rPr lang="pt-BR" sz="3200" b="1" dirty="0" smtClean="0">
                <a:solidFill>
                  <a:schemeClr val="tx2"/>
                </a:solidFill>
                <a:effectLst>
                  <a:outerShdw blurRad="38100" dist="38100" dir="2700000" algn="tl">
                    <a:srgbClr val="000000">
                      <a:alpha val="43137"/>
                    </a:srgbClr>
                  </a:outerShdw>
                </a:effectLst>
                <a:latin typeface="+mj-lt"/>
              </a:rPr>
              <a:t>Referencial Teórico</a:t>
            </a:r>
          </a:p>
        </p:txBody>
      </p:sp>
      <p:grpSp>
        <p:nvGrpSpPr>
          <p:cNvPr id="13" name="Grupo 12"/>
          <p:cNvGrpSpPr/>
          <p:nvPr/>
        </p:nvGrpSpPr>
        <p:grpSpPr>
          <a:xfrm>
            <a:off x="467544" y="2132856"/>
            <a:ext cx="1800200" cy="1530170"/>
            <a:chOff x="395536" y="2132856"/>
            <a:chExt cx="1800200" cy="1530170"/>
          </a:xfrm>
        </p:grpSpPr>
        <p:pic>
          <p:nvPicPr>
            <p:cNvPr id="12290" name="Picture 2" descr="http://bpcnaescola.mec.gov.br/site/images/mapa/ba.jpg"/>
            <p:cNvPicPr>
              <a:picLocks noChangeAspect="1" noChangeArrowheads="1"/>
            </p:cNvPicPr>
            <p:nvPr/>
          </p:nvPicPr>
          <p:blipFill>
            <a:blip r:embed="rId3" cstate="print">
              <a:clrChange>
                <a:clrFrom>
                  <a:srgbClr val="F2F0F1"/>
                </a:clrFrom>
                <a:clrTo>
                  <a:srgbClr val="F2F0F1">
                    <a:alpha val="0"/>
                  </a:srgbClr>
                </a:clrTo>
              </a:clrChange>
            </a:blip>
            <a:srcRect/>
            <a:stretch>
              <a:fillRect/>
            </a:stretch>
          </p:blipFill>
          <p:spPr bwMode="auto">
            <a:xfrm>
              <a:off x="395536" y="2132856"/>
              <a:ext cx="1800200" cy="1530170"/>
            </a:xfrm>
            <a:prstGeom prst="rect">
              <a:avLst/>
            </a:prstGeom>
            <a:noFill/>
          </p:spPr>
        </p:pic>
        <p:sp>
          <p:nvSpPr>
            <p:cNvPr id="11" name="Elipse 10"/>
            <p:cNvSpPr/>
            <p:nvPr/>
          </p:nvSpPr>
          <p:spPr>
            <a:xfrm>
              <a:off x="1820292" y="273050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nvGraphicFramePr>
        <p:xfrm>
          <a:off x="500034" y="3214686"/>
          <a:ext cx="8286808" cy="3135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457200" y="704088"/>
            <a:ext cx="8229600" cy="796086"/>
          </a:xfrm>
        </p:spPr>
        <p:txBody>
          <a:bodyPr vert="horz" lIns="0" rIns="0" bIns="0" anchor="b">
            <a:normAutofit/>
          </a:bodyPr>
          <a:lstStyle/>
          <a:p>
            <a:r>
              <a:rPr lang="pt-BR" sz="3200" b="1" dirty="0" smtClean="0">
                <a:effectLst>
                  <a:outerShdw blurRad="38100" dist="38100" dir="2700000" algn="tl">
                    <a:srgbClr val="000000">
                      <a:alpha val="43137"/>
                    </a:srgbClr>
                  </a:outerShdw>
                </a:effectLst>
              </a:rPr>
              <a:t>Metodologia</a:t>
            </a:r>
          </a:p>
        </p:txBody>
      </p:sp>
      <p:sp>
        <p:nvSpPr>
          <p:cNvPr id="3" name="Espaço Reservado para Conteúdo 2"/>
          <p:cNvSpPr>
            <a:spLocks noGrp="1"/>
          </p:cNvSpPr>
          <p:nvPr>
            <p:ph idx="1"/>
          </p:nvPr>
        </p:nvSpPr>
        <p:spPr>
          <a:xfrm>
            <a:off x="571472" y="1785926"/>
            <a:ext cx="7929618" cy="1931106"/>
          </a:xfrm>
        </p:spPr>
        <p:txBody>
          <a:bodyPr>
            <a:normAutofit lnSpcReduction="10000"/>
          </a:bodyPr>
          <a:lstStyle/>
          <a:p>
            <a:pPr>
              <a:lnSpc>
                <a:spcPct val="160000"/>
              </a:lnSpc>
              <a:buNone/>
            </a:pPr>
            <a:r>
              <a:rPr lang="pt-BR" sz="1800" b="1" dirty="0" smtClean="0">
                <a:solidFill>
                  <a:schemeClr val="tx2"/>
                </a:solidFill>
              </a:rPr>
              <a:t>Dados: </a:t>
            </a:r>
          </a:p>
          <a:p>
            <a:r>
              <a:rPr lang="pt-BR" sz="1800" dirty="0" smtClean="0">
                <a:solidFill>
                  <a:schemeClr val="tx2"/>
                </a:solidFill>
              </a:rPr>
              <a:t>Empresa responsável pelo abastecimento de água e esgotamento sanitário da Bahia;</a:t>
            </a:r>
          </a:p>
          <a:p>
            <a:r>
              <a:rPr lang="pt-BR" sz="1800" dirty="0" smtClean="0">
                <a:solidFill>
                  <a:schemeClr val="tx2"/>
                </a:solidFill>
              </a:rPr>
              <a:t>Sistema de Informações de Controle Operacional de Água e Esgoto (COPAE).</a:t>
            </a:r>
          </a:p>
          <a:p>
            <a:r>
              <a:rPr lang="pt-BR" sz="1800" dirty="0" smtClean="0">
                <a:solidFill>
                  <a:schemeClr val="tx2"/>
                </a:solidFill>
              </a:rPr>
              <a:t>Anos: 2005, 2008, 2010, 2011, 2012 e 2013.</a:t>
            </a:r>
            <a:endParaRPr lang="pt-BR" sz="1800" dirty="0">
              <a:solidFill>
                <a:schemeClr val="tx2"/>
              </a:solidFill>
            </a:endParaRPr>
          </a:p>
        </p:txBody>
      </p:sp>
      <p:sp>
        <p:nvSpPr>
          <p:cNvPr id="71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p:txBody>
      </p:sp>
      <p:sp>
        <p:nvSpPr>
          <p:cNvPr id="7179" name="Rectangle 11"/>
          <p:cNvSpPr>
            <a:spLocks noChangeArrowheads="1"/>
          </p:cNvSpPr>
          <p:nvPr/>
        </p:nvSpPr>
        <p:spPr bwMode="auto">
          <a:xfrm>
            <a:off x="0" y="580526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2"/>
                </a:solidFill>
                <a:effectLst/>
                <a:ea typeface="Arial" pitchFamily="34" charset="0"/>
                <a:cs typeface="Times New Roman" pitchFamily="18" charset="0"/>
              </a:rPr>
              <a:t>Fluxo da metodologia</a:t>
            </a:r>
            <a:endParaRPr kumimoji="0" lang="pt-BR" sz="1600" b="1" i="0" u="none" strike="noStrike" cap="none" normalizeH="0" baseline="0" dirty="0" smtClean="0">
              <a:ln>
                <a:noFill/>
              </a:ln>
              <a:solidFill>
                <a:schemeClr val="tx2"/>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43050"/>
            <a:ext cx="8401080" cy="785818"/>
          </a:xfrm>
        </p:spPr>
        <p:txBody>
          <a:bodyPr>
            <a:normAutofit fontScale="85000" lnSpcReduction="10000"/>
          </a:bodyPr>
          <a:lstStyle/>
          <a:p>
            <a:pPr marL="266700" indent="-266700" algn="just">
              <a:lnSpc>
                <a:spcPct val="150000"/>
              </a:lnSpc>
            </a:pPr>
            <a:r>
              <a:rPr lang="pt-BR" sz="1800" dirty="0" smtClean="0">
                <a:solidFill>
                  <a:schemeClr val="tx2"/>
                </a:solidFill>
              </a:rPr>
              <a:t>Inicialmente foram coletados dados de volumes do sistema de abastecimento de água das quatro Unidades Metropolitanas de Salvador durante os anos: 2005, 2008, 2010, 2011, 2012 e 2013 .</a:t>
            </a:r>
          </a:p>
          <a:p>
            <a:pPr marL="0" indent="0" algn="just">
              <a:buNone/>
            </a:pPr>
            <a:endParaRPr lang="pt-BR" sz="1800" dirty="0">
              <a:solidFill>
                <a:schemeClr val="tx2"/>
              </a:solidFill>
            </a:endParaRPr>
          </a:p>
        </p:txBody>
      </p:sp>
      <p:sp>
        <p:nvSpPr>
          <p:cNvPr id="4" name="Título 1"/>
          <p:cNvSpPr>
            <a:spLocks noGrp="1"/>
          </p:cNvSpPr>
          <p:nvPr>
            <p:ph type="title"/>
          </p:nvPr>
        </p:nvSpPr>
        <p:spPr>
          <a:xfrm>
            <a:off x="457200" y="704088"/>
            <a:ext cx="8229600" cy="796086"/>
          </a:xfrm>
        </p:spPr>
        <p:txBody>
          <a:bodyPr vert="horz" lIns="0" rIns="0" bIns="0" anchor="b">
            <a:normAutofit/>
          </a:bodyPr>
          <a:lstStyle/>
          <a:p>
            <a:r>
              <a:rPr lang="pt-BR" sz="3200" b="1" dirty="0" smtClean="0">
                <a:effectLst>
                  <a:outerShdw blurRad="38100" dist="38100" dir="2700000" algn="tl">
                    <a:srgbClr val="000000">
                      <a:alpha val="43137"/>
                    </a:srgbClr>
                  </a:outerShdw>
                </a:effectLst>
              </a:rPr>
              <a:t>Metodologia</a:t>
            </a:r>
          </a:p>
        </p:txBody>
      </p:sp>
      <p:sp>
        <p:nvSpPr>
          <p:cNvPr id="6" name="Retângulo 5"/>
          <p:cNvSpPr/>
          <p:nvPr/>
        </p:nvSpPr>
        <p:spPr>
          <a:xfrm>
            <a:off x="0" y="2492896"/>
            <a:ext cx="9143999" cy="276999"/>
          </a:xfrm>
          <a:prstGeom prst="rect">
            <a:avLst/>
          </a:prstGeom>
        </p:spPr>
        <p:txBody>
          <a:bodyPr wrap="square">
            <a:spAutoFit/>
          </a:bodyPr>
          <a:lstStyle/>
          <a:p>
            <a:pPr algn="ctr"/>
            <a:r>
              <a:rPr lang="pt-BR" sz="1200" dirty="0" smtClean="0">
                <a:solidFill>
                  <a:schemeClr val="tx2"/>
                </a:solidFill>
              </a:rPr>
              <a:t>Tabela 1 – Volumes Anuais do Sistema de Abastecimento das unidades Regionais de Salvador no ano de </a:t>
            </a:r>
            <a:r>
              <a:rPr lang="pt-BR" sz="1200" b="1" dirty="0" smtClean="0">
                <a:solidFill>
                  <a:schemeClr val="tx2"/>
                </a:solidFill>
              </a:rPr>
              <a:t>2005:</a:t>
            </a:r>
            <a:endParaRPr lang="pt-BR" sz="1200" b="1" dirty="0">
              <a:solidFill>
                <a:schemeClr val="tx2"/>
              </a:solidFill>
            </a:endParaRPr>
          </a:p>
        </p:txBody>
      </p:sp>
      <p:sp>
        <p:nvSpPr>
          <p:cNvPr id="7" name="Retângulo 6"/>
          <p:cNvSpPr/>
          <p:nvPr/>
        </p:nvSpPr>
        <p:spPr>
          <a:xfrm>
            <a:off x="785786" y="4627283"/>
            <a:ext cx="1619289" cy="246221"/>
          </a:xfrm>
          <a:prstGeom prst="rect">
            <a:avLst/>
          </a:prstGeom>
        </p:spPr>
        <p:txBody>
          <a:bodyPr wrap="square">
            <a:spAutoFit/>
          </a:bodyPr>
          <a:lstStyle/>
          <a:p>
            <a:r>
              <a:rPr lang="pt-BR" sz="1000" dirty="0" smtClean="0">
                <a:solidFill>
                  <a:schemeClr val="tx2"/>
                </a:solidFill>
              </a:rPr>
              <a:t>Fonte: COPAE (2013) </a:t>
            </a:r>
            <a:endParaRPr lang="pt-BR" sz="1000" dirty="0">
              <a:solidFill>
                <a:schemeClr val="tx2"/>
              </a:solidFill>
            </a:endParaRPr>
          </a:p>
        </p:txBody>
      </p:sp>
      <p:graphicFrame>
        <p:nvGraphicFramePr>
          <p:cNvPr id="9" name="Tabela 8"/>
          <p:cNvGraphicFramePr>
            <a:graphicFrameLocks noGrp="1"/>
          </p:cNvGraphicFramePr>
          <p:nvPr/>
        </p:nvGraphicFramePr>
        <p:xfrm>
          <a:off x="957734" y="2769893"/>
          <a:ext cx="7286674" cy="1857385"/>
        </p:xfrm>
        <a:graphic>
          <a:graphicData uri="http://schemas.openxmlformats.org/drawingml/2006/table">
            <a:tbl>
              <a:tblPr/>
              <a:tblGrid>
                <a:gridCol w="836248"/>
                <a:gridCol w="823180"/>
                <a:gridCol w="1097575"/>
                <a:gridCol w="836248"/>
                <a:gridCol w="993042"/>
                <a:gridCol w="1027885"/>
                <a:gridCol w="836248"/>
                <a:gridCol w="836248"/>
              </a:tblGrid>
              <a:tr h="242270">
                <a:tc rowSpan="2">
                  <a:txBody>
                    <a:bodyPr/>
                    <a:lstStyle/>
                    <a:p>
                      <a:pPr algn="ctr" fontAlgn="ctr"/>
                      <a:r>
                        <a:rPr lang="pt-BR" sz="1100" b="1" i="0" u="none" strike="noStrike" dirty="0">
                          <a:solidFill>
                            <a:schemeClr val="tx2"/>
                          </a:solidFill>
                          <a:latin typeface="Calibri"/>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gridSpan="7">
                  <a:txBody>
                    <a:bodyPr/>
                    <a:lstStyle/>
                    <a:p>
                      <a:pPr marL="0" algn="ctr" rtl="0" eaLnBrk="1" fontAlgn="ctr" latinLnBrk="0" hangingPunct="1"/>
                      <a:r>
                        <a:rPr kumimoji="0" lang="pt-BR" sz="1100" b="1" i="0" u="none" strike="noStrike" kern="1200" dirty="0">
                          <a:solidFill>
                            <a:schemeClr val="tx2"/>
                          </a:solidFill>
                          <a:latin typeface="Calibri"/>
                          <a:ea typeface="+mn-ea"/>
                          <a:cs typeface="+mn-cs"/>
                        </a:rPr>
                        <a:t>VOLUME (</a:t>
                      </a:r>
                      <a:r>
                        <a:rPr kumimoji="0" lang="pt-BR" sz="1100" b="1" i="0" u="none" strike="noStrike" kern="1200" dirty="0" err="1">
                          <a:solidFill>
                            <a:schemeClr val="tx2"/>
                          </a:solidFill>
                          <a:latin typeface="Calibri"/>
                          <a:ea typeface="+mn-ea"/>
                          <a:cs typeface="+mn-cs"/>
                        </a:rPr>
                        <a:t>m³</a:t>
                      </a:r>
                      <a:r>
                        <a:rPr kumimoji="0" lang="pt-BR" sz="1100" b="1" i="0" u="none" strike="noStrike" kern="1200" dirty="0" smtClean="0">
                          <a:solidFill>
                            <a:schemeClr val="tx2"/>
                          </a:solidFill>
                          <a:latin typeface="Calibri"/>
                          <a:ea typeface="+mn-ea"/>
                          <a:cs typeface="+mn-cs"/>
                        </a:rPr>
                        <a:t>)</a:t>
                      </a:r>
                      <a:endParaRPr kumimoji="0" lang="pt-BR" sz="1100" b="1" i="0" u="none" strike="noStrike" kern="1200" dirty="0">
                        <a:solidFill>
                          <a:schemeClr val="tx2"/>
                        </a:solidFill>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pt-BR"/>
                    </a:p>
                  </a:txBody>
                  <a:tcPr/>
                </a:tc>
                <a:tc hMerge="1">
                  <a:txBody>
                    <a:bodyPr/>
                    <a:lstStyle/>
                    <a:p>
                      <a:pPr algn="ctr" fontAlgn="b"/>
                      <a:endParaRPr lang="pt-BR" sz="900" b="1"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pPr algn="ctr" fontAlgn="b"/>
                      <a:endParaRPr lang="pt-BR" sz="900" b="1"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pPr algn="ctr" fontAlgn="b"/>
                      <a:endParaRPr lang="pt-BR" sz="900" b="1"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pPr algn="ctr" fontAlgn="b"/>
                      <a:endParaRPr lang="pt-BR" sz="900" b="1"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pPr algn="ctr" fontAlgn="b"/>
                      <a:endParaRPr lang="pt-BR" sz="900" b="1"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323023">
                <a:tc vMerge="1">
                  <a:txBody>
                    <a:bodyPr/>
                    <a:lstStyle/>
                    <a:p>
                      <a:endParaRPr lang="pt-BR"/>
                    </a:p>
                  </a:txBody>
                  <a:tcPr/>
                </a:tc>
                <a:tc>
                  <a:txBody>
                    <a:bodyPr/>
                    <a:lstStyle/>
                    <a:p>
                      <a:pPr marL="0" algn="ctr" rtl="0" eaLnBrk="1" fontAlgn="ctr" latinLnBrk="0" hangingPunct="1"/>
                      <a:r>
                        <a:rPr kumimoji="0" lang="pt-BR" sz="1100" b="1" i="0" u="none" strike="noStrike" kern="1200" dirty="0">
                          <a:solidFill>
                            <a:schemeClr val="tx2"/>
                          </a:solidFill>
                          <a:latin typeface="Calibri"/>
                          <a:ea typeface="+mn-ea"/>
                          <a:cs typeface="+mn-cs"/>
                        </a:rPr>
                        <a:t>OFERTADO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rtl="0" eaLnBrk="1" fontAlgn="ctr" latinLnBrk="0" hangingPunct="1"/>
                      <a:r>
                        <a:rPr kumimoji="0" lang="pt-BR" sz="1100" b="1" i="0" u="none" strike="noStrike" kern="1200" dirty="0">
                          <a:solidFill>
                            <a:schemeClr val="tx2"/>
                          </a:solidFill>
                          <a:latin typeface="Calibri"/>
                          <a:ea typeface="+mn-ea"/>
                          <a:cs typeface="+mn-cs"/>
                        </a:rPr>
                        <a:t>MICROMEDIDO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pt-BR" sz="1100" b="1" i="0" u="none" strike="noStrike" dirty="0">
                          <a:solidFill>
                            <a:schemeClr val="tx2"/>
                          </a:solidFill>
                          <a:latin typeface="Calibri"/>
                        </a:rPr>
                        <a:t>ESTIMADO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pt-BR" sz="1100" b="1" i="0" u="none" strike="noStrike" dirty="0">
                          <a:solidFill>
                            <a:schemeClr val="tx2"/>
                          </a:solidFill>
                          <a:latin typeface="Calibri"/>
                        </a:rPr>
                        <a:t>RECUPERADO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pt-BR" sz="1100" b="1" i="0" u="none" strike="noStrike" dirty="0">
                          <a:solidFill>
                            <a:schemeClr val="tx2"/>
                          </a:solidFill>
                          <a:latin typeface="Calibri"/>
                        </a:rPr>
                        <a:t>OPERACIONAL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pt-BR" sz="1100" b="1" i="0" u="none" strike="noStrike" dirty="0">
                          <a:solidFill>
                            <a:schemeClr val="tx2"/>
                          </a:solidFill>
                          <a:latin typeface="Calibri"/>
                        </a:rPr>
                        <a:t>ESPECIAL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pt-BR" sz="1100" b="1" i="0" u="none" strike="noStrike" dirty="0">
                          <a:solidFill>
                            <a:schemeClr val="tx2"/>
                          </a:solidFill>
                          <a:latin typeface="Calibri"/>
                        </a:rPr>
                        <a:t>FATURADO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323023">
                <a:tc>
                  <a:txBody>
                    <a:bodyPr/>
                    <a:lstStyle/>
                    <a:p>
                      <a:pPr algn="ctr" fontAlgn="ctr"/>
                      <a:r>
                        <a:rPr lang="pt-BR" sz="1100" b="1" i="0" u="none" strike="noStrike" dirty="0">
                          <a:solidFill>
                            <a:schemeClr val="tx2"/>
                          </a:solidFill>
                          <a:latin typeface="Calibri"/>
                        </a:rPr>
                        <a:t>UMF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algn="ctr" rtl="0" eaLnBrk="1" fontAlgn="ctr" latinLnBrk="0" hangingPunct="1"/>
                      <a:r>
                        <a:rPr kumimoji="0" lang="pt-BR" sz="1100" b="0" i="0" u="none" strike="noStrike" kern="1200" dirty="0">
                          <a:solidFill>
                            <a:schemeClr val="tx2"/>
                          </a:solidFill>
                          <a:latin typeface="Calibri"/>
                          <a:ea typeface="+mn-ea"/>
                          <a:cs typeface="+mn-cs"/>
                        </a:rPr>
                        <a:t>69.483.998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pt-BR" sz="1100" b="0" i="0" u="none" strike="noStrike" kern="1200" dirty="0">
                          <a:solidFill>
                            <a:schemeClr val="tx2"/>
                          </a:solidFill>
                          <a:latin typeface="Calibri"/>
                          <a:ea typeface="+mn-ea"/>
                          <a:cs typeface="+mn-cs"/>
                        </a:rPr>
                        <a:t>37.336.291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1.206.464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26.217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206.455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3.052.998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43.524.399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023">
                <a:tc>
                  <a:txBody>
                    <a:bodyPr/>
                    <a:lstStyle/>
                    <a:p>
                      <a:pPr algn="ctr" fontAlgn="ctr"/>
                      <a:r>
                        <a:rPr lang="pt-BR" sz="1100" b="1" i="0" u="none" strike="noStrike" dirty="0">
                          <a:solidFill>
                            <a:schemeClr val="tx2"/>
                          </a:solidFill>
                          <a:latin typeface="Calibri"/>
                        </a:rPr>
                        <a:t>UML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pt-BR" sz="1100" b="0" i="0" u="none" strike="noStrike">
                          <a:solidFill>
                            <a:schemeClr val="tx2"/>
                          </a:solidFill>
                          <a:latin typeface="Calibri"/>
                        </a:rPr>
                        <a:t>68.890.505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27.741.312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3.866.502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33.168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42.021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1.123.460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35.428.316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023">
                <a:tc>
                  <a:txBody>
                    <a:bodyPr/>
                    <a:lstStyle/>
                    <a:p>
                      <a:pPr algn="ctr" fontAlgn="ctr"/>
                      <a:r>
                        <a:rPr lang="pt-BR" sz="1100" b="1" i="0" u="none" strike="noStrike" dirty="0">
                          <a:solidFill>
                            <a:schemeClr val="tx2"/>
                          </a:solidFill>
                          <a:latin typeface="Calibri"/>
                        </a:rPr>
                        <a:t>UMB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pt-BR" sz="1100" b="0" i="0" u="none" strike="noStrike">
                          <a:solidFill>
                            <a:schemeClr val="tx2"/>
                          </a:solidFill>
                          <a:latin typeface="Calibri"/>
                        </a:rPr>
                        <a:t>72.942.938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36.355.525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3.091.884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831.732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645.146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4.535.666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43.118.930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023">
                <a:tc>
                  <a:txBody>
                    <a:bodyPr/>
                    <a:lstStyle/>
                    <a:p>
                      <a:pPr algn="ctr" fontAlgn="ctr"/>
                      <a:r>
                        <a:rPr lang="pt-BR" sz="1100" b="1" i="0" u="none" strike="noStrike" dirty="0">
                          <a:solidFill>
                            <a:schemeClr val="tx2"/>
                          </a:solidFill>
                          <a:latin typeface="Calibri"/>
                        </a:rPr>
                        <a:t>UMJ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pt-BR" sz="1100" b="0" i="0" u="none" strike="noStrike">
                          <a:solidFill>
                            <a:schemeClr val="tx2"/>
                          </a:solidFill>
                          <a:latin typeface="Calibri"/>
                        </a:rPr>
                        <a:t>79.577.529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32.342.333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6.821.805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30.625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23.096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chemeClr val="tx2"/>
                          </a:solidFill>
                          <a:latin typeface="Calibri"/>
                        </a:rPr>
                        <a:t>6.375.857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chemeClr val="tx2"/>
                          </a:solidFill>
                          <a:latin typeface="Calibri"/>
                        </a:rPr>
                        <a:t>42.727.197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Espaço Reservado para Conteúdo 2"/>
          <p:cNvSpPr txBox="1">
            <a:spLocks/>
          </p:cNvSpPr>
          <p:nvPr/>
        </p:nvSpPr>
        <p:spPr>
          <a:xfrm>
            <a:off x="2714612" y="5441804"/>
            <a:ext cx="3643338" cy="571504"/>
          </a:xfrm>
          <a:prstGeom prst="rect">
            <a:avLst/>
          </a:prstGeom>
          <a:ln w="25400">
            <a:solidFill>
              <a:schemeClr val="accent3"/>
            </a:solidFill>
          </a:ln>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400" b="0" i="0" u="none" strike="noStrike" kern="1200" cap="none" spc="0" normalizeH="0" baseline="0" noProof="0" dirty="0" smtClean="0">
                <a:ln>
                  <a:noFill/>
                </a:ln>
                <a:solidFill>
                  <a:schemeClr val="tx2"/>
                </a:solidFill>
                <a:effectLst/>
                <a:uLnTx/>
                <a:uFillTx/>
                <a:latin typeface="+mn-lt"/>
                <a:ea typeface="+mn-ea"/>
                <a:cs typeface="+mn-cs"/>
              </a:rPr>
              <a:t> IP = Vol. Ofertado – Vol. Faturado x 100(%)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400" b="0" i="0" u="none" strike="noStrike" kern="1200" cap="none" spc="0" normalizeH="0" baseline="0" noProof="0" dirty="0" smtClean="0">
                <a:ln>
                  <a:noFill/>
                </a:ln>
                <a:solidFill>
                  <a:schemeClr val="tx2"/>
                </a:solidFill>
                <a:effectLst/>
                <a:uLnTx/>
                <a:uFillTx/>
                <a:latin typeface="+mn-lt"/>
                <a:ea typeface="+mn-ea"/>
                <a:cs typeface="+mn-cs"/>
              </a:rPr>
              <a:t>Volume Ofertado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14" name="Conector reto 13"/>
          <p:cNvCxnSpPr/>
          <p:nvPr/>
        </p:nvCxnSpPr>
        <p:spPr>
          <a:xfrm>
            <a:off x="3286116" y="5725968"/>
            <a:ext cx="221457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Espaço Reservado para Conteúdo 6"/>
          <p:cNvSpPr txBox="1">
            <a:spLocks/>
          </p:cNvSpPr>
          <p:nvPr/>
        </p:nvSpPr>
        <p:spPr>
          <a:xfrm>
            <a:off x="714348" y="5013176"/>
            <a:ext cx="8229600" cy="28803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400" b="0" i="0" u="none" strike="noStrike" kern="1200" cap="none" spc="0" normalizeH="0" baseline="0" noProof="0" dirty="0" smtClean="0">
                <a:ln>
                  <a:noFill/>
                </a:ln>
                <a:solidFill>
                  <a:schemeClr val="tx2"/>
                </a:solidFill>
                <a:effectLst/>
                <a:uLnTx/>
                <a:uFillTx/>
                <a:latin typeface="+mn-lt"/>
                <a:ea typeface="+mn-ea"/>
                <a:cs typeface="+mn-cs"/>
              </a:rPr>
              <a:t>Equação utilizada para o </a:t>
            </a:r>
            <a:r>
              <a:rPr kumimoji="0" lang="pt-BR" sz="1400" b="1" i="0" u="none" strike="noStrike" kern="1200" cap="none" spc="0" normalizeH="0" baseline="0" noProof="0" dirty="0" smtClean="0">
                <a:ln>
                  <a:noFill/>
                </a:ln>
                <a:solidFill>
                  <a:schemeClr val="tx2"/>
                </a:solidFill>
                <a:effectLst/>
                <a:uLnTx/>
                <a:uFillTx/>
                <a:latin typeface="+mn-lt"/>
                <a:ea typeface="+mn-ea"/>
                <a:cs typeface="+mn-cs"/>
              </a:rPr>
              <a:t>cálculo de Índice de Perdas Percentual</a:t>
            </a:r>
            <a:r>
              <a:rPr kumimoji="0" lang="pt-BR" sz="1400" b="0" i="0" u="none" strike="noStrike" kern="1200" cap="none" spc="0" normalizeH="0" baseline="0" noProof="0" dirty="0" smtClean="0">
                <a:ln>
                  <a:noFill/>
                </a:ln>
                <a:solidFill>
                  <a:schemeClr val="tx2"/>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pt-BR" sz="1400" dirty="0" smtClean="0">
              <a:solidFill>
                <a:schemeClr val="tx2"/>
              </a:solidFill>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4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Retângulo 10"/>
          <p:cNvSpPr/>
          <p:nvPr/>
        </p:nvSpPr>
        <p:spPr>
          <a:xfrm>
            <a:off x="1331640" y="6381328"/>
            <a:ext cx="6480720" cy="276999"/>
          </a:xfrm>
          <a:prstGeom prst="rect">
            <a:avLst/>
          </a:prstGeom>
        </p:spPr>
        <p:txBody>
          <a:bodyPr wrap="square">
            <a:spAutoFit/>
          </a:bodyPr>
          <a:lstStyle/>
          <a:p>
            <a:r>
              <a:rPr lang="pt-BR" sz="1200" dirty="0" smtClean="0">
                <a:solidFill>
                  <a:schemeClr val="tx2"/>
                </a:solidFill>
              </a:rPr>
              <a:t>Obs.: recomenda-se a utilização das Águas Não Faturadas. </a:t>
            </a:r>
            <a:endParaRPr lang="pt-BR" sz="1200"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704088"/>
            <a:ext cx="8229600" cy="796086"/>
          </a:xfrm>
        </p:spPr>
        <p:txBody>
          <a:bodyPr vert="horz" lIns="0" rIns="0" bIns="0" anchor="b">
            <a:normAutofit/>
          </a:bodyPr>
          <a:lstStyle/>
          <a:p>
            <a:r>
              <a:rPr lang="pt-BR" sz="3200" b="1" dirty="0" smtClean="0">
                <a:effectLst>
                  <a:outerShdw blurRad="38100" dist="38100" dir="2700000" algn="tl">
                    <a:srgbClr val="000000">
                      <a:alpha val="43137"/>
                    </a:srgbClr>
                  </a:outerShdw>
                </a:effectLst>
              </a:rPr>
              <a:t>Metodologia</a:t>
            </a:r>
          </a:p>
        </p:txBody>
      </p:sp>
      <p:graphicFrame>
        <p:nvGraphicFramePr>
          <p:cNvPr id="5" name="Tabela 4"/>
          <p:cNvGraphicFramePr>
            <a:graphicFrameLocks noGrp="1"/>
          </p:cNvGraphicFramePr>
          <p:nvPr/>
        </p:nvGraphicFramePr>
        <p:xfrm>
          <a:off x="2143108" y="3525151"/>
          <a:ext cx="4572032" cy="1643074"/>
        </p:xfrm>
        <a:graphic>
          <a:graphicData uri="http://schemas.openxmlformats.org/drawingml/2006/table">
            <a:tbl>
              <a:tblPr/>
              <a:tblGrid>
                <a:gridCol w="2286016"/>
                <a:gridCol w="2286016"/>
              </a:tblGrid>
              <a:tr h="444115">
                <a:tc>
                  <a:txBody>
                    <a:bodyPr/>
                    <a:lstStyle/>
                    <a:p>
                      <a:pPr algn="ctr">
                        <a:lnSpc>
                          <a:spcPct val="115000"/>
                        </a:lnSpc>
                        <a:spcAft>
                          <a:spcPts val="0"/>
                        </a:spcAft>
                      </a:pPr>
                      <a:r>
                        <a:rPr lang="pt-BR" sz="1400" b="1" dirty="0">
                          <a:solidFill>
                            <a:schemeClr val="tx2"/>
                          </a:solidFill>
                          <a:latin typeface="+mn-lt"/>
                          <a:ea typeface="Times New Roman"/>
                          <a:cs typeface="Times New Roman"/>
                        </a:rPr>
                        <a:t>Índice Total de Perdas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pt-BR" sz="1400" b="1" dirty="0">
                          <a:solidFill>
                            <a:schemeClr val="tx2"/>
                          </a:solidFill>
                          <a:latin typeface="+mn-lt"/>
                          <a:ea typeface="Times New Roman"/>
                          <a:cs typeface="Times New Roman"/>
                        </a:rPr>
                        <a:t>Classificação do Sistema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99653">
                <a:tc>
                  <a:txBody>
                    <a:bodyPr/>
                    <a:lstStyle/>
                    <a:p>
                      <a:pPr algn="ctr">
                        <a:lnSpc>
                          <a:spcPct val="115000"/>
                        </a:lnSpc>
                        <a:spcAft>
                          <a:spcPts val="0"/>
                        </a:spcAft>
                      </a:pPr>
                      <a:r>
                        <a:rPr lang="pt-BR" sz="1600" dirty="0">
                          <a:solidFill>
                            <a:schemeClr val="tx2"/>
                          </a:solidFill>
                          <a:latin typeface="+mn-lt"/>
                          <a:ea typeface="Times New Roman"/>
                          <a:cs typeface="Times New Roman"/>
                        </a:rPr>
                        <a:t>&lt; 25</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2"/>
                          </a:solidFill>
                          <a:latin typeface="+mn-lt"/>
                          <a:ea typeface="Times New Roman"/>
                          <a:cs typeface="Times New Roman"/>
                        </a:rPr>
                        <a:t>Bom</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653">
                <a:tc>
                  <a:txBody>
                    <a:bodyPr/>
                    <a:lstStyle/>
                    <a:p>
                      <a:pPr algn="ctr">
                        <a:lnSpc>
                          <a:spcPct val="115000"/>
                        </a:lnSpc>
                        <a:spcAft>
                          <a:spcPts val="0"/>
                        </a:spcAft>
                      </a:pPr>
                      <a:r>
                        <a:rPr lang="pt-BR" sz="1600" dirty="0">
                          <a:solidFill>
                            <a:schemeClr val="tx2"/>
                          </a:solidFill>
                          <a:latin typeface="+mn-lt"/>
                          <a:ea typeface="Times New Roman"/>
                          <a:cs typeface="Times New Roman"/>
                        </a:rPr>
                        <a:t>25 - 40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2"/>
                          </a:solidFill>
                          <a:latin typeface="+mn-lt"/>
                          <a:ea typeface="Times New Roman"/>
                          <a:cs typeface="Times New Roman"/>
                        </a:rPr>
                        <a:t>Regular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653">
                <a:tc>
                  <a:txBody>
                    <a:bodyPr/>
                    <a:lstStyle/>
                    <a:p>
                      <a:pPr algn="ctr">
                        <a:lnSpc>
                          <a:spcPct val="115000"/>
                        </a:lnSpc>
                        <a:spcAft>
                          <a:spcPts val="0"/>
                        </a:spcAft>
                      </a:pPr>
                      <a:r>
                        <a:rPr lang="pt-BR" sz="1600" dirty="0">
                          <a:solidFill>
                            <a:schemeClr val="tx2"/>
                          </a:solidFill>
                          <a:latin typeface="+mn-lt"/>
                          <a:ea typeface="Times New Roman"/>
                          <a:cs typeface="Times New Roman"/>
                        </a:rPr>
                        <a:t>&gt; 40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2"/>
                          </a:solidFill>
                          <a:latin typeface="+mn-lt"/>
                          <a:ea typeface="Times New Roman"/>
                          <a:cs typeface="Times New Roman"/>
                        </a:rPr>
                        <a:t>Ruim</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673" name="Rectangle 1"/>
          <p:cNvSpPr>
            <a:spLocks noChangeArrowheads="1"/>
          </p:cNvSpPr>
          <p:nvPr/>
        </p:nvSpPr>
        <p:spPr bwMode="auto">
          <a:xfrm>
            <a:off x="0" y="3248152"/>
            <a:ext cx="9144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pt-BR" sz="1200" b="0" i="0" u="none" strike="noStrike" cap="none" normalizeH="0" baseline="0" dirty="0" smtClean="0">
                <a:ln>
                  <a:noFill/>
                </a:ln>
                <a:solidFill>
                  <a:schemeClr val="tx2"/>
                </a:solidFill>
                <a:effectLst/>
                <a:ea typeface="Times New Roman" pitchFamily="18" charset="0"/>
                <a:cs typeface="Times New Roman" pitchFamily="18" charset="0"/>
              </a:rPr>
              <a:t>Tabela</a:t>
            </a:r>
            <a:r>
              <a:rPr kumimoji="0" lang="pt-BR" sz="1200" b="0" i="0" u="none" strike="noStrike" cap="none" normalizeH="0" dirty="0" smtClean="0">
                <a:ln>
                  <a:noFill/>
                </a:ln>
                <a:solidFill>
                  <a:schemeClr val="tx2"/>
                </a:solidFill>
                <a:effectLst/>
                <a:ea typeface="Times New Roman" pitchFamily="18" charset="0"/>
                <a:cs typeface="Times New Roman" pitchFamily="18" charset="0"/>
              </a:rPr>
              <a:t> </a:t>
            </a:r>
            <a:r>
              <a:rPr kumimoji="0" lang="pt-BR" sz="1200" b="0" i="0" u="none" strike="noStrike" cap="none" normalizeH="0" baseline="0" dirty="0" smtClean="0">
                <a:ln>
                  <a:noFill/>
                </a:ln>
                <a:solidFill>
                  <a:schemeClr val="tx2"/>
                </a:solidFill>
                <a:effectLst/>
                <a:ea typeface="Times New Roman" pitchFamily="18" charset="0"/>
                <a:cs typeface="Times New Roman" pitchFamily="18" charset="0"/>
              </a:rPr>
              <a:t>2 – Classificação do Sistema quanto aos Índices Percentuais de Perdas de Água</a:t>
            </a:r>
            <a:endParaRPr kumimoji="0" lang="pt-BR" sz="1200" b="0" i="0" u="none" strike="noStrike" cap="none" normalizeH="0" baseline="0" dirty="0" smtClean="0">
              <a:ln>
                <a:noFill/>
              </a:ln>
              <a:solidFill>
                <a:schemeClr val="tx2"/>
              </a:solidFill>
              <a:effectLst/>
            </a:endParaRPr>
          </a:p>
        </p:txBody>
      </p:sp>
      <p:sp>
        <p:nvSpPr>
          <p:cNvPr id="6" name="Retângulo 5"/>
          <p:cNvSpPr/>
          <p:nvPr/>
        </p:nvSpPr>
        <p:spPr>
          <a:xfrm>
            <a:off x="2071670" y="5168225"/>
            <a:ext cx="1619289" cy="276999"/>
          </a:xfrm>
          <a:prstGeom prst="rect">
            <a:avLst/>
          </a:prstGeom>
        </p:spPr>
        <p:txBody>
          <a:bodyPr wrap="none">
            <a:spAutoFit/>
          </a:bodyPr>
          <a:lstStyle/>
          <a:p>
            <a:r>
              <a:rPr lang="pt-BR" sz="1200" dirty="0" smtClean="0">
                <a:solidFill>
                  <a:schemeClr val="tx2"/>
                </a:solidFill>
              </a:rPr>
              <a:t>Fonte: </a:t>
            </a:r>
            <a:r>
              <a:rPr lang="pt-BR" sz="1200" dirty="0" err="1" smtClean="0">
                <a:solidFill>
                  <a:schemeClr val="tx2"/>
                </a:solidFill>
              </a:rPr>
              <a:t>Tsutyia</a:t>
            </a:r>
            <a:r>
              <a:rPr lang="pt-BR" sz="1200" dirty="0" smtClean="0">
                <a:solidFill>
                  <a:schemeClr val="tx2"/>
                </a:solidFill>
              </a:rPr>
              <a:t> (2005) </a:t>
            </a:r>
            <a:endParaRPr lang="pt-BR" sz="1200" dirty="0">
              <a:solidFill>
                <a:schemeClr val="tx2"/>
              </a:solidFill>
            </a:endParaRPr>
          </a:p>
        </p:txBody>
      </p:sp>
      <p:sp>
        <p:nvSpPr>
          <p:cNvPr id="7" name="Espaço Reservado para Conteúdo 2"/>
          <p:cNvSpPr>
            <a:spLocks noGrp="1"/>
          </p:cNvSpPr>
          <p:nvPr>
            <p:ph idx="1"/>
          </p:nvPr>
        </p:nvSpPr>
        <p:spPr>
          <a:xfrm>
            <a:off x="457200" y="1643050"/>
            <a:ext cx="8401080" cy="785818"/>
          </a:xfrm>
        </p:spPr>
        <p:txBody>
          <a:bodyPr>
            <a:normAutofit fontScale="92500" lnSpcReduction="20000"/>
          </a:bodyPr>
          <a:lstStyle/>
          <a:p>
            <a:pPr marL="266700" indent="-266700" algn="just">
              <a:lnSpc>
                <a:spcPct val="150000"/>
              </a:lnSpc>
            </a:pPr>
            <a:r>
              <a:rPr lang="pt-BR" sz="1800" dirty="0" smtClean="0">
                <a:solidFill>
                  <a:schemeClr val="tx2"/>
                </a:solidFill>
              </a:rPr>
              <a:t>Na tentativa preliminar para uma classificação  do sistema, </a:t>
            </a:r>
            <a:r>
              <a:rPr lang="pt-BR" sz="1800" dirty="0" err="1" smtClean="0">
                <a:solidFill>
                  <a:schemeClr val="tx2"/>
                </a:solidFill>
              </a:rPr>
              <a:t>Tsutyia</a:t>
            </a:r>
            <a:r>
              <a:rPr lang="pt-BR" sz="1800" dirty="0" smtClean="0">
                <a:solidFill>
                  <a:schemeClr val="tx2"/>
                </a:solidFill>
              </a:rPr>
              <a:t> (2205) apresenta uma escala de valores em relação às perdas:</a:t>
            </a:r>
            <a:endParaRPr lang="pt-BR" sz="18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25964" y="2071677"/>
          <a:ext cx="4810132" cy="4346448"/>
        </p:xfrm>
        <a:graphic>
          <a:graphicData uri="http://schemas.openxmlformats.org/drawingml/2006/table">
            <a:tbl>
              <a:tblPr/>
              <a:tblGrid>
                <a:gridCol w="506328"/>
                <a:gridCol w="569620"/>
                <a:gridCol w="1012661"/>
                <a:gridCol w="1202534"/>
                <a:gridCol w="1518989"/>
              </a:tblGrid>
              <a:tr h="380842">
                <a:tc>
                  <a:txBody>
                    <a:bodyPr/>
                    <a:lstStyle/>
                    <a:p>
                      <a:pPr algn="ctr">
                        <a:lnSpc>
                          <a:spcPct val="115000"/>
                        </a:lnSpc>
                        <a:spcAft>
                          <a:spcPts val="0"/>
                        </a:spcAft>
                      </a:pPr>
                      <a:r>
                        <a:rPr lang="pt-BR" sz="1200" b="1" dirty="0">
                          <a:solidFill>
                            <a:schemeClr val="tx2"/>
                          </a:solidFill>
                          <a:latin typeface="+mn-lt"/>
                          <a:ea typeface="Times New Roman"/>
                          <a:cs typeface="Times New Roman"/>
                        </a:rPr>
                        <a:t>UR</a:t>
                      </a:r>
                    </a:p>
                  </a:txBody>
                  <a:tcPr marL="44450" marR="4445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pt-BR" sz="1200" b="1" dirty="0">
                          <a:solidFill>
                            <a:schemeClr val="tx2"/>
                          </a:solidFill>
                          <a:latin typeface="+mn-lt"/>
                          <a:ea typeface="Times New Roman"/>
                          <a:cs typeface="Times New Roman"/>
                        </a:rPr>
                        <a:t>Ano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pt-BR" sz="1200" b="1" dirty="0">
                          <a:solidFill>
                            <a:schemeClr val="tx2"/>
                          </a:solidFill>
                          <a:latin typeface="+mn-lt"/>
                          <a:ea typeface="Times New Roman"/>
                          <a:cs typeface="Times New Roman"/>
                        </a:rPr>
                        <a:t>Nº Ligações Medidas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pt-BR" sz="1200" b="1" dirty="0">
                          <a:solidFill>
                            <a:schemeClr val="tx2"/>
                          </a:solidFill>
                          <a:latin typeface="+mn-lt"/>
                          <a:ea typeface="Times New Roman"/>
                          <a:cs typeface="Times New Roman"/>
                        </a:rPr>
                        <a:t>Nº Ligações Não Medidas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pt-BR" sz="1200" b="1" dirty="0">
                          <a:solidFill>
                            <a:schemeClr val="tx2"/>
                          </a:solidFill>
                          <a:latin typeface="+mn-lt"/>
                          <a:ea typeface="Times New Roman"/>
                          <a:cs typeface="Times New Roman"/>
                        </a:rPr>
                        <a:t>Nº Ligações Faturadas Totais</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42094">
                <a:tc rowSpan="4">
                  <a:txBody>
                    <a:bodyPr/>
                    <a:lstStyle/>
                    <a:p>
                      <a:pPr algn="ctr">
                        <a:lnSpc>
                          <a:spcPct val="115000"/>
                        </a:lnSpc>
                        <a:spcAft>
                          <a:spcPts val="0"/>
                        </a:spcAft>
                      </a:pPr>
                      <a:r>
                        <a:rPr lang="pt-BR" sz="1200" b="1" dirty="0">
                          <a:solidFill>
                            <a:schemeClr val="tx2"/>
                          </a:solidFill>
                          <a:latin typeface="+mn-lt"/>
                          <a:ea typeface="Times New Roman"/>
                          <a:cs typeface="Times New Roman"/>
                        </a:rPr>
                        <a:t>UMF</a:t>
                      </a:r>
                    </a:p>
                  </a:txBody>
                  <a:tcPr marL="44450" marR="4445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83.271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1.494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84.765</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93.413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3.259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96.672</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92.120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2.442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94.562</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93.599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1.273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94.872</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rowSpan="4">
                  <a:txBody>
                    <a:bodyPr/>
                    <a:lstStyle/>
                    <a:p>
                      <a:pPr algn="ctr">
                        <a:lnSpc>
                          <a:spcPct val="115000"/>
                        </a:lnSpc>
                        <a:spcAft>
                          <a:spcPts val="0"/>
                        </a:spcAft>
                      </a:pPr>
                      <a:r>
                        <a:rPr lang="pt-BR" sz="1200" b="1" dirty="0">
                          <a:solidFill>
                            <a:schemeClr val="tx2"/>
                          </a:solidFill>
                          <a:latin typeface="+mn-lt"/>
                          <a:ea typeface="Times New Roman"/>
                          <a:cs typeface="Times New Roman"/>
                        </a:rPr>
                        <a:t>UML</a:t>
                      </a:r>
                    </a:p>
                  </a:txBody>
                  <a:tcPr marL="44450" marR="4445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pt-BR" sz="1400">
                          <a:solidFill>
                            <a:schemeClr val="tx2"/>
                          </a:solidFill>
                          <a:latin typeface="+mn-lt"/>
                          <a:ea typeface="Times New Roman"/>
                          <a:cs typeface="Times New Roman"/>
                        </a:rPr>
                        <a:t>2010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133.407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16.399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149.806</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135.798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14.757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150.555</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139.092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13.909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153.001</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142.503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12.374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154.877</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rowSpan="4">
                  <a:txBody>
                    <a:bodyPr/>
                    <a:lstStyle/>
                    <a:p>
                      <a:pPr algn="ctr">
                        <a:lnSpc>
                          <a:spcPct val="115000"/>
                        </a:lnSpc>
                        <a:spcAft>
                          <a:spcPts val="0"/>
                        </a:spcAft>
                      </a:pPr>
                      <a:r>
                        <a:rPr lang="pt-BR" sz="1200" b="1" dirty="0">
                          <a:solidFill>
                            <a:schemeClr val="tx2"/>
                          </a:solidFill>
                          <a:latin typeface="+mn-lt"/>
                          <a:ea typeface="Times New Roman"/>
                          <a:cs typeface="Times New Roman"/>
                        </a:rPr>
                        <a:t>UMB</a:t>
                      </a:r>
                    </a:p>
                  </a:txBody>
                  <a:tcPr marL="44450" marR="4445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110.716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15.972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126.688</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102.947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13.299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116.246</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107.569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11.777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119.346</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112.829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8.341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121.170</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rowSpan="4">
                  <a:txBody>
                    <a:bodyPr/>
                    <a:lstStyle/>
                    <a:p>
                      <a:pPr algn="ctr">
                        <a:lnSpc>
                          <a:spcPct val="115000"/>
                        </a:lnSpc>
                        <a:spcAft>
                          <a:spcPts val="0"/>
                        </a:spcAft>
                      </a:pPr>
                      <a:r>
                        <a:rPr lang="pt-BR" sz="1200" b="1" dirty="0">
                          <a:solidFill>
                            <a:schemeClr val="tx2"/>
                          </a:solidFill>
                          <a:latin typeface="+mn-lt"/>
                          <a:ea typeface="Times New Roman"/>
                          <a:cs typeface="Times New Roman"/>
                        </a:rPr>
                        <a:t>UMJ</a:t>
                      </a:r>
                    </a:p>
                  </a:txBody>
                  <a:tcPr marL="44450" marR="4445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150.985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38.769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189.754</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dirty="0">
                          <a:solidFill>
                            <a:schemeClr val="tx2"/>
                          </a:solidFill>
                          <a:latin typeface="+mn-lt"/>
                          <a:ea typeface="Times New Roman"/>
                          <a:cs typeface="Times New Roman"/>
                        </a:rPr>
                        <a:t>2011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166.199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27.342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193.541</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164.762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22.305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187.067</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4">
                <a:tc vMerge="1">
                  <a:txBody>
                    <a:bodyPr/>
                    <a:lstStyle/>
                    <a:p>
                      <a:endParaRPr lang="pt-BR"/>
                    </a:p>
                  </a:txBody>
                  <a:tcPr/>
                </a:tc>
                <a:tc>
                  <a:txBody>
                    <a:bodyPr/>
                    <a:lstStyle/>
                    <a:p>
                      <a:pPr algn="ctr">
                        <a:lnSpc>
                          <a:spcPct val="115000"/>
                        </a:lnSpc>
                        <a:spcAft>
                          <a:spcPts val="0"/>
                        </a:spcAft>
                      </a:pPr>
                      <a:r>
                        <a:rPr lang="pt-BR" sz="1400">
                          <a:solidFill>
                            <a:schemeClr val="tx2"/>
                          </a:solidFill>
                          <a:latin typeface="+mn-lt"/>
                          <a:ea typeface="Times New Roman"/>
                          <a:cs typeface="Times New Roman"/>
                        </a:rPr>
                        <a:t>2013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169.370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chemeClr val="tx2"/>
                          </a:solidFill>
                          <a:latin typeface="+mn-lt"/>
                          <a:ea typeface="Times New Roman"/>
                          <a:cs typeface="Times New Roman"/>
                        </a:rPr>
                        <a:t>20.475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chemeClr val="tx2"/>
                          </a:solidFill>
                          <a:latin typeface="+mn-lt"/>
                          <a:ea typeface="Times New Roman"/>
                          <a:cs typeface="Times New Roman"/>
                        </a:rPr>
                        <a:t>189.845</a:t>
                      </a:r>
                    </a:p>
                  </a:txBody>
                  <a:tcPr marL="44450" marR="4445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p:cNvSpPr>
            <a:spLocks noGrp="1"/>
          </p:cNvSpPr>
          <p:nvPr>
            <p:ph type="title"/>
          </p:nvPr>
        </p:nvSpPr>
        <p:spPr>
          <a:xfrm>
            <a:off x="428596" y="571480"/>
            <a:ext cx="8229600" cy="796086"/>
          </a:xfrm>
        </p:spPr>
        <p:txBody>
          <a:bodyPr vert="horz" lIns="0" rIns="0" bIns="0" anchor="b">
            <a:normAutofit/>
          </a:bodyPr>
          <a:lstStyle/>
          <a:p>
            <a:r>
              <a:rPr lang="pt-BR" sz="3200" b="1" dirty="0" smtClean="0">
                <a:effectLst>
                  <a:outerShdw blurRad="38100" dist="38100" dir="2700000" algn="tl">
                    <a:srgbClr val="000000">
                      <a:alpha val="43137"/>
                    </a:srgbClr>
                  </a:outerShdw>
                </a:effectLst>
              </a:rPr>
              <a:t>Metodologia</a:t>
            </a:r>
          </a:p>
        </p:txBody>
      </p:sp>
      <p:sp>
        <p:nvSpPr>
          <p:cNvPr id="6" name="Rectangle 1"/>
          <p:cNvSpPr>
            <a:spLocks noChangeArrowheads="1"/>
          </p:cNvSpPr>
          <p:nvPr/>
        </p:nvSpPr>
        <p:spPr bwMode="auto">
          <a:xfrm>
            <a:off x="649749" y="1643050"/>
            <a:ext cx="478634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2700338" algn="ctr"/>
                <a:tab pos="5400675" algn="r"/>
              </a:tabLst>
            </a:pPr>
            <a:r>
              <a:rPr kumimoji="0" lang="pt-BR" sz="1200" b="0" i="0" u="none" strike="noStrike" cap="none" normalizeH="0" baseline="0" dirty="0" smtClean="0">
                <a:ln>
                  <a:noFill/>
                </a:ln>
                <a:solidFill>
                  <a:schemeClr val="tx2"/>
                </a:solidFill>
                <a:effectLst/>
                <a:ea typeface="Times New Roman" pitchFamily="18" charset="0"/>
                <a:cs typeface="Times New Roman" pitchFamily="18" charset="0"/>
              </a:rPr>
              <a:t>Tabela</a:t>
            </a:r>
            <a:r>
              <a:rPr kumimoji="0" lang="pt-BR" sz="1200" b="0" i="0" u="none" strike="noStrike" cap="none" normalizeH="0" dirty="0" smtClean="0">
                <a:ln>
                  <a:noFill/>
                </a:ln>
                <a:solidFill>
                  <a:schemeClr val="tx2"/>
                </a:solidFill>
                <a:effectLst/>
                <a:ea typeface="Times New Roman" pitchFamily="18" charset="0"/>
                <a:cs typeface="Times New Roman" pitchFamily="18" charset="0"/>
              </a:rPr>
              <a:t> </a:t>
            </a:r>
            <a:r>
              <a:rPr kumimoji="0" lang="pt-BR" sz="1200" b="0" i="0" u="none" strike="noStrike" cap="none" normalizeH="0" baseline="0" dirty="0" smtClean="0">
                <a:ln>
                  <a:noFill/>
                </a:ln>
                <a:solidFill>
                  <a:schemeClr val="tx2"/>
                </a:solidFill>
                <a:effectLst/>
                <a:ea typeface="Times New Roman" pitchFamily="18" charset="0"/>
                <a:cs typeface="Times New Roman" pitchFamily="18" charset="0"/>
              </a:rPr>
              <a:t>3 – </a:t>
            </a:r>
            <a:r>
              <a:rPr lang="pt-BR" sz="1200" dirty="0" smtClean="0">
                <a:solidFill>
                  <a:schemeClr val="tx2"/>
                </a:solidFill>
              </a:rPr>
              <a:t>Quantidade de Ligações Medidas, Não Medidas e Faturadas Totais (mês de dezembro)</a:t>
            </a:r>
            <a:endParaRPr kumimoji="0" lang="pt-BR" sz="1200" b="0" i="0" u="none" strike="noStrike" cap="none" normalizeH="0" baseline="0" dirty="0" smtClean="0">
              <a:ln>
                <a:noFill/>
              </a:ln>
              <a:solidFill>
                <a:schemeClr val="tx2"/>
              </a:solidFill>
              <a:effectLst/>
            </a:endParaRPr>
          </a:p>
        </p:txBody>
      </p:sp>
      <p:sp>
        <p:nvSpPr>
          <p:cNvPr id="7" name="Retângulo 6"/>
          <p:cNvSpPr/>
          <p:nvPr/>
        </p:nvSpPr>
        <p:spPr>
          <a:xfrm>
            <a:off x="578311" y="6397489"/>
            <a:ext cx="1619289" cy="246221"/>
          </a:xfrm>
          <a:prstGeom prst="rect">
            <a:avLst/>
          </a:prstGeom>
        </p:spPr>
        <p:txBody>
          <a:bodyPr wrap="square">
            <a:spAutoFit/>
          </a:bodyPr>
          <a:lstStyle/>
          <a:p>
            <a:r>
              <a:rPr lang="pt-BR" sz="1000" dirty="0" smtClean="0">
                <a:solidFill>
                  <a:schemeClr val="tx2"/>
                </a:solidFill>
              </a:rPr>
              <a:t>Fonte: COPAE (2013) </a:t>
            </a:r>
            <a:endParaRPr lang="pt-BR" sz="1000" dirty="0">
              <a:solidFill>
                <a:schemeClr val="tx2"/>
              </a:solidFill>
            </a:endParaRPr>
          </a:p>
        </p:txBody>
      </p:sp>
      <p:sp>
        <p:nvSpPr>
          <p:cNvPr id="8" name="Espaço Reservado para Conteúdo 6"/>
          <p:cNvSpPr txBox="1">
            <a:spLocks/>
          </p:cNvSpPr>
          <p:nvPr/>
        </p:nvSpPr>
        <p:spPr>
          <a:xfrm>
            <a:off x="5929322" y="2786058"/>
            <a:ext cx="2786082" cy="1143008"/>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400" b="0" i="0" u="none" strike="noStrike" kern="1200" cap="none" spc="0" normalizeH="0" baseline="0" noProof="0" dirty="0" smtClean="0">
                <a:ln>
                  <a:noFill/>
                </a:ln>
                <a:solidFill>
                  <a:schemeClr val="tx2"/>
                </a:solidFill>
                <a:effectLst/>
                <a:uLnTx/>
                <a:uFillTx/>
                <a:latin typeface="+mn-lt"/>
                <a:ea typeface="+mn-ea"/>
                <a:cs typeface="+mn-cs"/>
              </a:rPr>
              <a:t>Equação utilizada para o </a:t>
            </a:r>
            <a:r>
              <a:rPr kumimoji="0" lang="pt-BR" sz="1400" b="1" i="0" u="none" strike="noStrike" kern="1200" cap="none" spc="0" normalizeH="0" baseline="0" noProof="0" dirty="0" smtClean="0">
                <a:ln>
                  <a:noFill/>
                </a:ln>
                <a:solidFill>
                  <a:schemeClr val="tx2"/>
                </a:solidFill>
                <a:effectLst/>
                <a:uLnTx/>
                <a:uFillTx/>
                <a:latin typeface="+mn-lt"/>
                <a:ea typeface="+mn-ea"/>
                <a:cs typeface="+mn-cs"/>
              </a:rPr>
              <a:t>cálculo do Índice de </a:t>
            </a:r>
            <a:r>
              <a:rPr kumimoji="0" lang="pt-BR" sz="1400" b="1" i="0" u="none" strike="noStrike" kern="1200" cap="none" spc="0" normalizeH="0" baseline="0" noProof="0" dirty="0" err="1" smtClean="0">
                <a:ln>
                  <a:noFill/>
                </a:ln>
                <a:solidFill>
                  <a:schemeClr val="tx2"/>
                </a:solidFill>
                <a:effectLst/>
                <a:uLnTx/>
                <a:uFillTx/>
                <a:latin typeface="+mn-lt"/>
                <a:ea typeface="+mn-ea"/>
                <a:cs typeface="+mn-cs"/>
              </a:rPr>
              <a:t>Hidrometração</a:t>
            </a:r>
            <a:r>
              <a:rPr kumimoji="0" lang="pt-BR" sz="1400" b="0" i="0" u="none" strike="noStrike" kern="1200" cap="none" spc="0" normalizeH="0" baseline="0" noProof="0" dirty="0" smtClean="0">
                <a:ln>
                  <a:noFill/>
                </a:ln>
                <a:solidFill>
                  <a:schemeClr val="tx2"/>
                </a:solidFill>
                <a:effectLst/>
                <a:uLnTx/>
                <a:uFillTx/>
                <a:latin typeface="+mn-lt"/>
                <a:ea typeface="+mn-ea"/>
                <a:cs typeface="+mn-cs"/>
              </a:rPr>
              <a:t>:</a:t>
            </a:r>
            <a:endParaRPr kumimoji="0" lang="pt-BR"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Espaço Reservado para Conteúdo 2"/>
          <p:cNvSpPr txBox="1">
            <a:spLocks/>
          </p:cNvSpPr>
          <p:nvPr/>
        </p:nvSpPr>
        <p:spPr>
          <a:xfrm>
            <a:off x="6000760" y="3786190"/>
            <a:ext cx="2714644" cy="642942"/>
          </a:xfrm>
          <a:prstGeom prst="rect">
            <a:avLst/>
          </a:prstGeom>
        </p:spPr>
        <p:txBody>
          <a:bodyPr vert="horz">
            <a:normAutofit/>
          </a:bodyPr>
          <a:lstStyle/>
          <a:p>
            <a:pPr marL="274320" lvl="0" indent="-274320" algn="ctr">
              <a:spcBef>
                <a:spcPct val="20000"/>
              </a:spcBef>
              <a:buClr>
                <a:schemeClr val="accent3"/>
              </a:buClr>
              <a:buSzPct val="95000"/>
            </a:pPr>
            <a:r>
              <a:rPr kumimoji="0" lang="pt-BR" sz="1400" b="0" i="0" u="none" strike="noStrike" kern="1200" cap="none" spc="0" normalizeH="0" baseline="0" noProof="0" dirty="0" smtClean="0">
                <a:ln>
                  <a:noFill/>
                </a:ln>
                <a:solidFill>
                  <a:schemeClr val="tx2"/>
                </a:solidFill>
                <a:effectLst/>
                <a:uLnTx/>
                <a:uFillTx/>
                <a:latin typeface="+mn-lt"/>
                <a:ea typeface="+mn-ea"/>
                <a:cs typeface="+mn-cs"/>
              </a:rPr>
              <a:t> IH = </a:t>
            </a:r>
            <a:r>
              <a:rPr lang="pt-BR" sz="1400" dirty="0" err="1" smtClean="0">
                <a:solidFill>
                  <a:schemeClr val="tx2"/>
                </a:solidFill>
              </a:rPr>
              <a:t>Ligaç</a:t>
            </a:r>
            <a:r>
              <a:rPr lang="pt-BR" sz="1400" dirty="0" smtClean="0">
                <a:solidFill>
                  <a:schemeClr val="tx2"/>
                </a:solidFill>
              </a:rPr>
              <a:t>.</a:t>
            </a:r>
            <a:r>
              <a:rPr lang="pt-BR" sz="1400" dirty="0" err="1" smtClean="0">
                <a:solidFill>
                  <a:schemeClr val="tx2"/>
                </a:solidFill>
              </a:rPr>
              <a:t>Fatur</a:t>
            </a:r>
            <a:r>
              <a:rPr lang="pt-BR" sz="1400" dirty="0" smtClean="0">
                <a:solidFill>
                  <a:schemeClr val="tx2"/>
                </a:solidFill>
              </a:rPr>
              <a:t>.Med. </a:t>
            </a:r>
            <a:r>
              <a:rPr kumimoji="0" lang="pt-BR" sz="1400" b="0" i="0" u="none" strike="noStrike" kern="1200" cap="none" spc="0" normalizeH="0" baseline="0" noProof="0" dirty="0" smtClean="0">
                <a:ln>
                  <a:noFill/>
                </a:ln>
                <a:solidFill>
                  <a:schemeClr val="tx2"/>
                </a:solidFill>
                <a:effectLst/>
                <a:uLnTx/>
                <a:uFillTx/>
                <a:latin typeface="+mn-lt"/>
                <a:ea typeface="+mn-ea"/>
                <a:cs typeface="+mn-cs"/>
              </a:rPr>
              <a:t> x 100(%) </a:t>
            </a:r>
          </a:p>
          <a:p>
            <a:pPr marL="274320" lvl="0" indent="-274320" algn="ctr">
              <a:spcBef>
                <a:spcPct val="20000"/>
              </a:spcBef>
              <a:buClr>
                <a:schemeClr val="accent3"/>
              </a:buClr>
              <a:buSzPct val="95000"/>
            </a:pPr>
            <a:r>
              <a:rPr lang="pt-BR" sz="1400" dirty="0" err="1" smtClean="0">
                <a:solidFill>
                  <a:schemeClr val="tx2"/>
                </a:solidFill>
              </a:rPr>
              <a:t>Ligaç</a:t>
            </a:r>
            <a:r>
              <a:rPr lang="pt-BR" sz="1400" dirty="0" smtClean="0">
                <a:solidFill>
                  <a:schemeClr val="tx2"/>
                </a:solidFill>
              </a:rPr>
              <a:t>.</a:t>
            </a:r>
            <a:r>
              <a:rPr lang="pt-BR" sz="1400" dirty="0" err="1" smtClean="0">
                <a:solidFill>
                  <a:schemeClr val="tx2"/>
                </a:solidFill>
              </a:rPr>
              <a:t>Fatur</a:t>
            </a:r>
            <a:r>
              <a:rPr lang="pt-BR" sz="1400" dirty="0" smtClean="0">
                <a:solidFill>
                  <a:schemeClr val="tx2"/>
                </a:solidFill>
              </a:rPr>
              <a:t>.Totais       </a:t>
            </a:r>
            <a:endParaRPr kumimoji="0" lang="pt-BR" sz="14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10" name="Conector reto 9"/>
          <p:cNvCxnSpPr/>
          <p:nvPr/>
        </p:nvCxnSpPr>
        <p:spPr>
          <a:xfrm>
            <a:off x="6500826" y="4071942"/>
            <a:ext cx="1357322"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6000760" y="3643314"/>
            <a:ext cx="2714644" cy="8572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938962"/>
          </a:xfrm>
        </p:spPr>
        <p:txBody>
          <a:bodyPr vert="horz" lIns="0" rIns="0" bIns="0" anchor="b">
            <a:normAutofit/>
          </a:bodyPr>
          <a:lstStyle/>
          <a:p>
            <a:r>
              <a:rPr lang="pt-BR" sz="3200" b="1" dirty="0" smtClean="0">
                <a:effectLst>
                  <a:outerShdw blurRad="38100" dist="38100" dir="2700000" algn="tl">
                    <a:srgbClr val="000000">
                      <a:alpha val="43137"/>
                    </a:srgbClr>
                  </a:outerShdw>
                </a:effectLst>
              </a:rPr>
              <a:t>Resultados e Discussão</a:t>
            </a:r>
          </a:p>
        </p:txBody>
      </p:sp>
      <p:sp>
        <p:nvSpPr>
          <p:cNvPr id="3" name="Espaço Reservado para Conteúdo 2"/>
          <p:cNvSpPr>
            <a:spLocks noGrp="1"/>
          </p:cNvSpPr>
          <p:nvPr>
            <p:ph idx="1"/>
          </p:nvPr>
        </p:nvSpPr>
        <p:spPr>
          <a:xfrm>
            <a:off x="457200" y="2506984"/>
            <a:ext cx="8229600" cy="3208032"/>
          </a:xfrm>
        </p:spPr>
        <p:txBody>
          <a:bodyPr>
            <a:normAutofit/>
          </a:bodyPr>
          <a:lstStyle/>
          <a:p>
            <a:pPr algn="just">
              <a:lnSpc>
                <a:spcPct val="150000"/>
              </a:lnSpc>
            </a:pPr>
            <a:r>
              <a:rPr lang="pt-BR" sz="1800" dirty="0" smtClean="0">
                <a:solidFill>
                  <a:schemeClr val="tx2"/>
                </a:solidFill>
              </a:rPr>
              <a:t>Para análise dos dados foi testado, no software </a:t>
            </a:r>
            <a:r>
              <a:rPr lang="pt-BR" sz="1800" dirty="0" err="1" smtClean="0">
                <a:solidFill>
                  <a:schemeClr val="tx2"/>
                </a:solidFill>
              </a:rPr>
              <a:t>Statistica</a:t>
            </a:r>
            <a:r>
              <a:rPr lang="pt-BR" sz="1800" dirty="0" smtClean="0">
                <a:solidFill>
                  <a:schemeClr val="tx2"/>
                </a:solidFill>
              </a:rPr>
              <a:t> 9.0, se as diferenças dos valores de </a:t>
            </a:r>
            <a:r>
              <a:rPr lang="pt-BR" sz="1800" u="sng" dirty="0" smtClean="0">
                <a:solidFill>
                  <a:schemeClr val="tx2"/>
                </a:solidFill>
              </a:rPr>
              <a:t>Índice de Perdas Percentual </a:t>
            </a:r>
            <a:r>
              <a:rPr lang="pt-BR" sz="1800" dirty="0" smtClean="0">
                <a:solidFill>
                  <a:schemeClr val="tx2"/>
                </a:solidFill>
              </a:rPr>
              <a:t>e </a:t>
            </a:r>
            <a:r>
              <a:rPr lang="pt-BR" sz="1800" u="sng" dirty="0" smtClean="0">
                <a:solidFill>
                  <a:schemeClr val="tx2"/>
                </a:solidFill>
              </a:rPr>
              <a:t>Índice de </a:t>
            </a:r>
            <a:r>
              <a:rPr lang="pt-BR" sz="1800" u="sng" dirty="0" err="1" smtClean="0">
                <a:solidFill>
                  <a:schemeClr val="tx2"/>
                </a:solidFill>
              </a:rPr>
              <a:t>Hidrometração</a:t>
            </a:r>
            <a:r>
              <a:rPr lang="pt-BR" sz="1800" u="sng" dirty="0" smtClean="0">
                <a:solidFill>
                  <a:schemeClr val="tx2"/>
                </a:solidFill>
              </a:rPr>
              <a:t> </a:t>
            </a:r>
            <a:r>
              <a:rPr lang="pt-BR" sz="1800" dirty="0" smtClean="0">
                <a:solidFill>
                  <a:schemeClr val="tx2"/>
                </a:solidFill>
              </a:rPr>
              <a:t>eram significativas. 	</a:t>
            </a:r>
          </a:p>
          <a:p>
            <a:pPr algn="just">
              <a:lnSpc>
                <a:spcPct val="150000"/>
              </a:lnSpc>
              <a:buNone/>
            </a:pPr>
            <a:r>
              <a:rPr lang="pt-BR" sz="1800" dirty="0" smtClean="0">
                <a:solidFill>
                  <a:schemeClr val="tx2"/>
                </a:solidFill>
              </a:rPr>
              <a:t>	O resultado apresentado pelo software foi de </a:t>
            </a:r>
            <a:r>
              <a:rPr lang="pt-BR" sz="1800" b="1" dirty="0" smtClean="0">
                <a:solidFill>
                  <a:schemeClr val="tx2"/>
                </a:solidFill>
              </a:rPr>
              <a:t>p &lt; 0,05</a:t>
            </a:r>
            <a:r>
              <a:rPr lang="pt-BR" sz="1800" dirty="0" smtClean="0">
                <a:solidFill>
                  <a:schemeClr val="tx2"/>
                </a:solidFill>
              </a:rPr>
              <a:t>. Portanto, a diferença estatística foi significativa, mostrando que existe relação dos resultados de Índices avaliados.</a:t>
            </a:r>
          </a:p>
          <a:p>
            <a:pPr algn="just">
              <a:lnSpc>
                <a:spcPct val="150000"/>
              </a:lnSpc>
            </a:pPr>
            <a:endParaRPr lang="pt-BR" sz="1800" dirty="0" smtClean="0">
              <a:solidFill>
                <a:schemeClr val="tx2"/>
              </a:solidFill>
            </a:endParaRPr>
          </a:p>
          <a:p>
            <a:pPr algn="just">
              <a:lnSpc>
                <a:spcPct val="150000"/>
              </a:lnSpc>
            </a:pPr>
            <a:endParaRPr lang="pt-BR" sz="1800" dirty="0" smtClean="0">
              <a:solidFill>
                <a:schemeClr val="tx2"/>
              </a:solidFill>
            </a:endParaRPr>
          </a:p>
          <a:p>
            <a:pPr algn="just">
              <a:lnSpc>
                <a:spcPct val="150000"/>
              </a:lnSpc>
            </a:pPr>
            <a:endParaRPr lang="pt-BR" sz="1800" dirty="0">
              <a:solidFill>
                <a:schemeClr val="tx2"/>
              </a:solidFill>
            </a:endParaRPr>
          </a:p>
        </p:txBody>
      </p:sp>
      <p:pic>
        <p:nvPicPr>
          <p:cNvPr id="44034" name="Picture 2" descr="http://t1.gstatic.com/images?q=tbn:ANd9GcTuM_spIlg1QgLJPSvuVB3cWs1DIodbU6ThusZBi8RO4QDzjEgv"/>
          <p:cNvPicPr>
            <a:picLocks noChangeAspect="1" noChangeArrowheads="1"/>
          </p:cNvPicPr>
          <p:nvPr/>
        </p:nvPicPr>
        <p:blipFill>
          <a:blip r:embed="rId2" cstate="print"/>
          <a:srcRect/>
          <a:stretch>
            <a:fillRect/>
          </a:stretch>
        </p:blipFill>
        <p:spPr bwMode="auto">
          <a:xfrm>
            <a:off x="7215206" y="1009645"/>
            <a:ext cx="1608615" cy="1204909"/>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67524"/>
          </a:xfrm>
        </p:spPr>
        <p:txBody>
          <a:bodyPr vert="horz" lIns="0" rIns="0" bIns="0" anchor="b">
            <a:normAutofit/>
          </a:bodyPr>
          <a:lstStyle/>
          <a:p>
            <a:r>
              <a:rPr lang="pt-BR" sz="3200" b="1" dirty="0" smtClean="0">
                <a:effectLst>
                  <a:outerShdw blurRad="38100" dist="38100" dir="2700000" algn="tl">
                    <a:srgbClr val="000000">
                      <a:alpha val="43137"/>
                    </a:srgbClr>
                  </a:outerShdw>
                </a:effectLst>
              </a:rPr>
              <a:t>Resultados e Discussão</a:t>
            </a:r>
          </a:p>
        </p:txBody>
      </p:sp>
      <p:graphicFrame>
        <p:nvGraphicFramePr>
          <p:cNvPr id="6" name="Gráfico 5"/>
          <p:cNvGraphicFramePr/>
          <p:nvPr/>
        </p:nvGraphicFramePr>
        <p:xfrm>
          <a:off x="1172616" y="2663132"/>
          <a:ext cx="6711752" cy="3286148"/>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555776" y="4751364"/>
            <a:ext cx="500066" cy="200055"/>
          </a:xfrm>
          <a:prstGeom prst="rect">
            <a:avLst/>
          </a:prstGeom>
          <a:solidFill>
            <a:schemeClr val="bg1"/>
          </a:solidFill>
        </p:spPr>
        <p:txBody>
          <a:bodyPr wrap="square" lIns="0" tIns="0" rIns="0" bIns="0" rtlCol="0">
            <a:spAutoFit/>
          </a:bodyPr>
          <a:lstStyle/>
          <a:p>
            <a:pPr algn="ctr"/>
            <a:r>
              <a:rPr lang="pt-BR" sz="1300" b="1" dirty="0" smtClean="0">
                <a:solidFill>
                  <a:srgbClr val="04617B"/>
                </a:solidFill>
              </a:rPr>
              <a:t>2005</a:t>
            </a:r>
            <a:endParaRPr lang="pt-BR" sz="1300" b="1" dirty="0">
              <a:solidFill>
                <a:srgbClr val="04617B"/>
              </a:solidFill>
            </a:endParaRPr>
          </a:p>
        </p:txBody>
      </p:sp>
      <p:sp>
        <p:nvSpPr>
          <p:cNvPr id="9" name="CaixaDeTexto 8"/>
          <p:cNvSpPr txBox="1"/>
          <p:nvPr/>
        </p:nvSpPr>
        <p:spPr>
          <a:xfrm>
            <a:off x="3491880" y="4751364"/>
            <a:ext cx="504056" cy="200055"/>
          </a:xfrm>
          <a:prstGeom prst="rect">
            <a:avLst/>
          </a:prstGeom>
          <a:solidFill>
            <a:schemeClr val="bg1"/>
          </a:solidFill>
        </p:spPr>
        <p:txBody>
          <a:bodyPr wrap="square" lIns="0" tIns="0" rIns="0" bIns="0" rtlCol="0">
            <a:spAutoFit/>
          </a:bodyPr>
          <a:lstStyle/>
          <a:p>
            <a:pPr algn="ctr"/>
            <a:r>
              <a:rPr lang="pt-BR" sz="1300" b="1" dirty="0" smtClean="0">
                <a:solidFill>
                  <a:srgbClr val="04617B"/>
                </a:solidFill>
              </a:rPr>
              <a:t>2008</a:t>
            </a:r>
            <a:endParaRPr lang="pt-BR" sz="1300" b="1" dirty="0">
              <a:solidFill>
                <a:srgbClr val="04617B"/>
              </a:solidFill>
            </a:endParaRPr>
          </a:p>
        </p:txBody>
      </p:sp>
      <p:sp>
        <p:nvSpPr>
          <p:cNvPr id="10" name="CaixaDeTexto 9"/>
          <p:cNvSpPr txBox="1"/>
          <p:nvPr/>
        </p:nvSpPr>
        <p:spPr>
          <a:xfrm>
            <a:off x="4355976" y="4751364"/>
            <a:ext cx="500066" cy="200055"/>
          </a:xfrm>
          <a:prstGeom prst="rect">
            <a:avLst/>
          </a:prstGeom>
          <a:solidFill>
            <a:schemeClr val="bg1"/>
          </a:solidFill>
        </p:spPr>
        <p:txBody>
          <a:bodyPr wrap="square" lIns="0" tIns="0" rIns="0" bIns="0" rtlCol="0">
            <a:spAutoFit/>
          </a:bodyPr>
          <a:lstStyle/>
          <a:p>
            <a:pPr algn="ctr"/>
            <a:r>
              <a:rPr lang="pt-BR" sz="1300" b="1" dirty="0" smtClean="0">
                <a:solidFill>
                  <a:srgbClr val="04617B"/>
                </a:solidFill>
              </a:rPr>
              <a:t>2010</a:t>
            </a:r>
            <a:endParaRPr lang="pt-BR" sz="1300" b="1" dirty="0">
              <a:solidFill>
                <a:srgbClr val="04617B"/>
              </a:solidFill>
            </a:endParaRPr>
          </a:p>
        </p:txBody>
      </p:sp>
      <p:sp>
        <p:nvSpPr>
          <p:cNvPr id="11" name="CaixaDeTexto 10"/>
          <p:cNvSpPr txBox="1"/>
          <p:nvPr/>
        </p:nvSpPr>
        <p:spPr>
          <a:xfrm>
            <a:off x="5292080" y="4753624"/>
            <a:ext cx="500066" cy="200055"/>
          </a:xfrm>
          <a:prstGeom prst="rect">
            <a:avLst/>
          </a:prstGeom>
          <a:solidFill>
            <a:schemeClr val="bg1"/>
          </a:solidFill>
        </p:spPr>
        <p:txBody>
          <a:bodyPr wrap="square" lIns="0" tIns="0" rIns="0" bIns="0" rtlCol="0">
            <a:spAutoFit/>
          </a:bodyPr>
          <a:lstStyle/>
          <a:p>
            <a:pPr algn="ctr"/>
            <a:r>
              <a:rPr lang="pt-BR" sz="1300" b="1" dirty="0" smtClean="0">
                <a:solidFill>
                  <a:srgbClr val="04617B"/>
                </a:solidFill>
              </a:rPr>
              <a:t>2011</a:t>
            </a:r>
            <a:endParaRPr lang="pt-BR" sz="1300" b="1" dirty="0">
              <a:solidFill>
                <a:srgbClr val="04617B"/>
              </a:solidFill>
            </a:endParaRPr>
          </a:p>
        </p:txBody>
      </p:sp>
      <p:sp>
        <p:nvSpPr>
          <p:cNvPr id="12" name="CaixaDeTexto 11"/>
          <p:cNvSpPr txBox="1"/>
          <p:nvPr/>
        </p:nvSpPr>
        <p:spPr>
          <a:xfrm>
            <a:off x="6160166" y="4752494"/>
            <a:ext cx="500066" cy="200055"/>
          </a:xfrm>
          <a:prstGeom prst="rect">
            <a:avLst/>
          </a:prstGeom>
          <a:solidFill>
            <a:schemeClr val="bg1"/>
          </a:solidFill>
        </p:spPr>
        <p:txBody>
          <a:bodyPr wrap="square" lIns="0" tIns="0" rIns="0" bIns="0" rtlCol="0">
            <a:spAutoFit/>
          </a:bodyPr>
          <a:lstStyle/>
          <a:p>
            <a:pPr algn="ctr"/>
            <a:r>
              <a:rPr lang="pt-BR" sz="1300" b="1" dirty="0" smtClean="0">
                <a:solidFill>
                  <a:srgbClr val="04617B"/>
                </a:solidFill>
              </a:rPr>
              <a:t>2012</a:t>
            </a:r>
            <a:endParaRPr lang="pt-BR" sz="1300" b="1" dirty="0">
              <a:solidFill>
                <a:srgbClr val="04617B"/>
              </a:solidFill>
            </a:endParaRPr>
          </a:p>
        </p:txBody>
      </p:sp>
      <p:sp>
        <p:nvSpPr>
          <p:cNvPr id="13" name="CaixaDeTexto 12"/>
          <p:cNvSpPr txBox="1"/>
          <p:nvPr/>
        </p:nvSpPr>
        <p:spPr>
          <a:xfrm>
            <a:off x="7024262" y="4751364"/>
            <a:ext cx="500066" cy="200055"/>
          </a:xfrm>
          <a:prstGeom prst="rect">
            <a:avLst/>
          </a:prstGeom>
          <a:solidFill>
            <a:schemeClr val="bg1"/>
          </a:solidFill>
        </p:spPr>
        <p:txBody>
          <a:bodyPr wrap="square" lIns="0" tIns="0" rIns="0" bIns="0" rtlCol="0">
            <a:spAutoFit/>
          </a:bodyPr>
          <a:lstStyle/>
          <a:p>
            <a:pPr algn="ctr"/>
            <a:r>
              <a:rPr lang="pt-BR" sz="1300" b="1" dirty="0" smtClean="0">
                <a:solidFill>
                  <a:srgbClr val="04617B"/>
                </a:solidFill>
              </a:rPr>
              <a:t>2013</a:t>
            </a:r>
            <a:endParaRPr lang="pt-BR" sz="1300" b="1" dirty="0">
              <a:solidFill>
                <a:srgbClr val="04617B"/>
              </a:solidFill>
            </a:endParaRPr>
          </a:p>
        </p:txBody>
      </p:sp>
      <p:grpSp>
        <p:nvGrpSpPr>
          <p:cNvPr id="3" name="Grupo 34"/>
          <p:cNvGrpSpPr/>
          <p:nvPr/>
        </p:nvGrpSpPr>
        <p:grpSpPr>
          <a:xfrm>
            <a:off x="2555776" y="5003431"/>
            <a:ext cx="4920650" cy="866214"/>
            <a:chOff x="2411760" y="4833195"/>
            <a:chExt cx="4920650" cy="866214"/>
          </a:xfrm>
        </p:grpSpPr>
        <p:sp>
          <p:nvSpPr>
            <p:cNvPr id="5" name="Retângulo 4"/>
            <p:cNvSpPr/>
            <p:nvPr/>
          </p:nvSpPr>
          <p:spPr>
            <a:xfrm>
              <a:off x="2446361" y="4833195"/>
              <a:ext cx="361967" cy="171450"/>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p:nvSpPr>
          <p:spPr>
            <a:xfrm>
              <a:off x="2451137" y="5071310"/>
              <a:ext cx="361939" cy="171450"/>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411760" y="5521832"/>
              <a:ext cx="428628" cy="171450"/>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6984747" y="5527950"/>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6069511" y="5537474"/>
              <a:ext cx="347663" cy="15002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5172765" y="5520436"/>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4283968" y="5524196"/>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Retângulo 24"/>
            <p:cNvSpPr/>
            <p:nvPr/>
          </p:nvSpPr>
          <p:spPr>
            <a:xfrm>
              <a:off x="3348949" y="5526565"/>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Retângulo 26"/>
            <p:cNvSpPr/>
            <p:nvPr/>
          </p:nvSpPr>
          <p:spPr>
            <a:xfrm>
              <a:off x="3347864" y="5073641"/>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p:cNvSpPr/>
            <p:nvPr/>
          </p:nvSpPr>
          <p:spPr>
            <a:xfrm>
              <a:off x="4287662" y="5057741"/>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Retângulo 28"/>
            <p:cNvSpPr/>
            <p:nvPr/>
          </p:nvSpPr>
          <p:spPr>
            <a:xfrm>
              <a:off x="5171974" y="5061110"/>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etângulo 29"/>
            <p:cNvSpPr/>
            <p:nvPr/>
          </p:nvSpPr>
          <p:spPr>
            <a:xfrm>
              <a:off x="6070792" y="5063777"/>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tângulo 30"/>
            <p:cNvSpPr/>
            <p:nvPr/>
          </p:nvSpPr>
          <p:spPr>
            <a:xfrm>
              <a:off x="6971767" y="5079668"/>
              <a:ext cx="347663" cy="171459"/>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4" name="Espaço Reservado para Conteúdo 2"/>
          <p:cNvSpPr>
            <a:spLocks noGrp="1"/>
          </p:cNvSpPr>
          <p:nvPr>
            <p:ph idx="1"/>
          </p:nvPr>
        </p:nvSpPr>
        <p:spPr>
          <a:xfrm>
            <a:off x="457200" y="1813286"/>
            <a:ext cx="8401080" cy="785818"/>
          </a:xfrm>
        </p:spPr>
        <p:txBody>
          <a:bodyPr>
            <a:noAutofit/>
          </a:bodyPr>
          <a:lstStyle/>
          <a:p>
            <a:pPr marL="266700" indent="-266700" algn="just"/>
            <a:r>
              <a:rPr lang="pt-BR" sz="1600" dirty="0" smtClean="0">
                <a:solidFill>
                  <a:schemeClr val="tx2"/>
                </a:solidFill>
              </a:rPr>
              <a:t>Os primeiros cálculos efetuados foram a partir da equação do Índice de Perdas Percentual. Sendo possível obter valores para comparação ao longo dos anos 2005 a 2013 </a:t>
            </a:r>
          </a:p>
          <a:p>
            <a:pPr marL="266700" indent="-266700" algn="just"/>
            <a:endParaRPr lang="pt-BR" sz="1600" dirty="0" smtClean="0">
              <a:solidFill>
                <a:schemeClr val="tx2"/>
              </a:solidFill>
            </a:endParaRPr>
          </a:p>
          <a:p>
            <a:pPr marL="0" indent="0" algn="just">
              <a:buNone/>
            </a:pPr>
            <a:endParaRPr lang="pt-BR"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67524"/>
          </a:xfrm>
        </p:spPr>
        <p:txBody>
          <a:bodyPr vert="horz" lIns="0" rIns="0" bIns="0" anchor="b">
            <a:normAutofit/>
          </a:bodyPr>
          <a:lstStyle/>
          <a:p>
            <a:r>
              <a:rPr lang="pt-BR" sz="3200" b="1" dirty="0" smtClean="0">
                <a:effectLst>
                  <a:outerShdw blurRad="38100" dist="38100" dir="2700000" algn="tl">
                    <a:srgbClr val="000000">
                      <a:alpha val="43137"/>
                    </a:srgbClr>
                  </a:outerShdw>
                </a:effectLst>
              </a:rPr>
              <a:t>Resultados e Discussão</a:t>
            </a:r>
          </a:p>
        </p:txBody>
      </p:sp>
      <p:graphicFrame>
        <p:nvGraphicFramePr>
          <p:cNvPr id="4" name="Gráfico 3"/>
          <p:cNvGraphicFramePr/>
          <p:nvPr/>
        </p:nvGraphicFramePr>
        <p:xfrm>
          <a:off x="1619672" y="2636912"/>
          <a:ext cx="5929354" cy="3343288"/>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a:spLocks noGrp="1"/>
          </p:cNvSpPr>
          <p:nvPr>
            <p:ph idx="1"/>
          </p:nvPr>
        </p:nvSpPr>
        <p:spPr>
          <a:xfrm>
            <a:off x="457200" y="1813286"/>
            <a:ext cx="8401080" cy="785818"/>
          </a:xfrm>
        </p:spPr>
        <p:txBody>
          <a:bodyPr>
            <a:noAutofit/>
          </a:bodyPr>
          <a:lstStyle/>
          <a:p>
            <a:pPr marL="266700" indent="-266700" algn="just"/>
            <a:r>
              <a:rPr lang="pt-BR" sz="1600" dirty="0" smtClean="0">
                <a:solidFill>
                  <a:srgbClr val="04617B"/>
                </a:solidFill>
              </a:rPr>
              <a:t>Resultados encontrados após cálculo do Índice de </a:t>
            </a:r>
            <a:r>
              <a:rPr lang="pt-BR" sz="1600" dirty="0" err="1" smtClean="0">
                <a:solidFill>
                  <a:srgbClr val="04617B"/>
                </a:solidFill>
              </a:rPr>
              <a:t>Hidrometração</a:t>
            </a:r>
            <a:r>
              <a:rPr lang="pt-BR" sz="1600" dirty="0" smtClean="0">
                <a:solidFill>
                  <a:srgbClr val="04617B"/>
                </a:solidFill>
              </a:rPr>
              <a:t>:</a:t>
            </a:r>
          </a:p>
          <a:p>
            <a:pPr marL="266700" indent="-266700" algn="just"/>
            <a:endParaRPr lang="pt-BR" sz="1600" dirty="0" smtClean="0">
              <a:solidFill>
                <a:srgbClr val="04617B"/>
              </a:solidFill>
            </a:endParaRPr>
          </a:p>
          <a:p>
            <a:pPr marL="0" indent="0" algn="just">
              <a:buNone/>
            </a:pPr>
            <a:endParaRPr lang="pt-BR" sz="1600" dirty="0">
              <a:solidFill>
                <a:srgbClr val="04617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457200" y="1772816"/>
            <a:ext cx="8229600" cy="4752528"/>
          </a:xfrm>
        </p:spPr>
        <p:txBody>
          <a:bodyPr>
            <a:normAutofit fontScale="92500" lnSpcReduction="10000"/>
          </a:bodyPr>
          <a:lstStyle/>
          <a:p>
            <a:r>
              <a:rPr lang="pt-BR" sz="2000" b="1" dirty="0" smtClean="0">
                <a:solidFill>
                  <a:schemeClr val="tx2"/>
                </a:solidFill>
              </a:rPr>
              <a:t>PERDA DE ÁGUA</a:t>
            </a:r>
          </a:p>
          <a:p>
            <a:endParaRPr lang="pt-BR" sz="2000" b="1" dirty="0" smtClean="0">
              <a:solidFill>
                <a:schemeClr val="tx2"/>
              </a:solidFill>
            </a:endParaRPr>
          </a:p>
          <a:p>
            <a:pPr lvl="1"/>
            <a:r>
              <a:rPr lang="pt-BR" sz="1800" dirty="0" smtClean="0">
                <a:solidFill>
                  <a:schemeClr val="tx2"/>
                </a:solidFill>
              </a:rPr>
              <a:t>Caracteriza o sistema de abastecimento de água como um dos setores mais problemáticos no país;</a:t>
            </a:r>
          </a:p>
          <a:p>
            <a:pPr lvl="1"/>
            <a:endParaRPr lang="pt-BR" sz="1800" dirty="0" smtClean="0">
              <a:solidFill>
                <a:schemeClr val="tx2"/>
              </a:solidFill>
            </a:endParaRPr>
          </a:p>
          <a:p>
            <a:pPr lvl="1"/>
            <a:r>
              <a:rPr lang="pt-BR" sz="1800" dirty="0" smtClean="0">
                <a:solidFill>
                  <a:schemeClr val="tx2"/>
                </a:solidFill>
              </a:rPr>
              <a:t>Prejuízos ambientais e econômicos;</a:t>
            </a:r>
          </a:p>
          <a:p>
            <a:pPr lvl="1"/>
            <a:endParaRPr lang="pt-BR" sz="1800" dirty="0" smtClean="0">
              <a:solidFill>
                <a:schemeClr val="tx2"/>
              </a:solidFill>
            </a:endParaRPr>
          </a:p>
          <a:p>
            <a:pPr lvl="1"/>
            <a:endParaRPr lang="pt-BR" sz="1800" dirty="0" smtClean="0">
              <a:solidFill>
                <a:schemeClr val="tx2"/>
              </a:solidFill>
            </a:endParaRPr>
          </a:p>
          <a:p>
            <a:pPr lvl="1"/>
            <a:endParaRPr lang="pt-BR" sz="1800" dirty="0" smtClean="0">
              <a:solidFill>
                <a:schemeClr val="tx2"/>
              </a:solidFill>
            </a:endParaRPr>
          </a:p>
          <a:p>
            <a:pPr lvl="1"/>
            <a:endParaRPr lang="pt-BR" sz="1800" dirty="0" smtClean="0">
              <a:solidFill>
                <a:schemeClr val="tx2"/>
              </a:solidFill>
            </a:endParaRPr>
          </a:p>
          <a:p>
            <a:pPr lvl="1"/>
            <a:endParaRPr lang="pt-BR" sz="1800" dirty="0" smtClean="0">
              <a:solidFill>
                <a:schemeClr val="tx2"/>
              </a:solidFill>
            </a:endParaRPr>
          </a:p>
          <a:p>
            <a:pPr lvl="1"/>
            <a:endParaRPr lang="pt-BR" sz="1800" dirty="0" smtClean="0">
              <a:solidFill>
                <a:schemeClr val="tx2"/>
              </a:solidFill>
            </a:endParaRPr>
          </a:p>
          <a:p>
            <a:pPr lvl="1"/>
            <a:endParaRPr lang="pt-BR" sz="1800" dirty="0" smtClean="0">
              <a:solidFill>
                <a:schemeClr val="tx2"/>
              </a:solidFill>
            </a:endParaRPr>
          </a:p>
          <a:p>
            <a:pPr lvl="1"/>
            <a:endParaRPr lang="pt-BR" sz="1800" dirty="0" smtClean="0">
              <a:solidFill>
                <a:schemeClr val="tx2"/>
              </a:solidFill>
            </a:endParaRPr>
          </a:p>
          <a:p>
            <a:pPr lvl="1"/>
            <a:r>
              <a:rPr lang="pt-BR" sz="1800" dirty="0" smtClean="0">
                <a:solidFill>
                  <a:schemeClr val="tx2"/>
                </a:solidFill>
              </a:rPr>
              <a:t>Empresas de saneamento tem como desafio combater as perdas e racionar o volume consumido.</a:t>
            </a:r>
          </a:p>
          <a:p>
            <a:pPr lvl="1"/>
            <a:endParaRPr lang="pt-BR" sz="1800" b="1" dirty="0" smtClean="0">
              <a:solidFill>
                <a:schemeClr val="tx2"/>
              </a:solidFill>
            </a:endParaRPr>
          </a:p>
        </p:txBody>
      </p:sp>
      <p:pic>
        <p:nvPicPr>
          <p:cNvPr id="4" name="Picture 2"/>
          <p:cNvPicPr>
            <a:picLocks noChangeAspect="1" noChangeArrowheads="1"/>
          </p:cNvPicPr>
          <p:nvPr/>
        </p:nvPicPr>
        <p:blipFill>
          <a:blip r:embed="rId2" cstate="print"/>
          <a:srcRect b="52919"/>
          <a:stretch>
            <a:fillRect/>
          </a:stretch>
        </p:blipFill>
        <p:spPr bwMode="auto">
          <a:xfrm>
            <a:off x="1763688" y="3717032"/>
            <a:ext cx="5139549" cy="1398349"/>
          </a:xfrm>
          <a:prstGeom prst="rect">
            <a:avLst/>
          </a:prstGeom>
          <a:noFill/>
          <a:ln w="9525" algn="ctr">
            <a:noFill/>
            <a:miter lim="800000"/>
            <a:headEnd/>
            <a:tailEnd/>
          </a:ln>
          <a:effectLst>
            <a:softEdge rad="12700"/>
          </a:effectLst>
        </p:spPr>
      </p:pic>
      <p:sp>
        <p:nvSpPr>
          <p:cNvPr id="5" name="CaixaDeTexto 4"/>
          <p:cNvSpPr txBox="1"/>
          <p:nvPr/>
        </p:nvSpPr>
        <p:spPr>
          <a:xfrm>
            <a:off x="1736707" y="5199003"/>
            <a:ext cx="5067541" cy="246221"/>
          </a:xfrm>
          <a:prstGeom prst="rect">
            <a:avLst/>
          </a:prstGeom>
          <a:noFill/>
        </p:spPr>
        <p:txBody>
          <a:bodyPr wrap="square" rtlCol="0">
            <a:spAutoFit/>
          </a:bodyPr>
          <a:lstStyle/>
          <a:p>
            <a:pPr algn="ctr"/>
            <a:r>
              <a:rPr lang="pt-BR" sz="1000" b="1" dirty="0" smtClean="0">
                <a:solidFill>
                  <a:schemeClr val="tx2"/>
                </a:solidFill>
              </a:rPr>
              <a:t>Estrutura do Sistema de Abastecimento de Água</a:t>
            </a:r>
            <a:r>
              <a:rPr lang="pt-BR" sz="1000" dirty="0" smtClean="0">
                <a:solidFill>
                  <a:schemeClr val="tx2"/>
                </a:solidFill>
              </a:rPr>
              <a:t>. Fonte: </a:t>
            </a:r>
            <a:r>
              <a:rPr lang="pt-BR" sz="1000" dirty="0" err="1" smtClean="0">
                <a:solidFill>
                  <a:schemeClr val="tx2"/>
                </a:solidFill>
                <a:latin typeface="+mj-lt"/>
              </a:rPr>
              <a:t>Tsutyia</a:t>
            </a:r>
            <a:r>
              <a:rPr lang="pt-BR" sz="1000" dirty="0" smtClean="0">
                <a:solidFill>
                  <a:schemeClr val="tx2"/>
                </a:solidFill>
                <a:latin typeface="+mj-lt"/>
              </a:rPr>
              <a:t>, 2004</a:t>
            </a:r>
            <a:endParaRPr lang="pt-BR" sz="1000" dirty="0">
              <a:solidFill>
                <a:schemeClr val="tx2"/>
              </a:solidFill>
              <a:latin typeface="+mj-lt"/>
            </a:endParaRPr>
          </a:p>
        </p:txBody>
      </p:sp>
      <p:sp>
        <p:nvSpPr>
          <p:cNvPr id="7" name="Título 1"/>
          <p:cNvSpPr txBox="1">
            <a:spLocks/>
          </p:cNvSpPr>
          <p:nvPr/>
        </p:nvSpPr>
        <p:spPr>
          <a:xfrm>
            <a:off x="428596" y="428604"/>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Introdução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67524"/>
          </a:xfrm>
        </p:spPr>
        <p:txBody>
          <a:bodyPr vert="horz" lIns="0" rIns="0" bIns="0" anchor="b">
            <a:normAutofit/>
          </a:bodyPr>
          <a:lstStyle/>
          <a:p>
            <a:r>
              <a:rPr lang="pt-BR" sz="3200" b="1" dirty="0" smtClean="0">
                <a:effectLst>
                  <a:outerShdw blurRad="38100" dist="38100" dir="2700000" algn="tl">
                    <a:srgbClr val="000000">
                      <a:alpha val="43137"/>
                    </a:srgbClr>
                  </a:outerShdw>
                </a:effectLst>
              </a:rPr>
              <a:t>Resultados e Discussão</a:t>
            </a:r>
          </a:p>
        </p:txBody>
      </p:sp>
      <p:sp>
        <p:nvSpPr>
          <p:cNvPr id="5" name="Espaço Reservado para Conteúdo 2"/>
          <p:cNvSpPr>
            <a:spLocks noGrp="1"/>
          </p:cNvSpPr>
          <p:nvPr>
            <p:ph idx="1"/>
          </p:nvPr>
        </p:nvSpPr>
        <p:spPr>
          <a:xfrm>
            <a:off x="457200" y="1813286"/>
            <a:ext cx="8401080" cy="4568042"/>
          </a:xfrm>
        </p:spPr>
        <p:txBody>
          <a:bodyPr>
            <a:noAutofit/>
          </a:bodyPr>
          <a:lstStyle/>
          <a:p>
            <a:pPr marL="266700" indent="-266700" algn="just"/>
            <a:r>
              <a:rPr lang="pt-BR" sz="1600" dirty="0" smtClean="0">
                <a:solidFill>
                  <a:srgbClr val="04617B"/>
                </a:solidFill>
              </a:rPr>
              <a:t>ALGUNS PROGRAMAS DE CONTROLE DE PERDAS DE ÁGUA:</a:t>
            </a:r>
          </a:p>
          <a:p>
            <a:pPr marL="266700" indent="-266700" algn="just"/>
            <a:endParaRPr lang="pt-BR" sz="1600" dirty="0" smtClean="0">
              <a:solidFill>
                <a:srgbClr val="04617B"/>
              </a:solidFill>
            </a:endParaRPr>
          </a:p>
          <a:p>
            <a:pPr marL="632460" lvl="1" indent="-266700" algn="just"/>
            <a:r>
              <a:rPr lang="pt-BR" sz="1600" dirty="0" smtClean="0">
                <a:solidFill>
                  <a:srgbClr val="04617B"/>
                </a:solidFill>
              </a:rPr>
              <a:t>1996 -  Diagnóstico das perdas;</a:t>
            </a:r>
          </a:p>
          <a:p>
            <a:pPr marL="632460" lvl="1" indent="-266700" algn="just"/>
            <a:endParaRPr lang="pt-BR" sz="1600" dirty="0" smtClean="0">
              <a:solidFill>
                <a:srgbClr val="04617B"/>
              </a:solidFill>
            </a:endParaRPr>
          </a:p>
          <a:p>
            <a:pPr marL="632460" lvl="1" indent="-266700" algn="just"/>
            <a:r>
              <a:rPr lang="pt-BR" sz="1600" dirty="0" smtClean="0">
                <a:solidFill>
                  <a:srgbClr val="04617B"/>
                </a:solidFill>
              </a:rPr>
              <a:t>2003 – Implantação de tecnologias (válvulas redutoras de pressão).</a:t>
            </a:r>
          </a:p>
          <a:p>
            <a:pPr marL="0" indent="0" algn="just">
              <a:buNone/>
            </a:pPr>
            <a:endParaRPr lang="pt-BR" sz="1600" dirty="0">
              <a:solidFill>
                <a:srgbClr val="04617B"/>
              </a:solidFill>
            </a:endParaRPr>
          </a:p>
        </p:txBody>
      </p:sp>
      <p:pic>
        <p:nvPicPr>
          <p:cNvPr id="54274" name="Picture 2" descr="http://surgiu.com.br/imagem/noticias/t8/103953/imagem_1308131376433798_g.jpg"/>
          <p:cNvPicPr>
            <a:picLocks noChangeAspect="1" noChangeArrowheads="1"/>
          </p:cNvPicPr>
          <p:nvPr/>
        </p:nvPicPr>
        <p:blipFill>
          <a:blip r:embed="rId2" cstate="print"/>
          <a:srcRect/>
          <a:stretch>
            <a:fillRect/>
          </a:stretch>
        </p:blipFill>
        <p:spPr bwMode="auto">
          <a:xfrm>
            <a:off x="2987824" y="3933056"/>
            <a:ext cx="3744416" cy="1913163"/>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457200" y="1813286"/>
            <a:ext cx="8401080" cy="4568042"/>
          </a:xfrm>
        </p:spPr>
        <p:txBody>
          <a:bodyPr>
            <a:noAutofit/>
          </a:bodyPr>
          <a:lstStyle/>
          <a:p>
            <a:pPr marL="266700" indent="-266700" algn="just"/>
            <a:r>
              <a:rPr lang="pt-BR" sz="1600" dirty="0" smtClean="0">
                <a:solidFill>
                  <a:schemeClr val="tx2"/>
                </a:solidFill>
              </a:rPr>
              <a:t>Porém ainda continua sendo um grande problema do setor, pois em média, para cada 100 litros de água ofertado 40 litros de água são perdidos, ou seja, quase metade do total ofertado</a:t>
            </a:r>
          </a:p>
          <a:p>
            <a:pPr marL="266700" indent="-266700" algn="just"/>
            <a:endParaRPr lang="pt-BR" sz="1600" dirty="0" smtClean="0">
              <a:solidFill>
                <a:srgbClr val="04617B"/>
              </a:solidFill>
            </a:endParaRPr>
          </a:p>
          <a:p>
            <a:pPr marL="266700" indent="-266700" algn="just"/>
            <a:r>
              <a:rPr lang="pt-BR" sz="1600" dirty="0" smtClean="0">
                <a:solidFill>
                  <a:schemeClr val="tx2"/>
                </a:solidFill>
              </a:rPr>
              <a:t>Necessário melhorias na prestação de serviços, na gestão, nos investimento de qualificação dos trabalhadores e em ações contínuas de redução e controle de perdas proporcionando benefícios em curto, médio e longo e prazos ;</a:t>
            </a:r>
          </a:p>
          <a:p>
            <a:pPr marL="266700" indent="-266700" algn="just"/>
            <a:endParaRPr lang="pt-BR" sz="1600" dirty="0" smtClean="0">
              <a:solidFill>
                <a:schemeClr val="tx2"/>
              </a:solidFill>
            </a:endParaRPr>
          </a:p>
          <a:p>
            <a:pPr marL="266700" indent="-266700" algn="just"/>
            <a:r>
              <a:rPr lang="pt-BR" sz="1600" dirty="0" smtClean="0">
                <a:solidFill>
                  <a:schemeClr val="tx2"/>
                </a:solidFill>
              </a:rPr>
              <a:t>Em relação aos Índices de </a:t>
            </a:r>
            <a:r>
              <a:rPr lang="pt-BR" sz="1600" dirty="0" err="1" smtClean="0">
                <a:solidFill>
                  <a:schemeClr val="tx2"/>
                </a:solidFill>
              </a:rPr>
              <a:t>Hidrometração</a:t>
            </a:r>
            <a:r>
              <a:rPr lang="pt-BR" sz="1600" dirty="0" smtClean="0">
                <a:solidFill>
                  <a:schemeClr val="tx2"/>
                </a:solidFill>
              </a:rPr>
              <a:t> crescente nas unidades ao longo dos anos é notório a importância das ações de fornecimento sistemático de água ao usuário com cobrança proporcional ao seu consumo possibilitando benefícios financeiros, técnicos e sociais.</a:t>
            </a:r>
          </a:p>
          <a:p>
            <a:pPr marL="266700" lvl="1" indent="-266700" algn="just">
              <a:buClr>
                <a:schemeClr val="accent3"/>
              </a:buClr>
              <a:buSzPct val="95000"/>
            </a:pPr>
            <a:endParaRPr lang="pt-BR" sz="1600" dirty="0" smtClean="0">
              <a:solidFill>
                <a:schemeClr val="tx2"/>
              </a:solidFill>
            </a:endParaRPr>
          </a:p>
          <a:p>
            <a:pPr marL="632460" lvl="1" indent="-266700" algn="just"/>
            <a:endParaRPr lang="pt-BR" sz="1600" dirty="0" smtClean="0">
              <a:solidFill>
                <a:srgbClr val="04617B"/>
              </a:solidFill>
            </a:endParaRPr>
          </a:p>
          <a:p>
            <a:pPr marL="0" indent="0" algn="just">
              <a:buNone/>
            </a:pPr>
            <a:endParaRPr lang="pt-BR" sz="1600" dirty="0">
              <a:solidFill>
                <a:srgbClr val="04617B"/>
              </a:solidFill>
            </a:endParaRPr>
          </a:p>
        </p:txBody>
      </p:sp>
      <p:sp>
        <p:nvSpPr>
          <p:cNvPr id="7" name="Título 1"/>
          <p:cNvSpPr txBox="1">
            <a:spLocks/>
          </p:cNvSpPr>
          <p:nvPr/>
        </p:nvSpPr>
        <p:spPr>
          <a:xfrm>
            <a:off x="457200" y="704088"/>
            <a:ext cx="8229600" cy="867524"/>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mj-lt"/>
                <a:ea typeface="+mj-ea"/>
                <a:cs typeface="+mj-cs"/>
              </a:rPr>
              <a:t>Resultados e Discussão</a:t>
            </a:r>
            <a:endPar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1.gstatic.com/images?q=tbn:ANd9GcS42YnQC-M4dc4GBfkQZ4Ph9YHC6Je5YPDcns1XENTemfzwsPOqUw"/>
          <p:cNvPicPr>
            <a:picLocks noChangeAspect="1" noChangeArrowheads="1"/>
          </p:cNvPicPr>
          <p:nvPr/>
        </p:nvPicPr>
        <p:blipFill>
          <a:blip r:embed="rId2" cstate="print"/>
          <a:srcRect/>
          <a:stretch>
            <a:fillRect/>
          </a:stretch>
        </p:blipFill>
        <p:spPr bwMode="auto">
          <a:xfrm>
            <a:off x="7668344" y="620688"/>
            <a:ext cx="1214446" cy="1177161"/>
          </a:xfrm>
          <a:prstGeom prst="rect">
            <a:avLst/>
          </a:prstGeom>
          <a:noFill/>
          <a:effectLst>
            <a:softEdge rad="31750"/>
          </a:effectLst>
        </p:spPr>
      </p:pic>
      <p:sp>
        <p:nvSpPr>
          <p:cNvPr id="2" name="Título 1"/>
          <p:cNvSpPr>
            <a:spLocks noGrp="1"/>
          </p:cNvSpPr>
          <p:nvPr>
            <p:ph type="title"/>
          </p:nvPr>
        </p:nvSpPr>
        <p:spPr>
          <a:xfrm>
            <a:off x="457200" y="704088"/>
            <a:ext cx="8229600" cy="796086"/>
          </a:xfrm>
        </p:spPr>
        <p:txBody>
          <a:bodyPr vert="horz" lIns="0" rIns="0" bIns="0" anchor="b">
            <a:normAutofit/>
          </a:bodyPr>
          <a:lstStyle/>
          <a:p>
            <a:r>
              <a:rPr lang="pt-BR" sz="3200" b="1" dirty="0" smtClean="0">
                <a:effectLst>
                  <a:outerShdw blurRad="38100" dist="38100" dir="2700000" algn="tl">
                    <a:srgbClr val="000000">
                      <a:alpha val="43137"/>
                    </a:srgbClr>
                  </a:outerShdw>
                </a:effectLst>
              </a:rPr>
              <a:t>Conclusão</a:t>
            </a:r>
          </a:p>
        </p:txBody>
      </p:sp>
      <p:sp>
        <p:nvSpPr>
          <p:cNvPr id="3" name="Espaço Reservado para Conteúdo 2"/>
          <p:cNvSpPr>
            <a:spLocks noGrp="1"/>
          </p:cNvSpPr>
          <p:nvPr>
            <p:ph idx="1"/>
          </p:nvPr>
        </p:nvSpPr>
        <p:spPr>
          <a:xfrm>
            <a:off x="285720" y="1700808"/>
            <a:ext cx="8401080" cy="4824536"/>
          </a:xfrm>
        </p:spPr>
        <p:txBody>
          <a:bodyPr>
            <a:normAutofit/>
          </a:bodyPr>
          <a:lstStyle/>
          <a:p>
            <a:pPr algn="just"/>
            <a:r>
              <a:rPr lang="pt-BR" sz="1800" dirty="0" smtClean="0">
                <a:solidFill>
                  <a:schemeClr val="tx2"/>
                </a:solidFill>
              </a:rPr>
              <a:t>Os valores dos </a:t>
            </a:r>
            <a:r>
              <a:rPr lang="pt-BR" sz="1600" b="1" dirty="0" smtClean="0">
                <a:solidFill>
                  <a:schemeClr val="tx2"/>
                </a:solidFill>
              </a:rPr>
              <a:t>Índices de Perdas Percentual </a:t>
            </a:r>
            <a:r>
              <a:rPr lang="pt-BR" sz="1800" dirty="0" smtClean="0">
                <a:solidFill>
                  <a:schemeClr val="tx2"/>
                </a:solidFill>
              </a:rPr>
              <a:t>na Região Metropolitana de Salvador encontrados foram altos e dessa forma os sistemas de abastecimento não foram classificados em momento algum dos anos estudados como BOM; </a:t>
            </a:r>
          </a:p>
          <a:p>
            <a:pPr algn="just"/>
            <a:r>
              <a:rPr lang="pt-BR" sz="1800" dirty="0" smtClean="0">
                <a:solidFill>
                  <a:schemeClr val="tx2"/>
                </a:solidFill>
              </a:rPr>
              <a:t>Os sistemas de abastecimento das unidades  que tiveram melhor desempenho na redução das perdas foram as da Federação (</a:t>
            </a:r>
            <a:r>
              <a:rPr lang="pt-BR" sz="1600" b="1" dirty="0" smtClean="0">
                <a:solidFill>
                  <a:schemeClr val="tx2"/>
                </a:solidFill>
              </a:rPr>
              <a:t>UMF</a:t>
            </a:r>
            <a:r>
              <a:rPr lang="pt-BR" sz="1800" dirty="0" smtClean="0">
                <a:solidFill>
                  <a:schemeClr val="tx2"/>
                </a:solidFill>
              </a:rPr>
              <a:t>) e da Bolandeira (</a:t>
            </a:r>
            <a:r>
              <a:rPr lang="pt-BR" sz="1600" b="1" dirty="0" smtClean="0">
                <a:solidFill>
                  <a:schemeClr val="tx2"/>
                </a:solidFill>
              </a:rPr>
              <a:t>UMB</a:t>
            </a:r>
            <a:r>
              <a:rPr lang="pt-BR" sz="1800" dirty="0" smtClean="0">
                <a:solidFill>
                  <a:schemeClr val="tx2"/>
                </a:solidFill>
              </a:rPr>
              <a:t>) com Índices de Perdas  Percentual abaixo de 40% classificando-os como sistemas de abastecimento </a:t>
            </a:r>
            <a:r>
              <a:rPr lang="pt-BR" sz="1600" b="1" dirty="0" smtClean="0">
                <a:solidFill>
                  <a:schemeClr val="tx2"/>
                </a:solidFill>
              </a:rPr>
              <a:t>regulares;</a:t>
            </a:r>
            <a:r>
              <a:rPr lang="pt-BR" sz="1800" dirty="0" smtClean="0">
                <a:solidFill>
                  <a:schemeClr val="tx2"/>
                </a:solidFill>
              </a:rPr>
              <a:t> </a:t>
            </a:r>
          </a:p>
          <a:p>
            <a:pPr algn="just"/>
            <a:r>
              <a:rPr lang="pt-BR" sz="1800" dirty="0" smtClean="0">
                <a:solidFill>
                  <a:schemeClr val="tx2"/>
                </a:solidFill>
              </a:rPr>
              <a:t>As unidades do Cabula (</a:t>
            </a:r>
            <a:r>
              <a:rPr lang="pt-BR" sz="1600" b="1" dirty="0" smtClean="0">
                <a:solidFill>
                  <a:schemeClr val="tx2"/>
                </a:solidFill>
              </a:rPr>
              <a:t>UML</a:t>
            </a:r>
            <a:r>
              <a:rPr lang="pt-BR" sz="1800" dirty="0" smtClean="0">
                <a:solidFill>
                  <a:schemeClr val="tx2"/>
                </a:solidFill>
              </a:rPr>
              <a:t>) e de Pirajá (</a:t>
            </a:r>
            <a:r>
              <a:rPr lang="pt-BR" sz="1600" b="1" dirty="0" smtClean="0">
                <a:solidFill>
                  <a:schemeClr val="tx2"/>
                </a:solidFill>
              </a:rPr>
              <a:t>UMJ</a:t>
            </a:r>
            <a:r>
              <a:rPr lang="pt-BR" sz="1800" dirty="0" smtClean="0">
                <a:solidFill>
                  <a:schemeClr val="tx2"/>
                </a:solidFill>
              </a:rPr>
              <a:t>) apresentaram altos Índices de Perdas Percentual classificando seus sistemas como RUIM na maioria dos anos analisados;</a:t>
            </a:r>
          </a:p>
          <a:p>
            <a:pPr algn="just"/>
            <a:r>
              <a:rPr lang="pt-BR" sz="1800" dirty="0" smtClean="0">
                <a:solidFill>
                  <a:srgbClr val="04617B"/>
                </a:solidFill>
              </a:rPr>
              <a:t>Os </a:t>
            </a:r>
            <a:r>
              <a:rPr lang="pt-BR" sz="1600" b="1" dirty="0" smtClean="0">
                <a:solidFill>
                  <a:srgbClr val="04617B"/>
                </a:solidFill>
              </a:rPr>
              <a:t>Índices de </a:t>
            </a:r>
            <a:r>
              <a:rPr lang="pt-BR" sz="1600" b="1" dirty="0" err="1" smtClean="0">
                <a:solidFill>
                  <a:srgbClr val="04617B"/>
                </a:solidFill>
              </a:rPr>
              <a:t>Hidrometração</a:t>
            </a:r>
            <a:r>
              <a:rPr lang="pt-BR" sz="1600" b="1" dirty="0" smtClean="0">
                <a:solidFill>
                  <a:srgbClr val="04617B"/>
                </a:solidFill>
              </a:rPr>
              <a:t> </a:t>
            </a:r>
            <a:r>
              <a:rPr lang="pt-BR" sz="1800" dirty="0" smtClean="0">
                <a:solidFill>
                  <a:srgbClr val="04617B"/>
                </a:solidFill>
              </a:rPr>
              <a:t>foram crescente nas quatro Unidades Metropolitanas durante os anos analisados (2010, 2011, 2012 e 2013); </a:t>
            </a:r>
          </a:p>
          <a:p>
            <a:pPr algn="just"/>
            <a:r>
              <a:rPr lang="pt-BR" sz="1800" dirty="0" smtClean="0">
                <a:solidFill>
                  <a:srgbClr val="04617B"/>
                </a:solidFill>
              </a:rPr>
              <a:t>E a partir da utilização do software </a:t>
            </a:r>
            <a:r>
              <a:rPr lang="pt-BR" sz="1600" b="1" dirty="0" err="1" smtClean="0">
                <a:solidFill>
                  <a:srgbClr val="04617B"/>
                </a:solidFill>
              </a:rPr>
              <a:t>Statistica</a:t>
            </a:r>
            <a:r>
              <a:rPr lang="pt-BR" sz="1600" b="1" dirty="0" smtClean="0">
                <a:solidFill>
                  <a:srgbClr val="04617B"/>
                </a:solidFill>
              </a:rPr>
              <a:t> 9.0</a:t>
            </a:r>
            <a:r>
              <a:rPr lang="pt-BR" sz="1800" dirty="0" smtClean="0">
                <a:solidFill>
                  <a:srgbClr val="04617B"/>
                </a:solidFill>
              </a:rPr>
              <a:t>, foi apresentado um resultado de p &lt; 0,05 confirmando que a diferença estatística entre o Índice de Perdas e o Índice de </a:t>
            </a:r>
            <a:r>
              <a:rPr lang="pt-BR" sz="1800" dirty="0" err="1" smtClean="0">
                <a:solidFill>
                  <a:srgbClr val="04617B"/>
                </a:solidFill>
              </a:rPr>
              <a:t>Hidrometração</a:t>
            </a:r>
            <a:r>
              <a:rPr lang="pt-BR" sz="1800" dirty="0" smtClean="0">
                <a:solidFill>
                  <a:srgbClr val="04617B"/>
                </a:solidFill>
              </a:rPr>
              <a:t> se relacionam;</a:t>
            </a:r>
          </a:p>
          <a:p>
            <a:pPr algn="just"/>
            <a:endParaRPr lang="pt-BR" sz="1800" dirty="0" smtClean="0">
              <a:solidFill>
                <a:schemeClr val="tx2"/>
              </a:solidFill>
            </a:endParaRPr>
          </a:p>
          <a:p>
            <a:pPr algn="just"/>
            <a:endParaRPr lang="pt-BR" sz="1800"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772816"/>
            <a:ext cx="8229600" cy="4661872"/>
          </a:xfrm>
        </p:spPr>
        <p:txBody>
          <a:bodyPr>
            <a:normAutofit lnSpcReduction="10000"/>
          </a:bodyPr>
          <a:lstStyle/>
          <a:p>
            <a:pPr algn="just"/>
            <a:r>
              <a:rPr lang="pt-BR" sz="1800" dirty="0" smtClean="0">
                <a:solidFill>
                  <a:schemeClr val="accent1">
                    <a:lumMod val="75000"/>
                  </a:schemeClr>
                </a:solidFill>
              </a:rPr>
              <a:t>Os Programa de Controle de Redução de Perdas devem trabalhar na </a:t>
            </a:r>
            <a:r>
              <a:rPr lang="pt-BR" sz="1800" b="1" dirty="0" smtClean="0">
                <a:solidFill>
                  <a:schemeClr val="accent1">
                    <a:lumMod val="75000"/>
                  </a:schemeClr>
                </a:solidFill>
              </a:rPr>
              <a:t>subdivisão</a:t>
            </a:r>
            <a:r>
              <a:rPr lang="pt-BR" sz="1800" dirty="0" smtClean="0">
                <a:solidFill>
                  <a:schemeClr val="accent1">
                    <a:lumMod val="75000"/>
                  </a:schemeClr>
                </a:solidFill>
              </a:rPr>
              <a:t> do sistema para a execução do diagnóstico para facilitar e orientar ações corretivas e preventivas; investir na </a:t>
            </a:r>
            <a:r>
              <a:rPr lang="pt-BR" sz="1800" b="1" dirty="0" smtClean="0">
                <a:solidFill>
                  <a:schemeClr val="accent1">
                    <a:lumMod val="75000"/>
                  </a:schemeClr>
                </a:solidFill>
              </a:rPr>
              <a:t>macro e micromedição </a:t>
            </a:r>
            <a:r>
              <a:rPr lang="pt-BR" sz="1800" dirty="0" smtClean="0">
                <a:solidFill>
                  <a:schemeClr val="accent1">
                    <a:lumMod val="75000"/>
                  </a:schemeClr>
                </a:solidFill>
              </a:rPr>
              <a:t>para o monitoramento dos volumes do sistema; e nos </a:t>
            </a:r>
            <a:r>
              <a:rPr lang="pt-BR" sz="1800" b="1" dirty="0" smtClean="0">
                <a:solidFill>
                  <a:schemeClr val="accent1">
                    <a:lumMod val="75000"/>
                  </a:schemeClr>
                </a:solidFill>
              </a:rPr>
              <a:t>cadastros técnico </a:t>
            </a:r>
            <a:r>
              <a:rPr lang="pt-BR" sz="1800" dirty="0" smtClean="0">
                <a:solidFill>
                  <a:schemeClr val="accent1">
                    <a:lumMod val="75000"/>
                  </a:schemeClr>
                </a:solidFill>
              </a:rPr>
              <a:t>e de </a:t>
            </a:r>
            <a:r>
              <a:rPr lang="pt-BR" sz="1800" b="1" dirty="0" smtClean="0">
                <a:solidFill>
                  <a:schemeClr val="accent1">
                    <a:lumMod val="75000"/>
                  </a:schemeClr>
                </a:solidFill>
              </a:rPr>
              <a:t>consumidores</a:t>
            </a:r>
            <a:r>
              <a:rPr lang="pt-BR" sz="1800" dirty="0" smtClean="0">
                <a:solidFill>
                  <a:schemeClr val="accent1">
                    <a:lumMod val="75000"/>
                  </a:schemeClr>
                </a:solidFill>
              </a:rPr>
              <a:t> contribuindo para a modernização da empresa e para o controle e combate das perdas;</a:t>
            </a:r>
          </a:p>
          <a:p>
            <a:pPr algn="just"/>
            <a:endParaRPr lang="pt-BR" sz="1800" dirty="0" smtClean="0">
              <a:solidFill>
                <a:srgbClr val="04617B"/>
              </a:solidFill>
            </a:endParaRPr>
          </a:p>
          <a:p>
            <a:r>
              <a:rPr lang="pt-BR" sz="1800" dirty="0" smtClean="0">
                <a:solidFill>
                  <a:srgbClr val="04617B"/>
                </a:solidFill>
              </a:rPr>
              <a:t>As propostas do </a:t>
            </a:r>
            <a:r>
              <a:rPr lang="pt-BR" sz="1800" b="1" dirty="0" smtClean="0">
                <a:solidFill>
                  <a:srgbClr val="04617B"/>
                </a:solidFill>
              </a:rPr>
              <a:t>Governo Federal </a:t>
            </a:r>
            <a:r>
              <a:rPr lang="pt-BR" sz="1800" dirty="0" smtClean="0">
                <a:solidFill>
                  <a:srgbClr val="04617B"/>
                </a:solidFill>
              </a:rPr>
              <a:t>vêm buscando melhorias no desenvolvimento e crescimento do setor de saneamento no país, mas para isso é necessário o envolvimento da </a:t>
            </a:r>
            <a:r>
              <a:rPr lang="pt-BR" sz="1800" b="1" dirty="0" smtClean="0">
                <a:solidFill>
                  <a:srgbClr val="04617B"/>
                </a:solidFill>
              </a:rPr>
              <a:t>população,</a:t>
            </a:r>
            <a:r>
              <a:rPr lang="pt-BR" sz="1800" dirty="0" smtClean="0">
                <a:solidFill>
                  <a:srgbClr val="04617B"/>
                </a:solidFill>
              </a:rPr>
              <a:t> os </a:t>
            </a:r>
            <a:r>
              <a:rPr lang="pt-BR" sz="1800" b="1" dirty="0" smtClean="0">
                <a:solidFill>
                  <a:srgbClr val="04617B"/>
                </a:solidFill>
              </a:rPr>
              <a:t>governantes</a:t>
            </a:r>
            <a:r>
              <a:rPr lang="pt-BR" sz="1800" dirty="0" smtClean="0">
                <a:solidFill>
                  <a:srgbClr val="04617B"/>
                </a:solidFill>
              </a:rPr>
              <a:t>, </a:t>
            </a:r>
            <a:r>
              <a:rPr lang="pt-BR" sz="1800" b="1" dirty="0" smtClean="0">
                <a:solidFill>
                  <a:srgbClr val="04617B"/>
                </a:solidFill>
              </a:rPr>
              <a:t>representantes das empresas de saneamento</a:t>
            </a:r>
            <a:r>
              <a:rPr lang="pt-BR" sz="1800" dirty="0" smtClean="0">
                <a:solidFill>
                  <a:srgbClr val="04617B"/>
                </a:solidFill>
              </a:rPr>
              <a:t>, </a:t>
            </a:r>
            <a:r>
              <a:rPr lang="pt-BR" sz="1800" b="1" dirty="0" smtClean="0">
                <a:solidFill>
                  <a:srgbClr val="04617B"/>
                </a:solidFill>
              </a:rPr>
              <a:t>órgãos reguladores e financiadores  </a:t>
            </a:r>
            <a:r>
              <a:rPr lang="pt-BR" sz="1800" dirty="0" smtClean="0">
                <a:solidFill>
                  <a:srgbClr val="04617B"/>
                </a:solidFill>
              </a:rPr>
              <a:t>que devem respeitar e cumprir a legislação, buscando inovar sem perder o foco na sustentabilidade (SANTOS, 2013).</a:t>
            </a:r>
          </a:p>
          <a:p>
            <a:pPr>
              <a:buNone/>
            </a:pPr>
            <a:endParaRPr lang="pt-BR" sz="1800" dirty="0" smtClean="0">
              <a:solidFill>
                <a:srgbClr val="04617B"/>
              </a:solidFill>
            </a:endParaRPr>
          </a:p>
          <a:p>
            <a:pPr algn="just"/>
            <a:r>
              <a:rPr lang="pt-BR" sz="1800" dirty="0" smtClean="0">
                <a:solidFill>
                  <a:srgbClr val="04617B"/>
                </a:solidFill>
              </a:rPr>
              <a:t>Existem diversos materiais que abordam e analisam de forma mais profunda as perdas de água e as suas variáveis formas .</a:t>
            </a:r>
            <a:endParaRPr lang="pt-BR" sz="1800" dirty="0">
              <a:solidFill>
                <a:srgbClr val="04617B"/>
              </a:solidFill>
            </a:endParaRPr>
          </a:p>
        </p:txBody>
      </p:sp>
      <p:sp>
        <p:nvSpPr>
          <p:cNvPr id="5" name="Título 1"/>
          <p:cNvSpPr txBox="1">
            <a:spLocks/>
          </p:cNvSpPr>
          <p:nvPr/>
        </p:nvSpPr>
        <p:spPr>
          <a:xfrm>
            <a:off x="457200" y="704088"/>
            <a:ext cx="8229600" cy="796086"/>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Conclusão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28596" y="357166"/>
            <a:ext cx="8229600" cy="1143000"/>
          </a:xfrm>
        </p:spPr>
        <p:txBody>
          <a:bodyPr vert="horz" lIns="0" rIns="0" bIns="0" anchor="b">
            <a:normAutofit/>
          </a:bodyPr>
          <a:lstStyle/>
          <a:p>
            <a:r>
              <a:rPr lang="pt-BR" sz="3200" b="1" dirty="0" smtClean="0">
                <a:effectLst>
                  <a:outerShdw blurRad="38100" dist="38100" dir="2700000" algn="tl">
                    <a:srgbClr val="000000">
                      <a:alpha val="43137"/>
                    </a:srgbClr>
                  </a:outerShdw>
                </a:effectLst>
              </a:rPr>
              <a:t>Referências</a:t>
            </a:r>
          </a:p>
        </p:txBody>
      </p:sp>
      <p:sp>
        <p:nvSpPr>
          <p:cNvPr id="3" name="Espaço Reservado para Conteúdo 2"/>
          <p:cNvSpPr>
            <a:spLocks noGrp="1"/>
          </p:cNvSpPr>
          <p:nvPr>
            <p:ph idx="1"/>
          </p:nvPr>
        </p:nvSpPr>
        <p:spPr>
          <a:xfrm>
            <a:off x="214282" y="1571612"/>
            <a:ext cx="8715436" cy="4351040"/>
          </a:xfrm>
        </p:spPr>
        <p:txBody>
          <a:bodyPr>
            <a:noAutofit/>
          </a:bodyPr>
          <a:lstStyle/>
          <a:p>
            <a:r>
              <a:rPr lang="pt-BR" sz="1100" dirty="0" smtClean="0"/>
              <a:t>ASSOCIAÇÃO BRASILEIRA DE NORMAS TÉCNICAS NBR 14724</a:t>
            </a:r>
            <a:r>
              <a:rPr lang="pt-BR" sz="1100" b="1" dirty="0" smtClean="0"/>
              <a:t> </a:t>
            </a:r>
            <a:r>
              <a:rPr lang="pt-BR" sz="1100" dirty="0" smtClean="0"/>
              <a:t>- </a:t>
            </a:r>
            <a:r>
              <a:rPr lang="pt-BR" sz="1100" b="1" dirty="0" smtClean="0"/>
              <a:t>Informação e documentação: Trabalhos acadêmicos apresentação</a:t>
            </a:r>
            <a:r>
              <a:rPr lang="pt-BR" sz="1100" dirty="0" smtClean="0"/>
              <a:t>. Rio de Janeiro, 2011. 11 p. </a:t>
            </a:r>
          </a:p>
          <a:p>
            <a:pPr>
              <a:buNone/>
            </a:pPr>
            <a:r>
              <a:rPr lang="pt-BR" sz="1100" dirty="0" smtClean="0"/>
              <a:t>  </a:t>
            </a:r>
          </a:p>
          <a:p>
            <a:r>
              <a:rPr lang="pt-BR" sz="1100" dirty="0" smtClean="0"/>
              <a:t>ASSOCIAÇÃO BRASILEIRA DE NORMAS TÉCNICAS NBR 6028</a:t>
            </a:r>
            <a:r>
              <a:rPr lang="pt-BR" sz="1100" b="1" dirty="0" smtClean="0"/>
              <a:t> - Informação e documentação: Resumo: apresentação</a:t>
            </a:r>
            <a:r>
              <a:rPr lang="pt-BR" sz="1100" dirty="0" smtClean="0"/>
              <a:t>. Rio de Janeiro, 2003. 3 p.     </a:t>
            </a:r>
          </a:p>
          <a:p>
            <a:pPr>
              <a:buNone/>
            </a:pPr>
            <a:endParaRPr lang="pt-BR" sz="1100" dirty="0" smtClean="0"/>
          </a:p>
          <a:p>
            <a:r>
              <a:rPr lang="pt-BR" sz="1100" b="1" dirty="0" smtClean="0"/>
              <a:t>BRASIL</a:t>
            </a:r>
            <a:r>
              <a:rPr lang="pt-BR" sz="1100" dirty="0" smtClean="0"/>
              <a:t>, Ministério das Cidades. </a:t>
            </a:r>
            <a:r>
              <a:rPr lang="pt-BR" sz="1100" i="1" dirty="0" smtClean="0"/>
              <a:t>Sistema Nacional de Informações sobre Saneamento: Diagnóstico dos Serviços de Água e Esgotos – 2012</a:t>
            </a:r>
            <a:r>
              <a:rPr lang="pt-BR" sz="1100" dirty="0" smtClean="0"/>
              <a:t>. Secretaria Nacional de Saneamento Ambiental – SNSA.</a:t>
            </a:r>
            <a:r>
              <a:rPr lang="pt-BR" sz="1100" i="1" dirty="0" smtClean="0"/>
              <a:t> </a:t>
            </a:r>
            <a:r>
              <a:rPr lang="pt-BR" sz="1100" dirty="0" smtClean="0"/>
              <a:t>Brasília: SNSA/MCIDADES, 2014. </a:t>
            </a:r>
          </a:p>
          <a:p>
            <a:pPr>
              <a:buNone/>
            </a:pPr>
            <a:endParaRPr lang="pt-BR" sz="1100" dirty="0" smtClean="0"/>
          </a:p>
          <a:p>
            <a:r>
              <a:rPr lang="pt-BR" sz="1100" b="1" dirty="0" smtClean="0"/>
              <a:t>BRASIL</a:t>
            </a:r>
            <a:r>
              <a:rPr lang="pt-BR" sz="1100" dirty="0" smtClean="0"/>
              <a:t>, Ministério das Cidades. </a:t>
            </a:r>
            <a:r>
              <a:rPr lang="pt-BR" sz="1100" i="1" dirty="0" smtClean="0"/>
              <a:t>Sistema Nacional de Informações sobre Saneamento: Diagnóstico dos Serviços de Água e Esgotos – 2005</a:t>
            </a:r>
            <a:r>
              <a:rPr lang="pt-BR" sz="1100" dirty="0" smtClean="0"/>
              <a:t> Secretaria Nacional de Saneamento Ambiental – SNSA.</a:t>
            </a:r>
            <a:r>
              <a:rPr lang="pt-BR" sz="1100" i="1" dirty="0" smtClean="0"/>
              <a:t> </a:t>
            </a:r>
            <a:r>
              <a:rPr lang="pt-BR" sz="1100" dirty="0" smtClean="0"/>
              <a:t>Brasília: SNSA/MCIDADES, 2006. </a:t>
            </a:r>
          </a:p>
          <a:p>
            <a:pPr>
              <a:buNone/>
            </a:pPr>
            <a:endParaRPr lang="pt-BR" sz="1100" dirty="0" smtClean="0"/>
          </a:p>
          <a:p>
            <a:r>
              <a:rPr lang="pt-BR" sz="1100" b="1" dirty="0" smtClean="0"/>
              <a:t>BRASIL</a:t>
            </a:r>
            <a:r>
              <a:rPr lang="pt-BR" sz="1100" dirty="0" smtClean="0"/>
              <a:t>, Ministério das Cidades. </a:t>
            </a:r>
            <a:r>
              <a:rPr lang="pt-BR" sz="1100" i="1" dirty="0" smtClean="0"/>
              <a:t>Guias práticos : técnicas de operação em sistemas de  abastecimento de água</a:t>
            </a:r>
            <a:r>
              <a:rPr lang="pt-BR" sz="1100" dirty="0" smtClean="0"/>
              <a:t> . Brasília: SNSA, 2007. 5 v.</a:t>
            </a:r>
          </a:p>
          <a:p>
            <a:pPr>
              <a:buNone/>
            </a:pPr>
            <a:endParaRPr lang="pt-BR" sz="1100" dirty="0" smtClean="0"/>
          </a:p>
          <a:p>
            <a:r>
              <a:rPr lang="pt-BR" sz="1100" dirty="0" smtClean="0"/>
              <a:t>COÊLHO, Adalberto Cavalcanti. </a:t>
            </a:r>
            <a:r>
              <a:rPr lang="pt-BR" sz="1100" b="1" dirty="0" smtClean="0"/>
              <a:t>Manual de economia de água</a:t>
            </a:r>
            <a:r>
              <a:rPr lang="pt-BR" sz="1100" dirty="0" smtClean="0"/>
              <a:t>: conservação de água. Olinda: Editora do Autor, 2001.</a:t>
            </a:r>
          </a:p>
          <a:p>
            <a:pPr>
              <a:buNone/>
            </a:pPr>
            <a:endParaRPr lang="pt-BR" sz="1100" dirty="0" smtClean="0"/>
          </a:p>
          <a:p>
            <a:r>
              <a:rPr lang="pt-BR" sz="1100" b="1" dirty="0" smtClean="0"/>
              <a:t>EMBASA</a:t>
            </a:r>
            <a:r>
              <a:rPr lang="pt-BR" sz="1100" dirty="0" smtClean="0"/>
              <a:t>. Controle Operacional de Água e Esgoto da Embasa (COPAE).</a:t>
            </a:r>
          </a:p>
          <a:p>
            <a:pPr>
              <a:buNone/>
            </a:pPr>
            <a:endParaRPr lang="pt-BR" sz="1100" dirty="0" smtClean="0"/>
          </a:p>
          <a:p>
            <a:r>
              <a:rPr lang="pt-BR" sz="1100" dirty="0" smtClean="0"/>
              <a:t>FLINDAY, E. </a:t>
            </a:r>
            <a:r>
              <a:rPr lang="pt-BR" sz="1100" b="1" dirty="0" smtClean="0"/>
              <a:t>Guia para elaboração de projetos de pesquisa</a:t>
            </a:r>
            <a:r>
              <a:rPr lang="pt-BR" sz="1100" dirty="0" smtClean="0"/>
              <a:t>. Universidade da Região de Joinville – UNIVILLE.</a:t>
            </a:r>
          </a:p>
          <a:p>
            <a:pPr>
              <a:buNone/>
            </a:pPr>
            <a:endParaRPr lang="pt-BR" sz="1100" dirty="0" smtClean="0"/>
          </a:p>
          <a:p>
            <a:r>
              <a:rPr lang="pt-BR" sz="1100" dirty="0" smtClean="0"/>
              <a:t>LEÃO, N. F</a:t>
            </a:r>
            <a:r>
              <a:rPr lang="pt-BR" sz="1100" i="1" dirty="0" smtClean="0"/>
              <a:t>. </a:t>
            </a:r>
            <a:r>
              <a:rPr lang="pt-BR" sz="1100" b="1" dirty="0" smtClean="0"/>
              <a:t>A importância da implantação de um projeto de </a:t>
            </a:r>
            <a:r>
              <a:rPr lang="pt-BR" sz="1100" b="1" dirty="0" err="1" smtClean="0"/>
              <a:t>Micromedição</a:t>
            </a:r>
            <a:r>
              <a:rPr lang="pt-BR" sz="1100" b="1" dirty="0" smtClean="0"/>
              <a:t> para o desenvolvimento de uma política de gestão, controle e redução de perdas</a:t>
            </a:r>
            <a:r>
              <a:rPr lang="pt-BR" sz="1100" i="1" dirty="0" smtClean="0"/>
              <a:t>.</a:t>
            </a:r>
            <a:r>
              <a:rPr lang="pt-BR" sz="1100" dirty="0" smtClean="0"/>
              <a:t>  In: Congresso Brasileiro de Engenharia Sanitária e Ambiental, 24. 2007, Belo Horizonte (MG). Disponível em:&lt; http://engearteconsultoria.com.br/pdf/importancia.PDF. Acesso em: 01 out. 2014.</a:t>
            </a:r>
          </a:p>
          <a:p>
            <a:pPr>
              <a:buNone/>
            </a:pPr>
            <a:endParaRPr lang="pt-BR" sz="1100" dirty="0" smtClean="0"/>
          </a:p>
          <a:p>
            <a:r>
              <a:rPr lang="pt-BR" sz="1100" dirty="0" smtClean="0"/>
              <a:t>MAGALHÃES, A. S., </a:t>
            </a:r>
            <a:r>
              <a:rPr lang="pt-BR" sz="1100" b="1" i="1" dirty="0" smtClean="0"/>
              <a:t>Metodologia para diagnóstico e controle de perdas</a:t>
            </a:r>
            <a:r>
              <a:rPr lang="pt-BR" sz="1100" dirty="0" smtClean="0"/>
              <a:t>: uma experiência desenvolvida em sistema de abastecimento de água, Salvador, 2001.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9181" y="1428736"/>
            <a:ext cx="8980227" cy="5240624"/>
          </a:xfrm>
        </p:spPr>
        <p:txBody>
          <a:bodyPr>
            <a:noAutofit/>
          </a:bodyPr>
          <a:lstStyle/>
          <a:p>
            <a:r>
              <a:rPr lang="pt-BR" sz="1100" dirty="0" smtClean="0"/>
              <a:t>MIRANDA, Ernani </a:t>
            </a:r>
            <a:r>
              <a:rPr lang="pt-BR" sz="1100" dirty="0" err="1" smtClean="0"/>
              <a:t>Ciríaco</a:t>
            </a:r>
            <a:r>
              <a:rPr lang="pt-BR" sz="1100" dirty="0" smtClean="0"/>
              <a:t> de. </a:t>
            </a:r>
            <a:r>
              <a:rPr lang="pt-BR" sz="1100" b="1" dirty="0" smtClean="0"/>
              <a:t>Avaliação de Perdas em Sistemas de Abastecimento de Água</a:t>
            </a:r>
            <a:r>
              <a:rPr lang="pt-BR" sz="1100" dirty="0" smtClean="0"/>
              <a:t> – Indicadores de Perdas e Metodologias para Análise de Confiabilidade. [Distrito Federal]. 2002.</a:t>
            </a:r>
          </a:p>
          <a:p>
            <a:pPr>
              <a:buNone/>
            </a:pPr>
            <a:endParaRPr lang="pt-BR" sz="1100" dirty="0" smtClean="0"/>
          </a:p>
          <a:p>
            <a:r>
              <a:rPr lang="pt-BR" sz="1100" dirty="0" smtClean="0"/>
              <a:t>PIECHNICKI, A. S.; </a:t>
            </a:r>
            <a:r>
              <a:rPr lang="pt-BR" sz="1100" dirty="0" err="1" smtClean="0"/>
              <a:t>Kovaleski</a:t>
            </a:r>
            <a:r>
              <a:rPr lang="pt-BR" sz="1100" dirty="0" smtClean="0"/>
              <a:t>, J.  L.; Souza, M. V.;  </a:t>
            </a:r>
            <a:r>
              <a:rPr lang="pt-BR" sz="1100" dirty="0" err="1" smtClean="0"/>
              <a:t>Piechnicki</a:t>
            </a:r>
            <a:r>
              <a:rPr lang="pt-BR" sz="1100" dirty="0" smtClean="0"/>
              <a:t>, F.; Baran, L. R. Utilização da metodologia de análise e solução de problemas na redução das perdas de água: um estudo de caso na SANEPAR. </a:t>
            </a:r>
            <a:r>
              <a:rPr lang="pt-BR" sz="1100" b="1" dirty="0" smtClean="0"/>
              <a:t>Revista de Engenharia e Tecnologia</a:t>
            </a:r>
            <a:r>
              <a:rPr lang="pt-BR" sz="1100" dirty="0" smtClean="0"/>
              <a:t>. V. 3, No. 2, Ago/2011. Disponível em: &lt;http://www.revistaret.com.br/ojs-2.2.3/</a:t>
            </a:r>
            <a:r>
              <a:rPr lang="pt-BR" sz="1100" dirty="0" err="1" smtClean="0"/>
              <a:t>index</a:t>
            </a:r>
            <a:r>
              <a:rPr lang="pt-BR" sz="1100" dirty="0" smtClean="0"/>
              <a:t>.</a:t>
            </a:r>
            <a:r>
              <a:rPr lang="pt-BR" sz="1100" dirty="0" err="1" smtClean="0"/>
              <a:t>php</a:t>
            </a:r>
            <a:r>
              <a:rPr lang="pt-BR" sz="1100" dirty="0" smtClean="0"/>
              <a:t>/</a:t>
            </a:r>
            <a:r>
              <a:rPr lang="pt-BR" sz="1100" dirty="0" err="1" smtClean="0"/>
              <a:t>ret</a:t>
            </a:r>
            <a:r>
              <a:rPr lang="pt-BR" sz="1100" dirty="0" smtClean="0"/>
              <a:t>/</a:t>
            </a:r>
            <a:r>
              <a:rPr lang="pt-BR" sz="1100" dirty="0" err="1" smtClean="0"/>
              <a:t>article</a:t>
            </a:r>
            <a:r>
              <a:rPr lang="pt-BR" sz="1100" dirty="0" smtClean="0"/>
              <a:t>/</a:t>
            </a:r>
            <a:r>
              <a:rPr lang="pt-BR" sz="1100" dirty="0" err="1" smtClean="0"/>
              <a:t>viewFile</a:t>
            </a:r>
            <a:r>
              <a:rPr lang="pt-BR" sz="1100" dirty="0" smtClean="0"/>
              <a:t>/85/ 110&gt;.  </a:t>
            </a:r>
          </a:p>
          <a:p>
            <a:pPr>
              <a:buNone/>
            </a:pPr>
            <a:endParaRPr lang="pt-BR" sz="1100" dirty="0" smtClean="0"/>
          </a:p>
          <a:p>
            <a:r>
              <a:rPr lang="pt-BR" sz="1100" dirty="0" smtClean="0"/>
              <a:t>PREFEITURA MUNICIPAL DO SALVADOR. Plano Municipal de Habitação de Salvador - 2008-2025, Secretaria Municipal de Habitação – SEHAB.</a:t>
            </a:r>
          </a:p>
          <a:p>
            <a:pPr>
              <a:buNone/>
            </a:pPr>
            <a:endParaRPr lang="pt-BR" sz="1100" dirty="0" smtClean="0"/>
          </a:p>
          <a:p>
            <a:r>
              <a:rPr lang="pt-BR" sz="1100" dirty="0" smtClean="0"/>
              <a:t>REBOUÇAS, F. </a:t>
            </a:r>
            <a:r>
              <a:rPr lang="pt-BR" sz="1100" b="1" dirty="0" smtClean="0"/>
              <a:t>Desperdício de Água no Brasil</a:t>
            </a:r>
            <a:r>
              <a:rPr lang="pt-BR" sz="1100" dirty="0" smtClean="0"/>
              <a:t>. Disponível em: &lt;http://www.infoescola.com/ecologia/desperdicio-de-agua-no-brasil/&gt;. Acessado em 25 mar. 2014.</a:t>
            </a:r>
          </a:p>
          <a:p>
            <a:pPr>
              <a:buNone/>
            </a:pPr>
            <a:endParaRPr lang="pt-BR" sz="1100" dirty="0" smtClean="0"/>
          </a:p>
          <a:p>
            <a:r>
              <a:rPr lang="pt-BR" sz="1100" dirty="0" smtClean="0"/>
              <a:t>SÁ, Clarissa Campos de. </a:t>
            </a:r>
            <a:r>
              <a:rPr lang="pt-BR" sz="1100" b="1" dirty="0" smtClean="0"/>
              <a:t>A importância da </a:t>
            </a:r>
            <a:r>
              <a:rPr lang="pt-BR" sz="1100" b="1" dirty="0" err="1" smtClean="0"/>
              <a:t>micromedição</a:t>
            </a:r>
            <a:r>
              <a:rPr lang="pt-BR" sz="1100" b="1" dirty="0" smtClean="0"/>
              <a:t> no combate às perdas de água: estudo da </a:t>
            </a:r>
            <a:r>
              <a:rPr lang="pt-BR" sz="1100" b="1" dirty="0" err="1" smtClean="0"/>
              <a:t>hidrometração</a:t>
            </a:r>
            <a:r>
              <a:rPr lang="pt-BR" sz="1100" b="1" dirty="0" smtClean="0"/>
              <a:t> da Companhia Águas de Joinville. </a:t>
            </a:r>
            <a:r>
              <a:rPr lang="pt-BR" sz="1100" dirty="0" smtClean="0"/>
              <a:t>2007. 128 f. Dissertação (Mestrado) - Universidade Federal de Santa Catarina – UFSC, Santa Catarina, 2007. </a:t>
            </a:r>
          </a:p>
          <a:p>
            <a:pPr>
              <a:buNone/>
            </a:pPr>
            <a:endParaRPr lang="pt-BR" sz="1100" dirty="0" smtClean="0"/>
          </a:p>
          <a:p>
            <a:r>
              <a:rPr lang="pt-BR" sz="1100" dirty="0" smtClean="0"/>
              <a:t>SANTOS, L. B. M..; WANDER, A. E.;  Serviços de Água e Esgoto disponibilizado por concessionárias regionais no Brasil. </a:t>
            </a:r>
            <a:r>
              <a:rPr lang="pt-BR" sz="1100" b="1" dirty="0" smtClean="0"/>
              <a:t>Revista AIDIS</a:t>
            </a:r>
            <a:r>
              <a:rPr lang="pt-BR" sz="1100" dirty="0" smtClean="0"/>
              <a:t>. V. 7, No. 1, p.66-77, Abr/2013. </a:t>
            </a:r>
          </a:p>
          <a:p>
            <a:pPr>
              <a:buNone/>
            </a:pPr>
            <a:endParaRPr lang="pt-BR" sz="1100" dirty="0" smtClean="0"/>
          </a:p>
          <a:p>
            <a:r>
              <a:rPr lang="pt-BR" sz="1100" dirty="0" smtClean="0"/>
              <a:t>SILVA, B. O. </a:t>
            </a:r>
            <a:r>
              <a:rPr lang="pt-BR" sz="1100" dirty="0" err="1" smtClean="0"/>
              <a:t>C.et</a:t>
            </a:r>
            <a:r>
              <a:rPr lang="pt-BR" sz="1100" dirty="0" smtClean="0"/>
              <a:t> al. </a:t>
            </a:r>
            <a:r>
              <a:rPr lang="pt-BR" sz="1100" b="1" dirty="0" smtClean="0"/>
              <a:t>Controle de Perdas de Água em Sistemas de Distribuição</a:t>
            </a:r>
            <a:r>
              <a:rPr lang="pt-BR" sz="1100" dirty="0" smtClean="0"/>
              <a:t>. Departamento de Engenharia Hidráulica e Sanitária da USP. 2003.</a:t>
            </a:r>
          </a:p>
          <a:p>
            <a:pPr>
              <a:buNone/>
            </a:pPr>
            <a:endParaRPr lang="pt-BR" sz="1100" dirty="0" smtClean="0"/>
          </a:p>
          <a:p>
            <a:r>
              <a:rPr lang="pt-BR" sz="1100" dirty="0" smtClean="0"/>
              <a:t>SOBRINHO, R. A. </a:t>
            </a:r>
            <a:r>
              <a:rPr lang="pt-BR" sz="1100" b="1" dirty="0" smtClean="0"/>
              <a:t>Gestão de Perdas de Água e Energia em Sistemas de Abastecimento de Água da Embasa: Um estudo dos fatores intervenientes da RMS</a:t>
            </a:r>
            <a:r>
              <a:rPr lang="pt-BR" sz="1100" dirty="0" smtClean="0"/>
              <a:t>. 2012. 279 p. Dissertação (Mestrado). Universidade Federal da Bahia - UFBA – Escola Politécnica, Bahia, 2012.</a:t>
            </a:r>
          </a:p>
          <a:p>
            <a:endParaRPr lang="pt-BR" sz="1100" dirty="0" smtClean="0"/>
          </a:p>
          <a:p>
            <a:r>
              <a:rPr lang="pt-BR" sz="1100" dirty="0" smtClean="0"/>
              <a:t>TSUTIYA, Milton </a:t>
            </a:r>
            <a:r>
              <a:rPr lang="pt-BR" sz="1100" dirty="0" err="1" smtClean="0"/>
              <a:t>Tomoyouki</a:t>
            </a:r>
            <a:r>
              <a:rPr lang="pt-BR" sz="1100" dirty="0" smtClean="0"/>
              <a:t>. </a:t>
            </a:r>
            <a:r>
              <a:rPr lang="pt-BR" sz="1100" b="1" dirty="0" smtClean="0"/>
              <a:t>Abastecimento de Água</a:t>
            </a:r>
            <a:r>
              <a:rPr lang="pt-BR" sz="1100" dirty="0" smtClean="0"/>
              <a:t>. 2ª ed. São Paulo, 2005.</a:t>
            </a:r>
          </a:p>
          <a:p>
            <a:endParaRPr lang="pt-BR" sz="1100" dirty="0"/>
          </a:p>
        </p:txBody>
      </p:sp>
      <p:sp>
        <p:nvSpPr>
          <p:cNvPr id="5" name="Título 1"/>
          <p:cNvSpPr>
            <a:spLocks noGrp="1"/>
          </p:cNvSpPr>
          <p:nvPr>
            <p:ph type="title"/>
          </p:nvPr>
        </p:nvSpPr>
        <p:spPr>
          <a:xfrm>
            <a:off x="428596" y="357166"/>
            <a:ext cx="8229600" cy="1143000"/>
          </a:xfrm>
        </p:spPr>
        <p:txBody>
          <a:bodyPr vert="horz" lIns="0" rIns="0" bIns="0" anchor="b">
            <a:normAutofit/>
          </a:bodyPr>
          <a:lstStyle/>
          <a:p>
            <a:r>
              <a:rPr lang="pt-BR" sz="3200" b="1" dirty="0" smtClean="0">
                <a:effectLst>
                  <a:outerShdw blurRad="38100" dist="38100" dir="2700000" algn="tl">
                    <a:srgbClr val="000000">
                      <a:alpha val="43137"/>
                    </a:srgbClr>
                  </a:outerShdw>
                </a:effectLst>
              </a:rPr>
              <a:t>Referências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0" y="2928934"/>
            <a:ext cx="9144000" cy="571496"/>
          </a:xfrm>
        </p:spPr>
        <p:txBody>
          <a:bodyPr vert="horz" lIns="0" rIns="0" bIns="0" anchor="b">
            <a:noAutofit/>
          </a:bodyPr>
          <a:lstStyle/>
          <a:p>
            <a:pPr algn="ctr"/>
            <a:r>
              <a:rPr lang="pt-BR" sz="4800" b="1" dirty="0" smtClean="0">
                <a:effectLst>
                  <a:outerShdw blurRad="38100" dist="38100" dir="2700000" algn="tl">
                    <a:srgbClr val="000000">
                      <a:alpha val="43137"/>
                    </a:srgbClr>
                  </a:outerShdw>
                </a:effectLst>
              </a:rPr>
              <a:t>Obrigada!</a:t>
            </a:r>
          </a:p>
        </p:txBody>
      </p:sp>
      <p:sp>
        <p:nvSpPr>
          <p:cNvPr id="5" name="Título 1"/>
          <p:cNvSpPr txBox="1">
            <a:spLocks/>
          </p:cNvSpPr>
          <p:nvPr/>
        </p:nvSpPr>
        <p:spPr>
          <a:xfrm>
            <a:off x="0" y="3643314"/>
            <a:ext cx="9144000" cy="289742"/>
          </a:xfrm>
          <a:prstGeom prst="rect">
            <a:avLst/>
          </a:prstGeom>
        </p:spPr>
        <p:txBody>
          <a:bodyPr vert="horz" lIns="0" rIns="0" bIns="0"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2000" dirty="0" smtClean="0">
                <a:solidFill>
                  <a:schemeClr val="tx2"/>
                </a:solidFill>
                <a:latin typeface="+mj-lt"/>
                <a:ea typeface="+mj-ea"/>
                <a:cs typeface="+mj-cs"/>
              </a:rPr>
              <a:t>catarinamrosa@gmail.com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078962" y="6058088"/>
            <a:ext cx="3429024" cy="553998"/>
          </a:xfrm>
          <a:prstGeom prst="rect">
            <a:avLst/>
          </a:prstGeom>
          <a:noFill/>
        </p:spPr>
        <p:txBody>
          <a:bodyPr wrap="square" rtlCol="0">
            <a:spAutoFit/>
          </a:bodyPr>
          <a:lstStyle/>
          <a:p>
            <a:pPr algn="just"/>
            <a:r>
              <a:rPr lang="pt-BR" sz="1000" b="1" dirty="0" smtClean="0">
                <a:solidFill>
                  <a:schemeClr val="tx2"/>
                </a:solidFill>
              </a:rPr>
              <a:t>Representação espacial do índice de Perdas de água por faixas percentuais nos Estados Brasileiros</a:t>
            </a:r>
            <a:r>
              <a:rPr lang="pt-BR" sz="1000" dirty="0" smtClean="0">
                <a:solidFill>
                  <a:schemeClr val="tx2"/>
                </a:solidFill>
              </a:rPr>
              <a:t>. Fonte: SNSA</a:t>
            </a:r>
            <a:r>
              <a:rPr lang="pt-BR" sz="1000" dirty="0" smtClean="0">
                <a:solidFill>
                  <a:schemeClr val="tx2"/>
                </a:solidFill>
                <a:latin typeface="+mj-lt"/>
              </a:rPr>
              <a:t>, 2012</a:t>
            </a:r>
            <a:endParaRPr lang="pt-BR" sz="1000" dirty="0">
              <a:solidFill>
                <a:schemeClr val="tx2"/>
              </a:solidFill>
              <a:latin typeface="+mj-lt"/>
            </a:endParaRPr>
          </a:p>
        </p:txBody>
      </p:sp>
      <p:sp>
        <p:nvSpPr>
          <p:cNvPr id="7" name="CaixaDeTexto 6"/>
          <p:cNvSpPr txBox="1"/>
          <p:nvPr/>
        </p:nvSpPr>
        <p:spPr>
          <a:xfrm>
            <a:off x="785786" y="5493594"/>
            <a:ext cx="3500462" cy="400110"/>
          </a:xfrm>
          <a:prstGeom prst="rect">
            <a:avLst/>
          </a:prstGeom>
          <a:noFill/>
        </p:spPr>
        <p:txBody>
          <a:bodyPr wrap="square" rtlCol="0">
            <a:spAutoFit/>
          </a:bodyPr>
          <a:lstStyle/>
          <a:p>
            <a:pPr algn="just"/>
            <a:r>
              <a:rPr lang="pt-BR" sz="1000" b="1" dirty="0" smtClean="0">
                <a:solidFill>
                  <a:schemeClr val="tx2"/>
                </a:solidFill>
              </a:rPr>
              <a:t>Índices de Perdas de água no Brasil por Região</a:t>
            </a:r>
            <a:r>
              <a:rPr lang="pt-BR" sz="1000" dirty="0" smtClean="0">
                <a:solidFill>
                  <a:schemeClr val="tx2"/>
                </a:solidFill>
              </a:rPr>
              <a:t>.</a:t>
            </a:r>
          </a:p>
          <a:p>
            <a:pPr algn="just"/>
            <a:r>
              <a:rPr lang="pt-BR" sz="1000" dirty="0" smtClean="0">
                <a:solidFill>
                  <a:schemeClr val="tx2"/>
                </a:solidFill>
              </a:rPr>
              <a:t>Fonte: SNSA, 2012.</a:t>
            </a:r>
            <a:endParaRPr lang="pt-BR" sz="1000" dirty="0">
              <a:solidFill>
                <a:schemeClr val="tx2"/>
              </a:solidFill>
            </a:endParaRPr>
          </a:p>
        </p:txBody>
      </p:sp>
      <p:sp>
        <p:nvSpPr>
          <p:cNvPr id="8" name="Espaço Reservado para Conteúdo 2"/>
          <p:cNvSpPr>
            <a:spLocks noGrp="1"/>
          </p:cNvSpPr>
          <p:nvPr>
            <p:ph idx="1"/>
          </p:nvPr>
        </p:nvSpPr>
        <p:spPr>
          <a:xfrm>
            <a:off x="457200" y="1935480"/>
            <a:ext cx="8229600" cy="493388"/>
          </a:xfrm>
        </p:spPr>
        <p:txBody>
          <a:bodyPr>
            <a:normAutofit/>
          </a:bodyPr>
          <a:lstStyle/>
          <a:p>
            <a:r>
              <a:rPr lang="pt-BR" sz="1900" b="1" dirty="0" smtClean="0">
                <a:solidFill>
                  <a:schemeClr val="tx2"/>
                </a:solidFill>
              </a:rPr>
              <a:t>PERDA DE ÁGUA</a:t>
            </a:r>
          </a:p>
        </p:txBody>
      </p:sp>
      <p:pic>
        <p:nvPicPr>
          <p:cNvPr id="9" name="Imagem 8" descr="Mapa de perdas.png"/>
          <p:cNvPicPr>
            <a:picLocks noChangeAspect="1"/>
          </p:cNvPicPr>
          <p:nvPr/>
        </p:nvPicPr>
        <p:blipFill>
          <a:blip r:embed="rId2" cstate="print"/>
          <a:srcRect l="1153" t="895" r="1429" b="3716"/>
          <a:stretch>
            <a:fillRect/>
          </a:stretch>
        </p:blipFill>
        <p:spPr>
          <a:xfrm>
            <a:off x="5041900" y="2197146"/>
            <a:ext cx="3486150" cy="3892566"/>
          </a:xfrm>
          <a:prstGeom prst="rect">
            <a:avLst/>
          </a:prstGeom>
        </p:spPr>
      </p:pic>
      <p:pic>
        <p:nvPicPr>
          <p:cNvPr id="10" name="Imagem 9" descr="Graf.de colunas_Perdas_por Região.png"/>
          <p:cNvPicPr>
            <a:picLocks noChangeAspect="1"/>
          </p:cNvPicPr>
          <p:nvPr/>
        </p:nvPicPr>
        <p:blipFill>
          <a:blip r:embed="rId3" cstate="print"/>
          <a:stretch>
            <a:fillRect/>
          </a:stretch>
        </p:blipFill>
        <p:spPr>
          <a:xfrm>
            <a:off x="785786" y="3100328"/>
            <a:ext cx="3571900" cy="2387858"/>
          </a:xfrm>
          <a:prstGeom prst="rect">
            <a:avLst/>
          </a:prstGeom>
        </p:spPr>
      </p:pic>
      <p:sp>
        <p:nvSpPr>
          <p:cNvPr id="12" name="Título 1"/>
          <p:cNvSpPr txBox="1">
            <a:spLocks/>
          </p:cNvSpPr>
          <p:nvPr/>
        </p:nvSpPr>
        <p:spPr>
          <a:xfrm>
            <a:off x="428596" y="428604"/>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Introdução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357290" y="2780928"/>
          <a:ext cx="6072230" cy="3639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4429124" y="6423139"/>
            <a:ext cx="1896673" cy="246221"/>
          </a:xfrm>
          <a:prstGeom prst="rect">
            <a:avLst/>
          </a:prstGeom>
          <a:noFill/>
        </p:spPr>
        <p:txBody>
          <a:bodyPr wrap="square" rtlCol="0">
            <a:spAutoFit/>
          </a:bodyPr>
          <a:lstStyle/>
          <a:p>
            <a:r>
              <a:rPr lang="pt-BR" sz="1000" b="1" dirty="0" smtClean="0">
                <a:solidFill>
                  <a:schemeClr val="tx2"/>
                </a:solidFill>
              </a:rPr>
              <a:t>Vazamento.</a:t>
            </a:r>
            <a:r>
              <a:rPr lang="pt-BR" sz="1000" dirty="0" smtClean="0">
                <a:solidFill>
                  <a:schemeClr val="tx2"/>
                </a:solidFill>
              </a:rPr>
              <a:t>Fonte: SNIS 2012.</a:t>
            </a:r>
            <a:endParaRPr lang="pt-BR" sz="1000" dirty="0">
              <a:solidFill>
                <a:schemeClr val="tx2"/>
              </a:solidFill>
            </a:endParaRPr>
          </a:p>
        </p:txBody>
      </p:sp>
      <p:sp>
        <p:nvSpPr>
          <p:cNvPr id="8" name="Título 1"/>
          <p:cNvSpPr txBox="1">
            <a:spLocks/>
          </p:cNvSpPr>
          <p:nvPr/>
        </p:nvSpPr>
        <p:spPr>
          <a:xfrm>
            <a:off x="428596" y="428604"/>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Introdução</a:t>
            </a:r>
          </a:p>
        </p:txBody>
      </p:sp>
      <p:sp>
        <p:nvSpPr>
          <p:cNvPr id="7" name="Espaço Reservado para Conteúdo 2"/>
          <p:cNvSpPr>
            <a:spLocks noGrp="1"/>
          </p:cNvSpPr>
          <p:nvPr>
            <p:ph idx="1"/>
          </p:nvPr>
        </p:nvSpPr>
        <p:spPr>
          <a:xfrm>
            <a:off x="457200" y="1935480"/>
            <a:ext cx="8229600" cy="493388"/>
          </a:xfrm>
        </p:spPr>
        <p:txBody>
          <a:bodyPr>
            <a:normAutofit/>
          </a:bodyPr>
          <a:lstStyle/>
          <a:p>
            <a:r>
              <a:rPr lang="pt-BR" sz="1900" b="1" dirty="0" smtClean="0">
                <a:solidFill>
                  <a:schemeClr val="tx2"/>
                </a:solidFill>
              </a:rPr>
              <a:t>Volume de água desperdiçado em vazamentos: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ANd9GcRT-5MjoIn3necWYG6T70fVEyDQKb_jCwPVzSQuHBlCWNO1zgI8Pw"/>
          <p:cNvPicPr>
            <a:picLocks noChangeAspect="1" noChangeArrowheads="1"/>
          </p:cNvPicPr>
          <p:nvPr/>
        </p:nvPicPr>
        <p:blipFill>
          <a:blip r:embed="rId2" cstate="print"/>
          <a:srcRect/>
          <a:stretch>
            <a:fillRect/>
          </a:stretch>
        </p:blipFill>
        <p:spPr bwMode="auto">
          <a:xfrm>
            <a:off x="6876256" y="5301208"/>
            <a:ext cx="1524000" cy="1066801"/>
          </a:xfrm>
          <a:prstGeom prst="rect">
            <a:avLst/>
          </a:prstGeom>
          <a:noFill/>
        </p:spPr>
      </p:pic>
      <p:sp>
        <p:nvSpPr>
          <p:cNvPr id="8" name="Título 1"/>
          <p:cNvSpPr txBox="1">
            <a:spLocks/>
          </p:cNvSpPr>
          <p:nvPr/>
        </p:nvSpPr>
        <p:spPr>
          <a:xfrm>
            <a:off x="428596" y="428604"/>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Introdução</a:t>
            </a:r>
          </a:p>
        </p:txBody>
      </p:sp>
      <p:sp>
        <p:nvSpPr>
          <p:cNvPr id="7" name="Espaço Reservado para Conteúdo 2"/>
          <p:cNvSpPr>
            <a:spLocks noGrp="1"/>
          </p:cNvSpPr>
          <p:nvPr>
            <p:ph idx="1"/>
          </p:nvPr>
        </p:nvSpPr>
        <p:spPr>
          <a:xfrm>
            <a:off x="457200" y="1844824"/>
            <a:ext cx="8229600" cy="4608512"/>
          </a:xfrm>
        </p:spPr>
        <p:txBody>
          <a:bodyPr>
            <a:normAutofit/>
          </a:bodyPr>
          <a:lstStyle/>
          <a:p>
            <a:pPr>
              <a:lnSpc>
                <a:spcPct val="150000"/>
              </a:lnSpc>
            </a:pPr>
            <a:r>
              <a:rPr lang="pt-BR" sz="2000" dirty="0" smtClean="0">
                <a:solidFill>
                  <a:schemeClr val="tx2"/>
                </a:solidFill>
              </a:rPr>
              <a:t>Para explicar a existência de perdas de água em patamares acima do aceitável, algumas hipóteses podem ser levantadas, tais como:</a:t>
            </a:r>
          </a:p>
          <a:p>
            <a:pPr lvl="1">
              <a:lnSpc>
                <a:spcPct val="150000"/>
              </a:lnSpc>
            </a:pPr>
            <a:r>
              <a:rPr lang="pt-BR" sz="1800" dirty="0" smtClean="0">
                <a:solidFill>
                  <a:schemeClr val="tx2"/>
                </a:solidFill>
              </a:rPr>
              <a:t> falhas na detecção de vazamentos;</a:t>
            </a:r>
          </a:p>
          <a:p>
            <a:pPr lvl="1">
              <a:lnSpc>
                <a:spcPct val="150000"/>
              </a:lnSpc>
            </a:pPr>
            <a:r>
              <a:rPr lang="pt-BR" sz="1800" dirty="0" smtClean="0">
                <a:solidFill>
                  <a:schemeClr val="tx2"/>
                </a:solidFill>
              </a:rPr>
              <a:t> redes de distribuição funcionando com pressões muito altas; </a:t>
            </a:r>
          </a:p>
          <a:p>
            <a:pPr lvl="1">
              <a:lnSpc>
                <a:spcPct val="150000"/>
              </a:lnSpc>
            </a:pPr>
            <a:r>
              <a:rPr lang="pt-BR" sz="1800" dirty="0" smtClean="0">
                <a:solidFill>
                  <a:schemeClr val="tx2"/>
                </a:solidFill>
              </a:rPr>
              <a:t>problemas na qualidade da operação dos sistemas; </a:t>
            </a:r>
          </a:p>
          <a:p>
            <a:pPr lvl="1">
              <a:lnSpc>
                <a:spcPct val="150000"/>
              </a:lnSpc>
            </a:pPr>
            <a:r>
              <a:rPr lang="pt-BR" sz="1800" dirty="0" smtClean="0">
                <a:solidFill>
                  <a:schemeClr val="tx2"/>
                </a:solidFill>
              </a:rPr>
              <a:t>dificuldades no controle das ligações clandestinas e na aferição/calibração dos hidrômetros; </a:t>
            </a:r>
          </a:p>
          <a:p>
            <a:pPr lvl="1">
              <a:lnSpc>
                <a:spcPct val="150000"/>
              </a:lnSpc>
            </a:pPr>
            <a:r>
              <a:rPr lang="pt-BR" sz="1800" dirty="0" smtClean="0">
                <a:solidFill>
                  <a:schemeClr val="tx2"/>
                </a:solidFill>
              </a:rPr>
              <a:t>ausência de programa de monitoramento de perdas.</a:t>
            </a:r>
            <a:endParaRPr lang="pt-BR" sz="18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1143000"/>
          </a:xfrm>
        </p:spPr>
        <p:txBody>
          <a:bodyPr vert="horz" lIns="0" rIns="0" bIns="0" anchor="b">
            <a:normAutofit/>
          </a:bodyPr>
          <a:lstStyle/>
          <a:p>
            <a:r>
              <a:rPr lang="pt-BR" sz="3200" b="1" dirty="0" smtClean="0">
                <a:effectLst>
                  <a:outerShdw blurRad="38100" dist="38100" dir="2700000" algn="tl">
                    <a:srgbClr val="000000">
                      <a:alpha val="43137"/>
                    </a:srgbClr>
                  </a:outerShdw>
                </a:effectLst>
              </a:rPr>
              <a:t>Introdução</a:t>
            </a:r>
          </a:p>
        </p:txBody>
      </p:sp>
      <p:sp>
        <p:nvSpPr>
          <p:cNvPr id="5" name="Espaço Reservado para Conteúdo 4"/>
          <p:cNvSpPr>
            <a:spLocks noGrp="1"/>
          </p:cNvSpPr>
          <p:nvPr>
            <p:ph idx="1"/>
          </p:nvPr>
        </p:nvSpPr>
        <p:spPr/>
        <p:txBody>
          <a:bodyPr>
            <a:normAutofit/>
          </a:bodyPr>
          <a:lstStyle/>
          <a:p>
            <a:pPr algn="just">
              <a:lnSpc>
                <a:spcPct val="150000"/>
              </a:lnSpc>
            </a:pPr>
            <a:r>
              <a:rPr lang="pt-BR" sz="1800" b="1" dirty="0" smtClean="0">
                <a:solidFill>
                  <a:schemeClr val="tx2"/>
                </a:solidFill>
              </a:rPr>
              <a:t>Objetivo</a:t>
            </a:r>
          </a:p>
          <a:p>
            <a:pPr lvl="1" algn="just">
              <a:lnSpc>
                <a:spcPct val="150000"/>
              </a:lnSpc>
            </a:pPr>
            <a:r>
              <a:rPr lang="pt-BR" sz="1800" dirty="0" smtClean="0">
                <a:solidFill>
                  <a:schemeClr val="tx2"/>
                </a:solidFill>
              </a:rPr>
              <a:t>Calcular os índices de perdas percentual anual de água no sistema de abastecimento das quatro Unidades metropolitanas da cidade de Salvador, a partir de seus volumes do processo de distribuição e calcular também os índices de </a:t>
            </a:r>
            <a:r>
              <a:rPr lang="pt-BR" sz="1800" dirty="0" err="1" smtClean="0">
                <a:solidFill>
                  <a:schemeClr val="tx2"/>
                </a:solidFill>
              </a:rPr>
              <a:t>hidrometração</a:t>
            </a:r>
            <a:r>
              <a:rPr lang="pt-BR" sz="1800" dirty="0" smtClean="0">
                <a:solidFill>
                  <a:schemeClr val="tx2"/>
                </a:solidFill>
              </a:rPr>
              <a:t>;</a:t>
            </a:r>
          </a:p>
          <a:p>
            <a:pPr lvl="1" algn="just">
              <a:lnSpc>
                <a:spcPct val="150000"/>
              </a:lnSpc>
            </a:pPr>
            <a:r>
              <a:rPr lang="pt-BR" sz="1800" dirty="0" smtClean="0">
                <a:solidFill>
                  <a:schemeClr val="tx2"/>
                </a:solidFill>
              </a:rPr>
              <a:t>Observar o comportamento dos índices calculados e a relação entre eles durante os anos de 2005 a 2013;</a:t>
            </a:r>
          </a:p>
          <a:p>
            <a:pPr lvl="1" algn="just">
              <a:lnSpc>
                <a:spcPct val="150000"/>
              </a:lnSpc>
            </a:pPr>
            <a:r>
              <a:rPr lang="pt-BR" sz="1800" dirty="0" smtClean="0">
                <a:solidFill>
                  <a:schemeClr val="tx2"/>
                </a:solidFill>
              </a:rPr>
              <a:t>A partir das análises feitas propor medidas que possam </a:t>
            </a:r>
            <a:r>
              <a:rPr lang="pt-BR" sz="1800" b="1" dirty="0" smtClean="0">
                <a:solidFill>
                  <a:schemeClr val="tx2"/>
                </a:solidFill>
              </a:rPr>
              <a:t>contribuir com a redução</a:t>
            </a:r>
            <a:r>
              <a:rPr lang="pt-BR" sz="1800" dirty="0" smtClean="0">
                <a:solidFill>
                  <a:schemeClr val="tx2"/>
                </a:solidFill>
              </a:rPr>
              <a:t> no volume de perdas  de água nas unidades trabalhadas.</a:t>
            </a:r>
          </a:p>
          <a:p>
            <a:pPr algn="just">
              <a:lnSpc>
                <a:spcPct val="150000"/>
              </a:lnSpc>
            </a:pPr>
            <a:endParaRPr lang="pt-BR" sz="18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785926"/>
            <a:ext cx="8391876" cy="2723194"/>
          </a:xfrm>
        </p:spPr>
        <p:txBody>
          <a:bodyPr>
            <a:normAutofit/>
          </a:bodyPr>
          <a:lstStyle/>
          <a:p>
            <a:r>
              <a:rPr lang="pt-BR" sz="1800" b="1" dirty="0" smtClean="0">
                <a:solidFill>
                  <a:schemeClr val="tx2"/>
                </a:solidFill>
              </a:rPr>
              <a:t>Perdas de Água</a:t>
            </a:r>
          </a:p>
          <a:p>
            <a:pPr>
              <a:buNone/>
            </a:pPr>
            <a:endParaRPr lang="pt-BR" sz="1800" b="1" dirty="0" smtClean="0">
              <a:solidFill>
                <a:schemeClr val="tx2"/>
              </a:solidFill>
            </a:endParaRPr>
          </a:p>
          <a:p>
            <a:pPr marL="0" indent="0" algn="just">
              <a:buNone/>
              <a:tabLst>
                <a:tab pos="0" algn="l"/>
              </a:tabLst>
            </a:pPr>
            <a:r>
              <a:rPr lang="pt-BR" sz="1600" dirty="0" smtClean="0">
                <a:solidFill>
                  <a:schemeClr val="tx2"/>
                </a:solidFill>
              </a:rPr>
              <a:t>A perda de água é conceituada como a diferença entre a água de entrada do sistema e o consumo autorizado (</a:t>
            </a:r>
            <a:r>
              <a:rPr lang="pt-BR" sz="1400" dirty="0" smtClean="0">
                <a:solidFill>
                  <a:schemeClr val="tx2"/>
                </a:solidFill>
              </a:rPr>
              <a:t>MIRANDA, 2002</a:t>
            </a:r>
            <a:r>
              <a:rPr lang="pt-BR" sz="1600" dirty="0" smtClean="0">
                <a:solidFill>
                  <a:schemeClr val="tx2"/>
                </a:solidFill>
              </a:rPr>
              <a:t>).</a:t>
            </a:r>
          </a:p>
          <a:p>
            <a:pPr marL="0" indent="0" algn="just">
              <a:buNone/>
              <a:tabLst>
                <a:tab pos="0" algn="l"/>
              </a:tabLst>
            </a:pPr>
            <a:endParaRPr lang="pt-BR" sz="1800" dirty="0" smtClean="0">
              <a:solidFill>
                <a:schemeClr val="tx2"/>
              </a:solidFill>
            </a:endParaRPr>
          </a:p>
          <a:p>
            <a:pPr marL="0" indent="0" algn="just">
              <a:buNone/>
              <a:tabLst>
                <a:tab pos="0" algn="l"/>
              </a:tabLst>
            </a:pPr>
            <a:endParaRPr lang="pt-BR" sz="1800" dirty="0" smtClean="0">
              <a:solidFill>
                <a:schemeClr val="tx2"/>
              </a:solidFill>
            </a:endParaRPr>
          </a:p>
          <a:p>
            <a:pPr marL="0" indent="0" algn="ctr">
              <a:buNone/>
              <a:tabLst>
                <a:tab pos="0" algn="l"/>
              </a:tabLst>
            </a:pPr>
            <a:endParaRPr lang="pt-BR" sz="1900" b="1" dirty="0" smtClean="0">
              <a:solidFill>
                <a:schemeClr val="tx2"/>
              </a:solidFill>
            </a:endParaRPr>
          </a:p>
          <a:p>
            <a:pPr marL="0" indent="0" algn="just">
              <a:buNone/>
              <a:tabLst>
                <a:tab pos="0" algn="l"/>
              </a:tabLst>
            </a:pPr>
            <a:endParaRPr lang="pt-BR" sz="1800" dirty="0" smtClean="0">
              <a:solidFill>
                <a:schemeClr val="tx2"/>
              </a:solidFill>
            </a:endParaRPr>
          </a:p>
          <a:p>
            <a:pPr marL="0" indent="0" algn="just">
              <a:buNone/>
              <a:tabLst>
                <a:tab pos="0" algn="l"/>
              </a:tabLst>
            </a:pPr>
            <a:endParaRPr lang="pt-BR" sz="1800" dirty="0" smtClean="0">
              <a:solidFill>
                <a:schemeClr val="tx2"/>
              </a:solidFill>
            </a:endParaRPr>
          </a:p>
        </p:txBody>
      </p:sp>
      <p:pic>
        <p:nvPicPr>
          <p:cNvPr id="8197" name="Picture 5"/>
          <p:cNvPicPr>
            <a:picLocks noChangeAspect="1" noChangeArrowheads="1"/>
          </p:cNvPicPr>
          <p:nvPr/>
        </p:nvPicPr>
        <p:blipFill>
          <a:blip r:embed="rId2" cstate="print"/>
          <a:srcRect/>
          <a:stretch>
            <a:fillRect/>
          </a:stretch>
        </p:blipFill>
        <p:spPr bwMode="auto">
          <a:xfrm>
            <a:off x="5940152" y="4221088"/>
            <a:ext cx="2851794" cy="2201000"/>
          </a:xfrm>
          <a:prstGeom prst="rect">
            <a:avLst/>
          </a:prstGeom>
          <a:noFill/>
          <a:ln w="9525">
            <a:noFill/>
            <a:miter lim="800000"/>
            <a:headEnd/>
            <a:tailEnd/>
          </a:ln>
          <a:effectLst>
            <a:softEdge rad="31750"/>
          </a:effectLst>
        </p:spPr>
      </p:pic>
      <p:sp>
        <p:nvSpPr>
          <p:cNvPr id="9" name="Retângulo 8"/>
          <p:cNvSpPr/>
          <p:nvPr/>
        </p:nvSpPr>
        <p:spPr>
          <a:xfrm>
            <a:off x="5944558" y="6362150"/>
            <a:ext cx="2808312" cy="246221"/>
          </a:xfrm>
          <a:prstGeom prst="rect">
            <a:avLst/>
          </a:prstGeom>
        </p:spPr>
        <p:txBody>
          <a:bodyPr wrap="square">
            <a:spAutoFit/>
          </a:bodyPr>
          <a:lstStyle/>
          <a:p>
            <a:pPr algn="r"/>
            <a:r>
              <a:rPr lang="pt-BR" sz="1000" b="1" dirty="0" smtClean="0">
                <a:solidFill>
                  <a:schemeClr val="tx2"/>
                </a:solidFill>
              </a:rPr>
              <a:t>Vazamento. </a:t>
            </a:r>
            <a:r>
              <a:rPr lang="pt-BR" sz="1000" dirty="0" smtClean="0">
                <a:solidFill>
                  <a:schemeClr val="tx2"/>
                </a:solidFill>
              </a:rPr>
              <a:t>Fonte: </a:t>
            </a:r>
            <a:r>
              <a:rPr lang="pt-BR" sz="1000" dirty="0" err="1" smtClean="0">
                <a:solidFill>
                  <a:schemeClr val="tx2"/>
                </a:solidFill>
              </a:rPr>
              <a:t>Infraestrutura</a:t>
            </a:r>
            <a:r>
              <a:rPr lang="pt-BR" sz="1000" dirty="0" smtClean="0">
                <a:solidFill>
                  <a:schemeClr val="tx2"/>
                </a:solidFill>
              </a:rPr>
              <a:t> Urbana. </a:t>
            </a:r>
            <a:endParaRPr lang="pt-BR" sz="1000" dirty="0">
              <a:solidFill>
                <a:schemeClr val="tx2"/>
              </a:solidFill>
            </a:endParaRPr>
          </a:p>
        </p:txBody>
      </p:sp>
      <p:sp>
        <p:nvSpPr>
          <p:cNvPr id="6" name="Espaço Reservado para Conteúdo 2"/>
          <p:cNvSpPr txBox="1">
            <a:spLocks/>
          </p:cNvSpPr>
          <p:nvPr/>
        </p:nvSpPr>
        <p:spPr>
          <a:xfrm>
            <a:off x="467544" y="3429000"/>
            <a:ext cx="8352928" cy="1008112"/>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tab pos="0" algn="l"/>
              </a:tabLst>
              <a:defRPr/>
            </a:pPr>
            <a:r>
              <a:rPr kumimoji="0" lang="pt-BR" sz="1900" b="1" i="0" u="none" strike="noStrike" kern="1200" cap="none" spc="0" normalizeH="0" baseline="0" noProof="0" dirty="0" smtClean="0">
                <a:ln>
                  <a:noFill/>
                </a:ln>
                <a:solidFill>
                  <a:schemeClr val="tx2"/>
                </a:solidFill>
                <a:effectLst/>
                <a:uLnTx/>
                <a:uFillTx/>
                <a:latin typeface="+mn-lt"/>
                <a:ea typeface="+mn-ea"/>
                <a:cs typeface="+mn-cs"/>
              </a:rPr>
              <a:t>Perdas</a:t>
            </a:r>
            <a:r>
              <a:rPr kumimoji="0" lang="pt-BR" sz="1700" b="1" i="0" u="none" strike="noStrike" kern="1200" cap="none" spc="0" normalizeH="0" baseline="0" noProof="0" dirty="0" smtClean="0">
                <a:ln>
                  <a:noFill/>
                </a:ln>
                <a:solidFill>
                  <a:schemeClr val="tx2"/>
                </a:solidFill>
                <a:effectLst/>
                <a:uLnTx/>
                <a:uFillTx/>
                <a:latin typeface="+mn-lt"/>
                <a:ea typeface="+mn-ea"/>
                <a:cs typeface="+mn-cs"/>
              </a:rPr>
              <a:t> = Vol.Produz. – Vol.Faturado consumidor final –Usos operacionais/emergenciais/sociais</a:t>
            </a:r>
          </a:p>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tab pos="0" algn="l"/>
              </a:tabLst>
              <a:defRPr/>
            </a:pPr>
            <a:endParaRPr kumimoji="0" lang="pt-BR" sz="1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Título 1"/>
          <p:cNvSpPr txBox="1">
            <a:spLocks/>
          </p:cNvSpPr>
          <p:nvPr/>
        </p:nvSpPr>
        <p:spPr>
          <a:xfrm>
            <a:off x="428596" y="428604"/>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3200" b="1" dirty="0" smtClean="0">
                <a:solidFill>
                  <a:schemeClr val="tx2"/>
                </a:solidFill>
                <a:effectLst>
                  <a:outerShdw blurRad="38100" dist="38100" dir="2700000" algn="tl">
                    <a:srgbClr val="000000">
                      <a:alpha val="43137"/>
                    </a:srgbClr>
                  </a:outerShdw>
                </a:effectLst>
                <a:latin typeface="+mj-lt"/>
                <a:ea typeface="+mj-ea"/>
                <a:cs typeface="+mj-cs"/>
              </a:rPr>
              <a:t>Referencial Teórico</a:t>
            </a:r>
            <a:endParaRPr kumimoji="0" 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7" name="Espaço Reservado para Conteúdo 2"/>
          <p:cNvSpPr txBox="1">
            <a:spLocks/>
          </p:cNvSpPr>
          <p:nvPr/>
        </p:nvSpPr>
        <p:spPr>
          <a:xfrm>
            <a:off x="611560" y="4509120"/>
            <a:ext cx="5256584" cy="1835728"/>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800" b="1" i="0" u="none" strike="noStrike" kern="1200" cap="none" spc="0" normalizeH="0" baseline="0" noProof="0" dirty="0" smtClean="0">
                <a:ln>
                  <a:noFill/>
                </a:ln>
                <a:solidFill>
                  <a:schemeClr val="tx2"/>
                </a:solidFill>
                <a:effectLst/>
                <a:uLnTx/>
                <a:uFillTx/>
                <a:latin typeface="+mn-lt"/>
                <a:ea typeface="+mn-ea"/>
                <a:cs typeface="+mn-cs"/>
              </a:rPr>
              <a:t>Perdas Reais </a:t>
            </a:r>
            <a:r>
              <a:rPr kumimoji="0" lang="pt-BR" sz="1800" b="0" i="0" u="none" strike="noStrike" kern="1200" cap="none" spc="0" normalizeH="0" baseline="0" noProof="0" dirty="0" smtClean="0">
                <a:ln>
                  <a:noFill/>
                </a:ln>
                <a:solidFill>
                  <a:schemeClr val="tx2"/>
                </a:solidFill>
                <a:effectLst/>
                <a:uLnTx/>
                <a:uFillTx/>
                <a:latin typeface="+mn-lt"/>
                <a:ea typeface="+mn-ea"/>
                <a:cs typeface="+mn-cs"/>
              </a:rPr>
              <a:t>(Físicas)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pt-BR" sz="1600" b="0" i="0" u="none" strike="noStrike" kern="1200" cap="none" spc="0" normalizeH="0" baseline="0" noProof="0" dirty="0" smtClean="0">
                <a:ln>
                  <a:noFill/>
                </a:ln>
                <a:solidFill>
                  <a:schemeClr val="tx2"/>
                </a:solidFill>
                <a:effectLst/>
                <a:uLnTx/>
                <a:uFillTx/>
                <a:latin typeface="+mn-lt"/>
                <a:ea typeface="+mn-ea"/>
                <a:cs typeface="+mn-cs"/>
              </a:rPr>
              <a:t>Provenientes da ineficiência dos equipamentos , da operação e da falta de manutenção do sistema, com tubulações</a:t>
            </a:r>
            <a:r>
              <a:rPr kumimoji="0" lang="pt-BR" sz="1600" b="0" i="0" u="none" strike="noStrike" kern="1200" cap="none" spc="0" normalizeH="0" noProof="0" dirty="0" smtClean="0">
                <a:ln>
                  <a:noFill/>
                </a:ln>
                <a:solidFill>
                  <a:schemeClr val="tx2"/>
                </a:solidFill>
                <a:effectLst/>
                <a:uLnTx/>
                <a:uFillTx/>
                <a:latin typeface="+mn-lt"/>
                <a:ea typeface="+mn-ea"/>
                <a:cs typeface="+mn-cs"/>
              </a:rPr>
              <a:t> de água envelhecidas.</a:t>
            </a:r>
            <a:endParaRPr kumimoji="0" lang="pt-BR" sz="16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800" b="1" i="0" u="none" strike="noStrike" kern="1200" cap="none" spc="0" normalizeH="0" baseline="0" noProof="0" dirty="0" smtClean="0">
                <a:ln>
                  <a:noFill/>
                </a:ln>
                <a:solidFill>
                  <a:schemeClr val="tx2"/>
                </a:solidFill>
                <a:effectLst/>
                <a:uLnTx/>
                <a:uFillTx/>
                <a:latin typeface="+mn-lt"/>
                <a:ea typeface="+mn-ea"/>
                <a:cs typeface="+mn-cs"/>
              </a:rPr>
              <a:t>Perdas Aparentes </a:t>
            </a:r>
            <a:r>
              <a:rPr kumimoji="0" lang="pt-BR" sz="1800" b="0" i="0" u="none" strike="noStrike" kern="1200" cap="none" spc="0" normalizeH="0" baseline="0" noProof="0" dirty="0" smtClean="0">
                <a:ln>
                  <a:noFill/>
                </a:ln>
                <a:solidFill>
                  <a:schemeClr val="tx2"/>
                </a:solidFill>
                <a:effectLst/>
                <a:uLnTx/>
                <a:uFillTx/>
                <a:latin typeface="+mn-lt"/>
                <a:ea typeface="+mn-ea"/>
                <a:cs typeface="+mn-cs"/>
              </a:rPr>
              <a:t>(</a:t>
            </a:r>
            <a:r>
              <a:rPr kumimoji="0" lang="pt-BR" sz="1800" b="0" i="0" u="none" strike="noStrike" kern="1200" cap="none" spc="0" normalizeH="0" baseline="0" noProof="0" dirty="0" err="1" smtClean="0">
                <a:ln>
                  <a:noFill/>
                </a:ln>
                <a:solidFill>
                  <a:schemeClr val="tx2"/>
                </a:solidFill>
                <a:effectLst/>
                <a:uLnTx/>
                <a:uFillTx/>
                <a:latin typeface="+mn-lt"/>
                <a:ea typeface="+mn-ea"/>
                <a:cs typeface="+mn-cs"/>
              </a:rPr>
              <a:t>Não-Visíveis</a:t>
            </a:r>
            <a:r>
              <a:rPr kumimoji="0" lang="pt-BR" sz="1800" b="0" i="0" u="none" strike="noStrike" kern="1200" cap="none" spc="0" normalizeH="0" baseline="0" noProof="0" dirty="0" smtClean="0">
                <a:ln>
                  <a:noFill/>
                </a:ln>
                <a:solidFill>
                  <a:schemeClr val="tx2"/>
                </a:solidFill>
                <a:effectLst/>
                <a:uLnTx/>
                <a:uFillTx/>
                <a:latin typeface="+mn-lt"/>
                <a:ea typeface="+mn-ea"/>
                <a:cs typeface="+mn-cs"/>
              </a:rPr>
              <a:t>)</a:t>
            </a:r>
          </a:p>
          <a:p>
            <a:pPr marL="731520" lvl="1" indent="-274320">
              <a:spcBef>
                <a:spcPct val="20000"/>
              </a:spcBef>
              <a:buClr>
                <a:schemeClr val="accent3"/>
              </a:buClr>
              <a:buSzPct val="95000"/>
              <a:buFont typeface="Wingdings 2"/>
              <a:buChar char=""/>
            </a:pPr>
            <a:r>
              <a:rPr lang="pt-BR" sz="1500" dirty="0" smtClean="0">
                <a:solidFill>
                  <a:schemeClr val="tx2"/>
                </a:solidFill>
              </a:rPr>
              <a:t>Todas irregularidades nas medições de água produzida e consumida, erros de cadastro e ligações fraudadas</a:t>
            </a:r>
            <a:r>
              <a:rPr lang="pt-BR" dirty="0" smtClean="0">
                <a:solidFill>
                  <a:schemeClr val="tx2"/>
                </a:solidFill>
              </a:rPr>
              <a:t>.</a:t>
            </a:r>
            <a:endParaRPr kumimoji="0" lang="pt-BR"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428596" y="1785926"/>
            <a:ext cx="7743804" cy="778978"/>
          </a:xfrm>
        </p:spPr>
        <p:txBody>
          <a:bodyPr>
            <a:normAutofit/>
          </a:bodyPr>
          <a:lstStyle/>
          <a:p>
            <a:r>
              <a:rPr lang="pt-BR" sz="1800" b="1" dirty="0" smtClean="0">
                <a:solidFill>
                  <a:schemeClr val="tx2"/>
                </a:solidFill>
              </a:rPr>
              <a:t>Balanço Hídrico </a:t>
            </a:r>
            <a:r>
              <a:rPr lang="pt-BR" sz="1600" b="1" dirty="0" smtClean="0">
                <a:solidFill>
                  <a:schemeClr val="tx2"/>
                </a:solidFill>
              </a:rPr>
              <a:t>(</a:t>
            </a:r>
            <a:r>
              <a:rPr lang="pt-BR" sz="1600" dirty="0" smtClean="0">
                <a:solidFill>
                  <a:schemeClr val="tx2"/>
                </a:solidFill>
              </a:rPr>
              <a:t>classificação e padronização das perdas de água )</a:t>
            </a:r>
          </a:p>
          <a:p>
            <a:pPr lvl="1">
              <a:buNone/>
            </a:pPr>
            <a:r>
              <a:rPr lang="pt-BR" sz="1400" dirty="0" smtClean="0">
                <a:solidFill>
                  <a:schemeClr val="tx2"/>
                </a:solidFill>
              </a:rPr>
              <a:t>É a quantificação e representação dos usos da água desde a captação até o usuário final.</a:t>
            </a:r>
            <a:endParaRPr lang="pt-BR" sz="1400" dirty="0">
              <a:solidFill>
                <a:schemeClr val="tx2"/>
              </a:solidFill>
            </a:endParaRPr>
          </a:p>
        </p:txBody>
      </p:sp>
      <p:sp>
        <p:nvSpPr>
          <p:cNvPr id="7" name="CaixaDeTexto 6"/>
          <p:cNvSpPr txBox="1"/>
          <p:nvPr/>
        </p:nvSpPr>
        <p:spPr>
          <a:xfrm>
            <a:off x="6516216" y="6479758"/>
            <a:ext cx="1512168" cy="261610"/>
          </a:xfrm>
          <a:prstGeom prst="rect">
            <a:avLst/>
          </a:prstGeom>
          <a:noFill/>
        </p:spPr>
        <p:txBody>
          <a:bodyPr wrap="square" lIns="0" rIns="0" rtlCol="0">
            <a:spAutoFit/>
          </a:bodyPr>
          <a:lstStyle/>
          <a:p>
            <a:r>
              <a:rPr lang="pt-BR" sz="1100" dirty="0" smtClean="0">
                <a:solidFill>
                  <a:schemeClr val="tx2"/>
                </a:solidFill>
              </a:rPr>
              <a:t>Fonte: SOBRINHO, 2012</a:t>
            </a:r>
            <a:endParaRPr lang="pt-BR" sz="1100" dirty="0">
              <a:solidFill>
                <a:schemeClr val="tx2"/>
              </a:solidFill>
            </a:endParaRPr>
          </a:p>
        </p:txBody>
      </p:sp>
      <p:pic>
        <p:nvPicPr>
          <p:cNvPr id="17412" name="Picture 4"/>
          <p:cNvPicPr>
            <a:picLocks noChangeAspect="1" noChangeArrowheads="1"/>
          </p:cNvPicPr>
          <p:nvPr/>
        </p:nvPicPr>
        <p:blipFill>
          <a:blip r:embed="rId2" cstate="print"/>
          <a:srcRect/>
          <a:stretch>
            <a:fillRect/>
          </a:stretch>
        </p:blipFill>
        <p:spPr bwMode="auto">
          <a:xfrm>
            <a:off x="1187624" y="2591326"/>
            <a:ext cx="6810375" cy="3924300"/>
          </a:xfrm>
          <a:prstGeom prst="rect">
            <a:avLst/>
          </a:prstGeom>
          <a:noFill/>
          <a:ln w="9525">
            <a:noFill/>
            <a:miter lim="800000"/>
            <a:headEnd/>
            <a:tailEnd/>
          </a:ln>
        </p:spPr>
      </p:pic>
      <p:sp>
        <p:nvSpPr>
          <p:cNvPr id="9" name="Título 1"/>
          <p:cNvSpPr txBox="1">
            <a:spLocks/>
          </p:cNvSpPr>
          <p:nvPr/>
        </p:nvSpPr>
        <p:spPr>
          <a:xfrm>
            <a:off x="428596" y="428604"/>
            <a:ext cx="8229600" cy="1143000"/>
          </a:xfrm>
          <a:prstGeom prst="rect">
            <a:avLst/>
          </a:prstGeom>
        </p:spPr>
        <p:txBody>
          <a:bodyPr vert="horz" lIns="0" rIns="0" bIns="0" anchor="b">
            <a:normAutofit/>
          </a:bodyPr>
          <a:lstStyle/>
          <a:p>
            <a:pPr lvl="0">
              <a:spcBef>
                <a:spcPct val="0"/>
              </a:spcBef>
              <a:defRPr/>
            </a:pPr>
            <a:r>
              <a:rPr lang="pt-BR" sz="3200" b="1" dirty="0" smtClean="0">
                <a:solidFill>
                  <a:schemeClr val="tx2"/>
                </a:solidFill>
                <a:effectLst>
                  <a:outerShdw blurRad="38100" dist="38100" dir="2700000" algn="tl">
                    <a:srgbClr val="000000">
                      <a:alpha val="43137"/>
                    </a:srgbClr>
                  </a:outerShdw>
                </a:effectLst>
                <a:latin typeface="+mj-lt"/>
              </a:rPr>
              <a:t>Referencial Teórico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14348" y="1785926"/>
            <a:ext cx="7786742" cy="428628"/>
          </a:xfrm>
        </p:spPr>
        <p:txBody>
          <a:bodyPr>
            <a:normAutofit/>
          </a:bodyPr>
          <a:lstStyle/>
          <a:p>
            <a:pPr algn="just"/>
            <a:r>
              <a:rPr lang="pt-BR" sz="1800" b="1" dirty="0" smtClean="0">
                <a:solidFill>
                  <a:schemeClr val="tx2"/>
                </a:solidFill>
              </a:rPr>
              <a:t>Medidores de Vazão no Sistema de Abastecimento de Água:</a:t>
            </a:r>
          </a:p>
          <a:p>
            <a:pPr algn="just">
              <a:buNone/>
            </a:pPr>
            <a:endParaRPr lang="pt-BR" sz="1800" b="1" dirty="0" smtClean="0">
              <a:solidFill>
                <a:schemeClr val="tx2"/>
              </a:solidFill>
            </a:endParaRPr>
          </a:p>
          <a:p>
            <a:pPr algn="just">
              <a:buNone/>
            </a:pPr>
            <a:endParaRPr lang="pt-BR" sz="1800" b="1" dirty="0" smtClean="0">
              <a:solidFill>
                <a:schemeClr val="tx2"/>
              </a:solidFill>
            </a:endParaRPr>
          </a:p>
          <a:p>
            <a:pPr algn="just">
              <a:buNone/>
            </a:pPr>
            <a:endParaRPr lang="pt-BR" sz="1800" b="1" dirty="0" smtClean="0">
              <a:solidFill>
                <a:schemeClr val="tx2"/>
              </a:solidFill>
            </a:endParaRPr>
          </a:p>
          <a:p>
            <a:pPr algn="just">
              <a:buNone/>
            </a:pPr>
            <a:endParaRPr lang="pt-BR" sz="1800" b="1" dirty="0" smtClean="0">
              <a:solidFill>
                <a:schemeClr val="tx2"/>
              </a:solidFill>
            </a:endParaRPr>
          </a:p>
        </p:txBody>
      </p:sp>
      <p:pic>
        <p:nvPicPr>
          <p:cNvPr id="4" name="Picture 5" descr="http://www.simaecao.sc.gov.br/imagens/hidrometro1.jpg"/>
          <p:cNvPicPr>
            <a:picLocks noChangeAspect="1" noChangeArrowheads="1"/>
          </p:cNvPicPr>
          <p:nvPr/>
        </p:nvPicPr>
        <p:blipFill>
          <a:blip r:embed="rId2" cstate="print"/>
          <a:srcRect l="2009" t="2968" r="3571" b="2044"/>
          <a:stretch>
            <a:fillRect/>
          </a:stretch>
        </p:blipFill>
        <p:spPr bwMode="auto">
          <a:xfrm>
            <a:off x="1305944" y="4714884"/>
            <a:ext cx="2623113" cy="1785949"/>
          </a:xfrm>
          <a:prstGeom prst="rect">
            <a:avLst/>
          </a:prstGeom>
        </p:spPr>
      </p:pic>
      <p:sp>
        <p:nvSpPr>
          <p:cNvPr id="14340" name="AutoShape 4" descr="http://jcientifico.files.wordpress.com/2009/10/macromedidor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7" name="Imagem 6" descr="macromedidores.jpg"/>
          <p:cNvPicPr>
            <a:picLocks noChangeAspect="1"/>
          </p:cNvPicPr>
          <p:nvPr/>
        </p:nvPicPr>
        <p:blipFill>
          <a:blip r:embed="rId3" cstate="print"/>
          <a:srcRect l="33333"/>
          <a:stretch>
            <a:fillRect/>
          </a:stretch>
        </p:blipFill>
        <p:spPr>
          <a:xfrm>
            <a:off x="1428728" y="2419249"/>
            <a:ext cx="2214578" cy="1868544"/>
          </a:xfrm>
          <a:prstGeom prst="rect">
            <a:avLst/>
          </a:prstGeom>
        </p:spPr>
      </p:pic>
      <p:sp>
        <p:nvSpPr>
          <p:cNvPr id="8" name="Retângulo 7"/>
          <p:cNvSpPr/>
          <p:nvPr/>
        </p:nvSpPr>
        <p:spPr>
          <a:xfrm>
            <a:off x="1015999" y="4264231"/>
            <a:ext cx="2608943" cy="307777"/>
          </a:xfrm>
          <a:prstGeom prst="rect">
            <a:avLst/>
          </a:prstGeom>
        </p:spPr>
        <p:txBody>
          <a:bodyPr wrap="square" lIns="0" tIns="0" rIns="0" bIns="0">
            <a:spAutoFit/>
          </a:bodyPr>
          <a:lstStyle/>
          <a:p>
            <a:pPr algn="r"/>
            <a:r>
              <a:rPr lang="pt-BR" sz="1000" b="1" dirty="0" err="1" smtClean="0">
                <a:solidFill>
                  <a:schemeClr val="tx2"/>
                </a:solidFill>
              </a:rPr>
              <a:t>Macromedição</a:t>
            </a:r>
            <a:r>
              <a:rPr lang="pt-BR" sz="1000" b="1" dirty="0" smtClean="0">
                <a:solidFill>
                  <a:schemeClr val="tx2"/>
                </a:solidFill>
              </a:rPr>
              <a:t>. </a:t>
            </a:r>
          </a:p>
          <a:p>
            <a:pPr algn="r"/>
            <a:r>
              <a:rPr lang="pt-BR" sz="1000" dirty="0" smtClean="0">
                <a:solidFill>
                  <a:schemeClr val="tx2"/>
                </a:solidFill>
              </a:rPr>
              <a:t>Fonte: Tratamento de Água</a:t>
            </a:r>
            <a:endParaRPr lang="pt-BR" sz="1000" dirty="0">
              <a:solidFill>
                <a:schemeClr val="tx2"/>
              </a:solidFill>
            </a:endParaRPr>
          </a:p>
        </p:txBody>
      </p:sp>
      <p:sp>
        <p:nvSpPr>
          <p:cNvPr id="9" name="Retângulo 8"/>
          <p:cNvSpPr/>
          <p:nvPr/>
        </p:nvSpPr>
        <p:spPr>
          <a:xfrm>
            <a:off x="1142976" y="6500834"/>
            <a:ext cx="3071834" cy="246221"/>
          </a:xfrm>
          <a:prstGeom prst="rect">
            <a:avLst/>
          </a:prstGeom>
        </p:spPr>
        <p:txBody>
          <a:bodyPr wrap="square">
            <a:spAutoFit/>
          </a:bodyPr>
          <a:lstStyle/>
          <a:p>
            <a:pPr algn="ctr"/>
            <a:r>
              <a:rPr lang="pt-BR" sz="1000" b="1" dirty="0" err="1" smtClean="0">
                <a:solidFill>
                  <a:schemeClr val="tx2"/>
                </a:solidFill>
              </a:rPr>
              <a:t>Micromedição</a:t>
            </a:r>
            <a:r>
              <a:rPr lang="pt-BR" sz="1000" b="1" dirty="0" smtClean="0">
                <a:solidFill>
                  <a:schemeClr val="tx2"/>
                </a:solidFill>
              </a:rPr>
              <a:t>. </a:t>
            </a:r>
            <a:r>
              <a:rPr lang="pt-BR" sz="1000" dirty="0" smtClean="0">
                <a:solidFill>
                  <a:schemeClr val="tx2"/>
                </a:solidFill>
              </a:rPr>
              <a:t>Fonte: Tratamento de Água</a:t>
            </a:r>
            <a:endParaRPr lang="pt-BR" sz="1000" dirty="0">
              <a:solidFill>
                <a:schemeClr val="tx2"/>
              </a:solidFill>
            </a:endParaRPr>
          </a:p>
        </p:txBody>
      </p:sp>
      <p:sp>
        <p:nvSpPr>
          <p:cNvPr id="10" name="Espaço Reservado para Conteúdo 2"/>
          <p:cNvSpPr txBox="1">
            <a:spLocks/>
          </p:cNvSpPr>
          <p:nvPr/>
        </p:nvSpPr>
        <p:spPr>
          <a:xfrm>
            <a:off x="4143372" y="2285992"/>
            <a:ext cx="4214842" cy="4357718"/>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800" b="1" i="0" u="none" strike="noStrike" kern="1200" cap="none" spc="0" normalizeH="0" baseline="0" noProof="0" dirty="0" err="1" smtClean="0">
                <a:ln>
                  <a:noFill/>
                </a:ln>
                <a:solidFill>
                  <a:schemeClr val="tx2"/>
                </a:solidFill>
                <a:effectLst/>
                <a:uLnTx/>
                <a:uFillTx/>
                <a:latin typeface="+mn-lt"/>
                <a:ea typeface="+mn-ea"/>
                <a:cs typeface="+mn-cs"/>
              </a:rPr>
              <a:t>Macromedição</a:t>
            </a:r>
            <a:r>
              <a:rPr kumimoji="0" lang="pt-BR" sz="1800" b="1" i="0" u="none" strike="noStrike" kern="1200" cap="none" spc="0" normalizeH="0" baseline="0" noProof="0" dirty="0" smtClean="0">
                <a:ln>
                  <a:noFill/>
                </a:ln>
                <a:solidFill>
                  <a:schemeClr val="tx2"/>
                </a:solidFill>
                <a:effectLst/>
                <a:uLnTx/>
                <a:uFillTx/>
                <a:latin typeface="+mn-lt"/>
                <a:ea typeface="+mn-ea"/>
                <a:cs typeface="+mn-cs"/>
              </a:rPr>
              <a:t>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800" b="1" i="0" u="none" strike="noStrike" kern="1200" cap="none" spc="0" normalizeH="0" baseline="0" noProof="0" dirty="0" smtClean="0">
                <a:ln>
                  <a:noFill/>
                </a:ln>
                <a:solidFill>
                  <a:schemeClr val="tx2"/>
                </a:solidFill>
                <a:effectLst/>
                <a:uLnTx/>
                <a:uFillTx/>
                <a:latin typeface="+mn-lt"/>
                <a:ea typeface="+mn-ea"/>
                <a:cs typeface="+mn-cs"/>
              </a:rPr>
              <a:t>	</a:t>
            </a:r>
            <a:r>
              <a:rPr kumimoji="0" lang="pt-BR" sz="1600" b="0" i="0" u="none" strike="noStrike" kern="1200" cap="none" spc="0" normalizeH="0" baseline="0" noProof="0" dirty="0" smtClean="0">
                <a:ln>
                  <a:noFill/>
                </a:ln>
                <a:solidFill>
                  <a:schemeClr val="tx2"/>
                </a:solidFill>
                <a:effectLst/>
                <a:uLnTx/>
                <a:uFillTx/>
                <a:latin typeface="+mn-lt"/>
                <a:ea typeface="+mn-ea"/>
                <a:cs typeface="+mn-cs"/>
              </a:rPr>
              <a:t>Para medição de volume de água para grande vazões desde o processo de captação a água bruta  até a extremidade de jusante da rede de distribuição </a:t>
            </a:r>
            <a:endParaRPr kumimoji="0" lang="pt-BR" sz="18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800" b="1" i="0" u="none" strike="noStrike" kern="1200" cap="none" spc="0" normalizeH="0" baseline="0" noProof="0" dirty="0" err="1" smtClean="0">
                <a:ln>
                  <a:noFill/>
                </a:ln>
                <a:solidFill>
                  <a:schemeClr val="tx2"/>
                </a:solidFill>
                <a:effectLst/>
                <a:uLnTx/>
                <a:uFillTx/>
                <a:latin typeface="+mn-lt"/>
                <a:ea typeface="+mn-ea"/>
                <a:cs typeface="+mn-cs"/>
              </a:rPr>
              <a:t>Micromedição</a:t>
            </a:r>
            <a:r>
              <a:rPr kumimoji="0" lang="pt-BR" sz="1800" b="1" i="0" u="none" strike="noStrike" kern="1200" cap="none" spc="0" normalizeH="0" baseline="0" noProof="0" dirty="0" smtClean="0">
                <a:ln>
                  <a:noFill/>
                </a:ln>
                <a:solidFill>
                  <a:schemeClr val="tx2"/>
                </a:solidFill>
                <a:effectLst/>
                <a:uLnTx/>
                <a:uFillTx/>
                <a:latin typeface="+mn-lt"/>
                <a:ea typeface="+mn-ea"/>
                <a:cs typeface="+mn-cs"/>
              </a:rPr>
              <a:t>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600" b="0" i="0" u="none" strike="noStrike" kern="1200" cap="none" spc="0" normalizeH="0" baseline="0" noProof="0" dirty="0" smtClean="0">
                <a:ln>
                  <a:noFill/>
                </a:ln>
                <a:solidFill>
                  <a:schemeClr val="tx2"/>
                </a:solidFill>
                <a:effectLst/>
                <a:uLnTx/>
                <a:uFillTx/>
                <a:latin typeface="+mn-lt"/>
                <a:ea typeface="+mn-ea"/>
                <a:cs typeface="+mn-cs"/>
              </a:rPr>
              <a:t>	Mede a quantidade de água fornecida a uma instalação predial pela rede distribuição.</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800" b="1"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55301" name="Picture 5"/>
          <p:cNvPicPr>
            <a:picLocks noChangeAspect="1" noChangeArrowheads="1"/>
          </p:cNvPicPr>
          <p:nvPr/>
        </p:nvPicPr>
        <p:blipFill>
          <a:blip r:embed="rId4" cstate="print"/>
          <a:srcRect r="600"/>
          <a:stretch>
            <a:fillRect/>
          </a:stretch>
        </p:blipFill>
        <p:spPr bwMode="auto">
          <a:xfrm>
            <a:off x="6808814" y="5805264"/>
            <a:ext cx="1308351" cy="634070"/>
          </a:xfrm>
          <a:prstGeom prst="rect">
            <a:avLst/>
          </a:prstGeom>
          <a:noFill/>
          <a:ln w="9525">
            <a:noFill/>
            <a:miter lim="800000"/>
            <a:headEnd/>
            <a:tailEnd/>
          </a:ln>
        </p:spPr>
      </p:pic>
      <p:sp>
        <p:nvSpPr>
          <p:cNvPr id="12" name="Título 1"/>
          <p:cNvSpPr txBox="1">
            <a:spLocks/>
          </p:cNvSpPr>
          <p:nvPr/>
        </p:nvSpPr>
        <p:spPr>
          <a:xfrm>
            <a:off x="428596" y="428604"/>
            <a:ext cx="8229600" cy="1143000"/>
          </a:xfrm>
          <a:prstGeom prst="rect">
            <a:avLst/>
          </a:prstGeom>
        </p:spPr>
        <p:txBody>
          <a:bodyPr vert="horz" lIns="0" rIns="0" bIns="0" anchor="b">
            <a:normAutofit/>
          </a:bodyPr>
          <a:lstStyle/>
          <a:p>
            <a:pPr lvl="0">
              <a:spcBef>
                <a:spcPct val="0"/>
              </a:spcBef>
              <a:defRPr/>
            </a:pPr>
            <a:r>
              <a:rPr lang="pt-BR" sz="3200" b="1" dirty="0" smtClean="0">
                <a:solidFill>
                  <a:schemeClr val="tx2"/>
                </a:solidFill>
                <a:effectLst>
                  <a:outerShdw blurRad="38100" dist="38100" dir="2700000" algn="tl">
                    <a:srgbClr val="000000">
                      <a:alpha val="43137"/>
                    </a:srgbClr>
                  </a:outerShdw>
                </a:effectLst>
                <a:latin typeface="+mj-lt"/>
              </a:rPr>
              <a:t>Referencial Teórico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3225</TotalTime>
  <Words>2008</Words>
  <Application>Microsoft Office PowerPoint</Application>
  <PresentationFormat>Apresentação na tela (4:3)</PresentationFormat>
  <Paragraphs>346</Paragraphs>
  <Slides>26</Slides>
  <Notes>0</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Fluxo</vt:lpstr>
      <vt:lpstr>ÍNDICE DE PERDAS NAS UNIDADES DE SALVADOR E A RELAÇÃO COM O ÍNDICE DE HIDROMETRAÇÃO </vt:lpstr>
      <vt:lpstr>Slide 2</vt:lpstr>
      <vt:lpstr>Slide 3</vt:lpstr>
      <vt:lpstr>Slide 4</vt:lpstr>
      <vt:lpstr>Slide 5</vt:lpstr>
      <vt:lpstr>Introdução</vt:lpstr>
      <vt:lpstr>Slide 7</vt:lpstr>
      <vt:lpstr>Slide 8</vt:lpstr>
      <vt:lpstr>Slide 9</vt:lpstr>
      <vt:lpstr>Slide 10</vt:lpstr>
      <vt:lpstr>Slide 11</vt:lpstr>
      <vt:lpstr>Slide 12</vt:lpstr>
      <vt:lpstr>Metodologia</vt:lpstr>
      <vt:lpstr>Metodologia</vt:lpstr>
      <vt:lpstr>Metodologia</vt:lpstr>
      <vt:lpstr>Metodologia</vt:lpstr>
      <vt:lpstr>Resultados e Discussão</vt:lpstr>
      <vt:lpstr>Resultados e Discussão</vt:lpstr>
      <vt:lpstr>Resultados e Discussão</vt:lpstr>
      <vt:lpstr>Resultados e Discussão</vt:lpstr>
      <vt:lpstr>Slide 21</vt:lpstr>
      <vt:lpstr>Conclusão</vt:lpstr>
      <vt:lpstr>Slide 23</vt:lpstr>
      <vt:lpstr>Referências</vt:lpstr>
      <vt:lpstr>Referências</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embasa</dc:creator>
  <cp:lastModifiedBy>Catarina</cp:lastModifiedBy>
  <cp:revision>345</cp:revision>
  <dcterms:created xsi:type="dcterms:W3CDTF">2014-10-27T12:37:03Z</dcterms:created>
  <dcterms:modified xsi:type="dcterms:W3CDTF">2015-05-27T11:18:52Z</dcterms:modified>
</cp:coreProperties>
</file>