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3" r:id="rId2"/>
    <p:sldId id="262" r:id="rId3"/>
    <p:sldId id="264" r:id="rId4"/>
    <p:sldId id="265" r:id="rId5"/>
    <p:sldId id="274" r:id="rId6"/>
    <p:sldId id="276" r:id="rId7"/>
    <p:sldId id="267" r:id="rId8"/>
    <p:sldId id="277" r:id="rId9"/>
    <p:sldId id="278" r:id="rId10"/>
    <p:sldId id="269" r:id="rId11"/>
    <p:sldId id="279" r:id="rId12"/>
    <p:sldId id="280" r:id="rId13"/>
    <p:sldId id="281" r:id="rId14"/>
    <p:sldId id="293" r:id="rId15"/>
    <p:sldId id="282" r:id="rId16"/>
    <p:sldId id="283" r:id="rId17"/>
    <p:sldId id="284" r:id="rId18"/>
    <p:sldId id="285" r:id="rId19"/>
    <p:sldId id="294" r:id="rId20"/>
    <p:sldId id="291" r:id="rId21"/>
    <p:sldId id="287" r:id="rId22"/>
    <p:sldId id="286" r:id="rId23"/>
    <p:sldId id="295" r:id="rId24"/>
    <p:sldId id="290" r:id="rId25"/>
    <p:sldId id="289" r:id="rId26"/>
    <p:sldId id="296" r:id="rId27"/>
    <p:sldId id="292" r:id="rId28"/>
    <p:sldId id="297" r:id="rId29"/>
    <p:sldId id="270" r:id="rId30"/>
    <p:sldId id="271" r:id="rId31"/>
    <p:sldId id="272" r:id="rId32"/>
    <p:sldId id="29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A955E-2D56-47FC-99A4-4F2438876804}" v="95" dt="2019-05-05T13:12:22.041"/>
    <p1510:client id="{C2932983-C250-4079-9C9A-869D59F90FB5}" v="15" dt="2019-05-05T02:51:16.213"/>
    <p1510:client id="{E61230A4-52BA-4143-BE47-1568C8E7EA54}" v="197" dt="2019-05-05T03:38:42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29" autoAdjust="0"/>
  </p:normalViewPr>
  <p:slideViewPr>
    <p:cSldViewPr snapToGrid="0">
      <p:cViewPr varScale="1">
        <p:scale>
          <a:sx n="49" d="100"/>
          <a:sy n="49" d="100"/>
        </p:scale>
        <p:origin x="10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1860" y="-4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AB0B-CB56-4018-8C2A-105AC3E431FD}" type="datetimeFigureOut">
              <a:rPr lang="pt-BR"/>
              <a:t>07/05/2019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6461-E70F-4E5D-ABBB-6E625D35960D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7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64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contempla </a:t>
            </a:r>
            <a:r>
              <a:rPr lang="en-US" err="1"/>
              <a:t>espécies</a:t>
            </a:r>
            <a:r>
              <a:rPr lang="en-US"/>
              <a:t> </a:t>
            </a:r>
            <a:r>
              <a:rPr lang="en-US" err="1"/>
              <a:t>nativas</a:t>
            </a:r>
            <a:r>
              <a:rPr lang="en-US"/>
              <a:t> e </a:t>
            </a:r>
            <a:r>
              <a:rPr lang="en-US" err="1"/>
              <a:t>exóticas</a:t>
            </a:r>
            <a:r>
              <a:rPr lang="en-US"/>
              <a:t>, </a:t>
            </a:r>
            <a:r>
              <a:rPr lang="en-US" err="1"/>
              <a:t>ainda</a:t>
            </a:r>
            <a:r>
              <a:rPr lang="en-US"/>
              <a:t> </a:t>
            </a:r>
            <a:r>
              <a:rPr lang="en-US" err="1"/>
              <a:t>conta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área</a:t>
            </a:r>
            <a:r>
              <a:rPr lang="en-US"/>
              <a:t> de </a:t>
            </a:r>
            <a:r>
              <a:rPr lang="en-US" err="1"/>
              <a:t>lazer</a:t>
            </a:r>
            <a:r>
              <a:rPr lang="en-US"/>
              <a:t> com </a:t>
            </a:r>
            <a:r>
              <a:rPr lang="en-US" err="1"/>
              <a:t>pistas</a:t>
            </a:r>
            <a:r>
              <a:rPr lang="en-US"/>
              <a:t> de </a:t>
            </a:r>
            <a:r>
              <a:rPr lang="en-US" err="1"/>
              <a:t>caminhada</a:t>
            </a:r>
            <a:r>
              <a:rPr lang="en-US"/>
              <a:t>, playground e um </a:t>
            </a:r>
            <a:r>
              <a:rPr lang="en-US" err="1"/>
              <a:t>teatro</a:t>
            </a:r>
            <a:r>
              <a:rPr lang="en-US"/>
              <a:t> </a:t>
            </a:r>
            <a:r>
              <a:rPr lang="en-US" err="1"/>
              <a:t>aberto</a:t>
            </a:r>
            <a:r>
              <a:rPr lang="en-US"/>
              <a:t>.</a:t>
            </a:r>
          </a:p>
          <a:p>
            <a:r>
              <a:rPr lang="pt-BR">
                <a:cs typeface="Calibri"/>
              </a:rPr>
              <a:t>A água do lago juntamente com as águas da rede drenagem pluvial são encaminhadas para o Córrego Botafogo por este trecho mostrado na imagem.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3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Procedimentos</a:t>
            </a:r>
            <a:r>
              <a:rPr lang="en-US">
                <a:cs typeface="Calibri"/>
              </a:rPr>
              <a:t> de coleta </a:t>
            </a:r>
            <a:r>
              <a:rPr lang="en-US" err="1">
                <a:cs typeface="Calibri"/>
              </a:rPr>
              <a:t>adotados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foram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acordo</a:t>
            </a:r>
            <a:r>
              <a:rPr lang="en-US">
                <a:cs typeface="Calibri"/>
              </a:rPr>
              <a:t> com …...., </a:t>
            </a:r>
            <a:r>
              <a:rPr lang="en-US" err="1">
                <a:cs typeface="Calibri"/>
              </a:rPr>
              <a:t>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matérias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usados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foram</a:t>
            </a:r>
            <a:r>
              <a:rPr lang="en-US">
                <a:cs typeface="Calibri"/>
              </a:rPr>
              <a:t>....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8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Períodos de estiagem e chuva respectivamente</a:t>
            </a:r>
          </a:p>
          <a:p>
            <a:r>
              <a:rPr lang="en-US">
                <a:cs typeface="Calibri"/>
              </a:rPr>
              <a:t>Coleta realizadas proximas ao centro de cada lago.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907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Triplicata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até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serie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solidos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duplicata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abaixo</a:t>
            </a:r>
            <a:r>
              <a:rPr lang="en-US">
                <a:cs typeface="Calibri"/>
              </a:rPr>
              <a:t>.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resultados</a:t>
            </a:r>
            <a:r>
              <a:rPr lang="en-US"/>
              <a:t> </a:t>
            </a:r>
            <a:r>
              <a:rPr lang="en-US" err="1"/>
              <a:t>obtidos</a:t>
            </a:r>
            <a:r>
              <a:rPr lang="en-US"/>
              <a:t> </a:t>
            </a:r>
            <a:r>
              <a:rPr lang="en-US" err="1"/>
              <a:t>foram</a:t>
            </a:r>
            <a:r>
              <a:rPr lang="en-US"/>
              <a:t> </a:t>
            </a:r>
            <a:r>
              <a:rPr lang="en-US" err="1"/>
              <a:t>comparados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estabelecido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Resolução</a:t>
            </a:r>
            <a:r>
              <a:rPr lang="en-US"/>
              <a:t> CONAMA 357 (2005), de </a:t>
            </a:r>
            <a:r>
              <a:rPr lang="en-US" err="1"/>
              <a:t>acordo</a:t>
            </a:r>
            <a:r>
              <a:rPr lang="en-US"/>
              <a:t>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corpos</a:t>
            </a:r>
            <a:r>
              <a:rPr lang="en-US"/>
              <a:t> </a:t>
            </a:r>
            <a:r>
              <a:rPr lang="en-US" err="1"/>
              <a:t>hídricos</a:t>
            </a:r>
            <a:r>
              <a:rPr lang="en-US"/>
              <a:t> de </a:t>
            </a:r>
            <a:r>
              <a:rPr lang="en-US" err="1"/>
              <a:t>classe</a:t>
            </a:r>
            <a:r>
              <a:rPr lang="en-US"/>
              <a:t> 3, </a:t>
            </a:r>
            <a:r>
              <a:rPr lang="en-US" err="1"/>
              <a:t>uma</a:t>
            </a:r>
            <a:r>
              <a:rPr lang="en-US"/>
              <a:t> </a:t>
            </a:r>
            <a:r>
              <a:rPr lang="en-US" err="1"/>
              <a:t>vez</a:t>
            </a:r>
            <a:r>
              <a:rPr lang="en-US"/>
              <a:t> que </a:t>
            </a:r>
            <a:r>
              <a:rPr lang="en-US" err="1"/>
              <a:t>suas</a:t>
            </a:r>
            <a:r>
              <a:rPr lang="en-US"/>
              <a:t> </a:t>
            </a:r>
            <a:r>
              <a:rPr lang="en-US" err="1"/>
              <a:t>águas</a:t>
            </a:r>
            <a:r>
              <a:rPr lang="en-US"/>
              <a:t> </a:t>
            </a:r>
            <a:r>
              <a:rPr lang="en-US" err="1"/>
              <a:t>são</a:t>
            </a:r>
            <a:r>
              <a:rPr lang="en-US"/>
              <a:t> </a:t>
            </a:r>
            <a:r>
              <a:rPr lang="en-US" err="1"/>
              <a:t>destinadas</a:t>
            </a:r>
            <a:r>
              <a:rPr lang="en-US"/>
              <a:t> à </a:t>
            </a:r>
            <a:r>
              <a:rPr lang="en-US" err="1"/>
              <a:t>recreação</a:t>
            </a:r>
            <a:r>
              <a:rPr lang="en-US"/>
              <a:t> de </a:t>
            </a:r>
            <a:r>
              <a:rPr lang="en-US" err="1"/>
              <a:t>contato</a:t>
            </a:r>
            <a:r>
              <a:rPr lang="en-US"/>
              <a:t> </a:t>
            </a:r>
            <a:r>
              <a:rPr lang="en-US" err="1"/>
              <a:t>secundário</a:t>
            </a:r>
            <a:r>
              <a:rPr lang="en-US"/>
              <a:t>, </a:t>
            </a:r>
            <a:r>
              <a:rPr lang="en-US" err="1"/>
              <a:t>em</a:t>
            </a:r>
            <a:r>
              <a:rPr lang="en-US"/>
              <a:t> </a:t>
            </a:r>
            <a:r>
              <a:rPr lang="en-US" err="1"/>
              <a:t>específico</a:t>
            </a:r>
            <a:r>
              <a:rPr lang="en-US"/>
              <a:t> o Lago das Rosas, e para </a:t>
            </a:r>
            <a:r>
              <a:rPr lang="en-US" err="1"/>
              <a:t>harmonia</a:t>
            </a:r>
            <a:r>
              <a:rPr lang="en-US"/>
              <a:t> </a:t>
            </a:r>
            <a:r>
              <a:rPr lang="en-US" err="1"/>
              <a:t>paisagística</a:t>
            </a:r>
            <a:r>
              <a:rPr lang="en-US"/>
              <a:t> </a:t>
            </a:r>
            <a:r>
              <a:rPr lang="en-US" err="1"/>
              <a:t>em</a:t>
            </a:r>
            <a:r>
              <a:rPr lang="en-US"/>
              <a:t> </a:t>
            </a:r>
            <a:r>
              <a:rPr lang="en-US" err="1"/>
              <a:t>todos</a:t>
            </a:r>
            <a:r>
              <a:rPr lang="en-US"/>
              <a:t> </a:t>
            </a:r>
            <a:r>
              <a:rPr lang="en-US" err="1"/>
              <a:t>os</a:t>
            </a:r>
            <a:r>
              <a:rPr lang="en-US"/>
              <a:t> </a:t>
            </a:r>
            <a:r>
              <a:rPr lang="en-US" err="1"/>
              <a:t>lagos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99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um empecilho para fazer a análise sazonal sobre este parâmetro, </a:t>
            </a:r>
            <a:endParaRPr lang="pt-BR"/>
          </a:p>
          <a:p>
            <a:r>
              <a:rPr lang="en-US"/>
              <a:t>porém nos únicos resultados obtidos estão dentro do esperada </a:t>
            </a:r>
            <a:endParaRPr lang="pt-BR">
              <a:cs typeface="Calibri"/>
            </a:endParaRPr>
          </a:p>
          <a:p>
            <a:r>
              <a:rPr lang="en-US"/>
              <a:t>Resolução nº 357 (CONAMA, 2005) não estabelece padrão para o parâmetro.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79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Parque Flamboyant</a:t>
            </a:r>
            <a:endParaRPr lang="en-US"/>
          </a:p>
          <a:p>
            <a:r>
              <a:rPr lang="en-US"/>
              <a:t>acumulo de poluentes que em períodos chuvosos são carreados para o lago, </a:t>
            </a:r>
            <a:endParaRPr lang="pt-BR"/>
          </a:p>
          <a:p>
            <a:r>
              <a:rPr lang="en-US"/>
              <a:t>região com intensa urbanização, </a:t>
            </a:r>
            <a:endParaRPr lang="pt-BR"/>
          </a:p>
          <a:p>
            <a:r>
              <a:rPr lang="en-US"/>
              <a:t>meio  mais ácido </a:t>
            </a:r>
            <a:endParaRPr lang="pt-BR"/>
          </a:p>
          <a:p>
            <a:r>
              <a:rPr lang="en-US"/>
              <a:t>interferências antrópicas.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83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EXCEÇÃO LAGO DAS ROSAS / outros elevação de cor</a:t>
            </a:r>
            <a:endParaRPr lang="en-US"/>
          </a:p>
          <a:p>
            <a:r>
              <a:rPr lang="en-US">
                <a:cs typeface="Calibri"/>
              </a:rPr>
              <a:t>Carreamento de sedimentos organicos e inorganicos</a:t>
            </a:r>
            <a:endParaRPr lang="en-US"/>
          </a:p>
          <a:p>
            <a:r>
              <a:rPr lang="en-US">
                <a:cs typeface="Calibri"/>
              </a:rPr>
              <a:t>Cor aparente relaciona-se com a turbidez</a:t>
            </a:r>
            <a:endParaRPr lang="en-US"/>
          </a:p>
          <a:p>
            <a:r>
              <a:rPr lang="en-US">
                <a:cs typeface="Calibri"/>
              </a:rPr>
              <a:t>Diluição dos coloides dissolvidos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19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Sedimentos de enxurradas</a:t>
            </a:r>
            <a:endParaRPr lang="en-US"/>
          </a:p>
          <a:p>
            <a:r>
              <a:rPr lang="en-US">
                <a:cs typeface="Calibri"/>
              </a:rPr>
              <a:t>Partículas Inorgânicas e detritos organicos</a:t>
            </a:r>
            <a:endParaRPr lang="en-US"/>
          </a:p>
          <a:p>
            <a:r>
              <a:rPr lang="en-US">
                <a:cs typeface="Calibri"/>
              </a:rPr>
              <a:t>Solidos suspensos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013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Solidos origem inorgânica (novembro)</a:t>
            </a:r>
            <a:endParaRPr lang="pt-BR"/>
          </a:p>
          <a:p>
            <a:r>
              <a:rPr lang="en-US">
                <a:cs typeface="Calibri"/>
              </a:rPr>
              <a:t>Parque vaca brava (junho)/ solidos origem organica</a:t>
            </a:r>
            <a:endParaRPr lang="en-US" dirty="0"/>
          </a:p>
          <a:p>
            <a:r>
              <a:rPr lang="en-US">
                <a:cs typeface="Calibri"/>
              </a:rPr>
              <a:t>Sólidos dissolvidos maior que solidos suspensos</a:t>
            </a:r>
            <a:endParaRPr lang="en-US" dirty="0"/>
          </a:p>
          <a:p>
            <a:r>
              <a:rPr lang="en-US">
                <a:cs typeface="Calibri"/>
              </a:rPr>
              <a:t>Parque Flamboyant, NÃO HOUVE ANALISE DE SÓLIDOS, </a:t>
            </a:r>
            <a:r>
              <a:rPr lang="en-US" err="1">
                <a:cs typeface="Calibri"/>
              </a:rPr>
              <a:t>devido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problemas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durante</a:t>
            </a:r>
            <a:r>
              <a:rPr lang="en-US">
                <a:cs typeface="Calibri"/>
              </a:rPr>
              <a:t> as </a:t>
            </a:r>
            <a:r>
              <a:rPr lang="en-US" err="1">
                <a:cs typeface="Calibri"/>
              </a:rPr>
              <a:t>analises</a:t>
            </a:r>
            <a:r>
              <a:rPr lang="en-US" dirty="0">
                <a:cs typeface="Calibri"/>
              </a:rPr>
              <a:t> </a:t>
            </a:r>
            <a:r>
              <a:rPr lang="en-US">
                <a:cs typeface="Calibri"/>
              </a:rPr>
              <a:t>laboratoriais.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917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compostos iônicos e catiônicos dissolvidos na água;</a:t>
            </a:r>
            <a:endParaRPr lang="pt-BR">
              <a:cs typeface="Calibri"/>
            </a:endParaRPr>
          </a:p>
          <a:p>
            <a:r>
              <a:rPr lang="en-US"/>
              <a:t> μS/cm</a:t>
            </a:r>
            <a:r>
              <a:rPr lang="en-US">
                <a:cs typeface="Calibri"/>
              </a:rPr>
              <a:t> MICROSIEMES POR CENTIMETRO</a:t>
            </a:r>
            <a:endParaRPr lang="en-US"/>
          </a:p>
          <a:p>
            <a:r>
              <a:rPr lang="en-US"/>
              <a:t>concentrações elevadas de compostos iônicos e catiônicos dissolvidos na água;</a:t>
            </a:r>
          </a:p>
          <a:p>
            <a:r>
              <a:rPr lang="en-US">
                <a:cs typeface="Calibri" panose="020F0502020204030204"/>
              </a:rPr>
              <a:t>Compostos diluidos.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10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Caracterização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área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estudo</a:t>
            </a:r>
            <a:r>
              <a:rPr lang="en-US" dirty="0">
                <a:cs typeface="Calibri"/>
              </a:rPr>
              <a:t> / </a:t>
            </a:r>
            <a:r>
              <a:rPr lang="en-US" dirty="0" err="1">
                <a:cs typeface="Calibri"/>
              </a:rPr>
              <a:t>Publico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frequentador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Procedimentos</a:t>
            </a:r>
            <a:r>
              <a:rPr lang="en-US" dirty="0">
                <a:cs typeface="Calibri"/>
              </a:rPr>
              <a:t> de coleta</a:t>
            </a:r>
          </a:p>
          <a:p>
            <a:r>
              <a:rPr lang="en-US" dirty="0">
                <a:cs typeface="Calibri"/>
              </a:rPr>
              <a:t>Analise laboratorial</a:t>
            </a:r>
          </a:p>
          <a:p>
            <a:r>
              <a:rPr lang="en-US" dirty="0" err="1">
                <a:cs typeface="Calibri"/>
              </a:rPr>
              <a:t>Resultados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5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Baseado em </a:t>
            </a:r>
            <a:r>
              <a:rPr lang="en-US" b="1" u="sng"/>
              <a:t>Coelho </a:t>
            </a:r>
            <a:r>
              <a:rPr lang="en-US"/>
              <a:t>de 2015, na maioria das águas naturais a alcalinidade varia entre 30 a 500 mg/L de Carbonato de Cálcio (CaCO3), </a:t>
            </a:r>
            <a:endParaRPr lang="pt-BR"/>
          </a:p>
          <a:p>
            <a:r>
              <a:rPr lang="en-US">
                <a:cs typeface="Calibri"/>
              </a:rPr>
              <a:t>PH abaixo de 8,3/ Não possue alcalinidade parcial;</a:t>
            </a:r>
            <a:endParaRPr lang="en-US"/>
          </a:p>
          <a:p>
            <a:r>
              <a:rPr lang="en-US">
                <a:cs typeface="Calibri"/>
              </a:rPr>
              <a:t>Ausencia de carbonatos e hidróxidos; (florações de algas)</a:t>
            </a:r>
            <a:endParaRPr lang="en-US"/>
          </a:p>
          <a:p>
            <a:r>
              <a:rPr lang="en-US">
                <a:cs typeface="Calibri"/>
              </a:rPr>
              <a:t>Caracteristicas do solo (Calcário)</a:t>
            </a:r>
            <a:endParaRPr lang="en-US" dirty="0"/>
          </a:p>
          <a:p>
            <a:r>
              <a:rPr lang="en-US"/>
              <a:t>Alcalinidade e dureza estão associadas. </a:t>
            </a:r>
            <a:endParaRPr lang="pt-BR"/>
          </a:p>
          <a:p>
            <a:r>
              <a:rPr lang="en-US"/>
              <a:t>Tipo de solo (cálcio e magnésio)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286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Adotando como </a:t>
            </a:r>
            <a:r>
              <a:rPr lang="en-US" b="1" u="sng" dirty="0" err="1"/>
              <a:t>referência</a:t>
            </a:r>
            <a:r>
              <a:rPr lang="en-US" b="1" u="sng" dirty="0"/>
              <a:t> a </a:t>
            </a:r>
            <a:r>
              <a:rPr lang="en-US" b="1" u="sng" dirty="0" err="1"/>
              <a:t>relação</a:t>
            </a:r>
            <a:r>
              <a:rPr lang="en-US" b="1" u="sng" dirty="0"/>
              <a:t> entre </a:t>
            </a:r>
            <a:r>
              <a:rPr lang="en-US" b="1" u="sng" dirty="0" err="1"/>
              <a:t>alcalinidade</a:t>
            </a:r>
            <a:r>
              <a:rPr lang="en-US" b="1" u="sng" dirty="0"/>
              <a:t> e </a:t>
            </a:r>
            <a:r>
              <a:rPr lang="en-US" b="1" u="sng" dirty="0" err="1"/>
              <a:t>dureza</a:t>
            </a:r>
            <a:r>
              <a:rPr lang="en-US" b="1" u="sng" dirty="0"/>
              <a:t> de </a:t>
            </a:r>
            <a:r>
              <a:rPr lang="en-US" b="1" u="sng" dirty="0" err="1"/>
              <a:t>Piveli</a:t>
            </a:r>
            <a:r>
              <a:rPr lang="en-US" b="1" u="sng" dirty="0"/>
              <a:t> (2006),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,  </a:t>
            </a:r>
            <a:endParaRPr lang="pt-BR" dirty="0"/>
          </a:p>
          <a:p>
            <a:r>
              <a:rPr lang="en-US" dirty="0" err="1">
                <a:cs typeface="Calibri"/>
              </a:rPr>
              <a:t>Alcalinidade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bicarbonatos</a:t>
            </a:r>
            <a:r>
              <a:rPr lang="en-US" dirty="0">
                <a:cs typeface="Calibri"/>
              </a:rPr>
              <a:t> era inferior a </a:t>
            </a:r>
            <a:r>
              <a:rPr lang="en-US" dirty="0" err="1">
                <a:cs typeface="Calibri"/>
              </a:rPr>
              <a:t>dureza</a:t>
            </a:r>
            <a:r>
              <a:rPr lang="en-US" dirty="0">
                <a:cs typeface="Calibri"/>
              </a:rPr>
              <a:t> total (</a:t>
            </a:r>
            <a:r>
              <a:rPr lang="en-US" dirty="0" err="1">
                <a:cs typeface="Calibri"/>
              </a:rPr>
              <a:t>dureza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permanente</a:t>
            </a:r>
            <a:r>
              <a:rPr lang="en-US" dirty="0">
                <a:cs typeface="Calibri"/>
              </a:rPr>
              <a:t>).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acordo</a:t>
            </a:r>
            <a:r>
              <a:rPr lang="en-US" dirty="0"/>
              <a:t> com </a:t>
            </a:r>
            <a:r>
              <a:rPr lang="en-US" b="1" u="sng" dirty="0"/>
              <a:t>Sperling (2016)</a:t>
            </a:r>
            <a:r>
              <a:rPr lang="en-US" dirty="0"/>
              <a:t>, os valores de dureza encontrados em todos os lagos de estudo se classificam como água mole, </a:t>
            </a:r>
            <a:endParaRPr lang="pt-BR" dirty="0"/>
          </a:p>
          <a:p>
            <a:r>
              <a:rPr lang="en-US" dirty="0" err="1"/>
              <a:t>dureza</a:t>
            </a:r>
            <a:r>
              <a:rPr lang="en-US" dirty="0"/>
              <a:t> inferior a </a:t>
            </a:r>
            <a:r>
              <a:rPr lang="en-US" u="sng" dirty="0"/>
              <a:t>50 mg/L de CaCO3.</a:t>
            </a:r>
            <a:r>
              <a:rPr lang="en-US" dirty="0"/>
              <a:t> </a:t>
            </a:r>
            <a:endParaRPr lang="pt-BR" dirty="0"/>
          </a:p>
          <a:p>
            <a:r>
              <a:rPr lang="en-US" dirty="0" err="1">
                <a:cs typeface="Calibri"/>
              </a:rPr>
              <a:t>Dissolução</a:t>
            </a:r>
            <a:r>
              <a:rPr lang="en-US" dirty="0">
                <a:cs typeface="Calibri"/>
              </a:rPr>
              <a:t> dos </a:t>
            </a:r>
            <a:r>
              <a:rPr lang="en-US" dirty="0" err="1">
                <a:cs typeface="Calibri"/>
              </a:rPr>
              <a:t>materiais</a:t>
            </a:r>
            <a:r>
              <a:rPr lang="en-US" dirty="0">
                <a:cs typeface="Calibri"/>
              </a:rPr>
              <a:t> de solo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217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diminuição do oxigênio dissolvido </a:t>
            </a:r>
            <a:endParaRPr lang="pt-BR"/>
          </a:p>
          <a:p>
            <a:r>
              <a:rPr lang="en-US"/>
              <a:t>carreamento de compostos orgânicos biodegradáveis</a:t>
            </a:r>
            <a:endParaRPr lang="pt-BR">
              <a:cs typeface="Calibri"/>
            </a:endParaRPr>
          </a:p>
          <a:p>
            <a:r>
              <a:rPr lang="en-US">
                <a:cs typeface="Calibri"/>
              </a:rPr>
              <a:t>Exceto Flamboyant</a:t>
            </a:r>
            <a:endParaRPr lang="en-US" dirty="0"/>
          </a:p>
          <a:p>
            <a:r>
              <a:rPr lang="en-US"/>
              <a:t> diluição dos compostos não biodegradáveis (DQO)</a:t>
            </a:r>
          </a:p>
          <a:p>
            <a:pPr algn="just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796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não possuem baixa concentração de OD, </a:t>
            </a:r>
            <a:endParaRPr lang="pt-BR" dirty="0"/>
          </a:p>
          <a:p>
            <a:r>
              <a:rPr lang="en-US"/>
              <a:t>a condições anaeróbias, com possível geração de maus odores.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887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 nitrogênio e o fósforo fazem parte da composição celular de microrganismos, e são essenciais para o crescimento desses e de algas;</a:t>
            </a:r>
          </a:p>
          <a:p>
            <a:r>
              <a:rPr lang="en-US"/>
              <a:t>Amônia ------ íon amônio;</a:t>
            </a:r>
          </a:p>
          <a:p>
            <a:r>
              <a:rPr lang="en-US">
                <a:cs typeface="Calibri" panose="020F0502020204030204"/>
              </a:rPr>
              <a:t>pH abaixo de 8.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273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presença do jardim zoológico;</a:t>
            </a:r>
            <a:endParaRPr lang="pt-BR"/>
          </a:p>
          <a:p>
            <a:r>
              <a:rPr lang="en-US"/>
              <a:t>excrementos de animais;</a:t>
            </a:r>
          </a:p>
          <a:p>
            <a:r>
              <a:rPr lang="en-US" b="1" u="sng"/>
              <a:t>Segundo Sperling (2016), os valores de fósforo podem ser utilizados como indicativos aproximados do estado de eutrofização de lagos.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61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Ressalvo alguns parâmetros que apresentaram um desvio, sendo que estes podem ser atribuídos a efeitos externos como a impacto antrópico aos quais todos os lagos estão sujeitos, por estarem inseridos em meio urbano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0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Parque mais antigo</a:t>
            </a:r>
          </a:p>
          <a:p>
            <a:r>
              <a:rPr lang="en-US">
                <a:cs typeface="Calibri"/>
              </a:rPr>
              <a:t>Vegetação nativa, mata de galeria</a:t>
            </a:r>
          </a:p>
          <a:p>
            <a:r>
              <a:rPr lang="en-US">
                <a:cs typeface="Calibri"/>
              </a:rPr>
              <a:t>Jardim zoologico no seu interior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60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É habitat de </a:t>
            </a:r>
            <a:r>
              <a:rPr lang="en-US" err="1"/>
              <a:t>muitos</a:t>
            </a:r>
            <a:r>
              <a:rPr lang="en-US"/>
              <a:t> </a:t>
            </a:r>
            <a:r>
              <a:rPr lang="en-US" err="1"/>
              <a:t>animais</a:t>
            </a:r>
            <a:r>
              <a:rPr lang="en-US"/>
              <a:t> do </a:t>
            </a:r>
            <a:r>
              <a:rPr lang="en-US" err="1"/>
              <a:t>bioma</a:t>
            </a:r>
            <a:r>
              <a:rPr lang="en-US"/>
              <a:t> </a:t>
            </a:r>
            <a:r>
              <a:rPr lang="en-US" err="1"/>
              <a:t>cerrado</a:t>
            </a:r>
            <a:r>
              <a:rPr lang="en-US"/>
              <a:t>, </a:t>
            </a:r>
            <a:r>
              <a:rPr lang="en-US" err="1"/>
              <a:t>principalmente</a:t>
            </a:r>
            <a:r>
              <a:rPr lang="en-US"/>
              <a:t> </a:t>
            </a:r>
            <a:r>
              <a:rPr lang="en-US" err="1"/>
              <a:t>aves</a:t>
            </a:r>
            <a:r>
              <a:rPr lang="en-US"/>
              <a:t> e </a:t>
            </a:r>
            <a:r>
              <a:rPr lang="en-US" err="1"/>
              <a:t>peixes</a:t>
            </a:r>
            <a:r>
              <a:rPr lang="en-US"/>
              <a:t>, </a:t>
            </a:r>
            <a:r>
              <a:rPr lang="en-US" err="1"/>
              <a:t>além</a:t>
            </a:r>
            <a:r>
              <a:rPr lang="en-US"/>
              <a:t> de </a:t>
            </a:r>
            <a:r>
              <a:rPr lang="en-US" err="1"/>
              <a:t>conter</a:t>
            </a:r>
            <a:r>
              <a:rPr lang="en-US"/>
              <a:t> </a:t>
            </a:r>
            <a:r>
              <a:rPr lang="en-US" err="1"/>
              <a:t>várias</a:t>
            </a:r>
            <a:r>
              <a:rPr lang="en-US"/>
              <a:t> </a:t>
            </a:r>
            <a:r>
              <a:rPr lang="en-US" err="1"/>
              <a:t>espécies</a:t>
            </a:r>
            <a:r>
              <a:rPr lang="en-US"/>
              <a:t> </a:t>
            </a:r>
            <a:r>
              <a:rPr lang="en-US" err="1"/>
              <a:t>vegetais</a:t>
            </a:r>
            <a:r>
              <a:rPr lang="en-US"/>
              <a:t> </a:t>
            </a:r>
            <a:r>
              <a:rPr lang="en-US" err="1"/>
              <a:t>nativas</a:t>
            </a:r>
            <a:r>
              <a:rPr lang="en-US"/>
              <a:t>, </a:t>
            </a:r>
            <a:r>
              <a:rPr lang="en-US" err="1"/>
              <a:t>quatro</a:t>
            </a:r>
            <a:r>
              <a:rPr lang="en-US"/>
              <a:t> </a:t>
            </a:r>
            <a:r>
              <a:rPr lang="en-US" err="1"/>
              <a:t>lagos</a:t>
            </a:r>
            <a:r>
              <a:rPr lang="en-US"/>
              <a:t> </a:t>
            </a:r>
            <a:r>
              <a:rPr lang="en-US" err="1"/>
              <a:t>interligados</a:t>
            </a:r>
            <a:r>
              <a:rPr lang="en-US"/>
              <a:t>, </a:t>
            </a:r>
            <a:r>
              <a:rPr lang="en-US" err="1"/>
              <a:t>pistas</a:t>
            </a:r>
            <a:r>
              <a:rPr lang="en-US"/>
              <a:t> de </a:t>
            </a:r>
            <a:r>
              <a:rPr lang="en-US" err="1"/>
              <a:t>caminhada</a:t>
            </a:r>
            <a:r>
              <a:rPr lang="en-US"/>
              <a:t> e </a:t>
            </a:r>
            <a:r>
              <a:rPr lang="en-US" err="1"/>
              <a:t>aparelhos</a:t>
            </a:r>
            <a:r>
              <a:rPr lang="en-US"/>
              <a:t> para </a:t>
            </a:r>
            <a:r>
              <a:rPr lang="en-US" err="1"/>
              <a:t>exercícios</a:t>
            </a:r>
            <a:r>
              <a:rPr lang="en-US"/>
              <a:t> físicos.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4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Densa urbanização em seu entorno</a:t>
            </a:r>
            <a:endParaRPr lang="en-US"/>
          </a:p>
          <a:p>
            <a:r>
              <a:rPr lang="en-US"/>
              <a:t>Apresenta uma setorização das áreas de contemplação e áreas restritas à preservação ambiental</a:t>
            </a:r>
            <a:endParaRPr lang="pt-B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54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do público de práticas esportivas, de convivência . Apresenta vários condomínios verticais em seu entorno e vias de trafego com um </a:t>
            </a:r>
            <a:r>
              <a:rPr lang="en-US" err="1"/>
              <a:t>fluxo</a:t>
            </a:r>
            <a:r>
              <a:rPr lang="en-US"/>
              <a:t> </a:t>
            </a:r>
            <a:r>
              <a:rPr lang="en-US" err="1"/>
              <a:t>médio</a:t>
            </a:r>
            <a:r>
              <a:rPr lang="en-US"/>
              <a:t> de </a:t>
            </a:r>
            <a:r>
              <a:rPr lang="en-US" err="1"/>
              <a:t>carros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97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Ele</a:t>
            </a:r>
            <a:r>
              <a:rPr lang="en-US"/>
              <a:t> é </a:t>
            </a:r>
            <a:r>
              <a:rPr lang="en-US" err="1"/>
              <a:t>cercado</a:t>
            </a:r>
            <a:r>
              <a:rPr lang="en-US"/>
              <a:t> por </a:t>
            </a:r>
            <a:r>
              <a:rPr lang="en-US" err="1"/>
              <a:t>prédios</a:t>
            </a:r>
            <a:r>
              <a:rPr lang="en-US"/>
              <a:t>, </a:t>
            </a:r>
            <a:r>
              <a:rPr lang="en-US" err="1"/>
              <a:t>lojas</a:t>
            </a:r>
            <a:r>
              <a:rPr lang="en-US"/>
              <a:t> e </a:t>
            </a:r>
            <a:r>
              <a:rPr lang="en-US" err="1"/>
              <a:t>pelo</a:t>
            </a:r>
            <a:r>
              <a:rPr lang="en-US"/>
              <a:t> Goiânia Shopping.</a:t>
            </a:r>
          </a:p>
          <a:p>
            <a:r>
              <a:rPr lang="en-US">
                <a:cs typeface="Calibri"/>
              </a:rPr>
              <a:t>18% da vegetação nativa</a:t>
            </a:r>
          </a:p>
          <a:p>
            <a:r>
              <a:rPr lang="en-US">
                <a:cs typeface="Calibri"/>
              </a:rPr>
              <a:t>Mata de galeria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18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Tem um lago, onde  apresenta um </a:t>
            </a:r>
            <a:r>
              <a:rPr lang="en-US" err="1"/>
              <a:t>sistema</a:t>
            </a:r>
            <a:r>
              <a:rPr lang="en-US"/>
              <a:t> de </a:t>
            </a:r>
            <a:r>
              <a:rPr lang="en-US" err="1"/>
              <a:t>drenagem</a:t>
            </a:r>
            <a:r>
              <a:rPr lang="en-US"/>
              <a:t> das </a:t>
            </a:r>
            <a:r>
              <a:rPr lang="en-US" err="1"/>
              <a:t>águas</a:t>
            </a:r>
            <a:r>
              <a:rPr lang="en-US"/>
              <a:t> das </a:t>
            </a:r>
            <a:r>
              <a:rPr lang="en-US" err="1"/>
              <a:t>nascentes</a:t>
            </a:r>
            <a:r>
              <a:rPr lang="en-US"/>
              <a:t> para o </a:t>
            </a:r>
            <a:r>
              <a:rPr lang="en-US" err="1"/>
              <a:t>lago</a:t>
            </a:r>
            <a:r>
              <a:rPr lang="en-US"/>
              <a:t> e a </a:t>
            </a:r>
            <a:r>
              <a:rPr lang="en-US" err="1"/>
              <a:t>água</a:t>
            </a:r>
            <a:r>
              <a:rPr lang="en-US"/>
              <a:t> </a:t>
            </a:r>
            <a:r>
              <a:rPr lang="en-US" err="1"/>
              <a:t>possui</a:t>
            </a:r>
            <a:r>
              <a:rPr lang="en-US"/>
              <a:t> </a:t>
            </a:r>
            <a:r>
              <a:rPr lang="en-US" err="1"/>
              <a:t>características</a:t>
            </a:r>
            <a:r>
              <a:rPr lang="en-US"/>
              <a:t> </a:t>
            </a:r>
            <a:r>
              <a:rPr lang="en-US" err="1"/>
              <a:t>visuais</a:t>
            </a:r>
            <a:r>
              <a:rPr lang="en-US"/>
              <a:t> </a:t>
            </a:r>
            <a:r>
              <a:rPr lang="en-US" err="1"/>
              <a:t>desfavoráveis</a:t>
            </a:r>
            <a:r>
              <a:rPr lang="en-US"/>
              <a:t>. 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10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Sofreu</a:t>
            </a:r>
            <a:r>
              <a:rPr lang="en-US"/>
              <a:t> </a:t>
            </a:r>
            <a:r>
              <a:rPr lang="en-US" err="1"/>
              <a:t>muitas</a:t>
            </a:r>
            <a:r>
              <a:rPr lang="en-US"/>
              <a:t> </a:t>
            </a:r>
            <a:r>
              <a:rPr lang="en-US" err="1"/>
              <a:t>invasões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década de 80,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foi</a:t>
            </a:r>
            <a:r>
              <a:rPr lang="en-US"/>
              <a:t> delimitado. </a:t>
            </a:r>
            <a:endParaRPr lang="pt-BR">
              <a:cs typeface="Calibri" panose="020F0502020204030204"/>
            </a:endParaRPr>
          </a:p>
          <a:p>
            <a:r>
              <a:rPr lang="en-US">
                <a:cs typeface="Calibri"/>
              </a:rPr>
              <a:t>Nascentes com vegetação preservada.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6461-E70F-4E5D-ABBB-6E625D35960D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8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/>
              <a:t>QUALIDADE DA ÁGUA DE LAGOS LOCALIZADOS EM PARQUES URBANOS NA CIDADE DE GOIÂNIA, GOIÁS</a:t>
            </a:r>
            <a:endParaRPr lang="pt-BR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 b="1"/>
              <a:t>Autores: Yasmin Barros </a:t>
            </a:r>
            <a:r>
              <a:rPr lang="pt-BR" sz="2800" b="1" err="1"/>
              <a:t>Ataides</a:t>
            </a:r>
            <a:r>
              <a:rPr lang="pt-BR" sz="2800" b="1"/>
              <a:t>, Ana Júlia Moreira, </a:t>
            </a:r>
            <a:r>
              <a:rPr lang="pt-BR" sz="2800" b="1" err="1"/>
              <a:t>Lhaís</a:t>
            </a:r>
            <a:r>
              <a:rPr lang="pt-BR" sz="2800" b="1"/>
              <a:t> Alves Maciel, </a:t>
            </a:r>
            <a:r>
              <a:rPr lang="pt-BR" sz="2800" b="1" err="1"/>
              <a:t>Hadrya</a:t>
            </a:r>
            <a:r>
              <a:rPr lang="pt-BR" sz="2800" b="1"/>
              <a:t> Alves Maciel, Karla Alcione </a:t>
            </a:r>
            <a:r>
              <a:rPr lang="pt-BR" sz="2800" b="1" err="1"/>
              <a:t>Kruvinel</a:t>
            </a:r>
            <a:endParaRPr lang="pt-BR" sz="2800" err="1"/>
          </a:p>
          <a:p>
            <a:endParaRPr lang="pt-BR" sz="2800">
              <a:cs typeface="Calibri"/>
            </a:endParaRPr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535BA830-CBF2-43C3-97DD-F9C47648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055" y="402475"/>
            <a:ext cx="1041099" cy="1308518"/>
          </a:xfrm>
          <a:prstGeom prst="rect">
            <a:avLst/>
          </a:prstGeom>
        </p:spPr>
      </p:pic>
      <p:pic>
        <p:nvPicPr>
          <p:cNvPr id="6" name="Imagem 8">
            <a:extLst>
              <a:ext uri="{FF2B5EF4-FFF2-40B4-BE49-F238E27FC236}">
                <a16:creationId xmlns:a16="http://schemas.microsoft.com/office/drawing/2014/main" id="{5428F43B-D06B-44D8-AFDE-2144C72A5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35" b="33750"/>
          <a:stretch/>
        </p:blipFill>
        <p:spPr>
          <a:xfrm>
            <a:off x="406249" y="600255"/>
            <a:ext cx="1459208" cy="9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Uma imagem contendo ao ar livre, árvore, céu, água&#10;&#10;Descrição gerada com muito alta confiança">
            <a:extLst>
              <a:ext uri="{FF2B5EF4-FFF2-40B4-BE49-F238E27FC236}">
                <a16:creationId xmlns:a16="http://schemas.microsoft.com/office/drawing/2014/main" id="{7DC827D0-4E3E-4948-B138-B539AAEFE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69" b="10247"/>
          <a:stretch/>
        </p:blipFill>
        <p:spPr>
          <a:xfrm>
            <a:off x="413535" y="449021"/>
            <a:ext cx="4438460" cy="298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Uma imagem contendo grama, árvore, ao ar livre, céu&#10;&#10;Descrição gerada com muito alta confiança">
            <a:extLst>
              <a:ext uri="{FF2B5EF4-FFF2-40B4-BE49-F238E27FC236}">
                <a16:creationId xmlns:a16="http://schemas.microsoft.com/office/drawing/2014/main" id="{CF6E7556-94B9-489A-88F8-9A4218AB9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70" b="11173"/>
          <a:stretch/>
        </p:blipFill>
        <p:spPr>
          <a:xfrm>
            <a:off x="4934166" y="447979"/>
            <a:ext cx="3886235" cy="285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31EEF2-4EBD-4103-AB85-4DF2AA9AF3F6}"/>
              </a:ext>
            </a:extLst>
          </p:cNvPr>
          <p:cNvSpPr txBox="1"/>
          <p:nvPr/>
        </p:nvSpPr>
        <p:spPr>
          <a:xfrm>
            <a:off x="655770" y="3536168"/>
            <a:ext cx="36345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cs typeface="Calibri"/>
              </a:rPr>
              <a:t>Lago onde foi realizado a coleta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DFEBC-8785-4AF1-9501-94A7C5D91495}"/>
              </a:ext>
            </a:extLst>
          </p:cNvPr>
          <p:cNvSpPr txBox="1"/>
          <p:nvPr/>
        </p:nvSpPr>
        <p:spPr>
          <a:xfrm>
            <a:off x="2385888" y="5172581"/>
            <a:ext cx="36345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cs typeface="Calibri"/>
              </a:rPr>
              <a:t>Características visuais da água</a:t>
            </a:r>
            <a:endParaRPr lang="pt-BR"/>
          </a:p>
        </p:txBody>
      </p:sp>
      <p:pic>
        <p:nvPicPr>
          <p:cNvPr id="2" name="Picture 2" descr="Uma imagem contendo ao ar livre, água&#10;&#10;Descrição gerada com muito alta confiança">
            <a:extLst>
              <a:ext uri="{FF2B5EF4-FFF2-40B4-BE49-F238E27FC236}">
                <a16:creationId xmlns:a16="http://schemas.microsoft.com/office/drawing/2014/main" id="{CD2CDF31-8666-41DF-B6FF-FAC9704AA0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" r="513" b="13158"/>
          <a:stretch/>
        </p:blipFill>
        <p:spPr>
          <a:xfrm>
            <a:off x="5796846" y="3541890"/>
            <a:ext cx="3025467" cy="220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38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486EAD-5FB0-4804-9C9B-47E6E058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7994D4-82A6-4497-A008-523C6535B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CFC57EF-1896-4DF2-9961-827413A8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A8DCB3B-0DFB-4E57-BC37-AF4DDB9C5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CF7BAB-0B9A-4DE7-B51C-E5C38D1F0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2FF5020-C21B-4356-8226-5E63EFED2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4B1F20A-CA2F-4272-BC96-EFF641150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8A7B651-F1DD-472E-9648-01CBC6442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7A112E9-C7DF-41D9-AB34-2A57CFCF5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1002F06-78D9-4E05-8D4A-DC3778465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3646C90-203E-47E4-B9F7-D71C6CF0F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DD876C9-6011-4DC6-B120-861286B8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8B065AD-CF9B-48A0-8B2E-EECF5509A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E171CA00-2B4A-4CE1-8813-06D399ABA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25AFC3EA-49AB-4D32-8CD7-EF5109CF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5AA3FF3-79F4-4E28-B1FC-7C65A76EE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883D0E37-CDD3-4E06-A69B-927B4F424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4CC6B186-44C3-4BEB-B48E-B0A96693B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E892143-A65F-4075-ABC7-606C60EA0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03A1150-7001-4F8E-9DBD-BC5871EFF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93691C8-2594-4D88-B8BF-C39A01D0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6" descr="Uma imagem contendo texto&#10;&#10;Descrição gerada com alta confiança">
            <a:extLst>
              <a:ext uri="{FF2B5EF4-FFF2-40B4-BE49-F238E27FC236}">
                <a16:creationId xmlns:a16="http://schemas.microsoft.com/office/drawing/2014/main" id="{219D45F2-7266-4C6D-A2D0-3FF545C9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-63692"/>
            <a:ext cx="9138862" cy="6934015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8919D57-A69F-4F84-A715-8D4F6F558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58" name="Isosceles Triangle 39">
              <a:extLst>
                <a:ext uri="{FF2B5EF4-FFF2-40B4-BE49-F238E27FC236}">
                  <a16:creationId xmlns:a16="http://schemas.microsoft.com/office/drawing/2014/main" id="{F12B9C60-0B52-41AF-A8D7-1CC57DE0F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3B17761-953A-4DC3-BDD0-1C4ACE7F0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A73411-EC76-454C-A414-6B60236C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063350"/>
            <a:ext cx="6625241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Parque </a:t>
            </a:r>
            <a:r>
              <a:rPr lang="en-US" sz="3600">
                <a:solidFill>
                  <a:srgbClr val="FFFFFF"/>
                </a:solidFill>
              </a:rPr>
              <a:t>Areião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C06CD-614A-4046-B4BE-6D75E829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6" y="4794169"/>
            <a:ext cx="8753088" cy="806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Localizado </a:t>
            </a:r>
            <a:r>
              <a:rPr lang="pt-BR" sz="2800">
                <a:solidFill>
                  <a:srgbClr val="FFFFFF"/>
                </a:solidFill>
              </a:rPr>
              <a:t>no setor Pedro Ludovico, no</a:t>
            </a:r>
            <a:r>
              <a:rPr lang="pt-BR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800">
                <a:solidFill>
                  <a:srgbClr val="FFFFFF"/>
                </a:solidFill>
              </a:rPr>
              <a:t>município </a:t>
            </a:r>
            <a:r>
              <a:rPr lang="pt-BR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 Goiânia - Goiás</a:t>
            </a:r>
            <a:r>
              <a:rPr lang="pt-BR" sz="2800">
                <a:solidFill>
                  <a:srgbClr val="FFFFFF"/>
                </a:solidFill>
              </a:rPr>
              <a:t>, com uma área de 215 m</a:t>
            </a:r>
            <a:r>
              <a:rPr lang="en-US" sz="2800">
                <a:solidFill>
                  <a:srgbClr val="FFFFFF"/>
                </a:solidFill>
                <a:cs typeface="Calibri"/>
              </a:rPr>
              <a:t>il m².</a:t>
            </a:r>
            <a:endParaRPr lang="en-US" sz="2800" kern="1200">
              <a:solidFill>
                <a:srgbClr val="FFFFFF"/>
              </a:solidFill>
              <a:latin typeface="+mn-l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FB18-06B3-415C-9119-E6E5973D53CC}"/>
              </a:ext>
            </a:extLst>
          </p:cNvPr>
          <p:cNvSpPr txBox="1"/>
          <p:nvPr/>
        </p:nvSpPr>
        <p:spPr>
          <a:xfrm>
            <a:off x="3223177" y="3838173"/>
            <a:ext cx="36345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Calibri"/>
              </a:rPr>
              <a:t>Área próximo a nascente</a:t>
            </a:r>
          </a:p>
        </p:txBody>
      </p:sp>
      <p:pic>
        <p:nvPicPr>
          <p:cNvPr id="4" name="Picture 5" descr="Uma imagem contendo árvore, ao ar livre, animal&#10;&#10;Descrição gerada com muito alta confiança">
            <a:extLst>
              <a:ext uri="{FF2B5EF4-FFF2-40B4-BE49-F238E27FC236}">
                <a16:creationId xmlns:a16="http://schemas.microsoft.com/office/drawing/2014/main" id="{ACBBF9B8-E4D9-41B7-926F-86E4F9057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6" r="1293" b="13486"/>
          <a:stretch/>
        </p:blipFill>
        <p:spPr>
          <a:xfrm>
            <a:off x="397784" y="339743"/>
            <a:ext cx="2858669" cy="386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Uma imagem contendo árvore, grama, ao ar livre, parque&#10;&#10;Descrição gerada com muito alta confiança">
            <a:extLst>
              <a:ext uri="{FF2B5EF4-FFF2-40B4-BE49-F238E27FC236}">
                <a16:creationId xmlns:a16="http://schemas.microsoft.com/office/drawing/2014/main" id="{6118C427-BDCA-47E3-BBF4-9338D4E35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99" b="9253"/>
          <a:stretch/>
        </p:blipFill>
        <p:spPr>
          <a:xfrm>
            <a:off x="4060861" y="453995"/>
            <a:ext cx="4310035" cy="327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41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ma imagem contendo água, céu, lago, ao ar livre&#10;&#10;Descrição gerada com muito alta confiança">
            <a:extLst>
              <a:ext uri="{FF2B5EF4-FFF2-40B4-BE49-F238E27FC236}">
                <a16:creationId xmlns:a16="http://schemas.microsoft.com/office/drawing/2014/main" id="{67233B7F-7A40-4A80-9F3F-AA3A8066D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05" b="11273"/>
          <a:stretch/>
        </p:blipFill>
        <p:spPr>
          <a:xfrm>
            <a:off x="336480" y="1318203"/>
            <a:ext cx="4387088" cy="324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Uma imagem contendo grama, água, céu, ao ar livre&#10;&#10;Descrição gerada com muito alta confiança">
            <a:extLst>
              <a:ext uri="{FF2B5EF4-FFF2-40B4-BE49-F238E27FC236}">
                <a16:creationId xmlns:a16="http://schemas.microsoft.com/office/drawing/2014/main" id="{295A6622-A6C6-49F0-83CB-B25FDB4EE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69" b="11475"/>
          <a:stretch/>
        </p:blipFill>
        <p:spPr>
          <a:xfrm>
            <a:off x="4998378" y="3210881"/>
            <a:ext cx="3706438" cy="281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Uma imagem contendo grama, árvore, ao ar livre, natureza&#10;&#10;Descrição gerada com muito alta confiança">
            <a:extLst>
              <a:ext uri="{FF2B5EF4-FFF2-40B4-BE49-F238E27FC236}">
                <a16:creationId xmlns:a16="http://schemas.microsoft.com/office/drawing/2014/main" id="{E1A94E12-822C-4E5E-B205-A7016007B1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70" b="11351"/>
          <a:stretch/>
        </p:blipFill>
        <p:spPr>
          <a:xfrm>
            <a:off x="4998378" y="209788"/>
            <a:ext cx="3706438" cy="286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4D03B7-5C21-415D-AE57-C8C8A3F7AE44}"/>
              </a:ext>
            </a:extLst>
          </p:cNvPr>
          <p:cNvSpPr txBox="1"/>
          <p:nvPr/>
        </p:nvSpPr>
        <p:spPr>
          <a:xfrm>
            <a:off x="553028" y="4666325"/>
            <a:ext cx="36345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cs typeface="Calibri"/>
              </a:rPr>
              <a:t>Lago onde foi realizado a coleta</a:t>
            </a:r>
          </a:p>
        </p:txBody>
      </p:sp>
    </p:spTree>
    <p:extLst>
      <p:ext uri="{BB962C8B-B14F-4D97-AF65-F5344CB8AC3E}">
        <p14:creationId xmlns:p14="http://schemas.microsoft.com/office/powerpoint/2010/main" val="349530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D1F8-2512-4212-86CD-00A2CFA6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>
                <a:cs typeface="Calibri"/>
              </a:rPr>
              <a:t>Procedimento de Coleta</a:t>
            </a:r>
            <a:endParaRPr lang="pt-BR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7A40-CB05-4311-B7E5-EC0BDBD2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00" y="1978348"/>
            <a:ext cx="5378522" cy="3280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800">
                <a:cs typeface="Calibri"/>
              </a:rPr>
              <a:t>Matériais usados:</a:t>
            </a:r>
            <a:endParaRPr lang="pt-BR" sz="2800"/>
          </a:p>
          <a:p>
            <a:r>
              <a:rPr lang="pt-BR" sz="2800">
                <a:cs typeface="Calibri"/>
              </a:rPr>
              <a:t>Balde;</a:t>
            </a:r>
          </a:p>
          <a:p>
            <a:r>
              <a:rPr lang="pt-BR" sz="2800">
                <a:cs typeface="Calibri"/>
              </a:rPr>
              <a:t>Corda;</a:t>
            </a:r>
          </a:p>
          <a:p>
            <a:r>
              <a:rPr lang="pt-BR" sz="2800">
                <a:cs typeface="Calibri"/>
              </a:rPr>
              <a:t>Fracos de Winkler; </a:t>
            </a:r>
          </a:p>
          <a:p>
            <a:r>
              <a:rPr lang="pt-BR" sz="2800">
                <a:cs typeface="Calibri"/>
              </a:rPr>
              <a:t>Frascos em cor âmbar;</a:t>
            </a:r>
          </a:p>
          <a:p>
            <a:r>
              <a:rPr lang="pt-BR" sz="2800">
                <a:cs typeface="Calibri"/>
              </a:rPr>
              <a:t>Garrafas pets e Galões pequenos.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1D1A8-EF4D-4BFD-AA43-BE488274FB9A}"/>
              </a:ext>
            </a:extLst>
          </p:cNvPr>
          <p:cNvSpPr txBox="1"/>
          <p:nvPr/>
        </p:nvSpPr>
        <p:spPr>
          <a:xfrm>
            <a:off x="465065" y="1311414"/>
            <a:ext cx="77261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Calibri"/>
                <a:cs typeface="Calibri"/>
              </a:rPr>
              <a:t>Guia</a:t>
            </a:r>
            <a:r>
              <a:rPr lang="en-US" sz="2800">
                <a:latin typeface="Calibri"/>
                <a:cs typeface="Calibri"/>
              </a:rPr>
              <a:t> Nacional de Coleta e </a:t>
            </a:r>
            <a:r>
              <a:rPr lang="en-US" sz="2800" err="1">
                <a:latin typeface="Calibri"/>
                <a:cs typeface="Calibri"/>
              </a:rPr>
              <a:t>Preservação</a:t>
            </a:r>
            <a:r>
              <a:rPr lang="en-US" sz="2800">
                <a:latin typeface="Calibri"/>
                <a:cs typeface="Calibri"/>
              </a:rPr>
              <a:t> de </a:t>
            </a:r>
            <a:r>
              <a:rPr lang="en-US" sz="2800" err="1">
                <a:latin typeface="Calibri"/>
                <a:cs typeface="Calibri"/>
              </a:rPr>
              <a:t>Amostras</a:t>
            </a:r>
            <a:endParaRPr lang="en-US" sz="2800">
              <a:latin typeface="Calibri"/>
              <a:cs typeface="Calibri"/>
            </a:endParaRPr>
          </a:p>
        </p:txBody>
      </p:sp>
      <p:pic>
        <p:nvPicPr>
          <p:cNvPr id="5" name="Picture 5" descr="Uma imagem contendo itens de toalete, interior&#10;&#10;Descrição gerada com alta confiança">
            <a:extLst>
              <a:ext uri="{FF2B5EF4-FFF2-40B4-BE49-F238E27FC236}">
                <a16:creationId xmlns:a16="http://schemas.microsoft.com/office/drawing/2014/main" id="{80825C76-7D20-4B41-9020-95B0972F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38" t="4790" r="32934" b="6786"/>
          <a:stretch/>
        </p:blipFill>
        <p:spPr>
          <a:xfrm>
            <a:off x="6895672" y="3967537"/>
            <a:ext cx="766564" cy="1886600"/>
          </a:xfrm>
          <a:prstGeom prst="rect">
            <a:avLst/>
          </a:prstGeom>
        </p:spPr>
      </p:pic>
      <p:pic>
        <p:nvPicPr>
          <p:cNvPr id="7" name="Picture 7" descr="Uma imagem contendo comida&#10;&#10;Descrição gerada com alta confiança">
            <a:extLst>
              <a:ext uri="{FF2B5EF4-FFF2-40B4-BE49-F238E27FC236}">
                <a16:creationId xmlns:a16="http://schemas.microsoft.com/office/drawing/2014/main" id="{8147FEED-8327-41C2-BE03-732231E56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3" t="5882" r="26772" b="7563"/>
          <a:stretch/>
        </p:blipFill>
        <p:spPr>
          <a:xfrm>
            <a:off x="6031785" y="4452135"/>
            <a:ext cx="616540" cy="1319096"/>
          </a:xfrm>
          <a:prstGeom prst="rect">
            <a:avLst/>
          </a:prstGeom>
        </p:spPr>
      </p:pic>
      <p:pic>
        <p:nvPicPr>
          <p:cNvPr id="9" name="Picture 9" descr="Uma imagem contendo chão, interior, próximo&#10;&#10;Descrição gerada com alta confiança">
            <a:extLst>
              <a:ext uri="{FF2B5EF4-FFF2-40B4-BE49-F238E27FC236}">
                <a16:creationId xmlns:a16="http://schemas.microsoft.com/office/drawing/2014/main" id="{5B050196-E87D-42C9-B921-A15EE03B0E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95" b="-680"/>
          <a:stretch/>
        </p:blipFill>
        <p:spPr>
          <a:xfrm>
            <a:off x="6187718" y="2108824"/>
            <a:ext cx="2201737" cy="190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Uma imagem contendo garrafa, itens de toalete, mesa, interior&#10;&#10;Descrição gerada com muito alta confiança">
            <a:extLst>
              <a:ext uri="{FF2B5EF4-FFF2-40B4-BE49-F238E27FC236}">
                <a16:creationId xmlns:a16="http://schemas.microsoft.com/office/drawing/2014/main" id="{104A7CBC-91C0-4CC7-924B-DBAADA9CC3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35" t="-1538" r="32394" b="699"/>
          <a:stretch/>
        </p:blipFill>
        <p:spPr>
          <a:xfrm>
            <a:off x="7828909" y="3988943"/>
            <a:ext cx="1025162" cy="1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2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31115-7031-4FC4-82D2-E33F61280723}"/>
              </a:ext>
            </a:extLst>
          </p:cNvPr>
          <p:cNvSpPr txBox="1"/>
          <p:nvPr/>
        </p:nvSpPr>
        <p:spPr>
          <a:xfrm>
            <a:off x="392288" y="505178"/>
            <a:ext cx="7865532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Coletas realizadas em junho e novembro de 2018</a:t>
            </a:r>
            <a:r>
              <a:rPr lang="pt-BR" sz="2800">
                <a:cs typeface="Calibri"/>
              </a:rPr>
              <a:t>​</a:t>
            </a:r>
            <a:endParaRPr lang="pt-BR" sz="2800"/>
          </a:p>
        </p:txBody>
      </p:sp>
      <p:pic>
        <p:nvPicPr>
          <p:cNvPr id="4" name="Picture 2" descr="Uma imagem contendo árvore, ao ar livre, água, céu&#10;&#10;Descrição gerada com muito alta confiança">
            <a:extLst>
              <a:ext uri="{FF2B5EF4-FFF2-40B4-BE49-F238E27FC236}">
                <a16:creationId xmlns:a16="http://schemas.microsoft.com/office/drawing/2014/main" id="{91A0E5F2-9F0E-4938-B15C-745E7E452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" b="10000"/>
          <a:stretch/>
        </p:blipFill>
        <p:spPr>
          <a:xfrm>
            <a:off x="902952" y="1164334"/>
            <a:ext cx="2915212" cy="219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Uma imagem contendo grama, árvore, céu, ao ar livre&#10;&#10;Descrição gerada com muito alta confiança">
            <a:extLst>
              <a:ext uri="{FF2B5EF4-FFF2-40B4-BE49-F238E27FC236}">
                <a16:creationId xmlns:a16="http://schemas.microsoft.com/office/drawing/2014/main" id="{3C02D492-B3E4-4F40-84EF-2D84EDE096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5" t="2717" r="450" b="10061"/>
          <a:stretch/>
        </p:blipFill>
        <p:spPr>
          <a:xfrm>
            <a:off x="4703313" y="1164334"/>
            <a:ext cx="2961159" cy="226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Uma imagem contendo ao ar livre, árvore, céu, água&#10;&#10;Descrição gerada com muito alta confiança">
            <a:extLst>
              <a:ext uri="{FF2B5EF4-FFF2-40B4-BE49-F238E27FC236}">
                <a16:creationId xmlns:a16="http://schemas.microsoft.com/office/drawing/2014/main" id="{AFA1F55B-9F78-4C8E-BCA3-2E0AED0C1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69" b="10247"/>
          <a:stretch/>
        </p:blipFill>
        <p:spPr>
          <a:xfrm>
            <a:off x="4703313" y="3624022"/>
            <a:ext cx="2956792" cy="199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Uma imagem contendo água, céu, lago, ao ar livre&#10;&#10;Descrição gerada com muito alta confiança">
            <a:extLst>
              <a:ext uri="{FF2B5EF4-FFF2-40B4-BE49-F238E27FC236}">
                <a16:creationId xmlns:a16="http://schemas.microsoft.com/office/drawing/2014/main" id="{4AD089D4-19D4-41A0-B584-200A2FE7E0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590" b="11392"/>
          <a:stretch/>
        </p:blipFill>
        <p:spPr>
          <a:xfrm>
            <a:off x="900925" y="3547759"/>
            <a:ext cx="2927295" cy="211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31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0EA9-3863-4F28-8A07-18F29406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>
                <a:cs typeface="Calibri"/>
              </a:rPr>
              <a:t>Analise Laboratorial</a:t>
            </a:r>
            <a:endParaRPr lang="pt-BR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F477-673A-4B0C-B716-1FD8A0144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708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Condutividade Elétrica;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pH;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Alcalinidade;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,Sans-Serif"/>
              <a:buChar char="ü"/>
            </a:pPr>
            <a:r>
              <a:rPr lang="pt-BR" sz="2400">
                <a:cs typeface="Calibri"/>
              </a:rPr>
              <a:t>Cor;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,Sans-Serif"/>
              <a:buChar char="ü"/>
            </a:pPr>
            <a:r>
              <a:rPr lang="pt-BR" sz="2400">
                <a:cs typeface="Calibri"/>
              </a:rPr>
              <a:t>Turbidez;</a:t>
            </a:r>
            <a:endParaRPr lang="pt-BR"/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Série de Sólidos;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Temperatura;</a:t>
            </a: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Dureza;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DBO;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DQO;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Nitrogênio Amoniacal;</a:t>
            </a:r>
            <a:endParaRPr lang="en-US" sz="240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Oxigênio Dissolvido;</a:t>
            </a:r>
          </a:p>
          <a:p>
            <a:pPr>
              <a:spcBef>
                <a:spcPts val="0"/>
              </a:spcBef>
              <a:buFont typeface="Wingdings"/>
              <a:buChar char="ü"/>
            </a:pPr>
            <a:r>
              <a:rPr lang="pt-BR" sz="2400">
                <a:cs typeface="Calibri"/>
              </a:rPr>
              <a:t>Fósforo.</a:t>
            </a:r>
            <a:endParaRPr lang="en-US" sz="2400">
              <a:cs typeface="Calibri"/>
            </a:endParaRPr>
          </a:p>
          <a:p>
            <a:pPr>
              <a:buFont typeface="Wingdings"/>
              <a:buChar char="ü"/>
            </a:pPr>
            <a:endParaRPr lang="pt-BR" sz="24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52268-935C-4AEB-8E39-72539BE1CBB0}"/>
              </a:ext>
            </a:extLst>
          </p:cNvPr>
          <p:cNvSpPr txBox="1"/>
          <p:nvPr/>
        </p:nvSpPr>
        <p:spPr>
          <a:xfrm>
            <a:off x="4869950" y="4905709"/>
            <a:ext cx="326975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</a:rPr>
              <a:t>APHA - Standard Methods for the Examination of Water and Wastewater. </a:t>
            </a:r>
            <a:r>
              <a:rPr lang="pt-BR">
                <a:latin typeface="Arial"/>
                <a:cs typeface="Arial"/>
              </a:rPr>
              <a:t>​</a:t>
            </a:r>
            <a:endParaRPr lang="pt-BR">
              <a:cs typeface="Calibri"/>
            </a:endParaRPr>
          </a:p>
        </p:txBody>
      </p:sp>
      <p:pic>
        <p:nvPicPr>
          <p:cNvPr id="7" name="Picture 7" descr="Uma imagem contendo chão, interior, mesa&#10;&#10;Descrição gerada com muito alta confiança">
            <a:extLst>
              <a:ext uri="{FF2B5EF4-FFF2-40B4-BE49-F238E27FC236}">
                <a16:creationId xmlns:a16="http://schemas.microsoft.com/office/drawing/2014/main" id="{1FD07D7A-6310-4769-A1B9-4011CEBA4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5" r="-1764" b="-709"/>
          <a:stretch/>
        </p:blipFill>
        <p:spPr>
          <a:xfrm>
            <a:off x="4497512" y="1273031"/>
            <a:ext cx="2013437" cy="1819122"/>
          </a:xfrm>
          <a:prstGeom prst="rect">
            <a:avLst/>
          </a:prstGeom>
        </p:spPr>
      </p:pic>
      <p:pic>
        <p:nvPicPr>
          <p:cNvPr id="9" name="Picture 9" descr="Uma imagem contendo interior, parede, objeto&#10;&#10;Descrição gerada com muito alta confiança">
            <a:extLst>
              <a:ext uri="{FF2B5EF4-FFF2-40B4-BE49-F238E27FC236}">
                <a16:creationId xmlns:a16="http://schemas.microsoft.com/office/drawing/2014/main" id="{DCE8432F-DF69-4D1C-9963-A105436F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042" y="1274637"/>
            <a:ext cx="1827730" cy="1819061"/>
          </a:xfrm>
          <a:prstGeom prst="rect">
            <a:avLst/>
          </a:prstGeom>
        </p:spPr>
      </p:pic>
      <p:pic>
        <p:nvPicPr>
          <p:cNvPr id="11" name="Picture 11" descr="Uma imagem contendo xícara, interior, café, mesa&#10;&#10;Descrição gerada com muito alta confiança">
            <a:extLst>
              <a:ext uri="{FF2B5EF4-FFF2-40B4-BE49-F238E27FC236}">
                <a16:creationId xmlns:a16="http://schemas.microsoft.com/office/drawing/2014/main" id="{3223BE4C-C8DF-4068-97D2-FC9DCEB74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648" y="3189805"/>
            <a:ext cx="1827730" cy="1621392"/>
          </a:xfrm>
          <a:prstGeom prst="rect">
            <a:avLst/>
          </a:prstGeom>
        </p:spPr>
      </p:pic>
      <p:pic>
        <p:nvPicPr>
          <p:cNvPr id="13" name="Picture 13" descr="Uma imagem contendo interior, garrafa, mesa, parede&#10;&#10;Descrição gerada com muito alta confiança">
            <a:extLst>
              <a:ext uri="{FF2B5EF4-FFF2-40B4-BE49-F238E27FC236}">
                <a16:creationId xmlns:a16="http://schemas.microsoft.com/office/drawing/2014/main" id="{2825C147-C7FC-4EC2-8C2F-2528D8DF52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" t="10381" r="2128" b="11765"/>
          <a:stretch/>
        </p:blipFill>
        <p:spPr>
          <a:xfrm>
            <a:off x="4494945" y="3191410"/>
            <a:ext cx="1975040" cy="16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EEAE3-0286-4A23-85D8-2C2579894B87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4C9B2CA-A7F3-4E57-85E9-E4B089A58DC6}"/>
              </a:ext>
            </a:extLst>
          </p:cNvPr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>
                <a:cs typeface="Calibri"/>
              </a:rPr>
              <a:t>RESULTADOS/ DISCUSSÃO</a:t>
            </a:r>
            <a:endParaRPr lang="pt-BR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15C3-4BAB-448D-BA38-DAD0F69FB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20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>
                <a:cs typeface="Calibri"/>
              </a:rPr>
              <a:t>Temperatura</a:t>
            </a:r>
            <a:endParaRPr lang="pt-BR">
              <a:cs typeface="Calibri"/>
            </a:endParaRPr>
          </a:p>
          <a:p>
            <a:pPr marL="0" indent="0">
              <a:buNone/>
            </a:pPr>
            <a:endParaRPr lang="pt-BR" sz="28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BDC8D-7FE3-4EEC-A419-ECB2F6855C3D}"/>
              </a:ext>
            </a:extLst>
          </p:cNvPr>
          <p:cNvSpPr txBox="1"/>
          <p:nvPr/>
        </p:nvSpPr>
        <p:spPr>
          <a:xfrm>
            <a:off x="3651956" y="4555066"/>
            <a:ext cx="522675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>
                <a:cs typeface="Calibri"/>
              </a:rPr>
              <a:t>Mendoça (2007) diz que em regiões tropicais a temperatura é superior a 20°C.</a:t>
            </a:r>
          </a:p>
        </p:txBody>
      </p:sp>
      <p:graphicFrame>
        <p:nvGraphicFramePr>
          <p:cNvPr id="62" name="Table 62">
            <a:extLst>
              <a:ext uri="{FF2B5EF4-FFF2-40B4-BE49-F238E27FC236}">
                <a16:creationId xmlns:a16="http://schemas.microsoft.com/office/drawing/2014/main" id="{63EE9D84-DBA6-42F5-B9BF-86E99BB53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35053"/>
              </p:ext>
            </p:extLst>
          </p:nvPr>
        </p:nvGraphicFramePr>
        <p:xfrm>
          <a:off x="2293902" y="2204043"/>
          <a:ext cx="51206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4160109339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6916622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/>
                        <a:t>Novembro 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6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Parque Lago das Rosas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 Parque Vaca Brava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677346"/>
                  </a:ext>
                </a:extLst>
              </a:tr>
              <a:tr h="451555"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22,5°C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/>
                        <a:t>22°C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29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90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9D36-55FA-47F7-BA43-F5C32478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416"/>
            <a:ext cx="8229600" cy="1143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8FDA1-90AA-43B6-8F23-09F3263E0E7B}"/>
              </a:ext>
            </a:extLst>
          </p:cNvPr>
          <p:cNvSpPr txBox="1"/>
          <p:nvPr/>
        </p:nvSpPr>
        <p:spPr>
          <a:xfrm>
            <a:off x="5119511" y="4978399"/>
            <a:ext cx="358986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/>
              <a:t>Resolução CONAMA nº 357 de 2005: 6 e 9.</a:t>
            </a:r>
            <a:endParaRPr lang="pt-BR"/>
          </a:p>
        </p:txBody>
      </p:sp>
      <p:pic>
        <p:nvPicPr>
          <p:cNvPr id="7" name="Picture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0CF1171A-A61D-42DA-BC12-9E35B974A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336" y="1103227"/>
            <a:ext cx="6136216" cy="3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3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18A02F-76A4-46DC-A7DD-06A8CFA2D737}"/>
              </a:ext>
            </a:extLst>
          </p:cNvPr>
          <p:cNvSpPr txBox="1">
            <a:spLocks/>
          </p:cNvSpPr>
          <p:nvPr/>
        </p:nvSpPr>
        <p:spPr>
          <a:xfrm>
            <a:off x="443089" y="415749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Cor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80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80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800">
              <a:cs typeface="Calibri"/>
            </a:endParaRPr>
          </a:p>
        </p:txBody>
      </p:sp>
      <p:pic>
        <p:nvPicPr>
          <p:cNvPr id="15" name="Picture 1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AD1BE5BE-A39D-46D7-AB60-BBBCFB22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991154"/>
            <a:ext cx="6299199" cy="44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AA06D-2473-4F2D-B6B5-9EE288937683}"/>
              </a:ext>
            </a:extLst>
          </p:cNvPr>
          <p:cNvSpPr txBox="1"/>
          <p:nvPr/>
        </p:nvSpPr>
        <p:spPr>
          <a:xfrm>
            <a:off x="801511" y="49106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t-BR" sz="2800"/>
              <a:t>Turbidez</a:t>
            </a:r>
            <a:endParaRPr lang="pt-BR">
              <a:cs typeface="Calibri"/>
            </a:endParaRPr>
          </a:p>
        </p:txBody>
      </p:sp>
      <p:pic>
        <p:nvPicPr>
          <p:cNvPr id="6" name="Picture 6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4F493933-D8F3-477B-B063-C5E890F5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511" y="1067233"/>
            <a:ext cx="6524977" cy="3947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6C8CD6-62F2-4821-A6B1-FAD9D08A96E9}"/>
              </a:ext>
            </a:extLst>
          </p:cNvPr>
          <p:cNvSpPr txBox="1"/>
          <p:nvPr/>
        </p:nvSpPr>
        <p:spPr>
          <a:xfrm>
            <a:off x="3045178" y="5288843"/>
            <a:ext cx="563597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/>
              <a:t>Resolução CONAMA nº 357 de 2005: 100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79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544335"/>
            <a:ext cx="8229600" cy="654978"/>
          </a:xfrm>
        </p:spPr>
        <p:txBody>
          <a:bodyPr anchor="t" anchorCtr="0">
            <a:noAutofit/>
          </a:bodyPr>
          <a:lstStyle/>
          <a:p>
            <a:r>
              <a:rPr lang="pt-BR" sz="4000"/>
              <a:t>INTRODUÇÃO</a:t>
            </a:r>
            <a:endParaRPr lang="pt-BR" sz="4000"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F1E44C-EBDA-4D80-9A87-B36B1DF8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95" y="1391389"/>
            <a:ext cx="5731934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>
                <a:cs typeface="Calibri"/>
              </a:rPr>
              <a:t>Preservar ecossistemas regionais;</a:t>
            </a:r>
          </a:p>
          <a:p>
            <a:r>
              <a:rPr lang="pt-BR" sz="2800">
                <a:cs typeface="Calibri"/>
              </a:rPr>
              <a:t>Serviços Ambientais;</a:t>
            </a:r>
            <a:endParaRPr lang="pt-BR"/>
          </a:p>
          <a:p>
            <a:r>
              <a:rPr lang="pt-BR" sz="2800">
                <a:cs typeface="Calibri"/>
              </a:rPr>
              <a:t>Impactos a saúde;</a:t>
            </a:r>
          </a:p>
          <a:p>
            <a:r>
              <a:rPr lang="pt-BR" sz="2800">
                <a:cs typeface="Calibri"/>
              </a:rPr>
              <a:t>Valoriazação </a:t>
            </a:r>
          </a:p>
          <a:p>
            <a:pPr marL="0" indent="0">
              <a:buNone/>
            </a:pPr>
            <a:r>
              <a:rPr lang="pt-BR" sz="2800">
                <a:cs typeface="Calibri"/>
              </a:rPr>
              <a:t>     econômica</a:t>
            </a:r>
            <a:endParaRPr lang="pt-BR">
              <a:cs typeface="Calibri"/>
            </a:endParaRPr>
          </a:p>
          <a:p>
            <a:r>
              <a:rPr lang="pt-BR" sz="2800">
                <a:cs typeface="Calibri"/>
              </a:rPr>
              <a:t>Impactos ambientas</a:t>
            </a:r>
          </a:p>
          <a:p>
            <a:r>
              <a:rPr lang="pt-BR" sz="2800">
                <a:cs typeface="Calibri"/>
              </a:rPr>
              <a:t>Riscos a qualidade da </a:t>
            </a:r>
          </a:p>
          <a:p>
            <a:pPr marL="0" indent="0">
              <a:buNone/>
            </a:pPr>
            <a:r>
              <a:rPr lang="pt-BR" sz="2800">
                <a:cs typeface="Calibri"/>
              </a:rPr>
              <a:t>    água</a:t>
            </a:r>
          </a:p>
        </p:txBody>
      </p:sp>
      <p:pic>
        <p:nvPicPr>
          <p:cNvPr id="4" name="Picture 4" descr="Uma imagem contendo árvore, grama, ao ar livre, céu&#10;&#10;Descrição gerada com muito alta confiança">
            <a:extLst>
              <a:ext uri="{FF2B5EF4-FFF2-40B4-BE49-F238E27FC236}">
                <a16:creationId xmlns:a16="http://schemas.microsoft.com/office/drawing/2014/main" id="{C5DE46CE-FECE-4B12-8A08-F9DBBD5C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1898179"/>
            <a:ext cx="4563534" cy="340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6B7AE4-88B0-4BF6-B50B-8DA2AF7F2674}"/>
              </a:ext>
            </a:extLst>
          </p:cNvPr>
          <p:cNvSpPr txBox="1">
            <a:spLocks/>
          </p:cNvSpPr>
          <p:nvPr/>
        </p:nvSpPr>
        <p:spPr>
          <a:xfrm>
            <a:off x="471311" y="429860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Série de Sólidos</a:t>
            </a:r>
          </a:p>
        </p:txBody>
      </p:sp>
      <p:pic>
        <p:nvPicPr>
          <p:cNvPr id="8" name="Picture 8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BC48BB17-70CE-44E4-8725-D7A957CE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4" y="1071912"/>
            <a:ext cx="7625644" cy="44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A7E656-E402-4E52-B950-5C3E16FAA44F}"/>
              </a:ext>
            </a:extLst>
          </p:cNvPr>
          <p:cNvSpPr txBox="1">
            <a:spLocks/>
          </p:cNvSpPr>
          <p:nvPr/>
        </p:nvSpPr>
        <p:spPr>
          <a:xfrm>
            <a:off x="471311" y="331082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Condutividade Elétrica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F0396-2BAA-4426-B7F5-9C505584A7CD}"/>
              </a:ext>
            </a:extLst>
          </p:cNvPr>
          <p:cNvSpPr txBox="1"/>
          <p:nvPr/>
        </p:nvSpPr>
        <p:spPr>
          <a:xfrm>
            <a:off x="928511" y="829733"/>
            <a:ext cx="52549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pt-BR" sz="2400"/>
              <a:t>Compostos iônicos e Catiônicos</a:t>
            </a:r>
            <a:endParaRPr lang="pt-BR" sz="2400">
              <a:cs typeface="Calibri"/>
            </a:endParaRPr>
          </a:p>
        </p:txBody>
      </p:sp>
      <p:pic>
        <p:nvPicPr>
          <p:cNvPr id="6" name="Picture 6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4A0DEBB-C3E5-4B94-9409-37454860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90" y="1391344"/>
            <a:ext cx="6115755" cy="3666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39D3F-BE8C-4DB8-9A68-2A283452D384}"/>
              </a:ext>
            </a:extLst>
          </p:cNvPr>
          <p:cNvSpPr txBox="1"/>
          <p:nvPr/>
        </p:nvSpPr>
        <p:spPr>
          <a:xfrm>
            <a:off x="2861735" y="5175954"/>
            <a:ext cx="604519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cs typeface="Calibri"/>
              </a:rPr>
              <a:t>Libânio (2016) diz que águas naturais apresentam </a:t>
            </a:r>
            <a:r>
              <a:rPr lang="en-US" sz="2000">
                <a:cs typeface="Calibri"/>
              </a:rPr>
              <a:t>condutividade elétrica inferior a 100 μS/cm</a:t>
            </a: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13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4D22-E2B8-4A43-8E24-0B550F68A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312" y="428980"/>
            <a:ext cx="4038600" cy="5697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Alcalinidade e Dureza</a:t>
            </a:r>
            <a:endParaRPr lang="pt-B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43C016-50C8-497F-82BC-84134D71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90" y="1577260"/>
            <a:ext cx="6369755" cy="4013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C413D2-ADAF-46E0-9E29-ADD8FECF02FC}"/>
              </a:ext>
            </a:extLst>
          </p:cNvPr>
          <p:cNvSpPr txBox="1"/>
          <p:nvPr/>
        </p:nvSpPr>
        <p:spPr>
          <a:xfrm>
            <a:off x="1069622" y="1055510"/>
            <a:ext cx="4521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>
                <a:cs typeface="Calibri"/>
              </a:rPr>
              <a:t>Alcalinidade de Bicarbonatos;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4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CA86-ABF9-4BF9-A5B0-A4D6236674BB}"/>
              </a:ext>
            </a:extLst>
          </p:cNvPr>
          <p:cNvSpPr txBox="1">
            <a:spLocks/>
          </p:cNvSpPr>
          <p:nvPr/>
        </p:nvSpPr>
        <p:spPr>
          <a:xfrm>
            <a:off x="457201" y="386647"/>
            <a:ext cx="4490155" cy="5697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cs typeface="Calibri"/>
              </a:rPr>
              <a:t>Alcalinidade e Dureza</a:t>
            </a:r>
            <a:endParaRPr lang="pt-BR" sz="2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4B66AE-C4D4-447E-9F65-74A0C80F1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68396"/>
              </p:ext>
            </p:extLst>
          </p:nvPr>
        </p:nvGraphicFramePr>
        <p:xfrm>
          <a:off x="1339709" y="2440658"/>
          <a:ext cx="618236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440">
                  <a:extLst>
                    <a:ext uri="{9D8B030D-6E8A-4147-A177-3AD203B41FA5}">
                      <a16:colId xmlns:a16="http://schemas.microsoft.com/office/drawing/2014/main" val="1803875979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4078953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35572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BR" sz="2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Junho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Novembro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503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Parque Areião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permanente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338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Parque Flamboyant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128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Parque Vaca Brava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2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Parque Lago das Rosas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Dureza Carbonato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2074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32B20B-E825-40DA-BE68-A39B99D16B9A}"/>
              </a:ext>
            </a:extLst>
          </p:cNvPr>
          <p:cNvSpPr txBox="1"/>
          <p:nvPr/>
        </p:nvSpPr>
        <p:spPr>
          <a:xfrm>
            <a:off x="1083734" y="956733"/>
            <a:ext cx="78373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>
                <a:cs typeface="Calibri"/>
              </a:rPr>
              <a:t>Considerando a relação entre alcalinidade e dureza de Piveli (2006)</a:t>
            </a:r>
            <a:endParaRPr lang="pt-BR" sz="2400">
              <a:cs typeface="Calibri"/>
            </a:endParaRPr>
          </a:p>
          <a:p>
            <a:pPr marL="342900" indent="-342900">
              <a:buFont typeface="Courier New"/>
              <a:buChar char="o"/>
            </a:pPr>
            <a:r>
              <a:rPr lang="pt-BR" sz="2400">
                <a:cs typeface="Calibri"/>
              </a:rPr>
              <a:t>Classificam como Água Mole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092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99CA-65E9-4293-840F-B9E5DF0CE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400758"/>
            <a:ext cx="4038600" cy="5725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Demanda Bioquímica de Oxigênio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74C92-4B6F-4C1C-8576-6643A134A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00758"/>
            <a:ext cx="4038600" cy="5725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Demanda Química de Oxigênio</a:t>
            </a:r>
            <a:endParaRPr lang="pt-BR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1A96BB1-45D0-4052-9574-E608C90C7C92}"/>
              </a:ext>
            </a:extLst>
          </p:cNvPr>
          <p:cNvCxnSpPr/>
          <p:nvPr/>
        </p:nvCxnSpPr>
        <p:spPr>
          <a:xfrm>
            <a:off x="4538132" y="389467"/>
            <a:ext cx="14112" cy="546099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456604-1A46-4DD1-957C-D3C1D9B15C6F}"/>
              </a:ext>
            </a:extLst>
          </p:cNvPr>
          <p:cNvSpPr txBox="1"/>
          <p:nvPr/>
        </p:nvSpPr>
        <p:spPr>
          <a:xfrm>
            <a:off x="1577622" y="5091288"/>
            <a:ext cx="202353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      DBO          DQO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6F3DC-88A8-4E3F-89AF-D15584544F85}"/>
              </a:ext>
            </a:extLst>
          </p:cNvPr>
          <p:cNvCxnSpPr/>
          <p:nvPr/>
        </p:nvCxnSpPr>
        <p:spPr>
          <a:xfrm flipH="1" flipV="1">
            <a:off x="1900062" y="5089170"/>
            <a:ext cx="2823" cy="2991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A3388D-43CB-4DC2-B05B-6688915213D8}"/>
              </a:ext>
            </a:extLst>
          </p:cNvPr>
          <p:cNvCxnSpPr>
            <a:cxnSpLocks/>
          </p:cNvCxnSpPr>
          <p:nvPr/>
        </p:nvCxnSpPr>
        <p:spPr>
          <a:xfrm flipH="1">
            <a:off x="2803172" y="5134327"/>
            <a:ext cx="2823" cy="265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21A43B4E-1591-427C-8964-053A1BDF4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89" y="1713596"/>
            <a:ext cx="4295422" cy="2584140"/>
          </a:xfrm>
          <a:prstGeom prst="rect">
            <a:avLst/>
          </a:prstGeom>
        </p:spPr>
      </p:pic>
      <p:pic>
        <p:nvPicPr>
          <p:cNvPr id="19" name="Picture 19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56F6F40-71AA-4102-AEED-E048F84BD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" y="1715322"/>
            <a:ext cx="4365977" cy="260891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D1D2130-7BC8-4F48-A455-51FBC83D0239}"/>
              </a:ext>
            </a:extLst>
          </p:cNvPr>
          <p:cNvSpPr/>
          <p:nvPr/>
        </p:nvSpPr>
        <p:spPr>
          <a:xfrm>
            <a:off x="4026352" y="5035239"/>
            <a:ext cx="973666" cy="479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00F1E4-7F4E-44B0-A92D-B1CBE2ACD13D}"/>
              </a:ext>
            </a:extLst>
          </p:cNvPr>
          <p:cNvSpPr txBox="1"/>
          <p:nvPr/>
        </p:nvSpPr>
        <p:spPr>
          <a:xfrm>
            <a:off x="5246511" y="4780843"/>
            <a:ext cx="322297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Maior biodegradabilidade do corpo d’água em relação a estiagem.</a:t>
            </a:r>
            <a:r>
              <a:rPr lang="pt-BR">
                <a:cs typeface="Calibri"/>
              </a:rPr>
              <a:t>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025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D67FD3-6939-4874-A154-53E0729534E8}"/>
              </a:ext>
            </a:extLst>
          </p:cNvPr>
          <p:cNvSpPr txBox="1">
            <a:spLocks/>
          </p:cNvSpPr>
          <p:nvPr/>
        </p:nvSpPr>
        <p:spPr>
          <a:xfrm>
            <a:off x="471311" y="429860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Oxigênio Dissolvido</a:t>
            </a:r>
          </a:p>
        </p:txBody>
      </p:sp>
      <p:pic>
        <p:nvPicPr>
          <p:cNvPr id="2" name="Picture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E6D092C-2A4A-46C0-BE52-5764CD8F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33" y="1196195"/>
            <a:ext cx="5494866" cy="3731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82F3F-7128-4C70-91BF-57459C4BB874}"/>
              </a:ext>
            </a:extLst>
          </p:cNvPr>
          <p:cNvSpPr txBox="1"/>
          <p:nvPr/>
        </p:nvSpPr>
        <p:spPr>
          <a:xfrm>
            <a:off x="3087512" y="5218288"/>
            <a:ext cx="563597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/>
              <a:t>Resolução CONAMA nº 357 de 2005: &gt;4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3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3D63A3A-8618-44B8-A05A-62FF742629CA}"/>
              </a:ext>
            </a:extLst>
          </p:cNvPr>
          <p:cNvSpPr>
            <a:spLocks noGrp="1"/>
          </p:cNvSpPr>
          <p:nvPr/>
        </p:nvSpPr>
        <p:spPr>
          <a:xfrm>
            <a:off x="414867" y="414869"/>
            <a:ext cx="4038600" cy="5654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cs typeface="Calibri"/>
              </a:rPr>
              <a:t>Nitrogênio Amonical</a:t>
            </a:r>
            <a:endParaRPr lang="pt-BR"/>
          </a:p>
        </p:txBody>
      </p:sp>
      <p:pic>
        <p:nvPicPr>
          <p:cNvPr id="3" name="Picture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6F22FE7-C0F6-4933-A631-5EB17CC96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56" y="1382468"/>
            <a:ext cx="6242754" cy="37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2CDF-8185-4040-85DA-137478FF0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471314"/>
            <a:ext cx="2458156" cy="659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Fósforo </a:t>
            </a:r>
            <a:endParaRPr lang="pt-BR"/>
          </a:p>
        </p:txBody>
      </p:sp>
      <p:pic>
        <p:nvPicPr>
          <p:cNvPr id="7" name="Picture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D010EC4A-C981-435B-80EE-E1604BF05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36" y="472459"/>
            <a:ext cx="5396086" cy="354241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5E73880-5423-4DE9-B457-D5EF5434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02542"/>
              </p:ext>
            </p:extLst>
          </p:nvPr>
        </p:nvGraphicFramePr>
        <p:xfrm>
          <a:off x="366888" y="4078110"/>
          <a:ext cx="6530472" cy="1450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443">
                  <a:extLst>
                    <a:ext uri="{9D8B030D-6E8A-4147-A177-3AD203B41FA5}">
                      <a16:colId xmlns:a16="http://schemas.microsoft.com/office/drawing/2014/main" val="682602160"/>
                    </a:ext>
                  </a:extLst>
                </a:gridCol>
                <a:gridCol w="2243666">
                  <a:extLst>
                    <a:ext uri="{9D8B030D-6E8A-4147-A177-3AD203B41FA5}">
                      <a16:colId xmlns:a16="http://schemas.microsoft.com/office/drawing/2014/main" val="2919891978"/>
                    </a:ext>
                  </a:extLst>
                </a:gridCol>
                <a:gridCol w="2071363">
                  <a:extLst>
                    <a:ext uri="{9D8B030D-6E8A-4147-A177-3AD203B41FA5}">
                      <a16:colId xmlns:a16="http://schemas.microsoft.com/office/drawing/2014/main" val="4159683060"/>
                    </a:ext>
                  </a:extLst>
                </a:gridCol>
              </a:tblGrid>
              <a:tr h="3527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BR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Junho (estiagem)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Novembro (chuvas)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326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Parque Vaca Brava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Não eutrófico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Não eutrófico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977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Parque Flamboyant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Eutrófico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Não eutrofico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509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Areião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Estágio intermediário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Não eutrofico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346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Lago das Rosas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Não eutrofico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>
                          <a:effectLst/>
                        </a:rPr>
                        <a:t>eutrófico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58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6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ACD5-DE4F-43E6-8F42-5A15E670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51" y="9109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>
                <a:cs typeface="Calibri"/>
              </a:rPr>
              <a:t>Resultados das coletas para os meses de junho e novembro</a:t>
            </a:r>
            <a:endParaRPr lang="pt-BR"/>
          </a:p>
        </p:txBody>
      </p:sp>
      <p:pic>
        <p:nvPicPr>
          <p:cNvPr id="3" name="Picture 3" descr="Uma imagem contendo interior, mesa, sentado&#10;&#10;Descrição gerada com alta confiança">
            <a:extLst>
              <a:ext uri="{FF2B5EF4-FFF2-40B4-BE49-F238E27FC236}">
                <a16:creationId xmlns:a16="http://schemas.microsoft.com/office/drawing/2014/main" id="{B6FA1258-5144-4B19-9A10-EDDA3FF0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61" y="2947349"/>
            <a:ext cx="1571625" cy="1771650"/>
          </a:xfrm>
          <a:prstGeom prst="rect">
            <a:avLst/>
          </a:prstGeom>
        </p:spPr>
      </p:pic>
      <p:pic>
        <p:nvPicPr>
          <p:cNvPr id="5" name="Picture 5" descr="Uma imagem contendo interior&#10;&#10;Descrição gerada com muito alta confiança">
            <a:extLst>
              <a:ext uri="{FF2B5EF4-FFF2-40B4-BE49-F238E27FC236}">
                <a16:creationId xmlns:a16="http://schemas.microsoft.com/office/drawing/2014/main" id="{EF60EA96-E904-4FC6-9425-CE1FDBDC5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24" y="2512832"/>
            <a:ext cx="2524125" cy="2524125"/>
          </a:xfrm>
          <a:prstGeom prst="rect">
            <a:avLst/>
          </a:prstGeom>
        </p:spPr>
      </p:pic>
      <p:pic>
        <p:nvPicPr>
          <p:cNvPr id="7" name="Picture 7" descr="Uma imagem contendo interior, chão, mesa, engrenagem&#10;&#10;Descrição gerada com alta confiança">
            <a:extLst>
              <a:ext uri="{FF2B5EF4-FFF2-40B4-BE49-F238E27FC236}">
                <a16:creationId xmlns:a16="http://schemas.microsoft.com/office/drawing/2014/main" id="{59522397-F68C-4F0D-BFAB-B0D9A0287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666" y="3009213"/>
            <a:ext cx="15716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66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9A684E-98BE-4522-A75F-9A2B6BE0C25A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C79FCD-4622-44F9-97C0-90E2ED41B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24716"/>
              </p:ext>
            </p:extLst>
          </p:nvPr>
        </p:nvGraphicFramePr>
        <p:xfrm>
          <a:off x="34826" y="36186"/>
          <a:ext cx="9067101" cy="676372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30904">
                  <a:extLst>
                    <a:ext uri="{9D8B030D-6E8A-4147-A177-3AD203B41FA5}">
                      <a16:colId xmlns:a16="http://schemas.microsoft.com/office/drawing/2014/main" val="833393313"/>
                    </a:ext>
                  </a:extLst>
                </a:gridCol>
                <a:gridCol w="527351">
                  <a:extLst>
                    <a:ext uri="{9D8B030D-6E8A-4147-A177-3AD203B41FA5}">
                      <a16:colId xmlns:a16="http://schemas.microsoft.com/office/drawing/2014/main" val="1908278384"/>
                    </a:ext>
                  </a:extLst>
                </a:gridCol>
                <a:gridCol w="786483">
                  <a:extLst>
                    <a:ext uri="{9D8B030D-6E8A-4147-A177-3AD203B41FA5}">
                      <a16:colId xmlns:a16="http://schemas.microsoft.com/office/drawing/2014/main" val="2452694841"/>
                    </a:ext>
                  </a:extLst>
                </a:gridCol>
                <a:gridCol w="527351">
                  <a:extLst>
                    <a:ext uri="{9D8B030D-6E8A-4147-A177-3AD203B41FA5}">
                      <a16:colId xmlns:a16="http://schemas.microsoft.com/office/drawing/2014/main" val="1596356065"/>
                    </a:ext>
                  </a:extLst>
                </a:gridCol>
                <a:gridCol w="786483">
                  <a:extLst>
                    <a:ext uri="{9D8B030D-6E8A-4147-A177-3AD203B41FA5}">
                      <a16:colId xmlns:a16="http://schemas.microsoft.com/office/drawing/2014/main" val="3625146468"/>
                    </a:ext>
                  </a:extLst>
                </a:gridCol>
                <a:gridCol w="616284">
                  <a:extLst>
                    <a:ext uri="{9D8B030D-6E8A-4147-A177-3AD203B41FA5}">
                      <a16:colId xmlns:a16="http://schemas.microsoft.com/office/drawing/2014/main" val="4206665274"/>
                    </a:ext>
                  </a:extLst>
                </a:gridCol>
                <a:gridCol w="697551">
                  <a:extLst>
                    <a:ext uri="{9D8B030D-6E8A-4147-A177-3AD203B41FA5}">
                      <a16:colId xmlns:a16="http://schemas.microsoft.com/office/drawing/2014/main" val="2413365831"/>
                    </a:ext>
                  </a:extLst>
                </a:gridCol>
                <a:gridCol w="527351">
                  <a:extLst>
                    <a:ext uri="{9D8B030D-6E8A-4147-A177-3AD203B41FA5}">
                      <a16:colId xmlns:a16="http://schemas.microsoft.com/office/drawing/2014/main" val="2760581975"/>
                    </a:ext>
                  </a:extLst>
                </a:gridCol>
                <a:gridCol w="786483">
                  <a:extLst>
                    <a:ext uri="{9D8B030D-6E8A-4147-A177-3AD203B41FA5}">
                      <a16:colId xmlns:a16="http://schemas.microsoft.com/office/drawing/2014/main" val="4229473205"/>
                    </a:ext>
                  </a:extLst>
                </a:gridCol>
                <a:gridCol w="1980860">
                  <a:extLst>
                    <a:ext uri="{9D8B030D-6E8A-4147-A177-3AD203B41FA5}">
                      <a16:colId xmlns:a16="http://schemas.microsoft.com/office/drawing/2014/main" val="3031897394"/>
                    </a:ext>
                  </a:extLst>
                </a:gridCol>
              </a:tblGrid>
              <a:tr h="2202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Parâmetros</a:t>
                      </a:r>
                    </a:p>
                  </a:txBody>
                  <a:tcPr marL="26524" marR="26524" marT="5684" marB="5684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Parque Flamboyant</a:t>
                      </a:r>
                    </a:p>
                  </a:txBody>
                  <a:tcPr marL="26524" marR="26524" marT="5684" marB="568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Lago das Rosas</a:t>
                      </a:r>
                    </a:p>
                  </a:txBody>
                  <a:tcPr marL="26524" marR="26524" marT="5684" marB="568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Parque Vaca Brava</a:t>
                      </a:r>
                    </a:p>
                  </a:txBody>
                  <a:tcPr marL="26524" marR="26524" marT="5684" marB="568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Parque </a:t>
                      </a:r>
                      <a:r>
                        <a:rPr lang="pt-BR" sz="1100" err="1">
                          <a:effectLst/>
                        </a:rPr>
                        <a:t>Areião</a:t>
                      </a:r>
                    </a:p>
                  </a:txBody>
                  <a:tcPr marL="26524" marR="26524" marT="5684" marB="568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Resolução CONAMA 357/05 - Classe III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2737283500"/>
                  </a:ext>
                </a:extLst>
              </a:tr>
              <a:tr h="4275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Junho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Novembro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Junho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Novembro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Junho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Novembro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Junho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Novembro</a:t>
                      </a:r>
                    </a:p>
                  </a:txBody>
                  <a:tcPr marL="26524" marR="26524" marT="5684" marB="5684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189191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Temperatura (°C)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22,5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3402731217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pH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7,84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6,53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7,12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7,19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7,38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7,53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7,27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7,04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 a 9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834480382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Cor aparente (UC)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200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15*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3465569629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Cor verdadeira (UC)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737567263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Turbidez (NTU)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8,32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21,45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7,48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11,37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16,25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7,55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18,5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100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2189933176"/>
                  </a:ext>
                </a:extLst>
              </a:tr>
              <a:tr h="45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Condutividade elétrica (</a:t>
                      </a:r>
                      <a:r>
                        <a:rPr lang="el-GR" sz="1200">
                          <a:effectLst/>
                        </a:rPr>
                        <a:t>μ</a:t>
                      </a:r>
                      <a:r>
                        <a:rPr lang="pt-BR" sz="1200">
                          <a:effectLst/>
                        </a:rPr>
                        <a:t>S/cm)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57,86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69,93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165,7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144,37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140,51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16,16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182,3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152,7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 a 78**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3201652882"/>
                  </a:ext>
                </a:extLst>
              </a:tr>
              <a:tr h="46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Alcalinidade (mg CaCO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37,5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36,5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 a 500***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273038317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DBO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2,36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5,33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5,74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1,77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12,16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&lt; 10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3622107246"/>
                  </a:ext>
                </a:extLst>
              </a:tr>
              <a:tr h="45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DQO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58,65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174,02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94,375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80,52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42,76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18,89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829408587"/>
                  </a:ext>
                </a:extLst>
              </a:tr>
              <a:tr h="45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OD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7,42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7,02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7,48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6,78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7,26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8,08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7,54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6,57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&gt; 4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2726049469"/>
                  </a:ext>
                </a:extLst>
              </a:tr>
              <a:tr h="46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Fósforo (</a:t>
                      </a:r>
                      <a:r>
                        <a:rPr lang="pt-BR" sz="1200" err="1">
                          <a:effectLst/>
                        </a:rPr>
                        <a:t>ortofosfato</a:t>
                      </a:r>
                      <a:r>
                        <a:rPr lang="pt-BR" sz="1200">
                          <a:effectLst/>
                        </a:rPr>
                        <a:t>) (mg/L de PO</a:t>
                      </a:r>
                      <a:r>
                        <a:rPr lang="pt-BR" sz="1200" baseline="-25000">
                          <a:effectLst/>
                        </a:rPr>
                        <a:t>4</a:t>
                      </a:r>
                      <a:r>
                        <a:rPr lang="pt-BR" sz="1200">
                          <a:effectLst/>
                        </a:rPr>
                        <a:t>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0,21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0,05****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902108599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Dureza (mg CaCO</a:t>
                      </a:r>
                      <a:r>
                        <a:rPr lang="pt-BR" sz="1200" baseline="-25000">
                          <a:effectLst/>
                        </a:rPr>
                        <a:t>3</a:t>
                      </a:r>
                      <a:r>
                        <a:rPr lang="pt-BR" sz="1200">
                          <a:effectLst/>
                        </a:rPr>
                        <a:t>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12,5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500*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989372919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Sólidos Totais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800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151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660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100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2294676343"/>
                  </a:ext>
                </a:extLst>
              </a:tr>
              <a:tr h="45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Sólidos Suspensos Totais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370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2324094036"/>
                  </a:ext>
                </a:extLst>
              </a:tr>
              <a:tr h="45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Sólidos Dissolvidos Totais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430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143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500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1748448949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Sólidos Totais Fixos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49,8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671199964"/>
                  </a:ext>
                </a:extLst>
              </a:tr>
              <a:tr h="246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Sólidos Totais Voláteis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49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101,2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2860859667"/>
                  </a:ext>
                </a:extLst>
              </a:tr>
              <a:tr h="45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Nitrogênio amoniacal (mg/l)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3,36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1,86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1,36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1,77</a:t>
                      </a:r>
                    </a:p>
                  </a:txBody>
                  <a:tcPr marL="26524" marR="26524" marT="5684" marB="568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13,3 ou 5,6*******</a:t>
                      </a:r>
                    </a:p>
                  </a:txBody>
                  <a:tcPr marL="26524" marR="26524" marT="5684" marB="5684" anchor="ctr"/>
                </a:tc>
                <a:extLst>
                  <a:ext uri="{0D108BD9-81ED-4DB2-BD59-A6C34878D82A}">
                    <a16:rowId xmlns:a16="http://schemas.microsoft.com/office/drawing/2014/main" val="3320747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66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3CF4E54-5E34-403F-9B05-3A931A1C3D21}"/>
              </a:ext>
            </a:extLst>
          </p:cNvPr>
          <p:cNvSpPr txBox="1">
            <a:spLocks/>
          </p:cNvSpPr>
          <p:nvPr/>
        </p:nvSpPr>
        <p:spPr>
          <a:xfrm>
            <a:off x="683568" y="607159"/>
            <a:ext cx="7956376" cy="5967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/>
              <a:t>OBJETIVOS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4E99D1-E5B6-4F74-AEA3-3F347888DDA9}"/>
              </a:ext>
            </a:extLst>
          </p:cNvPr>
          <p:cNvSpPr/>
          <p:nvPr/>
        </p:nvSpPr>
        <p:spPr>
          <a:xfrm>
            <a:off x="556568" y="1678396"/>
            <a:ext cx="7560840" cy="32571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ea typeface="Arial" panose="020B0604020202020204" pitchFamily="34" charset="0"/>
                <a:cs typeface="Calibri" panose="020F0502020204030204" pitchFamily="34" charset="0"/>
              </a:rPr>
              <a:t>O estudo da qualidade das águas dos lagos urbanos de Goiânia buscou verificar se as características dessas águas estão de acordo com o uso estabelecido pela resolução nº 357   (CONAMA, 2005), para águas de classe 3.</a:t>
            </a:r>
          </a:p>
        </p:txBody>
      </p:sp>
    </p:spTree>
    <p:extLst>
      <p:ext uri="{BB962C8B-B14F-4D97-AF65-F5344CB8AC3E}">
        <p14:creationId xmlns:p14="http://schemas.microsoft.com/office/powerpoint/2010/main" val="47829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97EE6-DB7C-4044-B02F-C72B43B1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cs typeface="Calibri"/>
              </a:rPr>
              <a:t>CONCLUSÃO</a:t>
            </a:r>
            <a:endParaRPr lang="pt-BR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CA9D1-825B-40BF-B3B3-61B3F07E5755}"/>
              </a:ext>
            </a:extLst>
          </p:cNvPr>
          <p:cNvSpPr txBox="1"/>
          <p:nvPr/>
        </p:nvSpPr>
        <p:spPr>
          <a:xfrm>
            <a:off x="348937" y="1553036"/>
            <a:ext cx="8458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400" i="1"/>
              <a:t>A coleta das amostras em meses de distinta precipitação salientam a ingerência direta das condições meteorológicas sobre os corpos hídricos, uma vez que as chuvas atuam diluindo os poluentes, no carreamento de sedimentos ou mesmo na deposição úmida de poluentes aéreos.</a:t>
            </a:r>
            <a:endParaRPr lang="pt-BR" sz="2400"/>
          </a:p>
          <a:p>
            <a:pPr marL="285750" indent="-285750">
              <a:buFont typeface="Arial"/>
              <a:buChar char="•"/>
            </a:pPr>
            <a:r>
              <a:rPr lang="pt-BR" sz="2400" i="1"/>
              <a:t>Com base nos resultados das análises físico-químicas, constata-se que a água dos parques urbanos de Goiânia analisados encontra-se, no geral, compatível com a legislação vigente, a CONAMA 357 (CONAMA, 2005)</a:t>
            </a:r>
            <a:r>
              <a:rPr lang="pt-BR" sz="2400"/>
              <a:t> </a:t>
            </a:r>
            <a:endParaRPr lang="pt-B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391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B68D6-6919-499A-AE68-6FB7D29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cs typeface="Calibri"/>
              </a:rPr>
              <a:t>REFERÊNCIAS</a:t>
            </a:r>
            <a:endParaRPr lang="pt-BR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18642-9F32-4E95-B55A-37F89C6C99C8}"/>
              </a:ext>
            </a:extLst>
          </p:cNvPr>
          <p:cNvSpPr txBox="1"/>
          <p:nvPr/>
        </p:nvSpPr>
        <p:spPr>
          <a:xfrm>
            <a:off x="378177" y="1351845"/>
            <a:ext cx="841586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latin typeface="Times New Roman"/>
                <a:cs typeface="Times New Roman"/>
              </a:rPr>
              <a:t>BRASIL. </a:t>
            </a:r>
            <a:r>
              <a:rPr lang="en-US" err="1">
                <a:latin typeface="Times New Roman"/>
                <a:cs typeface="Times New Roman"/>
              </a:rPr>
              <a:t>Ministério</a:t>
            </a:r>
            <a:r>
              <a:rPr lang="en-US">
                <a:latin typeface="Times New Roman"/>
                <a:cs typeface="Times New Roman"/>
              </a:rPr>
              <a:t> do Meio </a:t>
            </a:r>
            <a:r>
              <a:rPr lang="en-US" err="1">
                <a:latin typeface="Times New Roman"/>
                <a:cs typeface="Times New Roman"/>
              </a:rPr>
              <a:t>Ambiente</a:t>
            </a:r>
            <a:r>
              <a:rPr lang="en-US">
                <a:latin typeface="Times New Roman"/>
                <a:cs typeface="Times New Roman"/>
              </a:rPr>
              <a:t>. </a:t>
            </a:r>
            <a:r>
              <a:rPr lang="en-US" err="1">
                <a:latin typeface="Times New Roman"/>
                <a:cs typeface="Times New Roman"/>
              </a:rPr>
              <a:t>Conselho</a:t>
            </a:r>
            <a:r>
              <a:rPr lang="en-US">
                <a:latin typeface="Times New Roman"/>
                <a:cs typeface="Times New Roman"/>
              </a:rPr>
              <a:t> Nacional do Meio </a:t>
            </a:r>
            <a:r>
              <a:rPr lang="en-US" err="1">
                <a:latin typeface="Times New Roman"/>
                <a:cs typeface="Times New Roman"/>
              </a:rPr>
              <a:t>Ambiente</a:t>
            </a:r>
            <a:endParaRPr lang="pt-BR" err="1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 CONAMA. </a:t>
            </a:r>
            <a:r>
              <a:rPr lang="en-US" err="1">
                <a:latin typeface="Times New Roman"/>
                <a:cs typeface="Times New Roman"/>
              </a:rPr>
              <a:t>Resolução</a:t>
            </a:r>
            <a:r>
              <a:rPr lang="en-US">
                <a:latin typeface="Times New Roman"/>
                <a:cs typeface="Times New Roman"/>
              </a:rPr>
              <a:t> nº 357, de 17 de </a:t>
            </a:r>
            <a:r>
              <a:rPr lang="en-US" err="1">
                <a:latin typeface="Times New Roman"/>
                <a:cs typeface="Times New Roman"/>
              </a:rPr>
              <a:t>março</a:t>
            </a:r>
            <a:r>
              <a:rPr lang="en-US">
                <a:latin typeface="Times New Roman"/>
                <a:cs typeface="Times New Roman"/>
              </a:rPr>
              <a:t> de 2005. </a:t>
            </a:r>
            <a:r>
              <a:rPr lang="en-US" err="1">
                <a:latin typeface="Times New Roman"/>
                <a:cs typeface="Times New Roman"/>
              </a:rPr>
              <a:t>Dispõe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sobre</a:t>
            </a:r>
            <a:r>
              <a:rPr lang="en-US">
                <a:latin typeface="Times New Roman"/>
                <a:cs typeface="Times New Roman"/>
              </a:rPr>
              <a:t> a          </a:t>
            </a:r>
            <a:endParaRPr lang="pt-BR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 </a:t>
            </a:r>
            <a:r>
              <a:rPr lang="en-US" err="1">
                <a:latin typeface="Times New Roman"/>
                <a:cs typeface="Times New Roman"/>
              </a:rPr>
              <a:t>classificação</a:t>
            </a:r>
            <a:r>
              <a:rPr lang="en-US">
                <a:latin typeface="Times New Roman"/>
                <a:cs typeface="Times New Roman"/>
              </a:rPr>
              <a:t> dos </a:t>
            </a:r>
            <a:r>
              <a:rPr lang="en-US" err="1">
                <a:latin typeface="Times New Roman"/>
                <a:cs typeface="Times New Roman"/>
              </a:rPr>
              <a:t>corpos</a:t>
            </a:r>
            <a:r>
              <a:rPr lang="en-US">
                <a:latin typeface="Times New Roman"/>
                <a:cs typeface="Times New Roman"/>
              </a:rPr>
              <a:t> de </a:t>
            </a:r>
            <a:r>
              <a:rPr lang="en-US" err="1">
                <a:latin typeface="Times New Roman"/>
                <a:cs typeface="Times New Roman"/>
              </a:rPr>
              <a:t>água</a:t>
            </a:r>
            <a:r>
              <a:rPr lang="en-US">
                <a:latin typeface="Times New Roman"/>
                <a:cs typeface="Times New Roman"/>
              </a:rPr>
              <a:t> e </a:t>
            </a:r>
            <a:r>
              <a:rPr lang="en-US" err="1">
                <a:latin typeface="Times New Roman"/>
                <a:cs typeface="Times New Roman"/>
              </a:rPr>
              <a:t>diretrizes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ambientais</a:t>
            </a:r>
            <a:r>
              <a:rPr lang="en-US">
                <a:latin typeface="Times New Roman"/>
                <a:cs typeface="Times New Roman"/>
              </a:rPr>
              <a:t> para o </a:t>
            </a:r>
            <a:r>
              <a:rPr lang="en-US" err="1">
                <a:latin typeface="Times New Roman"/>
                <a:cs typeface="Times New Roman"/>
              </a:rPr>
              <a:t>seu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enquadramento</a:t>
            </a:r>
            <a:r>
              <a:rPr lang="en-US">
                <a:latin typeface="Times New Roman"/>
                <a:cs typeface="Times New Roman"/>
              </a:rPr>
              <a:t>. </a:t>
            </a:r>
            <a:endParaRPr lang="pt-BR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CETESB. Companhia Ambiental do Estado de São Paulo. </a:t>
            </a:r>
            <a:r>
              <a:rPr lang="en-US" err="1">
                <a:latin typeface="Times New Roman"/>
                <a:cs typeface="Times New Roman"/>
              </a:rPr>
              <a:t>Guia</a:t>
            </a:r>
            <a:r>
              <a:rPr lang="en-US">
                <a:latin typeface="Times New Roman"/>
                <a:cs typeface="Times New Roman"/>
              </a:rPr>
              <a:t> Nacional de Coleta e </a:t>
            </a:r>
            <a:endParaRPr lang="en-US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 </a:t>
            </a:r>
            <a:r>
              <a:rPr lang="en-US" err="1">
                <a:latin typeface="Times New Roman"/>
                <a:cs typeface="Times New Roman"/>
              </a:rPr>
              <a:t>Preservação</a:t>
            </a:r>
            <a:r>
              <a:rPr lang="en-US">
                <a:latin typeface="Times New Roman"/>
                <a:cs typeface="Times New Roman"/>
              </a:rPr>
              <a:t> de </a:t>
            </a:r>
            <a:r>
              <a:rPr lang="en-US" err="1">
                <a:latin typeface="Times New Roman"/>
                <a:cs typeface="Times New Roman"/>
              </a:rPr>
              <a:t>Amostras</a:t>
            </a:r>
            <a:r>
              <a:rPr lang="en-US">
                <a:latin typeface="Times New Roman"/>
                <a:cs typeface="Times New Roman"/>
              </a:rPr>
              <a:t>: Água, </a:t>
            </a:r>
            <a:r>
              <a:rPr lang="en-US" err="1">
                <a:latin typeface="Times New Roman"/>
                <a:cs typeface="Times New Roman"/>
              </a:rPr>
              <a:t>sedimentos</a:t>
            </a:r>
            <a:r>
              <a:rPr lang="en-US">
                <a:latin typeface="Times New Roman"/>
                <a:cs typeface="Times New Roman"/>
              </a:rPr>
              <a:t>, </a:t>
            </a:r>
            <a:r>
              <a:rPr lang="en-US" err="1">
                <a:latin typeface="Times New Roman"/>
                <a:cs typeface="Times New Roman"/>
              </a:rPr>
              <a:t>comunidades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aquáticas</a:t>
            </a:r>
            <a:r>
              <a:rPr lang="en-US">
                <a:latin typeface="Times New Roman"/>
                <a:cs typeface="Times New Roman"/>
              </a:rPr>
              <a:t> e </a:t>
            </a:r>
            <a:r>
              <a:rPr lang="en-US" err="1">
                <a:latin typeface="Times New Roman"/>
                <a:cs typeface="Times New Roman"/>
              </a:rPr>
              <a:t>efluentes</a:t>
            </a:r>
            <a:r>
              <a:rPr lang="en-US">
                <a:latin typeface="Times New Roman"/>
                <a:cs typeface="Times New Roman"/>
              </a:rPr>
              <a:t> </a:t>
            </a:r>
            <a:endParaRPr lang="en-US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 </a:t>
            </a:r>
            <a:r>
              <a:rPr lang="en-US" err="1">
                <a:latin typeface="Times New Roman"/>
                <a:cs typeface="Times New Roman"/>
              </a:rPr>
              <a:t>líquidas</a:t>
            </a:r>
            <a:r>
              <a:rPr lang="en-US">
                <a:latin typeface="Times New Roman"/>
                <a:cs typeface="Times New Roman"/>
              </a:rPr>
              <a:t>. Brasília, 2011. </a:t>
            </a:r>
            <a:endParaRPr lang="en-US"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LIBÂNIO, Marcelo. </a:t>
            </a:r>
            <a:r>
              <a:rPr lang="en-US" err="1">
                <a:latin typeface="Times New Roman"/>
                <a:cs typeface="Times New Roman"/>
              </a:rPr>
              <a:t>Fundamentos</a:t>
            </a:r>
            <a:r>
              <a:rPr lang="en-US">
                <a:latin typeface="Times New Roman"/>
                <a:cs typeface="Times New Roman"/>
              </a:rPr>
              <a:t> de </a:t>
            </a:r>
            <a:r>
              <a:rPr lang="en-US" err="1">
                <a:latin typeface="Times New Roman"/>
                <a:cs typeface="Times New Roman"/>
              </a:rPr>
              <a:t>Qualidade</a:t>
            </a:r>
            <a:r>
              <a:rPr lang="en-US">
                <a:latin typeface="Times New Roman"/>
                <a:cs typeface="Times New Roman"/>
              </a:rPr>
              <a:t> e </a:t>
            </a:r>
            <a:r>
              <a:rPr lang="en-US" err="1">
                <a:latin typeface="Times New Roman"/>
                <a:cs typeface="Times New Roman"/>
              </a:rPr>
              <a:t>Tratamento</a:t>
            </a:r>
            <a:r>
              <a:rPr lang="en-US">
                <a:latin typeface="Times New Roman"/>
                <a:cs typeface="Times New Roman"/>
              </a:rPr>
              <a:t> de Água. Campinas: </a:t>
            </a:r>
            <a:endParaRPr lang="en-US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 </a:t>
            </a:r>
            <a:r>
              <a:rPr lang="en-US" err="1">
                <a:latin typeface="Times New Roman"/>
                <a:cs typeface="Times New Roman"/>
              </a:rPr>
              <a:t>Átomo</a:t>
            </a:r>
            <a:r>
              <a:rPr lang="en-US">
                <a:latin typeface="Times New Roman"/>
                <a:cs typeface="Times New Roman"/>
              </a:rPr>
              <a:t>, 4. ed, 640 p., 2016. </a:t>
            </a:r>
            <a:endParaRPr lang="en-US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MENDONÇA, F.; OLIVEIRA, D. I. M. </a:t>
            </a:r>
            <a:r>
              <a:rPr lang="en-US" err="1">
                <a:latin typeface="Times New Roman"/>
                <a:cs typeface="Times New Roman"/>
              </a:rPr>
              <a:t>Climatologia</a:t>
            </a:r>
            <a:r>
              <a:rPr lang="en-US">
                <a:latin typeface="Times New Roman"/>
                <a:cs typeface="Times New Roman"/>
              </a:rPr>
              <a:t>: </a:t>
            </a:r>
            <a:r>
              <a:rPr lang="en-US" err="1">
                <a:latin typeface="Times New Roman"/>
                <a:cs typeface="Times New Roman"/>
              </a:rPr>
              <a:t>noções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básicas</a:t>
            </a:r>
            <a:r>
              <a:rPr lang="en-US">
                <a:latin typeface="Times New Roman"/>
                <a:cs typeface="Times New Roman"/>
              </a:rPr>
              <a:t> e </a:t>
            </a:r>
            <a:r>
              <a:rPr lang="en-US" err="1">
                <a:latin typeface="Times New Roman"/>
                <a:cs typeface="Times New Roman"/>
              </a:rPr>
              <a:t>climas</a:t>
            </a:r>
            <a:r>
              <a:rPr lang="en-US">
                <a:latin typeface="Times New Roman"/>
                <a:cs typeface="Times New Roman"/>
              </a:rPr>
              <a:t> do </a:t>
            </a:r>
            <a:r>
              <a:rPr lang="en-US" err="1">
                <a:latin typeface="Times New Roman"/>
                <a:cs typeface="Times New Roman"/>
              </a:rPr>
              <a:t>Brasil</a:t>
            </a:r>
            <a:r>
              <a:rPr lang="en-US">
                <a:latin typeface="Times New Roman"/>
                <a:cs typeface="Times New Roman"/>
              </a:rPr>
              <a:t>. </a:t>
            </a:r>
            <a:endParaRPr lang="pt-BR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 São Paulo: </a:t>
            </a:r>
            <a:r>
              <a:rPr lang="en-US" err="1">
                <a:latin typeface="Times New Roman"/>
                <a:cs typeface="Times New Roman"/>
              </a:rPr>
              <a:t>Oficina</a:t>
            </a:r>
            <a:r>
              <a:rPr lang="en-US">
                <a:latin typeface="Times New Roman"/>
                <a:cs typeface="Times New Roman"/>
              </a:rPr>
              <a:t> de </a:t>
            </a:r>
            <a:r>
              <a:rPr lang="en-US" err="1">
                <a:latin typeface="Times New Roman"/>
                <a:cs typeface="Times New Roman"/>
              </a:rPr>
              <a:t>Textos</a:t>
            </a:r>
            <a:r>
              <a:rPr lang="en-US">
                <a:latin typeface="Times New Roman"/>
                <a:cs typeface="Times New Roman"/>
              </a:rPr>
              <a:t>, 1 ed., 208 p., 2007. </a:t>
            </a:r>
            <a:endParaRPr lang="pt-BR"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PIVELI, R. P.; KATO, M. T.; </a:t>
            </a:r>
            <a:r>
              <a:rPr lang="en-US" err="1">
                <a:latin typeface="Times New Roman"/>
                <a:cs typeface="Times New Roman"/>
              </a:rPr>
              <a:t>Qualidade</a:t>
            </a:r>
            <a:r>
              <a:rPr lang="en-US">
                <a:latin typeface="Times New Roman"/>
                <a:cs typeface="Times New Roman"/>
              </a:rPr>
              <a:t> das </a:t>
            </a:r>
            <a:r>
              <a:rPr lang="en-US" err="1">
                <a:latin typeface="Times New Roman"/>
                <a:cs typeface="Times New Roman"/>
              </a:rPr>
              <a:t>Águas</a:t>
            </a:r>
            <a:r>
              <a:rPr lang="en-US">
                <a:latin typeface="Times New Roman"/>
                <a:cs typeface="Times New Roman"/>
              </a:rPr>
              <a:t> e </a:t>
            </a:r>
            <a:r>
              <a:rPr lang="en-US" err="1">
                <a:latin typeface="Times New Roman"/>
                <a:cs typeface="Times New Roman"/>
              </a:rPr>
              <a:t>Poluição</a:t>
            </a:r>
            <a:r>
              <a:rPr lang="en-US">
                <a:latin typeface="Times New Roman"/>
                <a:cs typeface="Times New Roman"/>
              </a:rPr>
              <a:t>: </a:t>
            </a:r>
            <a:r>
              <a:rPr lang="en-US" err="1">
                <a:latin typeface="Times New Roman"/>
                <a:cs typeface="Times New Roman"/>
              </a:rPr>
              <a:t>Aspectos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Físico</a:t>
            </a:r>
            <a:r>
              <a:rPr lang="en-US">
                <a:latin typeface="Times New Roman"/>
                <a:cs typeface="Times New Roman"/>
              </a:rPr>
              <a:t>-</a:t>
            </a:r>
            <a:endParaRPr lang="pt-BR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 </a:t>
            </a:r>
            <a:r>
              <a:rPr lang="en-US" err="1">
                <a:latin typeface="Times New Roman"/>
                <a:cs typeface="Times New Roman"/>
              </a:rPr>
              <a:t>Químicos</a:t>
            </a:r>
            <a:r>
              <a:rPr lang="en-US">
                <a:latin typeface="Times New Roman"/>
                <a:cs typeface="Times New Roman"/>
              </a:rPr>
              <a:t>. ABES - </a:t>
            </a:r>
            <a:r>
              <a:rPr lang="en-US" err="1">
                <a:latin typeface="Times New Roman"/>
                <a:cs typeface="Times New Roman"/>
              </a:rPr>
              <a:t>Associação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Brasileira</a:t>
            </a:r>
            <a:r>
              <a:rPr lang="en-US">
                <a:latin typeface="Times New Roman"/>
                <a:cs typeface="Times New Roman"/>
              </a:rPr>
              <a:t> de </a:t>
            </a:r>
            <a:r>
              <a:rPr lang="en-US" err="1">
                <a:latin typeface="Times New Roman"/>
                <a:cs typeface="Times New Roman"/>
              </a:rPr>
              <a:t>Engenharia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Sanitária</a:t>
            </a:r>
            <a:r>
              <a:rPr lang="en-US">
                <a:latin typeface="Times New Roman"/>
                <a:cs typeface="Times New Roman"/>
              </a:rPr>
              <a:t> e Ambiental, São </a:t>
            </a:r>
            <a:endParaRPr lang="pt-BR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  Paulo, 1ª ed., 2006. </a:t>
            </a:r>
            <a:endParaRPr lang="pt-BR"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SPERLING, M. V. </a:t>
            </a:r>
            <a:r>
              <a:rPr lang="en-US" err="1">
                <a:latin typeface="Times New Roman"/>
                <a:cs typeface="Times New Roman"/>
              </a:rPr>
              <a:t>Princípios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Básicos</a:t>
            </a:r>
            <a:r>
              <a:rPr lang="en-US">
                <a:latin typeface="Times New Roman"/>
                <a:cs typeface="Times New Roman"/>
              </a:rPr>
              <a:t> do </a:t>
            </a:r>
            <a:r>
              <a:rPr lang="en-US" err="1">
                <a:latin typeface="Times New Roman"/>
                <a:cs typeface="Times New Roman"/>
              </a:rPr>
              <a:t>Tratamento</a:t>
            </a:r>
            <a:r>
              <a:rPr lang="en-US">
                <a:latin typeface="Times New Roman"/>
                <a:cs typeface="Times New Roman"/>
              </a:rPr>
              <a:t> de Esgotos. Departamento de </a:t>
            </a:r>
            <a:endParaRPr lang="en-US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</a:t>
            </a:r>
            <a:r>
              <a:rPr lang="en-US" err="1">
                <a:latin typeface="Times New Roman"/>
                <a:cs typeface="Times New Roman"/>
              </a:rPr>
              <a:t>Engenharia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Sanitária</a:t>
            </a:r>
            <a:r>
              <a:rPr lang="en-US">
                <a:latin typeface="Times New Roman"/>
                <a:cs typeface="Times New Roman"/>
              </a:rPr>
              <a:t> e Ambiental, UFMG, Belo Horizonte, </a:t>
            </a:r>
            <a:r>
              <a:rPr lang="en-US" err="1">
                <a:latin typeface="Times New Roman"/>
                <a:cs typeface="Times New Roman"/>
              </a:rPr>
              <a:t>Brasil</a:t>
            </a:r>
            <a:r>
              <a:rPr lang="en-US">
                <a:latin typeface="Times New Roman"/>
                <a:cs typeface="Times New Roman"/>
              </a:rPr>
              <a:t>, 2 ed., 211 p., </a:t>
            </a:r>
            <a:endParaRPr lang="en-US">
              <a:latin typeface="Calibri"/>
              <a:cs typeface="Calibri"/>
            </a:endParaRPr>
          </a:p>
          <a:p>
            <a:pPr algn="just"/>
            <a:r>
              <a:rPr lang="en-US">
                <a:latin typeface="Times New Roman"/>
                <a:cs typeface="Times New Roman"/>
              </a:rPr>
              <a:t>       2016.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541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3381B-A4E0-44F8-BD1B-FF4CE75C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5820"/>
            <a:ext cx="8229600" cy="1143000"/>
          </a:xfrm>
        </p:spPr>
        <p:txBody>
          <a:bodyPr/>
          <a:lstStyle/>
          <a:p>
            <a:r>
              <a:rPr lang="pt-BR" dirty="0"/>
              <a:t>Obrigado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84827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7F834-DFBB-4FC3-8CF4-325383BC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89" y="333884"/>
            <a:ext cx="5345669" cy="957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/>
              <a:t>MATERIAL E MÉTODOS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15C334BC-C7D3-4D30-B747-61437E57949B}"/>
              </a:ext>
            </a:extLst>
          </p:cNvPr>
          <p:cNvSpPr txBox="1"/>
          <p:nvPr/>
        </p:nvSpPr>
        <p:spPr>
          <a:xfrm>
            <a:off x="255530" y="3196120"/>
            <a:ext cx="3997181" cy="2077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800"/>
              <a:t>Parque Lago das Rosas</a:t>
            </a:r>
            <a:endParaRPr lang="pt-BR"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800"/>
              <a:t> Parque Flamboyant</a:t>
            </a:r>
            <a:endParaRPr lang="en-US" sz="2800"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800"/>
              <a:t>Parque Vaca Brava</a:t>
            </a:r>
            <a:endParaRPr lang="en-US" sz="2800">
              <a:cs typeface="Calibri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800"/>
              <a:t>Parque Areião</a:t>
            </a:r>
            <a:endParaRPr lang="en-US" sz="2800">
              <a:cs typeface="Calibri"/>
            </a:endParaRPr>
          </a:p>
        </p:txBody>
      </p:sp>
      <p:pic>
        <p:nvPicPr>
          <p:cNvPr id="4" name="Picture 4" descr="Uma imagem contendo árvore, grama, ao ar livre, parque&#10;&#10;Descrição gerada com muito alta confiança">
            <a:extLst>
              <a:ext uri="{FF2B5EF4-FFF2-40B4-BE49-F238E27FC236}">
                <a16:creationId xmlns:a16="http://schemas.microsoft.com/office/drawing/2014/main" id="{193AD2A3-1F06-477F-A62B-E6F5B3468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5" t="5685" r="9503" b="14212"/>
          <a:stretch/>
        </p:blipFill>
        <p:spPr>
          <a:xfrm>
            <a:off x="4134270" y="1348492"/>
            <a:ext cx="4591999" cy="398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FE41A-D53A-4732-86E6-B7EB00704F9E}"/>
              </a:ext>
            </a:extLst>
          </p:cNvPr>
          <p:cNvSpPr txBox="1"/>
          <p:nvPr/>
        </p:nvSpPr>
        <p:spPr>
          <a:xfrm>
            <a:off x="297951" y="1595064"/>
            <a:ext cx="34367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Caracterização da Área de Estudo</a:t>
            </a:r>
            <a:endParaRPr lang="pt-BR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5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B486EAD-5FB0-4804-9C9B-47E6E058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7994D4-82A6-4497-A008-523C6535B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CFC57EF-1896-4DF2-9961-827413A8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0A8DCB3B-0DFB-4E57-BC37-AF4DDB9C5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0CF7BAB-0B9A-4DE7-B51C-E5C38D1F0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2FF5020-C21B-4356-8226-5E63EFED2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4B1F20A-CA2F-4272-BC96-EFF641150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8A7B651-F1DD-472E-9648-01CBC6442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7A112E9-C7DF-41D9-AB34-2A57CFCF5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F1002F06-78D9-4E05-8D4A-DC3778465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93646C90-203E-47E4-B9F7-D71C6CF0F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3DD876C9-6011-4DC6-B120-861286B8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18B065AD-CF9B-48A0-8B2E-EECF5509A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171CA00-2B4A-4CE1-8813-06D399ABA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5AFC3EA-49AB-4D32-8CD7-EF5109CF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5AA3FF3-79F4-4E28-B1FC-7C65A76EE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883D0E37-CDD3-4E06-A69B-927B4F424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4CC6B186-44C3-4BEB-B48E-B0A96693B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6E892143-A65F-4075-ABC7-606C60EA0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E03A1150-7001-4F8E-9DBD-BC5871EFF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693691C8-2594-4D88-B8BF-C39A01D0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6" descr="Uma imagem contendo texto&#10;&#10;Descrição gerada com alta confiança">
            <a:extLst>
              <a:ext uri="{FF2B5EF4-FFF2-40B4-BE49-F238E27FC236}">
                <a16:creationId xmlns:a16="http://schemas.microsoft.com/office/drawing/2014/main" id="{271B3B1D-C271-4697-9909-D5B9D222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-63692"/>
            <a:ext cx="9138862" cy="6934015"/>
          </a:xfrm>
          <a:prstGeom prst="rect">
            <a:avLst/>
          </a:prstGeom>
        </p:spPr>
      </p:pic>
      <p:pic>
        <p:nvPicPr>
          <p:cNvPr id="6" name="Picture 6" descr="Uma imagem contendo árvore, ao ar livre, verde, floresta&#10;&#10;Descrição gerada com muito alta confiança">
            <a:extLst>
              <a:ext uri="{FF2B5EF4-FFF2-40B4-BE49-F238E27FC236}">
                <a16:creationId xmlns:a16="http://schemas.microsoft.com/office/drawing/2014/main" id="{D1EDA50A-4EE3-4006-B734-4831FCA81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64" t="8312" r="7670" b="10831"/>
          <a:stretch/>
        </p:blipFill>
        <p:spPr>
          <a:xfrm>
            <a:off x="423829" y="141280"/>
            <a:ext cx="3676486" cy="413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Uma imagem contendo grama, ao ar livre, árvore, céu&#10;&#10;Descrição gerada com muito alta confiança">
            <a:extLst>
              <a:ext uri="{FF2B5EF4-FFF2-40B4-BE49-F238E27FC236}">
                <a16:creationId xmlns:a16="http://schemas.microsoft.com/office/drawing/2014/main" id="{26D6CA2B-77AA-4E6E-8FDC-3F59C8D4F0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" r="10122" b="9062"/>
          <a:stretch/>
        </p:blipFill>
        <p:spPr>
          <a:xfrm>
            <a:off x="4312926" y="115594"/>
            <a:ext cx="4485750" cy="374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8919D57-A69F-4F84-A715-8D4F6F558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54" name="Isosceles Triangle 39">
              <a:extLst>
                <a:ext uri="{FF2B5EF4-FFF2-40B4-BE49-F238E27FC236}">
                  <a16:creationId xmlns:a16="http://schemas.microsoft.com/office/drawing/2014/main" id="{F12B9C60-0B52-41AF-A8D7-1CC57DE0F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B17761-953A-4DC3-BDD0-1C4ACE7F0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A73411-EC76-454C-A414-6B60236C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048973"/>
            <a:ext cx="6625241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Parque Lago das Rosas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C06CD-614A-4046-B4BE-6D75E829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20" y="4778257"/>
            <a:ext cx="8968748" cy="8195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Localizado no setor </a:t>
            </a:r>
            <a:r>
              <a:rPr lang="en-US" sz="2800">
                <a:solidFill>
                  <a:srgbClr val="FFFFFF"/>
                </a:solidFill>
              </a:rPr>
              <a:t>oeste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>
                <a:solidFill>
                  <a:srgbClr val="FFFFFF"/>
                </a:solidFill>
              </a:rPr>
              <a:t>próximo a região central do município de 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Goiânia - Goiás</a:t>
            </a:r>
            <a:r>
              <a:rPr lang="en-US" sz="2800">
                <a:solidFill>
                  <a:srgbClr val="FFFFFF"/>
                </a:solidFill>
              </a:rPr>
              <a:t>, com uma área de 315 mil m².</a:t>
            </a:r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550A3-3879-42E7-8BA0-6D42048FB4B6}"/>
              </a:ext>
            </a:extLst>
          </p:cNvPr>
          <p:cNvSpPr txBox="1"/>
          <p:nvPr/>
        </p:nvSpPr>
        <p:spPr>
          <a:xfrm>
            <a:off x="4082992" y="3895683"/>
            <a:ext cx="54905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Calibri"/>
              </a:rPr>
              <a:t>Alguns locais de nascentes do Córrego Capim Puba</a:t>
            </a:r>
          </a:p>
        </p:txBody>
      </p:sp>
    </p:spTree>
    <p:extLst>
      <p:ext uri="{BB962C8B-B14F-4D97-AF65-F5344CB8AC3E}">
        <p14:creationId xmlns:p14="http://schemas.microsoft.com/office/powerpoint/2010/main" val="184311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ma imagem contendo árvore, ao ar livre, água, céu&#10;&#10;Descrição gerada com muito alta confiança">
            <a:extLst>
              <a:ext uri="{FF2B5EF4-FFF2-40B4-BE49-F238E27FC236}">
                <a16:creationId xmlns:a16="http://schemas.microsoft.com/office/drawing/2014/main" id="{391980F5-2C78-402D-ADC8-4962930C7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" b="10000"/>
          <a:stretch/>
        </p:blipFill>
        <p:spPr>
          <a:xfrm>
            <a:off x="296174" y="1178444"/>
            <a:ext cx="4410990" cy="332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Uma imagem contendo árvore, céu, ao ar livre, chão&#10;&#10;Descrição gerada com muito alta confiança">
            <a:extLst>
              <a:ext uri="{FF2B5EF4-FFF2-40B4-BE49-F238E27FC236}">
                <a16:creationId xmlns:a16="http://schemas.microsoft.com/office/drawing/2014/main" id="{C3951EEA-4158-4AAF-A967-3BC7C4CD3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4" b="10692"/>
          <a:stretch/>
        </p:blipFill>
        <p:spPr>
          <a:xfrm>
            <a:off x="4911306" y="503208"/>
            <a:ext cx="3778385" cy="283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0C0F1-6C96-44F7-A8F1-F33B63321E76}"/>
              </a:ext>
            </a:extLst>
          </p:cNvPr>
          <p:cNvSpPr txBox="1"/>
          <p:nvPr/>
        </p:nvSpPr>
        <p:spPr>
          <a:xfrm>
            <a:off x="411192" y="4710023"/>
            <a:ext cx="42959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cs typeface="Calibri"/>
              </a:rPr>
              <a:t>Lago onde foi realizado a Coleta</a:t>
            </a:r>
            <a:endParaRPr lang="pt-BR">
              <a:cs typeface="Calibri"/>
            </a:endParaRPr>
          </a:p>
        </p:txBody>
      </p:sp>
      <p:pic>
        <p:nvPicPr>
          <p:cNvPr id="3" name="Picture 4" descr="Uma imagem contendo animal, chão, peixe&#10;&#10;Descrição gerada com alta confiança">
            <a:extLst>
              <a:ext uri="{FF2B5EF4-FFF2-40B4-BE49-F238E27FC236}">
                <a16:creationId xmlns:a16="http://schemas.microsoft.com/office/drawing/2014/main" id="{EA81C1E7-AD88-4362-8DEA-2253C62092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86" t="-134" r="-816" b="17647"/>
          <a:stretch/>
        </p:blipFill>
        <p:spPr>
          <a:xfrm>
            <a:off x="5476385" y="3467528"/>
            <a:ext cx="2920669" cy="230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06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486EAD-5FB0-4804-9C9B-47E6E058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7994D4-82A6-4497-A008-523C6535B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CFC57EF-1896-4DF2-9961-827413A8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A8DCB3B-0DFB-4E57-BC37-AF4DDB9C5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CF7BAB-0B9A-4DE7-B51C-E5C38D1F0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2FF5020-C21B-4356-8226-5E63EFED2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4B1F20A-CA2F-4272-BC96-EFF641150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8A7B651-F1DD-472E-9648-01CBC6442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7A112E9-C7DF-41D9-AB34-2A57CFCF5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1002F06-78D9-4E05-8D4A-DC3778465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3646C90-203E-47E4-B9F7-D71C6CF0F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DD876C9-6011-4DC6-B120-861286B8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8B065AD-CF9B-48A0-8B2E-EECF5509A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E171CA00-2B4A-4CE1-8813-06D399ABA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25AFC3EA-49AB-4D32-8CD7-EF5109CF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5AA3FF3-79F4-4E28-B1FC-7C65A76EE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883D0E37-CDD3-4E06-A69B-927B4F424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4CC6B186-44C3-4BEB-B48E-B0A96693B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E892143-A65F-4075-ABC7-606C60EA0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03A1150-7001-4F8E-9DBD-BC5871EFF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93691C8-2594-4D88-B8BF-C39A01D0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6" descr="Uma imagem contendo texto&#10;&#10;Descrição gerada com alta confiança">
            <a:extLst>
              <a:ext uri="{FF2B5EF4-FFF2-40B4-BE49-F238E27FC236}">
                <a16:creationId xmlns:a16="http://schemas.microsoft.com/office/drawing/2014/main" id="{219D45F2-7266-4C6D-A2D0-3FF545C9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-63692"/>
            <a:ext cx="9138862" cy="6934015"/>
          </a:xfrm>
          <a:prstGeom prst="rect">
            <a:avLst/>
          </a:prstGeom>
        </p:spPr>
      </p:pic>
      <p:pic>
        <p:nvPicPr>
          <p:cNvPr id="6" name="Picture 6" descr="Uma imagem contendo árvore, ao ar livre, planta, floresta&#10;&#10;Descrição gerada com muito alta confiança">
            <a:extLst>
              <a:ext uri="{FF2B5EF4-FFF2-40B4-BE49-F238E27FC236}">
                <a16:creationId xmlns:a16="http://schemas.microsoft.com/office/drawing/2014/main" id="{2A8C4233-5174-46E2-B34E-008CE86F4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1" r="786" b="10625"/>
          <a:stretch/>
        </p:blipFill>
        <p:spPr>
          <a:xfrm>
            <a:off x="398144" y="552246"/>
            <a:ext cx="3956197" cy="318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Uma imagem contendo equipamentos eletrônicos, circuito&#10;&#10;Descrição gerada com alta confiança">
            <a:extLst>
              <a:ext uri="{FF2B5EF4-FFF2-40B4-BE49-F238E27FC236}">
                <a16:creationId xmlns:a16="http://schemas.microsoft.com/office/drawing/2014/main" id="{B84E4C69-5D04-4B78-8AF9-6FB075FF8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70" r="18578" b="12680"/>
          <a:stretch/>
        </p:blipFill>
        <p:spPr>
          <a:xfrm>
            <a:off x="4494963" y="385291"/>
            <a:ext cx="4118808" cy="326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8919D57-A69F-4F84-A715-8D4F6F558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58" name="Isosceles Triangle 39">
              <a:extLst>
                <a:ext uri="{FF2B5EF4-FFF2-40B4-BE49-F238E27FC236}">
                  <a16:creationId xmlns:a16="http://schemas.microsoft.com/office/drawing/2014/main" id="{F12B9C60-0B52-41AF-A8D7-1CC57DE0F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3B17761-953A-4DC3-BDD0-1C4ACE7F0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A73411-EC76-454C-A414-6B60236C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063350"/>
            <a:ext cx="6625241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Parque Flamboyant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C06CD-614A-4046-B4BE-6D75E829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6" y="4794169"/>
            <a:ext cx="8753088" cy="7681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Localizado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en-US" sz="2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setor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Jardim Goiás, </a:t>
            </a:r>
            <a:r>
              <a:rPr lang="en-US" sz="2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região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sul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2800" err="1">
                <a:solidFill>
                  <a:srgbClr val="FFFFFF"/>
                </a:solidFill>
              </a:rPr>
              <a:t>município</a:t>
            </a: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 Goiânia - Goiás</a:t>
            </a:r>
            <a:r>
              <a:rPr lang="en-US" sz="2800">
                <a:solidFill>
                  <a:srgbClr val="FFFFFF"/>
                </a:solidFill>
              </a:rPr>
              <a:t>, com </a:t>
            </a:r>
            <a:r>
              <a:rPr lang="en-US" sz="2800" err="1">
                <a:solidFill>
                  <a:srgbClr val="FFFFFF"/>
                </a:solidFill>
              </a:rPr>
              <a:t>uma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área</a:t>
            </a:r>
            <a:r>
              <a:rPr lang="en-US" sz="2800">
                <a:solidFill>
                  <a:srgbClr val="FFFFFF"/>
                </a:solidFill>
              </a:rPr>
              <a:t> de 125 mil m²</a:t>
            </a:r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FB18-06B3-415C-9119-E6E5973D53CC}"/>
              </a:ext>
            </a:extLst>
          </p:cNvPr>
          <p:cNvSpPr txBox="1"/>
          <p:nvPr/>
        </p:nvSpPr>
        <p:spPr>
          <a:xfrm>
            <a:off x="526212" y="3838173"/>
            <a:ext cx="36345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Calibri"/>
              </a:rPr>
              <a:t>Nascente do Córrego do Sumidouro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FF6C00-E38E-49B9-8250-16B6BB62AD8C}"/>
              </a:ext>
            </a:extLst>
          </p:cNvPr>
          <p:cNvSpPr txBox="1"/>
          <p:nvPr/>
        </p:nvSpPr>
        <p:spPr>
          <a:xfrm>
            <a:off x="4230884" y="3652801"/>
            <a:ext cx="4430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cs typeface="Calibri"/>
              </a:rPr>
              <a:t>Área do Parque Flamboyant </a:t>
            </a:r>
            <a:endParaRPr lang="pt-BR"/>
          </a:p>
          <a:p>
            <a:pPr algn="ctr"/>
            <a:r>
              <a:rPr lang="pt-BR">
                <a:cs typeface="Calibri"/>
              </a:rPr>
              <a:t>Fonte: www. Google .com.br</a:t>
            </a:r>
          </a:p>
        </p:txBody>
      </p:sp>
    </p:spTree>
    <p:extLst>
      <p:ext uri="{BB962C8B-B14F-4D97-AF65-F5344CB8AC3E}">
        <p14:creationId xmlns:p14="http://schemas.microsoft.com/office/powerpoint/2010/main" val="290091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ma imagem contendo ao ar livre, céu, grama, árvore&#10;&#10;Descrição gerada com muito alta confiança">
            <a:extLst>
              <a:ext uri="{FF2B5EF4-FFF2-40B4-BE49-F238E27FC236}">
                <a16:creationId xmlns:a16="http://schemas.microsoft.com/office/drawing/2014/main" id="{8839E785-1E94-49BF-86E6-740EB569C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26" b="6633"/>
          <a:stretch/>
        </p:blipFill>
        <p:spPr>
          <a:xfrm>
            <a:off x="482600" y="1056437"/>
            <a:ext cx="3968749" cy="364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Uma imagem contendo grama, árvore, céu, ao ar livre&#10;&#10;Descrição gerada com muito alta confiança">
            <a:extLst>
              <a:ext uri="{FF2B5EF4-FFF2-40B4-BE49-F238E27FC236}">
                <a16:creationId xmlns:a16="http://schemas.microsoft.com/office/drawing/2014/main" id="{C12F711A-B722-4469-9E0D-9DD14F226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2" r="13095" b="10507"/>
          <a:stretch/>
        </p:blipFill>
        <p:spPr>
          <a:xfrm>
            <a:off x="4692648" y="1056426"/>
            <a:ext cx="3968360" cy="355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4824D5-F052-4E18-94EA-823BF492771B}"/>
              </a:ext>
            </a:extLst>
          </p:cNvPr>
          <p:cNvSpPr txBox="1"/>
          <p:nvPr/>
        </p:nvSpPr>
        <p:spPr>
          <a:xfrm>
            <a:off x="4868174" y="4781909"/>
            <a:ext cx="36345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cs typeface="Calibri"/>
              </a:rPr>
              <a:t>Lago onde foi realizado a coleta</a:t>
            </a:r>
          </a:p>
        </p:txBody>
      </p:sp>
    </p:spTree>
    <p:extLst>
      <p:ext uri="{BB962C8B-B14F-4D97-AF65-F5344CB8AC3E}">
        <p14:creationId xmlns:p14="http://schemas.microsoft.com/office/powerpoint/2010/main" val="108778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486EAD-5FB0-4804-9C9B-47E6E058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7994D4-82A6-4497-A008-523C6535B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CFC57EF-1896-4DF2-9961-827413A8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0A8DCB3B-0DFB-4E57-BC37-AF4DDB9C5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CF7BAB-0B9A-4DE7-B51C-E5C38D1F0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2FF5020-C21B-4356-8226-5E63EFED2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4B1F20A-CA2F-4272-BC96-EFF641150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8A7B651-F1DD-472E-9648-01CBC6442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7A112E9-C7DF-41D9-AB34-2A57CFCF5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1002F06-78D9-4E05-8D4A-DC3778465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3646C90-203E-47E4-B9F7-D71C6CF0F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DD876C9-6011-4DC6-B120-861286B8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18B065AD-CF9B-48A0-8B2E-EECF5509A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E171CA00-2B4A-4CE1-8813-06D399ABA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25AFC3EA-49AB-4D32-8CD7-EF5109CF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5AA3FF3-79F4-4E28-B1FC-7C65A76EE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883D0E37-CDD3-4E06-A69B-927B4F424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4CC6B186-44C3-4BEB-B48E-B0A96693B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E892143-A65F-4075-ABC7-606C60EA0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E03A1150-7001-4F8E-9DBD-BC5871EFF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93691C8-2594-4D88-B8BF-C39A01D0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6" descr="Uma imagem contendo texto&#10;&#10;Descrição gerada com alta confiança">
            <a:extLst>
              <a:ext uri="{FF2B5EF4-FFF2-40B4-BE49-F238E27FC236}">
                <a16:creationId xmlns:a16="http://schemas.microsoft.com/office/drawing/2014/main" id="{219D45F2-7266-4C6D-A2D0-3FF545C9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-63692"/>
            <a:ext cx="9138862" cy="6934015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8919D57-A69F-4F84-A715-8D4F6F558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58" name="Isosceles Triangle 39">
              <a:extLst>
                <a:ext uri="{FF2B5EF4-FFF2-40B4-BE49-F238E27FC236}">
                  <a16:creationId xmlns:a16="http://schemas.microsoft.com/office/drawing/2014/main" id="{F12B9C60-0B52-41AF-A8D7-1CC57DE0F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3B17761-953A-4DC3-BDD0-1C4ACE7F0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A73411-EC76-454C-A414-6B60236C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86" y="4063350"/>
            <a:ext cx="6625241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Parque </a:t>
            </a:r>
            <a:r>
              <a:rPr lang="en-US" sz="3600">
                <a:solidFill>
                  <a:srgbClr val="FFFFFF"/>
                </a:solidFill>
              </a:rPr>
              <a:t>Vaca Brava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C06CD-614A-4046-B4BE-6D75E829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6" y="4794169"/>
            <a:ext cx="8753088" cy="8452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Localizado </a:t>
            </a:r>
            <a:r>
              <a:rPr lang="pt-BR" sz="2800">
                <a:solidFill>
                  <a:schemeClr val="bg1"/>
                </a:solidFill>
              </a:rPr>
              <a:t>entre os setores Bueno e Marista</a:t>
            </a:r>
            <a:r>
              <a:rPr lang="pt-BR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t-BR" sz="2800">
                <a:solidFill>
                  <a:schemeClr val="bg1"/>
                </a:solidFill>
              </a:rPr>
              <a:t> </a:t>
            </a:r>
            <a:r>
              <a:rPr lang="pt-BR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pt-BR" sz="2800">
                <a:solidFill>
                  <a:schemeClr val="bg1"/>
                </a:solidFill>
              </a:rPr>
              <a:t>município </a:t>
            </a:r>
            <a:r>
              <a:rPr lang="pt-BR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Goiânia - Goiás</a:t>
            </a:r>
            <a:r>
              <a:rPr lang="pt-BR" sz="2800">
                <a:solidFill>
                  <a:schemeClr val="bg1"/>
                </a:solidFill>
              </a:rPr>
              <a:t>, com uma área de 79.800 m²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800" kern="1200">
              <a:solidFill>
                <a:srgbClr val="FFFFFF"/>
              </a:solidFill>
              <a:latin typeface="+mn-l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BFB18-06B3-415C-9119-E6E5973D53CC}"/>
              </a:ext>
            </a:extLst>
          </p:cNvPr>
          <p:cNvSpPr txBox="1"/>
          <p:nvPr/>
        </p:nvSpPr>
        <p:spPr>
          <a:xfrm>
            <a:off x="346414" y="3696903"/>
            <a:ext cx="36345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Calibri"/>
              </a:rPr>
              <a:t>Nascente do Córrego Vaca Brava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FF6C00-E38E-49B9-8250-16B6BB62AD8C}"/>
              </a:ext>
            </a:extLst>
          </p:cNvPr>
          <p:cNvSpPr txBox="1"/>
          <p:nvPr/>
        </p:nvSpPr>
        <p:spPr>
          <a:xfrm>
            <a:off x="4140986" y="3652801"/>
            <a:ext cx="44308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cs typeface="Calibri"/>
              </a:rPr>
              <a:t>Vista área do parque Vaca Brava</a:t>
            </a:r>
            <a:endParaRPr lang="pt-BR"/>
          </a:p>
        </p:txBody>
      </p:sp>
      <p:pic>
        <p:nvPicPr>
          <p:cNvPr id="10" name="Picture 10" descr="Uma imagem contendo árvore, ao ar livre, grama, planta&#10;&#10;Descrição gerada com muito alta confiança">
            <a:extLst>
              <a:ext uri="{FF2B5EF4-FFF2-40B4-BE49-F238E27FC236}">
                <a16:creationId xmlns:a16="http://schemas.microsoft.com/office/drawing/2014/main" id="{DDE021F1-E60B-46BD-A0BF-2A298E1B9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6" r="-671" b="11905"/>
          <a:stretch/>
        </p:blipFill>
        <p:spPr>
          <a:xfrm>
            <a:off x="346414" y="673825"/>
            <a:ext cx="3865580" cy="285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4" descr="Uma imagem contendo ao ar livre, edifício, grama&#10;&#10;Descrição gerada com muito alta confiança">
            <a:extLst>
              <a:ext uri="{FF2B5EF4-FFF2-40B4-BE49-F238E27FC236}">
                <a16:creationId xmlns:a16="http://schemas.microsoft.com/office/drawing/2014/main" id="{800888A5-38B2-4FF7-B01E-6302D90DF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83" b="12031"/>
          <a:stretch/>
        </p:blipFill>
        <p:spPr>
          <a:xfrm>
            <a:off x="4317715" y="728890"/>
            <a:ext cx="4438198" cy="27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067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1316</Words>
  <Application>Microsoft Office PowerPoint</Application>
  <PresentationFormat>Apresentação na tela (4:3)</PresentationFormat>
  <Paragraphs>436</Paragraphs>
  <Slides>32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Times New Roman</vt:lpstr>
      <vt:lpstr>Wingdings</vt:lpstr>
      <vt:lpstr>Wingdings,Sans-Serif</vt:lpstr>
      <vt:lpstr>Tema do Office</vt:lpstr>
      <vt:lpstr>QUALIDADE DA ÁGUA DE LAGOS LOCALIZADOS EM PARQUES URBANOS NA CIDADE DE GOIÂNIA, GOIÁS</vt:lpstr>
      <vt:lpstr>INTRODUÇÃO</vt:lpstr>
      <vt:lpstr>Apresentação do PowerPoint</vt:lpstr>
      <vt:lpstr>MATERIAL E MÉTODOS</vt:lpstr>
      <vt:lpstr>Parque Lago das Rosas</vt:lpstr>
      <vt:lpstr>Apresentação do PowerPoint</vt:lpstr>
      <vt:lpstr>Parque Flamboyant</vt:lpstr>
      <vt:lpstr>Apresentação do PowerPoint</vt:lpstr>
      <vt:lpstr>Parque Vaca Brava</vt:lpstr>
      <vt:lpstr>Apresentação do PowerPoint</vt:lpstr>
      <vt:lpstr>Parque Areião</vt:lpstr>
      <vt:lpstr>Apresentação do PowerPoint</vt:lpstr>
      <vt:lpstr>Procedimento de Coleta</vt:lpstr>
      <vt:lpstr>Apresentação do PowerPoint</vt:lpstr>
      <vt:lpstr>Analise Laboratorial</vt:lpstr>
      <vt:lpstr>Apresentação do PowerPoint</vt:lpstr>
      <vt:lpstr>pH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das coletas para os meses de junho e novembro</vt:lpstr>
      <vt:lpstr>Apresentação do PowerPoint</vt:lpstr>
      <vt:lpstr>CONCLUSÃO</vt:lpstr>
      <vt:lpstr>REFERÊNCIAS</vt:lpstr>
      <vt:lpstr>Obrigado pela Atenção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Yasmin min</cp:lastModifiedBy>
  <cp:revision>138</cp:revision>
  <dcterms:created xsi:type="dcterms:W3CDTF">2018-05-02T19:43:05Z</dcterms:created>
  <dcterms:modified xsi:type="dcterms:W3CDTF">2019-05-08T00:27:16Z</dcterms:modified>
</cp:coreProperties>
</file>