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73" r:id="rId11"/>
    <p:sldId id="263" r:id="rId12"/>
    <p:sldId id="264" r:id="rId13"/>
    <p:sldId id="274" r:id="rId14"/>
    <p:sldId id="275" r:id="rId15"/>
    <p:sldId id="265" r:id="rId16"/>
    <p:sldId id="278" r:id="rId17"/>
    <p:sldId id="266" r:id="rId18"/>
    <p:sldId id="276" r:id="rId19"/>
    <p:sldId id="272" r:id="rId20"/>
    <p:sldId id="271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41" autoAdjust="0"/>
    <p:restoredTop sz="94660"/>
  </p:normalViewPr>
  <p:slideViewPr>
    <p:cSldViewPr>
      <p:cViewPr>
        <p:scale>
          <a:sx n="60" d="100"/>
          <a:sy n="60" d="100"/>
        </p:scale>
        <p:origin x="-166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51F23-7D85-47ED-A7CA-8E701490A0B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07C1A8-7791-4F7F-B6FB-6CA366DD766B}">
      <dgm:prSet phldrT="[Texto]" custT="1"/>
      <dgm:spPr/>
      <dgm:t>
        <a:bodyPr/>
        <a:lstStyle/>
        <a:p>
          <a:r>
            <a:rPr lang="pt-BR" sz="2800" b="1" dirty="0" smtClean="0">
              <a:solidFill>
                <a:srgbClr val="FFFF00"/>
              </a:solidFill>
              <a:effectLst/>
            </a:rPr>
            <a:t>Otimização</a:t>
          </a:r>
          <a:endParaRPr lang="pt-BR" sz="2800" b="1" dirty="0">
            <a:solidFill>
              <a:srgbClr val="FFFF00"/>
            </a:solidFill>
            <a:effectLst/>
          </a:endParaRPr>
        </a:p>
      </dgm:t>
    </dgm:pt>
    <dgm:pt modelId="{7DB15852-5D43-479A-858F-AAD77E59DB65}" type="parTrans" cxnId="{AA9C6305-B95C-4B32-8B3F-7CE161AB9ED0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3EB55E-9D3F-4915-A4FB-63B479DA4A7D}" type="sibTrans" cxnId="{AA9C6305-B95C-4B32-8B3F-7CE161AB9ED0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3F650A-E7D2-4499-8BC8-0F0F50864F61}">
      <dgm:prSet phldrT="[Texto]" custT="1"/>
      <dgm:spPr/>
      <dgm:t>
        <a:bodyPr/>
        <a:lstStyle/>
        <a:p>
          <a:r>
            <a:rPr lang="pt-BR" sz="2800" b="1" dirty="0" smtClean="0">
              <a:solidFill>
                <a:srgbClr val="FFFF00"/>
              </a:solidFill>
              <a:effectLst/>
            </a:rPr>
            <a:t>Esforços</a:t>
          </a:r>
          <a:endParaRPr lang="pt-BR" sz="2800" b="1" dirty="0">
            <a:solidFill>
              <a:srgbClr val="FFFF00"/>
            </a:solidFill>
            <a:effectLst/>
          </a:endParaRPr>
        </a:p>
      </dgm:t>
    </dgm:pt>
    <dgm:pt modelId="{CA037DFC-15D8-4237-AAF1-B3F66058C9B1}" type="parTrans" cxnId="{C8B0D5A2-56E2-4E19-8637-EC10BD39E7D1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0A24B7-CAB3-4C97-81AA-0A33EB5058CE}" type="sibTrans" cxnId="{C8B0D5A2-56E2-4E19-8637-EC10BD39E7D1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62A578-2882-46CE-B507-CFA83B61CA28}">
      <dgm:prSet phldrT="[Texto]" custT="1"/>
      <dgm:spPr/>
      <dgm:t>
        <a:bodyPr/>
        <a:lstStyle/>
        <a:p>
          <a:r>
            <a:rPr lang="pt-BR" sz="2800" b="1" dirty="0" smtClean="0">
              <a:solidFill>
                <a:srgbClr val="FFFF00"/>
              </a:solidFill>
              <a:effectLst/>
            </a:rPr>
            <a:t>Sistemas</a:t>
          </a:r>
          <a:endParaRPr lang="pt-BR" sz="2800" b="1" dirty="0">
            <a:solidFill>
              <a:srgbClr val="FFFF00"/>
            </a:solidFill>
            <a:effectLst/>
          </a:endParaRPr>
        </a:p>
      </dgm:t>
    </dgm:pt>
    <dgm:pt modelId="{C716EAFF-29BA-490B-AAFB-6F3E4CC67193}" type="parTrans" cxnId="{C93DC93E-15DE-4BF0-B07A-65B2F49902EE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41FFC7-9CAE-4F06-8B15-1A506260672A}" type="sibTrans" cxnId="{C93DC93E-15DE-4BF0-B07A-65B2F49902EE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5519B9-3F07-4373-BBF9-7AE587903C19}">
      <dgm:prSet phldrT="[Texto]" custT="1"/>
      <dgm:spPr/>
      <dgm:t>
        <a:bodyPr/>
        <a:lstStyle/>
        <a:p>
          <a:r>
            <a:rPr lang="pt-BR" sz="2800" b="1" dirty="0" smtClean="0">
              <a:solidFill>
                <a:srgbClr val="FFFF00"/>
              </a:solidFill>
              <a:effectLst/>
            </a:rPr>
            <a:t>Recursos</a:t>
          </a:r>
          <a:endParaRPr lang="pt-BR" sz="2800" b="1" dirty="0">
            <a:solidFill>
              <a:srgbClr val="FFFF00"/>
            </a:solidFill>
            <a:effectLst/>
          </a:endParaRPr>
        </a:p>
      </dgm:t>
    </dgm:pt>
    <dgm:pt modelId="{608D0001-535C-4C5B-9BAE-DCE53B803762}" type="parTrans" cxnId="{DEF1A745-72D4-4085-A95A-E8B381EF2D92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DCFE7D-A529-4EAE-A769-92EEA1F66F7D}" type="sibTrans" cxnId="{DEF1A745-72D4-4085-A95A-E8B381EF2D92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240688-6FCE-4CC1-8439-2111A52152F2}">
      <dgm:prSet phldrT="[Texto]" custT="1"/>
      <dgm:spPr/>
      <dgm:t>
        <a:bodyPr/>
        <a:lstStyle/>
        <a:p>
          <a:r>
            <a:rPr lang="pt-BR" sz="2800" b="1" dirty="0" smtClean="0">
              <a:solidFill>
                <a:srgbClr val="FFFF00"/>
              </a:solidFill>
              <a:effectLst/>
            </a:rPr>
            <a:t>Pessoal</a:t>
          </a:r>
          <a:endParaRPr lang="pt-BR" sz="2800" b="1" dirty="0">
            <a:solidFill>
              <a:srgbClr val="FFFF00"/>
            </a:solidFill>
            <a:effectLst/>
          </a:endParaRPr>
        </a:p>
      </dgm:t>
    </dgm:pt>
    <dgm:pt modelId="{15D8D422-CF3F-4869-AB75-0D4D1AF95134}" type="parTrans" cxnId="{497478CA-FEDA-4F12-BF05-292583014F70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727B28-C403-42FF-8C57-1603D38335B0}" type="sibTrans" cxnId="{497478CA-FEDA-4F12-BF05-292583014F70}">
      <dgm:prSet/>
      <dgm:spPr/>
      <dgm:t>
        <a:bodyPr/>
        <a:lstStyle/>
        <a:p>
          <a:endParaRPr lang="pt-BR" sz="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7E902D-0600-455E-83DE-4D5E5969B660}" type="pres">
      <dgm:prSet presAssocID="{BCB51F23-7D85-47ED-A7CA-8E701490A0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FBAE8D2-90B0-4BCC-B3BB-FE6F619C197A}" type="pres">
      <dgm:prSet presAssocID="{8A07C1A8-7791-4F7F-B6FB-6CA366DD766B}" presName="centerShape" presStyleLbl="node0" presStyleIdx="0" presStyleCnt="1" custScaleX="142523" custLinFactNeighborX="-1285" custLinFactNeighborY="124"/>
      <dgm:spPr/>
      <dgm:t>
        <a:bodyPr/>
        <a:lstStyle/>
        <a:p>
          <a:endParaRPr lang="pt-BR"/>
        </a:p>
      </dgm:t>
    </dgm:pt>
    <dgm:pt modelId="{23B569B4-6CA2-44E8-A15E-3C40F5403DE0}" type="pres">
      <dgm:prSet presAssocID="{D13F650A-E7D2-4499-8BC8-0F0F50864F61}" presName="node" presStyleLbl="node1" presStyleIdx="0" presStyleCnt="4" custScaleX="17618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7A6E6F-42E2-4A63-82C0-B55308520900}" type="pres">
      <dgm:prSet presAssocID="{D13F650A-E7D2-4499-8BC8-0F0F50864F61}" presName="dummy" presStyleCnt="0"/>
      <dgm:spPr/>
    </dgm:pt>
    <dgm:pt modelId="{DC24946E-246E-40BD-B471-7C455092475B}" type="pres">
      <dgm:prSet presAssocID="{FB0A24B7-CAB3-4C97-81AA-0A33EB5058CE}" presName="sibTrans" presStyleLbl="sibTrans2D1" presStyleIdx="0" presStyleCnt="4"/>
      <dgm:spPr/>
      <dgm:t>
        <a:bodyPr/>
        <a:lstStyle/>
        <a:p>
          <a:endParaRPr lang="pt-BR"/>
        </a:p>
      </dgm:t>
    </dgm:pt>
    <dgm:pt modelId="{A4848DB3-DE03-4B99-BDF9-38631EB3E921}" type="pres">
      <dgm:prSet presAssocID="{F362A578-2882-46CE-B507-CFA83B61CA28}" presName="node" presStyleLbl="node1" presStyleIdx="1" presStyleCnt="4" custScaleX="179618" custRadScaleRad="140669" custRadScaleInc="41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E84FF0-3A13-498A-BA0E-0AA03500B09C}" type="pres">
      <dgm:prSet presAssocID="{F362A578-2882-46CE-B507-CFA83B61CA28}" presName="dummy" presStyleCnt="0"/>
      <dgm:spPr/>
    </dgm:pt>
    <dgm:pt modelId="{5593B04E-9BBF-402F-A4D0-28D1D8E1EEFD}" type="pres">
      <dgm:prSet presAssocID="{EB41FFC7-9CAE-4F06-8B15-1A506260672A}" presName="sibTrans" presStyleLbl="sibTrans2D1" presStyleIdx="1" presStyleCnt="4"/>
      <dgm:spPr/>
      <dgm:t>
        <a:bodyPr/>
        <a:lstStyle/>
        <a:p>
          <a:endParaRPr lang="pt-BR"/>
        </a:p>
      </dgm:t>
    </dgm:pt>
    <dgm:pt modelId="{B2415917-EFA3-45DF-98C6-52F281A4826B}" type="pres">
      <dgm:prSet presAssocID="{905519B9-3F07-4373-BBF9-7AE587903C19}" presName="node" presStyleLbl="node1" presStyleIdx="2" presStyleCnt="4" custScaleX="1676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6E8B4D-A258-4842-962D-8632231CDAEE}" type="pres">
      <dgm:prSet presAssocID="{905519B9-3F07-4373-BBF9-7AE587903C19}" presName="dummy" presStyleCnt="0"/>
      <dgm:spPr/>
    </dgm:pt>
    <dgm:pt modelId="{B1A8BD8B-8C43-4BC9-B41F-0F487407A3FA}" type="pres">
      <dgm:prSet presAssocID="{02DCFE7D-A529-4EAE-A769-92EEA1F66F7D}" presName="sibTrans" presStyleLbl="sibTrans2D1" presStyleIdx="2" presStyleCnt="4"/>
      <dgm:spPr/>
      <dgm:t>
        <a:bodyPr/>
        <a:lstStyle/>
        <a:p>
          <a:endParaRPr lang="pt-BR"/>
        </a:p>
      </dgm:t>
    </dgm:pt>
    <dgm:pt modelId="{09104A6C-9EC0-4E92-A6ED-9C101CC7BBB7}" type="pres">
      <dgm:prSet presAssocID="{FF240688-6FCE-4CC1-8439-2111A52152F2}" presName="node" presStyleLbl="node1" presStyleIdx="3" presStyleCnt="4" custScaleX="182984" custRadScaleRad="139224" custRadScaleInc="-52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B04E52-461F-4282-B405-E59E26DC9A6A}" type="pres">
      <dgm:prSet presAssocID="{FF240688-6FCE-4CC1-8439-2111A52152F2}" presName="dummy" presStyleCnt="0"/>
      <dgm:spPr/>
    </dgm:pt>
    <dgm:pt modelId="{E06EB780-4EC9-4AD9-B0AE-4FAAFB9C3A92}" type="pres">
      <dgm:prSet presAssocID="{88727B28-C403-42FF-8C57-1603D38335B0}" presName="sibTrans" presStyleLbl="sibTrans2D1" presStyleIdx="3" presStyleCnt="4"/>
      <dgm:spPr/>
      <dgm:t>
        <a:bodyPr/>
        <a:lstStyle/>
        <a:p>
          <a:endParaRPr lang="pt-BR"/>
        </a:p>
      </dgm:t>
    </dgm:pt>
  </dgm:ptLst>
  <dgm:cxnLst>
    <dgm:cxn modelId="{C19318A6-805D-4D95-B8DE-78E4B19CB91D}" type="presOf" srcId="{88727B28-C403-42FF-8C57-1603D38335B0}" destId="{E06EB780-4EC9-4AD9-B0AE-4FAAFB9C3A92}" srcOrd="0" destOrd="0" presId="urn:microsoft.com/office/officeart/2005/8/layout/radial6"/>
    <dgm:cxn modelId="{25BAFDF9-70BC-41D1-B47C-E7D05994B589}" type="presOf" srcId="{FF240688-6FCE-4CC1-8439-2111A52152F2}" destId="{09104A6C-9EC0-4E92-A6ED-9C101CC7BBB7}" srcOrd="0" destOrd="0" presId="urn:microsoft.com/office/officeart/2005/8/layout/radial6"/>
    <dgm:cxn modelId="{F91B550A-A6B2-48C0-B5D3-2D9ADFDA2A34}" type="presOf" srcId="{905519B9-3F07-4373-BBF9-7AE587903C19}" destId="{B2415917-EFA3-45DF-98C6-52F281A4826B}" srcOrd="0" destOrd="0" presId="urn:microsoft.com/office/officeart/2005/8/layout/radial6"/>
    <dgm:cxn modelId="{12E0A266-6057-4CA3-B267-90B72C9209DC}" type="presOf" srcId="{BCB51F23-7D85-47ED-A7CA-8E701490A0BA}" destId="{FE7E902D-0600-455E-83DE-4D5E5969B660}" srcOrd="0" destOrd="0" presId="urn:microsoft.com/office/officeart/2005/8/layout/radial6"/>
    <dgm:cxn modelId="{4023DB09-72AF-41AF-9019-572EBEF25039}" type="presOf" srcId="{02DCFE7D-A529-4EAE-A769-92EEA1F66F7D}" destId="{B1A8BD8B-8C43-4BC9-B41F-0F487407A3FA}" srcOrd="0" destOrd="0" presId="urn:microsoft.com/office/officeart/2005/8/layout/radial6"/>
    <dgm:cxn modelId="{73B85DF5-101D-442D-BF6F-AFBE2571A224}" type="presOf" srcId="{FB0A24B7-CAB3-4C97-81AA-0A33EB5058CE}" destId="{DC24946E-246E-40BD-B471-7C455092475B}" srcOrd="0" destOrd="0" presId="urn:microsoft.com/office/officeart/2005/8/layout/radial6"/>
    <dgm:cxn modelId="{F4304D73-DFA1-47BD-8CD5-94C34EC9CBEB}" type="presOf" srcId="{F362A578-2882-46CE-B507-CFA83B61CA28}" destId="{A4848DB3-DE03-4B99-BDF9-38631EB3E921}" srcOrd="0" destOrd="0" presId="urn:microsoft.com/office/officeart/2005/8/layout/radial6"/>
    <dgm:cxn modelId="{AA9C6305-B95C-4B32-8B3F-7CE161AB9ED0}" srcId="{BCB51F23-7D85-47ED-A7CA-8E701490A0BA}" destId="{8A07C1A8-7791-4F7F-B6FB-6CA366DD766B}" srcOrd="0" destOrd="0" parTransId="{7DB15852-5D43-479A-858F-AAD77E59DB65}" sibTransId="{333EB55E-9D3F-4915-A4FB-63B479DA4A7D}"/>
    <dgm:cxn modelId="{D58324DD-DAC9-4C71-B8BF-22A81E26AA65}" type="presOf" srcId="{8A07C1A8-7791-4F7F-B6FB-6CA366DD766B}" destId="{0FBAE8D2-90B0-4BCC-B3BB-FE6F619C197A}" srcOrd="0" destOrd="0" presId="urn:microsoft.com/office/officeart/2005/8/layout/radial6"/>
    <dgm:cxn modelId="{C93DC93E-15DE-4BF0-B07A-65B2F49902EE}" srcId="{8A07C1A8-7791-4F7F-B6FB-6CA366DD766B}" destId="{F362A578-2882-46CE-B507-CFA83B61CA28}" srcOrd="1" destOrd="0" parTransId="{C716EAFF-29BA-490B-AAFB-6F3E4CC67193}" sibTransId="{EB41FFC7-9CAE-4F06-8B15-1A506260672A}"/>
    <dgm:cxn modelId="{497478CA-FEDA-4F12-BF05-292583014F70}" srcId="{8A07C1A8-7791-4F7F-B6FB-6CA366DD766B}" destId="{FF240688-6FCE-4CC1-8439-2111A52152F2}" srcOrd="3" destOrd="0" parTransId="{15D8D422-CF3F-4869-AB75-0D4D1AF95134}" sibTransId="{88727B28-C403-42FF-8C57-1603D38335B0}"/>
    <dgm:cxn modelId="{03C99286-E0C5-46C3-B2C0-1D415D0E9F3A}" type="presOf" srcId="{EB41FFC7-9CAE-4F06-8B15-1A506260672A}" destId="{5593B04E-9BBF-402F-A4D0-28D1D8E1EEFD}" srcOrd="0" destOrd="0" presId="urn:microsoft.com/office/officeart/2005/8/layout/radial6"/>
    <dgm:cxn modelId="{DEF1A745-72D4-4085-A95A-E8B381EF2D92}" srcId="{8A07C1A8-7791-4F7F-B6FB-6CA366DD766B}" destId="{905519B9-3F07-4373-BBF9-7AE587903C19}" srcOrd="2" destOrd="0" parTransId="{608D0001-535C-4C5B-9BAE-DCE53B803762}" sibTransId="{02DCFE7D-A529-4EAE-A769-92EEA1F66F7D}"/>
    <dgm:cxn modelId="{F17945B9-F3F9-4A13-BBEF-242C5D0B80A5}" type="presOf" srcId="{D13F650A-E7D2-4499-8BC8-0F0F50864F61}" destId="{23B569B4-6CA2-44E8-A15E-3C40F5403DE0}" srcOrd="0" destOrd="0" presId="urn:microsoft.com/office/officeart/2005/8/layout/radial6"/>
    <dgm:cxn modelId="{C8B0D5A2-56E2-4E19-8637-EC10BD39E7D1}" srcId="{8A07C1A8-7791-4F7F-B6FB-6CA366DD766B}" destId="{D13F650A-E7D2-4499-8BC8-0F0F50864F61}" srcOrd="0" destOrd="0" parTransId="{CA037DFC-15D8-4237-AAF1-B3F66058C9B1}" sibTransId="{FB0A24B7-CAB3-4C97-81AA-0A33EB5058CE}"/>
    <dgm:cxn modelId="{F22D4E77-9CC0-465C-85CA-D2C8F31E1D1B}" type="presParOf" srcId="{FE7E902D-0600-455E-83DE-4D5E5969B660}" destId="{0FBAE8D2-90B0-4BCC-B3BB-FE6F619C197A}" srcOrd="0" destOrd="0" presId="urn:microsoft.com/office/officeart/2005/8/layout/radial6"/>
    <dgm:cxn modelId="{3A3C9A1D-587E-4340-91F5-5615B654F7AA}" type="presParOf" srcId="{FE7E902D-0600-455E-83DE-4D5E5969B660}" destId="{23B569B4-6CA2-44E8-A15E-3C40F5403DE0}" srcOrd="1" destOrd="0" presId="urn:microsoft.com/office/officeart/2005/8/layout/radial6"/>
    <dgm:cxn modelId="{EE9162CA-5BC3-4F2B-8D8F-237CF90C7259}" type="presParOf" srcId="{FE7E902D-0600-455E-83DE-4D5E5969B660}" destId="{527A6E6F-42E2-4A63-82C0-B55308520900}" srcOrd="2" destOrd="0" presId="urn:microsoft.com/office/officeart/2005/8/layout/radial6"/>
    <dgm:cxn modelId="{B47FB292-3641-459B-8829-2E86605A682F}" type="presParOf" srcId="{FE7E902D-0600-455E-83DE-4D5E5969B660}" destId="{DC24946E-246E-40BD-B471-7C455092475B}" srcOrd="3" destOrd="0" presId="urn:microsoft.com/office/officeart/2005/8/layout/radial6"/>
    <dgm:cxn modelId="{341F6E8E-5D6A-4884-95C8-591D48D4F10E}" type="presParOf" srcId="{FE7E902D-0600-455E-83DE-4D5E5969B660}" destId="{A4848DB3-DE03-4B99-BDF9-38631EB3E921}" srcOrd="4" destOrd="0" presId="urn:microsoft.com/office/officeart/2005/8/layout/radial6"/>
    <dgm:cxn modelId="{1CA389CF-CC2B-41B1-A3B6-597EB84B3E63}" type="presParOf" srcId="{FE7E902D-0600-455E-83DE-4D5E5969B660}" destId="{01E84FF0-3A13-498A-BA0E-0AA03500B09C}" srcOrd="5" destOrd="0" presId="urn:microsoft.com/office/officeart/2005/8/layout/radial6"/>
    <dgm:cxn modelId="{4F942512-411A-480E-BCAB-6E206C7AFFB9}" type="presParOf" srcId="{FE7E902D-0600-455E-83DE-4D5E5969B660}" destId="{5593B04E-9BBF-402F-A4D0-28D1D8E1EEFD}" srcOrd="6" destOrd="0" presId="urn:microsoft.com/office/officeart/2005/8/layout/radial6"/>
    <dgm:cxn modelId="{148622EA-C13E-439E-86AA-1EF13AE044CA}" type="presParOf" srcId="{FE7E902D-0600-455E-83DE-4D5E5969B660}" destId="{B2415917-EFA3-45DF-98C6-52F281A4826B}" srcOrd="7" destOrd="0" presId="urn:microsoft.com/office/officeart/2005/8/layout/radial6"/>
    <dgm:cxn modelId="{257048F4-8013-47B9-95B5-01BAF15053D5}" type="presParOf" srcId="{FE7E902D-0600-455E-83DE-4D5E5969B660}" destId="{FF6E8B4D-A258-4842-962D-8632231CDAEE}" srcOrd="8" destOrd="0" presId="urn:microsoft.com/office/officeart/2005/8/layout/radial6"/>
    <dgm:cxn modelId="{ACA1EE13-971E-4999-8B6D-FA93F0FC221E}" type="presParOf" srcId="{FE7E902D-0600-455E-83DE-4D5E5969B660}" destId="{B1A8BD8B-8C43-4BC9-B41F-0F487407A3FA}" srcOrd="9" destOrd="0" presId="urn:microsoft.com/office/officeart/2005/8/layout/radial6"/>
    <dgm:cxn modelId="{681C3669-F25E-4DAC-92B1-10FC369FDD1C}" type="presParOf" srcId="{FE7E902D-0600-455E-83DE-4D5E5969B660}" destId="{09104A6C-9EC0-4E92-A6ED-9C101CC7BBB7}" srcOrd="10" destOrd="0" presId="urn:microsoft.com/office/officeart/2005/8/layout/radial6"/>
    <dgm:cxn modelId="{77B655BE-A7A1-4AA5-9ACE-33C310CC4188}" type="presParOf" srcId="{FE7E902D-0600-455E-83DE-4D5E5969B660}" destId="{53B04E52-461F-4282-B405-E59E26DC9A6A}" srcOrd="11" destOrd="0" presId="urn:microsoft.com/office/officeart/2005/8/layout/radial6"/>
    <dgm:cxn modelId="{E940395B-D2DE-408F-8326-88CA1ECB04FF}" type="presParOf" srcId="{FE7E902D-0600-455E-83DE-4D5E5969B660}" destId="{E06EB780-4EC9-4AD9-B0AE-4FAAFB9C3A9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B447A0-7DC0-4E15-8AA3-618D042D0639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BFD82F-DCE2-40EE-97BC-413F9851A06D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2400" b="1" dirty="0" smtClean="0">
              <a:solidFill>
                <a:srgbClr val="FFFF00"/>
              </a:solidFill>
              <a:effectLst/>
            </a:rPr>
            <a:t>Bacia Hidrográfica</a:t>
          </a:r>
          <a:endParaRPr lang="pt-BR" sz="2400" b="1" dirty="0">
            <a:solidFill>
              <a:srgbClr val="FFFF00"/>
            </a:solidFill>
            <a:effectLst/>
          </a:endParaRPr>
        </a:p>
      </dgm:t>
    </dgm:pt>
    <dgm:pt modelId="{26D65EEF-3726-499A-A0A1-4EAD779D1EEE}" type="parTrans" cxnId="{D01B637F-1F6C-422B-B9CB-46C0E5BEA693}">
      <dgm:prSet/>
      <dgm:spPr/>
      <dgm:t>
        <a:bodyPr/>
        <a:lstStyle/>
        <a:p>
          <a:endParaRPr lang="pt-BR"/>
        </a:p>
      </dgm:t>
    </dgm:pt>
    <dgm:pt modelId="{C39BEA8F-FB54-4178-AE22-F3BFF7DF855A}" type="sibTrans" cxnId="{D01B637F-1F6C-422B-B9CB-46C0E5BEA693}">
      <dgm:prSet/>
      <dgm:spPr/>
      <dgm:t>
        <a:bodyPr/>
        <a:lstStyle/>
        <a:p>
          <a:endParaRPr lang="pt-BR"/>
        </a:p>
      </dgm:t>
    </dgm:pt>
    <dgm:pt modelId="{0448CF63-6F69-42E1-A3DF-5DC171EA9820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2800" b="1" dirty="0" smtClean="0">
              <a:solidFill>
                <a:srgbClr val="FFFF00"/>
              </a:solidFill>
              <a:effectLst/>
            </a:rPr>
            <a:t>Agência de Bacia</a:t>
          </a:r>
          <a:endParaRPr lang="pt-BR" sz="2800" b="1" dirty="0">
            <a:solidFill>
              <a:srgbClr val="FFFF00"/>
            </a:solidFill>
            <a:effectLst/>
          </a:endParaRPr>
        </a:p>
      </dgm:t>
    </dgm:pt>
    <dgm:pt modelId="{579E9A50-AFF0-43AB-83D5-9D4C42E71D82}" type="parTrans" cxnId="{E5B0F12A-98AA-48F5-8C08-B97BAFA9141A}">
      <dgm:prSet/>
      <dgm:spPr/>
      <dgm:t>
        <a:bodyPr/>
        <a:lstStyle/>
        <a:p>
          <a:endParaRPr lang="pt-BR"/>
        </a:p>
      </dgm:t>
    </dgm:pt>
    <dgm:pt modelId="{37AB73FF-D70C-4C31-99D4-C14C705D7BDA}" type="sibTrans" cxnId="{E5B0F12A-98AA-48F5-8C08-B97BAFA9141A}">
      <dgm:prSet/>
      <dgm:spPr/>
      <dgm:t>
        <a:bodyPr/>
        <a:lstStyle/>
        <a:p>
          <a:endParaRPr lang="pt-BR"/>
        </a:p>
      </dgm:t>
    </dgm:pt>
    <dgm:pt modelId="{E924EB58-6998-4926-90A3-34EC8BC9AEE5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pt-BR" sz="1600" b="1" dirty="0" smtClean="0">
            <a:solidFill>
              <a:srgbClr val="FFFF00"/>
            </a:solidFill>
          </a:endParaRPr>
        </a:p>
        <a:p>
          <a:r>
            <a:rPr lang="pt-BR" sz="2000" b="1" dirty="0" smtClean="0">
              <a:solidFill>
                <a:srgbClr val="FFFF00"/>
              </a:solidFill>
              <a:effectLst/>
            </a:rPr>
            <a:t>Departamento de Regulação</a:t>
          </a:r>
          <a:endParaRPr lang="pt-BR" sz="2000" b="1" dirty="0">
            <a:solidFill>
              <a:srgbClr val="FFFF00"/>
            </a:solidFill>
            <a:effectLst/>
          </a:endParaRPr>
        </a:p>
      </dgm:t>
    </dgm:pt>
    <dgm:pt modelId="{DE72ED75-146B-43B5-B3BF-78DBB193DFFD}" type="parTrans" cxnId="{9167800E-C0A0-48C1-92A8-C5E94062162F}">
      <dgm:prSet/>
      <dgm:spPr/>
      <dgm:t>
        <a:bodyPr/>
        <a:lstStyle/>
        <a:p>
          <a:endParaRPr lang="pt-BR"/>
        </a:p>
      </dgm:t>
    </dgm:pt>
    <dgm:pt modelId="{2922280D-1349-4CE8-ACBE-A4DA639CE346}" type="sibTrans" cxnId="{9167800E-C0A0-48C1-92A8-C5E94062162F}">
      <dgm:prSet/>
      <dgm:spPr/>
      <dgm:t>
        <a:bodyPr/>
        <a:lstStyle/>
        <a:p>
          <a:endParaRPr lang="pt-BR"/>
        </a:p>
      </dgm:t>
    </dgm:pt>
    <dgm:pt modelId="{99BA6BE5-F468-4ED2-9757-2BBE2A111910}">
      <dgm:prSet phldrT="[Texto]"/>
      <dgm:spPr>
        <a:solidFill>
          <a:schemeClr val="accent3"/>
        </a:solidFill>
      </dgm:spPr>
      <dgm:t>
        <a:bodyPr/>
        <a:lstStyle/>
        <a:p>
          <a:r>
            <a:rPr lang="pt-BR" b="1" dirty="0" smtClean="0">
              <a:solidFill>
                <a:srgbClr val="FFFF00"/>
              </a:solidFill>
              <a:effectLst/>
            </a:rPr>
            <a:t>Municípios</a:t>
          </a:r>
          <a:endParaRPr lang="pt-BR" b="1" dirty="0">
            <a:solidFill>
              <a:srgbClr val="FFFF00"/>
            </a:solidFill>
            <a:effectLst/>
          </a:endParaRPr>
        </a:p>
      </dgm:t>
    </dgm:pt>
    <dgm:pt modelId="{3B6674F6-A0CF-49CF-AECF-99F430ED1D58}" type="parTrans" cxnId="{396F1FDC-0179-4A89-91E0-BE677A3D7A8B}">
      <dgm:prSet/>
      <dgm:spPr/>
      <dgm:t>
        <a:bodyPr/>
        <a:lstStyle/>
        <a:p>
          <a:endParaRPr lang="pt-BR"/>
        </a:p>
      </dgm:t>
    </dgm:pt>
    <dgm:pt modelId="{B3090881-41D1-4A9B-B0F3-1700944EB71C}" type="sibTrans" cxnId="{396F1FDC-0179-4A89-91E0-BE677A3D7A8B}">
      <dgm:prSet/>
      <dgm:spPr/>
      <dgm:t>
        <a:bodyPr/>
        <a:lstStyle/>
        <a:p>
          <a:endParaRPr lang="pt-BR"/>
        </a:p>
      </dgm:t>
    </dgm:pt>
    <dgm:pt modelId="{2CCBCAF7-321B-4AA6-BD8A-84EA5BAF4C46}" type="pres">
      <dgm:prSet presAssocID="{0CB447A0-7DC0-4E15-8AA3-618D042D063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5423BD8-1B6C-4690-BEDD-93456146ED02}" type="pres">
      <dgm:prSet presAssocID="{0CB447A0-7DC0-4E15-8AA3-618D042D0639}" presName="comp1" presStyleCnt="0"/>
      <dgm:spPr/>
    </dgm:pt>
    <dgm:pt modelId="{6456FCAB-CF1E-40D5-AF22-2C489FF3611D}" type="pres">
      <dgm:prSet presAssocID="{0CB447A0-7DC0-4E15-8AA3-618D042D0639}" presName="circle1" presStyleLbl="node1" presStyleIdx="0" presStyleCnt="4" custScaleX="123457"/>
      <dgm:spPr/>
      <dgm:t>
        <a:bodyPr/>
        <a:lstStyle/>
        <a:p>
          <a:endParaRPr lang="pt-BR"/>
        </a:p>
      </dgm:t>
    </dgm:pt>
    <dgm:pt modelId="{17EBA2CA-B46D-48CA-BC25-13F6B8ADE932}" type="pres">
      <dgm:prSet presAssocID="{0CB447A0-7DC0-4E15-8AA3-618D042D0639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CEB455-8D31-4DE3-965E-9FF73F747524}" type="pres">
      <dgm:prSet presAssocID="{0CB447A0-7DC0-4E15-8AA3-618D042D0639}" presName="comp2" presStyleCnt="0"/>
      <dgm:spPr/>
    </dgm:pt>
    <dgm:pt modelId="{9DDCC746-0B4E-4D12-84F3-376CE7C64AAA}" type="pres">
      <dgm:prSet presAssocID="{0CB447A0-7DC0-4E15-8AA3-618D042D0639}" presName="circle2" presStyleLbl="node1" presStyleIdx="1" presStyleCnt="4" custScaleX="108025"/>
      <dgm:spPr/>
      <dgm:t>
        <a:bodyPr/>
        <a:lstStyle/>
        <a:p>
          <a:endParaRPr lang="pt-BR"/>
        </a:p>
      </dgm:t>
    </dgm:pt>
    <dgm:pt modelId="{52C144A7-FCEC-488E-8AB8-182B85C980E7}" type="pres">
      <dgm:prSet presAssocID="{0CB447A0-7DC0-4E15-8AA3-618D042D0639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0EA540-9089-4E3F-8CDD-F0D86D65EAF5}" type="pres">
      <dgm:prSet presAssocID="{0CB447A0-7DC0-4E15-8AA3-618D042D0639}" presName="comp3" presStyleCnt="0"/>
      <dgm:spPr/>
    </dgm:pt>
    <dgm:pt modelId="{4CEEE269-D24E-4687-8251-E5A00E2FBC6F}" type="pres">
      <dgm:prSet presAssocID="{0CB447A0-7DC0-4E15-8AA3-618D042D0639}" presName="circle3" presStyleLbl="node1" presStyleIdx="2" presStyleCnt="4" custScaleX="120411" custLinFactNeighborX="2751" custLinFactNeighborY="7807"/>
      <dgm:spPr/>
      <dgm:t>
        <a:bodyPr/>
        <a:lstStyle/>
        <a:p>
          <a:endParaRPr lang="pt-BR"/>
        </a:p>
      </dgm:t>
    </dgm:pt>
    <dgm:pt modelId="{47DE6A84-744E-4846-8D74-6DB0A78A0DBF}" type="pres">
      <dgm:prSet presAssocID="{0CB447A0-7DC0-4E15-8AA3-618D042D0639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0045B7-E721-42C7-AAAC-62BA3176127E}" type="pres">
      <dgm:prSet presAssocID="{0CB447A0-7DC0-4E15-8AA3-618D042D0639}" presName="comp4" presStyleCnt="0"/>
      <dgm:spPr/>
    </dgm:pt>
    <dgm:pt modelId="{587DDE16-3B8D-4F79-963D-EDB98C9E2395}" type="pres">
      <dgm:prSet presAssocID="{0CB447A0-7DC0-4E15-8AA3-618D042D0639}" presName="circle4" presStyleLbl="node1" presStyleIdx="3" presStyleCnt="4" custScaleY="90509" custLinFactNeighborX="5231" custLinFactNeighborY="13503"/>
      <dgm:spPr/>
      <dgm:t>
        <a:bodyPr/>
        <a:lstStyle/>
        <a:p>
          <a:endParaRPr lang="pt-BR"/>
        </a:p>
      </dgm:t>
    </dgm:pt>
    <dgm:pt modelId="{7029B1B2-5552-4BB3-971B-8140F1DA5A83}" type="pres">
      <dgm:prSet presAssocID="{0CB447A0-7DC0-4E15-8AA3-618D042D0639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F0F902-AC40-42B5-8F59-A30931CB2C83}" type="presOf" srcId="{E924EB58-6998-4926-90A3-34EC8BC9AEE5}" destId="{4CEEE269-D24E-4687-8251-E5A00E2FBC6F}" srcOrd="0" destOrd="0" presId="urn:microsoft.com/office/officeart/2005/8/layout/venn2"/>
    <dgm:cxn modelId="{D01B637F-1F6C-422B-B9CB-46C0E5BEA693}" srcId="{0CB447A0-7DC0-4E15-8AA3-618D042D0639}" destId="{7ABFD82F-DCE2-40EE-97BC-413F9851A06D}" srcOrd="0" destOrd="0" parTransId="{26D65EEF-3726-499A-A0A1-4EAD779D1EEE}" sibTransId="{C39BEA8F-FB54-4178-AE22-F3BFF7DF855A}"/>
    <dgm:cxn modelId="{9FEC98A9-0793-4DBA-BE24-5EDBC038AC22}" type="presOf" srcId="{7ABFD82F-DCE2-40EE-97BC-413F9851A06D}" destId="{17EBA2CA-B46D-48CA-BC25-13F6B8ADE932}" srcOrd="1" destOrd="0" presId="urn:microsoft.com/office/officeart/2005/8/layout/venn2"/>
    <dgm:cxn modelId="{245B9598-3B43-4C25-A0FA-0167E0E0F6F4}" type="presOf" srcId="{0448CF63-6F69-42E1-A3DF-5DC171EA9820}" destId="{9DDCC746-0B4E-4D12-84F3-376CE7C64AAA}" srcOrd="0" destOrd="0" presId="urn:microsoft.com/office/officeart/2005/8/layout/venn2"/>
    <dgm:cxn modelId="{396F1FDC-0179-4A89-91E0-BE677A3D7A8B}" srcId="{0CB447A0-7DC0-4E15-8AA3-618D042D0639}" destId="{99BA6BE5-F468-4ED2-9757-2BBE2A111910}" srcOrd="3" destOrd="0" parTransId="{3B6674F6-A0CF-49CF-AECF-99F430ED1D58}" sibTransId="{B3090881-41D1-4A9B-B0F3-1700944EB71C}"/>
    <dgm:cxn modelId="{AD3ADDC1-0A8A-453F-A162-B79243807091}" type="presOf" srcId="{E924EB58-6998-4926-90A3-34EC8BC9AEE5}" destId="{47DE6A84-744E-4846-8D74-6DB0A78A0DBF}" srcOrd="1" destOrd="0" presId="urn:microsoft.com/office/officeart/2005/8/layout/venn2"/>
    <dgm:cxn modelId="{3C33804E-FDAE-4AA9-B5ED-7855FB40014D}" type="presOf" srcId="{0CB447A0-7DC0-4E15-8AA3-618D042D0639}" destId="{2CCBCAF7-321B-4AA6-BD8A-84EA5BAF4C46}" srcOrd="0" destOrd="0" presId="urn:microsoft.com/office/officeart/2005/8/layout/venn2"/>
    <dgm:cxn modelId="{E5B0F12A-98AA-48F5-8C08-B97BAFA9141A}" srcId="{0CB447A0-7DC0-4E15-8AA3-618D042D0639}" destId="{0448CF63-6F69-42E1-A3DF-5DC171EA9820}" srcOrd="1" destOrd="0" parTransId="{579E9A50-AFF0-43AB-83D5-9D4C42E71D82}" sibTransId="{37AB73FF-D70C-4C31-99D4-C14C705D7BDA}"/>
    <dgm:cxn modelId="{0A12DE30-8771-4934-AEF8-4C14F1CD58E4}" type="presOf" srcId="{0448CF63-6F69-42E1-A3DF-5DC171EA9820}" destId="{52C144A7-FCEC-488E-8AB8-182B85C980E7}" srcOrd="1" destOrd="0" presId="urn:microsoft.com/office/officeart/2005/8/layout/venn2"/>
    <dgm:cxn modelId="{8A8B1F51-CA96-47B4-B0A7-57F516E8A825}" type="presOf" srcId="{99BA6BE5-F468-4ED2-9757-2BBE2A111910}" destId="{7029B1B2-5552-4BB3-971B-8140F1DA5A83}" srcOrd="1" destOrd="0" presId="urn:microsoft.com/office/officeart/2005/8/layout/venn2"/>
    <dgm:cxn modelId="{2F92E0C1-94E7-4854-9B2A-90CD2BC74DD2}" type="presOf" srcId="{99BA6BE5-F468-4ED2-9757-2BBE2A111910}" destId="{587DDE16-3B8D-4F79-963D-EDB98C9E2395}" srcOrd="0" destOrd="0" presId="urn:microsoft.com/office/officeart/2005/8/layout/venn2"/>
    <dgm:cxn modelId="{9167800E-C0A0-48C1-92A8-C5E94062162F}" srcId="{0CB447A0-7DC0-4E15-8AA3-618D042D0639}" destId="{E924EB58-6998-4926-90A3-34EC8BC9AEE5}" srcOrd="2" destOrd="0" parTransId="{DE72ED75-146B-43B5-B3BF-78DBB193DFFD}" sibTransId="{2922280D-1349-4CE8-ACBE-A4DA639CE346}"/>
    <dgm:cxn modelId="{B8D98BC1-AD11-4AC3-8A81-584D84BEAB16}" type="presOf" srcId="{7ABFD82F-DCE2-40EE-97BC-413F9851A06D}" destId="{6456FCAB-CF1E-40D5-AF22-2C489FF3611D}" srcOrd="0" destOrd="0" presId="urn:microsoft.com/office/officeart/2005/8/layout/venn2"/>
    <dgm:cxn modelId="{3FE7DCBA-4302-4184-B768-645B592DAEB6}" type="presParOf" srcId="{2CCBCAF7-321B-4AA6-BD8A-84EA5BAF4C46}" destId="{C5423BD8-1B6C-4690-BEDD-93456146ED02}" srcOrd="0" destOrd="0" presId="urn:microsoft.com/office/officeart/2005/8/layout/venn2"/>
    <dgm:cxn modelId="{D1F64555-19C0-4840-AD8F-20B251B6049C}" type="presParOf" srcId="{C5423BD8-1B6C-4690-BEDD-93456146ED02}" destId="{6456FCAB-CF1E-40D5-AF22-2C489FF3611D}" srcOrd="0" destOrd="0" presId="urn:microsoft.com/office/officeart/2005/8/layout/venn2"/>
    <dgm:cxn modelId="{79D9E919-295D-4C28-88E5-66B6A6D414FE}" type="presParOf" srcId="{C5423BD8-1B6C-4690-BEDD-93456146ED02}" destId="{17EBA2CA-B46D-48CA-BC25-13F6B8ADE932}" srcOrd="1" destOrd="0" presId="urn:microsoft.com/office/officeart/2005/8/layout/venn2"/>
    <dgm:cxn modelId="{1A813012-9E36-4262-80E7-3C0A31EA9A0E}" type="presParOf" srcId="{2CCBCAF7-321B-4AA6-BD8A-84EA5BAF4C46}" destId="{A2CEB455-8D31-4DE3-965E-9FF73F747524}" srcOrd="1" destOrd="0" presId="urn:microsoft.com/office/officeart/2005/8/layout/venn2"/>
    <dgm:cxn modelId="{73FAEF57-596E-4939-8CC8-4C5CAACCCF68}" type="presParOf" srcId="{A2CEB455-8D31-4DE3-965E-9FF73F747524}" destId="{9DDCC746-0B4E-4D12-84F3-376CE7C64AAA}" srcOrd="0" destOrd="0" presId="urn:microsoft.com/office/officeart/2005/8/layout/venn2"/>
    <dgm:cxn modelId="{AAE84265-E44C-4CBC-9CD7-43C817547AEF}" type="presParOf" srcId="{A2CEB455-8D31-4DE3-965E-9FF73F747524}" destId="{52C144A7-FCEC-488E-8AB8-182B85C980E7}" srcOrd="1" destOrd="0" presId="urn:microsoft.com/office/officeart/2005/8/layout/venn2"/>
    <dgm:cxn modelId="{95A5A6F1-2818-4A73-8991-AE11E19F6176}" type="presParOf" srcId="{2CCBCAF7-321B-4AA6-BD8A-84EA5BAF4C46}" destId="{620EA540-9089-4E3F-8CDD-F0D86D65EAF5}" srcOrd="2" destOrd="0" presId="urn:microsoft.com/office/officeart/2005/8/layout/venn2"/>
    <dgm:cxn modelId="{7E19427B-160C-4F93-AC8C-DC6558F84673}" type="presParOf" srcId="{620EA540-9089-4E3F-8CDD-F0D86D65EAF5}" destId="{4CEEE269-D24E-4687-8251-E5A00E2FBC6F}" srcOrd="0" destOrd="0" presId="urn:microsoft.com/office/officeart/2005/8/layout/venn2"/>
    <dgm:cxn modelId="{A845D1B9-9564-4304-8CCD-214D514998F3}" type="presParOf" srcId="{620EA540-9089-4E3F-8CDD-F0D86D65EAF5}" destId="{47DE6A84-744E-4846-8D74-6DB0A78A0DBF}" srcOrd="1" destOrd="0" presId="urn:microsoft.com/office/officeart/2005/8/layout/venn2"/>
    <dgm:cxn modelId="{16A4BD79-184C-4684-A852-6ACB31850A5A}" type="presParOf" srcId="{2CCBCAF7-321B-4AA6-BD8A-84EA5BAF4C46}" destId="{FF0045B7-E721-42C7-AAAC-62BA3176127E}" srcOrd="3" destOrd="0" presId="urn:microsoft.com/office/officeart/2005/8/layout/venn2"/>
    <dgm:cxn modelId="{4C2C8BF6-4818-4677-829D-6103136A250D}" type="presParOf" srcId="{FF0045B7-E721-42C7-AAAC-62BA3176127E}" destId="{587DDE16-3B8D-4F79-963D-EDB98C9E2395}" srcOrd="0" destOrd="0" presId="urn:microsoft.com/office/officeart/2005/8/layout/venn2"/>
    <dgm:cxn modelId="{552C5691-3FCD-4B3D-9014-3133AFB9E772}" type="presParOf" srcId="{FF0045B7-E721-42C7-AAAC-62BA3176127E}" destId="{7029B1B2-5552-4BB3-971B-8140F1DA5A8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EB780-4EC9-4AD9-B0AE-4FAAFB9C3A92}">
      <dsp:nvSpPr>
        <dsp:cNvPr id="0" name=""/>
        <dsp:cNvSpPr/>
      </dsp:nvSpPr>
      <dsp:spPr>
        <a:xfrm>
          <a:off x="1766185" y="442965"/>
          <a:ext cx="4042513" cy="4042513"/>
        </a:xfrm>
        <a:prstGeom prst="blockArc">
          <a:avLst>
            <a:gd name="adj1" fmla="val 10381338"/>
            <a:gd name="adj2" fmla="val 17611381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8BD8B-8C43-4BC9-B41F-0F487407A3FA}">
      <dsp:nvSpPr>
        <dsp:cNvPr id="0" name=""/>
        <dsp:cNvSpPr/>
      </dsp:nvSpPr>
      <dsp:spPr>
        <a:xfrm>
          <a:off x="1779074" y="765548"/>
          <a:ext cx="4042513" cy="4042513"/>
        </a:xfrm>
        <a:prstGeom prst="blockArc">
          <a:avLst>
            <a:gd name="adj1" fmla="val 4013058"/>
            <a:gd name="adj2" fmla="val 10944094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3B04E-9BBF-402F-A4D0-28D1D8E1EEFD}">
      <dsp:nvSpPr>
        <dsp:cNvPr id="0" name=""/>
        <dsp:cNvSpPr/>
      </dsp:nvSpPr>
      <dsp:spPr>
        <a:xfrm>
          <a:off x="3359625" y="778795"/>
          <a:ext cx="4042513" cy="4042513"/>
        </a:xfrm>
        <a:prstGeom prst="blockArc">
          <a:avLst>
            <a:gd name="adj1" fmla="val 21406002"/>
            <a:gd name="adj2" fmla="val 6844564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4946E-246E-40BD-B471-7C455092475B}">
      <dsp:nvSpPr>
        <dsp:cNvPr id="0" name=""/>
        <dsp:cNvSpPr/>
      </dsp:nvSpPr>
      <dsp:spPr>
        <a:xfrm>
          <a:off x="3370781" y="430248"/>
          <a:ext cx="4042513" cy="4042513"/>
        </a:xfrm>
        <a:prstGeom prst="blockArc">
          <a:avLst>
            <a:gd name="adj1" fmla="val 14734130"/>
            <a:gd name="adj2" fmla="val 413992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AE8D2-90B0-4BCC-B3BB-FE6F619C197A}">
      <dsp:nvSpPr>
        <dsp:cNvPr id="0" name=""/>
        <dsp:cNvSpPr/>
      </dsp:nvSpPr>
      <dsp:spPr>
        <a:xfrm>
          <a:off x="3198521" y="1702684"/>
          <a:ext cx="2652362" cy="1861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FFFF00"/>
              </a:solidFill>
              <a:effectLst/>
            </a:rPr>
            <a:t>Otimização</a:t>
          </a:r>
          <a:endParaRPr lang="pt-BR" sz="2800" b="1" kern="1200" dirty="0">
            <a:solidFill>
              <a:srgbClr val="FFFF00"/>
            </a:solidFill>
            <a:effectLst/>
          </a:endParaRPr>
        </a:p>
      </dsp:txBody>
      <dsp:txXfrm>
        <a:off x="3586950" y="1975222"/>
        <a:ext cx="1875504" cy="1315930"/>
      </dsp:txXfrm>
    </dsp:sp>
    <dsp:sp modelId="{23B569B4-6CA2-44E8-A15E-3C40F5403DE0}">
      <dsp:nvSpPr>
        <dsp:cNvPr id="0" name=""/>
        <dsp:cNvSpPr/>
      </dsp:nvSpPr>
      <dsp:spPr>
        <a:xfrm>
          <a:off x="3427832" y="2580"/>
          <a:ext cx="2295222" cy="1302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FFFF00"/>
              </a:solidFill>
              <a:effectLst/>
            </a:rPr>
            <a:t>Esforços</a:t>
          </a:r>
          <a:endParaRPr lang="pt-BR" sz="2800" b="1" kern="1200" dirty="0">
            <a:solidFill>
              <a:srgbClr val="FFFF00"/>
            </a:solidFill>
            <a:effectLst/>
          </a:endParaRPr>
        </a:p>
      </dsp:txBody>
      <dsp:txXfrm>
        <a:off x="3763959" y="193357"/>
        <a:ext cx="1622968" cy="921150"/>
      </dsp:txXfrm>
    </dsp:sp>
    <dsp:sp modelId="{A4848DB3-DE03-4B99-BDF9-38631EB3E921}">
      <dsp:nvSpPr>
        <dsp:cNvPr id="0" name=""/>
        <dsp:cNvSpPr/>
      </dsp:nvSpPr>
      <dsp:spPr>
        <a:xfrm>
          <a:off x="6182152" y="2037342"/>
          <a:ext cx="2339892" cy="1302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FFFF00"/>
              </a:solidFill>
              <a:effectLst/>
            </a:rPr>
            <a:t>Sistemas</a:t>
          </a:r>
          <a:endParaRPr lang="pt-BR" sz="2800" b="1" kern="1200" dirty="0">
            <a:solidFill>
              <a:srgbClr val="FFFF00"/>
            </a:solidFill>
            <a:effectLst/>
          </a:endParaRPr>
        </a:p>
      </dsp:txBody>
      <dsp:txXfrm>
        <a:off x="6524821" y="2228119"/>
        <a:ext cx="1654554" cy="921150"/>
      </dsp:txXfrm>
    </dsp:sp>
    <dsp:sp modelId="{B2415917-EFA3-45DF-98C6-52F281A4826B}">
      <dsp:nvSpPr>
        <dsp:cNvPr id="0" name=""/>
        <dsp:cNvSpPr/>
      </dsp:nvSpPr>
      <dsp:spPr>
        <a:xfrm>
          <a:off x="3483418" y="3951299"/>
          <a:ext cx="2184049" cy="1302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FFFF00"/>
              </a:solidFill>
              <a:effectLst/>
            </a:rPr>
            <a:t>Recursos</a:t>
          </a:r>
          <a:endParaRPr lang="pt-BR" sz="2800" b="1" kern="1200" dirty="0">
            <a:solidFill>
              <a:srgbClr val="FFFF00"/>
            </a:solidFill>
            <a:effectLst/>
          </a:endParaRPr>
        </a:p>
      </dsp:txBody>
      <dsp:txXfrm>
        <a:off x="3803265" y="4142076"/>
        <a:ext cx="1544355" cy="921150"/>
      </dsp:txXfrm>
    </dsp:sp>
    <dsp:sp modelId="{09104A6C-9EC0-4E92-A6ED-9C101CC7BBB7}">
      <dsp:nvSpPr>
        <dsp:cNvPr id="0" name=""/>
        <dsp:cNvSpPr/>
      </dsp:nvSpPr>
      <dsp:spPr>
        <a:xfrm>
          <a:off x="635835" y="2052721"/>
          <a:ext cx="2383741" cy="1302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FFFF00"/>
              </a:solidFill>
              <a:effectLst/>
            </a:rPr>
            <a:t>Pessoal</a:t>
          </a:r>
          <a:endParaRPr lang="pt-BR" sz="2800" b="1" kern="1200" dirty="0">
            <a:solidFill>
              <a:srgbClr val="FFFF00"/>
            </a:solidFill>
            <a:effectLst/>
          </a:endParaRPr>
        </a:p>
      </dsp:txBody>
      <dsp:txXfrm>
        <a:off x="984926" y="2243498"/>
        <a:ext cx="1685559" cy="921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6FCAB-CF1E-40D5-AF22-2C489FF3611D}">
      <dsp:nvSpPr>
        <dsp:cNvPr id="0" name=""/>
        <dsp:cNvSpPr/>
      </dsp:nvSpPr>
      <dsp:spPr>
        <a:xfrm>
          <a:off x="1102590" y="0"/>
          <a:ext cx="6809458" cy="551565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rgbClr val="FFFF00"/>
              </a:solidFill>
              <a:effectLst/>
            </a:rPr>
            <a:t>Bacia Hidrográfica</a:t>
          </a:r>
          <a:endParaRPr lang="pt-BR" sz="2400" b="1" kern="1200" dirty="0">
            <a:solidFill>
              <a:srgbClr val="FFFF00"/>
            </a:solidFill>
            <a:effectLst/>
          </a:endParaRPr>
        </a:p>
      </dsp:txBody>
      <dsp:txXfrm>
        <a:off x="3555357" y="275782"/>
        <a:ext cx="1903924" cy="827347"/>
      </dsp:txXfrm>
    </dsp:sp>
    <dsp:sp modelId="{9DDCC746-0B4E-4D12-84F3-376CE7C64AAA}">
      <dsp:nvSpPr>
        <dsp:cNvPr id="0" name=""/>
        <dsp:cNvSpPr/>
      </dsp:nvSpPr>
      <dsp:spPr>
        <a:xfrm>
          <a:off x="2124006" y="1103130"/>
          <a:ext cx="4766626" cy="441252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FFFF00"/>
              </a:solidFill>
              <a:effectLst/>
            </a:rPr>
            <a:t>Agência de Bacia</a:t>
          </a:r>
          <a:endParaRPr lang="pt-BR" sz="2800" b="1" kern="1200" dirty="0">
            <a:solidFill>
              <a:srgbClr val="FFFF00"/>
            </a:solidFill>
            <a:effectLst/>
          </a:endParaRPr>
        </a:p>
      </dsp:txBody>
      <dsp:txXfrm>
        <a:off x="3674351" y="1367881"/>
        <a:ext cx="1665935" cy="794253"/>
      </dsp:txXfrm>
    </dsp:sp>
    <dsp:sp modelId="{4CEEE269-D24E-4687-8251-E5A00E2FBC6F}">
      <dsp:nvSpPr>
        <dsp:cNvPr id="0" name=""/>
        <dsp:cNvSpPr/>
      </dsp:nvSpPr>
      <dsp:spPr>
        <a:xfrm>
          <a:off x="2605925" y="2206260"/>
          <a:ext cx="3984871" cy="330939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>
            <a:solidFill>
              <a:srgbClr val="FFFF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FFFF00"/>
              </a:solidFill>
              <a:effectLst/>
            </a:rPr>
            <a:t>Departamento de Regulação</a:t>
          </a:r>
          <a:endParaRPr lang="pt-BR" sz="2000" b="1" kern="1200" dirty="0">
            <a:solidFill>
              <a:srgbClr val="FFFF00"/>
            </a:solidFill>
            <a:effectLst/>
          </a:endParaRPr>
        </a:p>
      </dsp:txBody>
      <dsp:txXfrm>
        <a:off x="3669885" y="2454465"/>
        <a:ext cx="1856949" cy="744613"/>
      </dsp:txXfrm>
    </dsp:sp>
    <dsp:sp modelId="{587DDE16-3B8D-4F79-963D-EDB98C9E2395}">
      <dsp:nvSpPr>
        <dsp:cNvPr id="0" name=""/>
        <dsp:cNvSpPr/>
      </dsp:nvSpPr>
      <dsp:spPr>
        <a:xfrm>
          <a:off x="3519598" y="3518787"/>
          <a:ext cx="2206260" cy="1996864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rgbClr val="FFFF00"/>
              </a:solidFill>
              <a:effectLst/>
            </a:rPr>
            <a:t>Municípios</a:t>
          </a:r>
          <a:endParaRPr lang="pt-BR" sz="2100" b="1" kern="1200" dirty="0">
            <a:solidFill>
              <a:srgbClr val="FFFF00"/>
            </a:solidFill>
            <a:effectLst/>
          </a:endParaRPr>
        </a:p>
      </dsp:txBody>
      <dsp:txXfrm>
        <a:off x="3842698" y="4018003"/>
        <a:ext cx="1560061" cy="998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467544" y="3585564"/>
            <a:ext cx="7992888" cy="15455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3500" b="1" dirty="0" smtClean="0"/>
              <a:t>Sara </a:t>
            </a:r>
            <a:r>
              <a:rPr lang="pt-BR" sz="3500" b="1" dirty="0"/>
              <a:t>Bursztejn </a:t>
            </a:r>
            <a:endParaRPr lang="pt-BR" sz="3500" b="1" dirty="0" smtClean="0"/>
          </a:p>
          <a:p>
            <a:pPr marL="0" indent="0" algn="l">
              <a:buNone/>
            </a:pPr>
            <a:r>
              <a:rPr lang="pt-BR" sz="2700" b="1" dirty="0" smtClean="0"/>
              <a:t>Eng.ª Civil Sanitarista</a:t>
            </a:r>
          </a:p>
          <a:p>
            <a:pPr marL="0" indent="0" algn="l">
              <a:buNone/>
            </a:pPr>
            <a:r>
              <a:rPr lang="pt-BR" sz="2700" b="1" dirty="0" smtClean="0"/>
              <a:t>Especialista em Gestão Ambiental e Economia Sustentável</a:t>
            </a:r>
          </a:p>
          <a:p>
            <a:pPr marL="0" indent="0" algn="l">
              <a:buNone/>
            </a:pPr>
            <a:r>
              <a:rPr lang="pt-BR" sz="2700" b="1" dirty="0" smtClean="0"/>
              <a:t>Mestranda em Gestão e Regulação dos Recursos Hídricos</a:t>
            </a:r>
          </a:p>
          <a:p>
            <a:pPr algn="l"/>
            <a:endParaRPr lang="pt-BR" sz="2700" b="1" dirty="0" smtClean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2387600"/>
          </a:xfrm>
        </p:spPr>
        <p:txBody>
          <a:bodyPr anchor="ctr" anchorCtr="0">
            <a:normAutofit fontScale="90000"/>
          </a:bodyPr>
          <a:lstStyle/>
          <a:p>
            <a:r>
              <a:rPr lang="pt-BR" b="1" dirty="0"/>
              <a:t>REGULAÇÃO DO SANEAMENTO BÁSICO UTILIZANDO A BACIA HIDROGRÁFICA COMO MODELO DE GESTÃO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2" y="132633"/>
            <a:ext cx="1368593" cy="883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110" y="146818"/>
            <a:ext cx="1436456" cy="7740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Retângulo 1"/>
          <p:cNvSpPr/>
          <p:nvPr/>
        </p:nvSpPr>
        <p:spPr>
          <a:xfrm>
            <a:off x="3851920" y="5589240"/>
            <a:ext cx="2569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t-BR" b="1" dirty="0" smtClean="0">
                <a:solidFill>
                  <a:prstClr val="black"/>
                </a:solidFill>
              </a:rPr>
              <a:t>Fortaleza/CE: Maio -2018</a:t>
            </a:r>
            <a:endParaRPr lang="pt-B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476"/>
    </mc:Choice>
    <mc:Fallback>
      <p:transition spd="slow" advTm="2047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03232" cy="43204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Regulação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764705"/>
            <a:ext cx="8064896" cy="475252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Alguns dados:</a:t>
            </a:r>
          </a:p>
          <a:p>
            <a:r>
              <a:rPr lang="pt-BR" dirty="0" smtClean="0"/>
              <a:t>40 %(2000) e 43% (2017) de cobertura de esgoto sanitário</a:t>
            </a:r>
          </a:p>
          <a:p>
            <a:r>
              <a:rPr lang="pt-BR" dirty="0" smtClean="0"/>
              <a:t>Impacto regional </a:t>
            </a:r>
          </a:p>
          <a:p>
            <a:r>
              <a:rPr lang="pt-BR" dirty="0" smtClean="0"/>
              <a:t>Otimização de recursos técnicos, administrativos e financeiros</a:t>
            </a:r>
          </a:p>
          <a:p>
            <a:r>
              <a:rPr lang="pt-BR" dirty="0" smtClean="0"/>
              <a:t>Melhoria da qualidade técnica dos PMSB</a:t>
            </a:r>
          </a:p>
          <a:p>
            <a:r>
              <a:rPr lang="pt-BR" dirty="0" smtClean="0"/>
              <a:t>Viabiliza soluções integradas</a:t>
            </a:r>
          </a:p>
          <a:p>
            <a:r>
              <a:rPr lang="pt-BR" dirty="0" smtClean="0"/>
              <a:t>Viabiliza tarifa cruzada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70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89"/>
    </mc:Choice>
    <mc:Fallback>
      <p:transition spd="slow" advTm="32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52128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>Relação</a:t>
            </a:r>
            <a:r>
              <a:rPr lang="pt-BR" b="1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dirty="0" smtClean="0"/>
              <a:t>Saneamento – Recursos Hídricos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248472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Lei nº 11.445/2007 </a:t>
            </a:r>
            <a:r>
              <a:rPr lang="pt-BR" dirty="0" smtClean="0"/>
              <a:t>e </a:t>
            </a:r>
            <a:r>
              <a:rPr lang="pt-BR" b="1" dirty="0" smtClean="0">
                <a:solidFill>
                  <a:srgbClr val="0070C0"/>
                </a:solidFill>
              </a:rPr>
              <a:t>Lei nº 9.433/1997</a:t>
            </a:r>
          </a:p>
          <a:p>
            <a:pPr marL="0" indent="0">
              <a:buNone/>
            </a:pPr>
            <a:r>
              <a:rPr lang="pt-BR" dirty="0" smtClean="0"/>
              <a:t>Instrumentos: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Outorga</a:t>
            </a:r>
            <a:r>
              <a:rPr lang="pt-BR" dirty="0" smtClean="0">
                <a:solidFill>
                  <a:srgbClr val="0070C0"/>
                </a:solidFill>
                <a:sym typeface="Wingdings" pitchFamily="2" charset="2"/>
              </a:rPr>
              <a:t> quantidade</a:t>
            </a:r>
            <a:endParaRPr lang="pt-BR" dirty="0" smtClean="0">
              <a:solidFill>
                <a:srgbClr val="0070C0"/>
              </a:solidFill>
            </a:endParaRPr>
          </a:p>
          <a:p>
            <a:r>
              <a:rPr lang="pt-BR" b="1" dirty="0" smtClean="0">
                <a:solidFill>
                  <a:srgbClr val="0070C0"/>
                </a:solidFill>
              </a:rPr>
              <a:t>Cobrança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Enquadramento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  <a:sym typeface="Wingdings" pitchFamily="2" charset="2"/>
              </a:rPr>
              <a:t>qualidade</a:t>
            </a:r>
            <a:endParaRPr lang="pt-BR" dirty="0" smtClean="0">
              <a:solidFill>
                <a:srgbClr val="0070C0"/>
              </a:solidFill>
            </a:endParaRPr>
          </a:p>
          <a:p>
            <a:r>
              <a:rPr lang="pt-BR" dirty="0" smtClean="0"/>
              <a:t>Planos: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SB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0070C0"/>
                </a:solidFill>
              </a:rPr>
              <a:t>RH</a:t>
            </a:r>
          </a:p>
          <a:p>
            <a:r>
              <a:rPr lang="pt-BR" dirty="0" smtClean="0"/>
              <a:t>Sistemas de Informações</a:t>
            </a:r>
            <a:r>
              <a:rPr lang="pt-BR" dirty="0"/>
              <a:t>: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SNIS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0070C0"/>
                </a:solidFill>
              </a:rPr>
              <a:t>SNIRH</a:t>
            </a:r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Agência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Reguladora </a:t>
            </a:r>
            <a:r>
              <a:rPr lang="pt-BR" dirty="0" smtClean="0"/>
              <a:t>x </a:t>
            </a:r>
            <a:r>
              <a:rPr lang="pt-BR" b="1" dirty="0" smtClean="0">
                <a:solidFill>
                  <a:srgbClr val="0070C0"/>
                </a:solidFill>
              </a:rPr>
              <a:t>Agência de Bacia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272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6"/>
    </mc:Choice>
    <mc:Fallback>
      <p:transition spd="slow" advTm="67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Discussões</a:t>
            </a:r>
            <a:endParaRPr lang="pt-BR" sz="3200" b="1" dirty="0"/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107504" y="548680"/>
            <a:ext cx="8928992" cy="6309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pt-BR" sz="9600" b="1" dirty="0" smtClean="0"/>
              <a:t>Em 1967:</a:t>
            </a: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9600" dirty="0" smtClean="0"/>
              <a:t>O </a:t>
            </a:r>
            <a:r>
              <a:rPr lang="pt-BR" sz="9600" b="1" dirty="0" smtClean="0"/>
              <a:t>BNH</a:t>
            </a:r>
            <a:r>
              <a:rPr lang="pt-BR" sz="9600" dirty="0" smtClean="0"/>
              <a:t> diagnosticou problemas como: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200" i="1" dirty="0" smtClean="0"/>
              <a:t>ausência de recursos financeiros;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200" i="1" dirty="0" smtClean="0"/>
              <a:t>aplicação dos recursos existentes, a fundo perdido, e de maneira pulverizada;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200" i="1" dirty="0" smtClean="0"/>
              <a:t>ação mal coordenada de uma multiplicidade de órgãos, submetidos a interferências políticas e burocráticas;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200" i="1" dirty="0" smtClean="0"/>
              <a:t>a atribuição aos municípios, elo mais fraco da estrutura político-administrativa, a tarefa de execução de obras de implantação e a exploração das redes;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200" i="1" dirty="0" smtClean="0"/>
              <a:t>a inexistência de um sistema tarifário adequado e realista</a:t>
            </a:r>
            <a:r>
              <a:rPr lang="pt-BR" sz="11200" dirty="0" smtClean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11200" dirty="0"/>
          </a:p>
        </p:txBody>
      </p:sp>
    </p:spTree>
    <p:extLst>
      <p:ext uri="{BB962C8B-B14F-4D97-AF65-F5344CB8AC3E}">
        <p14:creationId xmlns:p14="http://schemas.microsoft.com/office/powerpoint/2010/main" val="109082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33"/>
    </mc:Choice>
    <mc:Fallback>
      <p:transition spd="slow" advTm="83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1"/>
            <a:ext cx="8640960" cy="5256583"/>
          </a:xfrm>
        </p:spPr>
        <p:txBody>
          <a:bodyPr>
            <a:normAutofit/>
          </a:bodyPr>
          <a:lstStyle/>
          <a:p>
            <a:r>
              <a:rPr lang="pt-BR" dirty="0"/>
              <a:t>Legislação Ambiental</a:t>
            </a:r>
          </a:p>
          <a:p>
            <a:r>
              <a:rPr lang="pt-BR" dirty="0"/>
              <a:t>Qualidade técnica dos projetos</a:t>
            </a:r>
          </a:p>
          <a:p>
            <a:r>
              <a:rPr lang="pt-BR" dirty="0"/>
              <a:t>Visão holística</a:t>
            </a:r>
          </a:p>
          <a:p>
            <a:r>
              <a:rPr lang="pt-BR" dirty="0"/>
              <a:t>Gestão </a:t>
            </a:r>
            <a:r>
              <a:rPr lang="pt-BR" dirty="0" smtClean="0"/>
              <a:t>Compartilhada: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SB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b="1" dirty="0" smtClean="0">
                <a:solidFill>
                  <a:srgbClr val="0070C0"/>
                </a:solidFill>
                <a:sym typeface="Wingdings" pitchFamily="2" charset="2"/>
              </a:rPr>
              <a:t>RH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b="1" dirty="0" smtClean="0">
                <a:solidFill>
                  <a:srgbClr val="00B050"/>
                </a:solidFill>
                <a:sym typeface="Wingdings" pitchFamily="2" charset="2"/>
              </a:rPr>
              <a:t>MA</a:t>
            </a:r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5402263" cy="324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10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1"/>
    </mc:Choice>
    <mc:Fallback>
      <p:transition spd="slow" advTm="65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60649"/>
            <a:ext cx="8928992" cy="5184576"/>
          </a:xfrm>
        </p:spPr>
        <p:txBody>
          <a:bodyPr/>
          <a:lstStyle/>
          <a:p>
            <a:r>
              <a:rPr lang="pt-BR" sz="4000" dirty="0"/>
              <a:t>Titularidade</a:t>
            </a:r>
          </a:p>
          <a:p>
            <a:r>
              <a:rPr lang="pt-BR" sz="4000" dirty="0"/>
              <a:t>PMSB</a:t>
            </a:r>
          </a:p>
          <a:p>
            <a:pPr marL="0" indent="0">
              <a:buNone/>
            </a:pPr>
            <a:r>
              <a:rPr lang="pt-BR" sz="4000" dirty="0"/>
              <a:t>30% elaboraram</a:t>
            </a:r>
          </a:p>
          <a:p>
            <a:pPr marL="0" indent="0">
              <a:buNone/>
            </a:pPr>
            <a:r>
              <a:rPr lang="pt-BR" sz="4000" dirty="0"/>
              <a:t>70% dos municípios brasileiros tem menos de 20.000 hab.</a:t>
            </a:r>
          </a:p>
          <a:p>
            <a:r>
              <a:rPr lang="pt-BR" sz="4000" dirty="0" smtClean="0"/>
              <a:t>Necessidade de aperfeiçoar a regulação técnica-operacional</a:t>
            </a:r>
            <a:endParaRPr lang="pt-BR" sz="4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923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68"/>
    </mc:Choice>
    <mc:Fallback>
      <p:transition spd="slow" advTm="306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Conclusões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4752529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Viabilidade da gestão compartilhada por bacia hidrográfica</a:t>
            </a:r>
          </a:p>
          <a:p>
            <a:r>
              <a:rPr lang="pt-BR" dirty="0" smtClean="0"/>
              <a:t>Vantagens:</a:t>
            </a:r>
          </a:p>
          <a:p>
            <a:pPr marL="0" indent="0">
              <a:buNone/>
            </a:pPr>
            <a:r>
              <a:rPr lang="pt-BR" dirty="0" smtClean="0"/>
              <a:t>- </a:t>
            </a:r>
            <a:r>
              <a:rPr lang="pt-BR" dirty="0"/>
              <a:t>evita duplicidade de ações</a:t>
            </a:r>
          </a:p>
          <a:p>
            <a:pPr marL="0" indent="0">
              <a:buNone/>
            </a:pPr>
            <a:r>
              <a:rPr lang="pt-BR" dirty="0"/>
              <a:t>- soluções integradas</a:t>
            </a:r>
          </a:p>
          <a:p>
            <a:pPr marL="0" indent="0">
              <a:buNone/>
            </a:pPr>
            <a:r>
              <a:rPr lang="pt-BR" dirty="0" smtClean="0"/>
              <a:t>- otimização de custos, de esforços, de pessoal, de Sistemas</a:t>
            </a:r>
          </a:p>
          <a:p>
            <a:r>
              <a:rPr lang="pt-BR" dirty="0"/>
              <a:t>A melhor política é a melhor técnica</a:t>
            </a:r>
          </a:p>
          <a:p>
            <a:r>
              <a:rPr lang="pt-BR" dirty="0"/>
              <a:t>Nenhum cidadão vai reclamar por receber um serviço de qualidade</a:t>
            </a:r>
          </a:p>
          <a:p>
            <a:r>
              <a:rPr lang="pt-BR" dirty="0"/>
              <a:t>Qualidade não pode ser dissociada de técnica</a:t>
            </a:r>
          </a:p>
          <a:p>
            <a:r>
              <a:rPr lang="pt-BR" dirty="0"/>
              <a:t>Para uma boa técnica precisamos:</a:t>
            </a:r>
          </a:p>
          <a:p>
            <a:pPr>
              <a:buFontTx/>
              <a:buChar char="-"/>
            </a:pPr>
            <a:r>
              <a:rPr lang="pt-BR" dirty="0"/>
              <a:t>Projetos otimizados/compatibilizados com o ambiente onde serão implantados</a:t>
            </a:r>
          </a:p>
          <a:p>
            <a:pPr>
              <a:buFontTx/>
              <a:buChar char="-"/>
            </a:pPr>
            <a:r>
              <a:rPr lang="pt-BR" dirty="0"/>
              <a:t>Planos Municipais de Saneamento Básico, compatíveis com seu Município e a sua Bacia Hidrográfica onde está inserido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309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8"/>
    </mc:Choice>
    <mc:Fallback>
      <p:transition spd="slow" advTm="66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3" y="2221720"/>
            <a:ext cx="8230313" cy="114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1195799"/>
              </p:ext>
            </p:extLst>
          </p:nvPr>
        </p:nvGraphicFramePr>
        <p:xfrm>
          <a:off x="15036" y="116632"/>
          <a:ext cx="912896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eta para a esquerda e para a direita 4"/>
          <p:cNvSpPr/>
          <p:nvPr/>
        </p:nvSpPr>
        <p:spPr>
          <a:xfrm rot="2593626">
            <a:off x="6121697" y="1043409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esquerda e para a direita 9"/>
          <p:cNvSpPr/>
          <p:nvPr/>
        </p:nvSpPr>
        <p:spPr>
          <a:xfrm rot="8407719">
            <a:off x="6059688" y="4088839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esquerda e para a direita 10"/>
          <p:cNvSpPr/>
          <p:nvPr/>
        </p:nvSpPr>
        <p:spPr>
          <a:xfrm rot="2593626">
            <a:off x="1982372" y="4034103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esquerda e para a direita 11"/>
          <p:cNvSpPr/>
          <p:nvPr/>
        </p:nvSpPr>
        <p:spPr>
          <a:xfrm rot="7880561">
            <a:off x="1836276" y="106697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2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6"/>
    </mc:Choice>
    <mc:Fallback>
      <p:transition spd="slow" advTm="53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Recomendações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836713"/>
            <a:ext cx="8352928" cy="475252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Regulação nacional: orientação e normatização</a:t>
            </a:r>
          </a:p>
          <a:p>
            <a:r>
              <a:rPr lang="pt-BR" dirty="0" smtClean="0"/>
              <a:t>Incluir no SNIS: parâmetros para avaliar a regulação</a:t>
            </a:r>
          </a:p>
          <a:p>
            <a:r>
              <a:rPr lang="pt-BR" dirty="0" smtClean="0"/>
              <a:t>PMSB em conjunto com os partícipes da mesma BH</a:t>
            </a:r>
          </a:p>
          <a:p>
            <a:r>
              <a:rPr lang="pt-BR" dirty="0" smtClean="0"/>
              <a:t>Grupos de trabalho com especialistas</a:t>
            </a:r>
            <a:r>
              <a:rPr lang="pt-BR" dirty="0" smtClean="0">
                <a:sym typeface="Wingdings" pitchFamily="2" charset="2"/>
              </a:rPr>
              <a:t> custos diluídos</a:t>
            </a:r>
          </a:p>
          <a:p>
            <a:r>
              <a:rPr lang="pt-BR" dirty="0" smtClean="0">
                <a:sym typeface="Wingdings" pitchFamily="2" charset="2"/>
              </a:rPr>
              <a:t>AR exclusivas para o SB</a:t>
            </a:r>
          </a:p>
          <a:p>
            <a:r>
              <a:rPr lang="pt-BR" dirty="0" smtClean="0">
                <a:sym typeface="Wingdings" pitchFamily="2" charset="2"/>
              </a:rPr>
              <a:t>AR + AB no mesmo espaço</a:t>
            </a:r>
          </a:p>
          <a:p>
            <a:r>
              <a:rPr lang="pt-BR" dirty="0" smtClean="0">
                <a:sym typeface="Wingdings" pitchFamily="2" charset="2"/>
              </a:rPr>
              <a:t>Novos parâmetros para a regulação</a:t>
            </a:r>
          </a:p>
          <a:p>
            <a:r>
              <a:rPr lang="pt-BR" dirty="0" smtClean="0">
                <a:sym typeface="Wingdings" pitchFamily="2" charset="2"/>
              </a:rPr>
              <a:t>Submeter a aprovação os PMSB</a:t>
            </a:r>
          </a:p>
          <a:p>
            <a:r>
              <a:rPr lang="pt-BR" dirty="0" smtClean="0">
                <a:sym typeface="Wingdings" pitchFamily="2" charset="2"/>
              </a:rPr>
              <a:t>Incluir a Educação Ambiental na regulação social</a:t>
            </a:r>
          </a:p>
          <a:p>
            <a:r>
              <a:rPr lang="pt-BR" dirty="0" smtClean="0">
                <a:sym typeface="Wingdings" pitchFamily="2" charset="2"/>
              </a:rPr>
              <a:t>Municípios com pop. Inferior a 20.000 hab. 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Gestão Compartilhada </a:t>
            </a:r>
            <a:r>
              <a:rPr lang="pt-BR" b="1" dirty="0" smtClean="0">
                <a:sym typeface="Wingdings" pitchFamily="2" charset="2"/>
              </a:rPr>
              <a:t>Plano Compartilhado de BH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2313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6"/>
    </mc:Choice>
    <mc:Fallback>
      <p:transition spd="slow" advTm="90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3" y="2490008"/>
            <a:ext cx="8230313" cy="114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558674408"/>
              </p:ext>
            </p:extLst>
          </p:nvPr>
        </p:nvGraphicFramePr>
        <p:xfrm>
          <a:off x="21856" y="1580"/>
          <a:ext cx="9014639" cy="551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817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7"/>
    </mc:Choice>
    <mc:Fallback>
      <p:transition spd="slow" advTm="54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3568" y="1196752"/>
            <a:ext cx="79208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pt-BR" sz="4800" dirty="0"/>
              <a:t>UMA MANEIRA EFICIENTE DE GERAR MUDANÇA </a:t>
            </a:r>
          </a:p>
          <a:p>
            <a:pPr>
              <a:spcBef>
                <a:spcPts val="2400"/>
              </a:spcBef>
            </a:pPr>
            <a:r>
              <a:rPr lang="pt-BR" sz="4800" dirty="0"/>
              <a:t>É NÃO QUERER MUDAR TUDO DE UMA VEZ”</a:t>
            </a:r>
          </a:p>
          <a:p>
            <a:endParaRPr lang="pt-BR" dirty="0"/>
          </a:p>
          <a:p>
            <a:r>
              <a:rPr lang="pt-BR" sz="2000" dirty="0"/>
              <a:t>Francisco </a:t>
            </a:r>
            <a:r>
              <a:rPr lang="pt-BR" sz="2000" dirty="0" err="1"/>
              <a:t>Leija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356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54"/>
    </mc:Choice>
    <mc:Fallback>
      <p:transition spd="slow" advTm="39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4536505"/>
          </a:xfrm>
        </p:spPr>
        <p:txBody>
          <a:bodyPr>
            <a:normAutofit lnSpcReduction="10000"/>
          </a:bodyPr>
          <a:lstStyle/>
          <a:p>
            <a:endParaRPr lang="pt-BR" sz="1200" dirty="0" smtClean="0"/>
          </a:p>
          <a:p>
            <a:r>
              <a:rPr lang="pt-BR" sz="3000" dirty="0" smtClean="0"/>
              <a:t>2018 </a:t>
            </a:r>
            <a:r>
              <a:rPr lang="pt-BR" sz="3000" dirty="0" smtClean="0">
                <a:sym typeface="Wingdings" pitchFamily="2" charset="2"/>
              </a:rPr>
              <a:t> Revisão do PLANSAB</a:t>
            </a:r>
          </a:p>
          <a:p>
            <a:r>
              <a:rPr lang="pt-BR" sz="3000" dirty="0" smtClean="0">
                <a:sym typeface="Wingdings" pitchFamily="2" charset="2"/>
              </a:rPr>
              <a:t>2030  Meta de Universalização</a:t>
            </a:r>
          </a:p>
          <a:p>
            <a:r>
              <a:rPr lang="pt-BR" sz="3000" dirty="0" smtClean="0">
                <a:sym typeface="Wingdings" pitchFamily="2" charset="2"/>
              </a:rPr>
              <a:t>Lei nº 11.445/2007:</a:t>
            </a:r>
          </a:p>
          <a:p>
            <a:pPr lvl="1"/>
            <a:r>
              <a:rPr lang="pt-BR" sz="3000" dirty="0" smtClean="0">
                <a:sym typeface="Wingdings" pitchFamily="2" charset="2"/>
              </a:rPr>
              <a:t>Água, Esgoto, Resíduos e Drenagem</a:t>
            </a:r>
          </a:p>
          <a:p>
            <a:pPr lvl="1"/>
            <a:r>
              <a:rPr lang="pt-BR" sz="3000" dirty="0" smtClean="0">
                <a:sym typeface="Wingdings" pitchFamily="2" charset="2"/>
              </a:rPr>
              <a:t>Planos de Saneamento Básico</a:t>
            </a:r>
          </a:p>
          <a:p>
            <a:pPr lvl="1"/>
            <a:r>
              <a:rPr lang="pt-BR" sz="3000" dirty="0" smtClean="0">
                <a:sym typeface="Wingdings" pitchFamily="2" charset="2"/>
              </a:rPr>
              <a:t>Regulação dos Prestadores dos Serviços de SB</a:t>
            </a:r>
          </a:p>
          <a:p>
            <a:pPr lvl="1"/>
            <a:r>
              <a:rPr lang="pt-BR" sz="3000" dirty="0" smtClean="0">
                <a:sym typeface="Wingdings" pitchFamily="2" charset="2"/>
              </a:rPr>
              <a:t>Sistema de Informações </a:t>
            </a:r>
            <a:endParaRPr lang="pt-BR" sz="3000" dirty="0">
              <a:sym typeface="Wingdings" pitchFamily="2" charset="2"/>
            </a:endParaRPr>
          </a:p>
          <a:p>
            <a:pPr marL="457200" lvl="1" indent="-457200">
              <a:buFont typeface="Arial" pitchFamily="34" charset="0"/>
              <a:buChar char="•"/>
            </a:pPr>
            <a:r>
              <a:rPr lang="pt-BR" sz="3000" dirty="0" smtClean="0">
                <a:sym typeface="Wingdings" pitchFamily="2" charset="2"/>
              </a:rPr>
              <a:t>Modelo de Agência para viabilizar a universalização</a:t>
            </a:r>
            <a:endParaRPr lang="pt-BR" sz="3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7895"/>
    </mc:Choice>
    <mc:Fallback>
      <p:transition spd="slow" advTm="16789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268760"/>
            <a:ext cx="7956376" cy="1872208"/>
          </a:xfrm>
        </p:spPr>
        <p:txBody>
          <a:bodyPr anchor="ctr" anchorCtr="0">
            <a:normAutofit/>
          </a:bodyPr>
          <a:lstStyle/>
          <a:p>
            <a:r>
              <a:rPr lang="pt-BR" sz="3600" b="1" dirty="0"/>
              <a:t>REGULAÇÃO DO SANEAMENTO BÁSICO UTILIZANDO A BACIA HIDROGRÁFICA COMO MODELO DE </a:t>
            </a:r>
            <a:r>
              <a:rPr lang="pt-BR" sz="3600" b="1" dirty="0" smtClean="0"/>
              <a:t>GESTÃO</a:t>
            </a:r>
            <a:endParaRPr lang="pt-BR" sz="36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6246"/>
            <a:ext cx="959733" cy="73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749" y="106246"/>
            <a:ext cx="1296144" cy="698456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B9B85F9C-4F13-4D59-B61C-83B1A82E4B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6640"/>
            <a:ext cx="1088039" cy="614974"/>
          </a:xfrm>
          <a:prstGeom prst="rect">
            <a:avLst/>
          </a:prstGeom>
          <a:effectLst/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16178DC4-7B7B-4ED8-98CA-3DBBB7DF45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60318"/>
            <a:ext cx="648073" cy="614973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899592" y="3140968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pt-BR" sz="3600" dirty="0" smtClean="0">
                <a:solidFill>
                  <a:srgbClr val="0070C0"/>
                </a:solidFill>
              </a:rPr>
              <a:t>OBRIGADA !</a:t>
            </a:r>
          </a:p>
          <a:p>
            <a:pPr algn="ctr"/>
            <a:r>
              <a:rPr lang="pt-BR" sz="3600" b="1" dirty="0" smtClean="0"/>
              <a:t>Eng.ª Sara </a:t>
            </a:r>
            <a:r>
              <a:rPr lang="pt-BR" sz="3600" b="1" dirty="0"/>
              <a:t>Bursztejn </a:t>
            </a:r>
          </a:p>
          <a:p>
            <a:pPr algn="ctr"/>
            <a:r>
              <a:rPr lang="pt-BR" sz="3600" b="1" dirty="0" smtClean="0"/>
              <a:t>mambisan@hotmail.com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740307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4"/>
    </mc:Choice>
    <mc:Fallback>
      <p:transition spd="slow" advTm="49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Justificativa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5"/>
            <a:ext cx="8363272" cy="475252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Cerca de uma década do marco regulatório</a:t>
            </a:r>
          </a:p>
          <a:p>
            <a:r>
              <a:rPr lang="pt-BR" dirty="0" smtClean="0"/>
              <a:t>Pouco avanço nos índices de cobertura</a:t>
            </a:r>
          </a:p>
          <a:p>
            <a:r>
              <a:rPr lang="pt-BR" dirty="0" smtClean="0"/>
              <a:t>Diversidades regionais</a:t>
            </a:r>
          </a:p>
          <a:p>
            <a:r>
              <a:rPr lang="pt-BR" dirty="0" smtClean="0"/>
              <a:t>Avaliação sobre aplicação dos instrumentos:</a:t>
            </a:r>
          </a:p>
          <a:p>
            <a:pPr lvl="1"/>
            <a:r>
              <a:rPr lang="pt-BR" dirty="0" smtClean="0"/>
              <a:t>Criar condições para implementá-las</a:t>
            </a:r>
          </a:p>
          <a:p>
            <a:pPr lvl="1"/>
            <a:r>
              <a:rPr lang="pt-BR" dirty="0" smtClean="0"/>
              <a:t>Acompanhar e avaliar: eficácia e eficiência</a:t>
            </a:r>
          </a:p>
          <a:p>
            <a:pPr lvl="1"/>
            <a:r>
              <a:rPr lang="pt-BR" dirty="0" smtClean="0"/>
              <a:t>Avaliação técnica</a:t>
            </a:r>
          </a:p>
          <a:p>
            <a:pPr lvl="1"/>
            <a:r>
              <a:rPr lang="pt-BR" dirty="0" smtClean="0"/>
              <a:t>Recorte territorial</a:t>
            </a:r>
          </a:p>
          <a:p>
            <a:pPr lvl="1"/>
            <a:r>
              <a:rPr lang="pt-BR" dirty="0" smtClean="0"/>
              <a:t>Fortalecimento de ações conjuntas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206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978"/>
    </mc:Choice>
    <mc:Fallback>
      <p:transition spd="slow" advTm="749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464497"/>
          </a:xfrm>
        </p:spPr>
        <p:txBody>
          <a:bodyPr>
            <a:normAutofit fontScale="92500" lnSpcReduction="20000"/>
          </a:bodyPr>
          <a:lstStyle/>
          <a:p>
            <a:r>
              <a:rPr lang="pt-BR" b="1" u="sng" dirty="0" smtClean="0"/>
              <a:t>Geral</a:t>
            </a:r>
            <a:r>
              <a:rPr lang="pt-BR" dirty="0" smtClean="0"/>
              <a:t>: A partir da análise do estágio atual da regulação verificar a possibilidade de propor ações integradas utilizando a bacia hidrográfica como unidade de gestão.</a:t>
            </a:r>
          </a:p>
          <a:p>
            <a:r>
              <a:rPr lang="pt-BR" b="1" u="sng" dirty="0" smtClean="0"/>
              <a:t>Específicos</a:t>
            </a:r>
            <a:r>
              <a:rPr lang="pt-BR" dirty="0" smtClean="0"/>
              <a:t>: </a:t>
            </a:r>
          </a:p>
          <a:p>
            <a:r>
              <a:rPr lang="pt-BR" dirty="0" smtClean="0"/>
              <a:t>História </a:t>
            </a:r>
          </a:p>
          <a:p>
            <a:r>
              <a:rPr lang="pt-BR" dirty="0"/>
              <a:t>M</a:t>
            </a:r>
            <a:r>
              <a:rPr lang="pt-BR" dirty="0" smtClean="0"/>
              <a:t>etodologia regulatória</a:t>
            </a:r>
          </a:p>
          <a:p>
            <a:r>
              <a:rPr lang="pt-BR" dirty="0" smtClean="0"/>
              <a:t>Contexto internacional</a:t>
            </a:r>
          </a:p>
          <a:p>
            <a:r>
              <a:rPr lang="pt-BR" dirty="0" smtClean="0"/>
              <a:t>O existente</a:t>
            </a:r>
          </a:p>
          <a:p>
            <a:r>
              <a:rPr lang="pt-BR" dirty="0"/>
              <a:t>Lei nº 11.445/2007 </a:t>
            </a:r>
            <a:endParaRPr lang="pt-BR" dirty="0" smtClean="0"/>
          </a:p>
          <a:p>
            <a:r>
              <a:rPr lang="pt-BR" dirty="0" smtClean="0"/>
              <a:t>Viabilidade </a:t>
            </a:r>
            <a:r>
              <a:rPr lang="pt-BR" dirty="0"/>
              <a:t>da gestão compartilhada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91047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138"/>
    </mc:Choice>
    <mc:Fallback>
      <p:transition spd="slow" advTm="3313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pt-BR" b="1" dirty="0" smtClean="0"/>
              <a:t>Material e Métodos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3"/>
            <a:ext cx="8496944" cy="4392488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3600" dirty="0" smtClean="0"/>
              <a:t>Pesquisa exploratória</a:t>
            </a:r>
            <a:r>
              <a:rPr lang="pt-BR" sz="3600" dirty="0" smtClean="0">
                <a:sym typeface="Wingdings" pitchFamily="2" charset="2"/>
              </a:rPr>
              <a:t>: revisão bibliográfica</a:t>
            </a:r>
          </a:p>
          <a:p>
            <a:r>
              <a:rPr lang="pt-BR" sz="3600" dirty="0" smtClean="0">
                <a:sym typeface="Wingdings" pitchFamily="2" charset="2"/>
              </a:rPr>
              <a:t>Pesquisa de Campo</a:t>
            </a:r>
          </a:p>
          <a:p>
            <a:r>
              <a:rPr lang="pt-BR" sz="3600" dirty="0" smtClean="0">
                <a:sym typeface="Wingdings" pitchFamily="2" charset="2"/>
              </a:rPr>
              <a:t>Discurso expositivo argumentativo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8562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84"/>
    </mc:Choice>
    <mc:Fallback>
      <p:transition spd="slow" advTm="1418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2107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Regulação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48681"/>
            <a:ext cx="9144000" cy="4968552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sz="3600" dirty="0" smtClean="0"/>
              <a:t>Regulamentação</a:t>
            </a:r>
          </a:p>
          <a:p>
            <a:r>
              <a:rPr lang="pt-BR" sz="3600" dirty="0" smtClean="0"/>
              <a:t>Regulação</a:t>
            </a:r>
          </a:p>
          <a:p>
            <a:r>
              <a:rPr lang="pt-BR" sz="3600" dirty="0" smtClean="0"/>
              <a:t>Monopólio Natural</a:t>
            </a:r>
          </a:p>
          <a:p>
            <a:r>
              <a:rPr lang="pt-BR" sz="3600" dirty="0" smtClean="0"/>
              <a:t>Tripé da regulação: Técnica, Econômica e Social</a:t>
            </a:r>
          </a:p>
          <a:p>
            <a:r>
              <a:rPr lang="pt-BR" sz="3600" dirty="0" smtClean="0"/>
              <a:t>Agências Reguladoras</a:t>
            </a:r>
          </a:p>
          <a:p>
            <a:pPr marL="0" indent="0">
              <a:buNone/>
            </a:pPr>
            <a:r>
              <a:rPr lang="pt-BR" sz="3600" dirty="0"/>
              <a:t>	</a:t>
            </a:r>
            <a:r>
              <a:rPr lang="pt-BR" sz="3600" dirty="0" smtClean="0"/>
              <a:t>- enfoque econômico e social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9139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6782"/>
    </mc:Choice>
    <mc:Fallback>
      <p:transition spd="slow" advTm="20678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7504" y="116632"/>
            <a:ext cx="8856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Tabela 1 – Agências Reguladoras existentes e percentual de municípios </a:t>
            </a:r>
            <a:r>
              <a:rPr lang="pt-BR" sz="2000" b="1" dirty="0" smtClean="0"/>
              <a:t>regulados</a:t>
            </a:r>
          </a:p>
          <a:p>
            <a:r>
              <a:rPr lang="pt-BR" sz="2000" dirty="0" smtClean="0"/>
              <a:t>Dados: </a:t>
            </a:r>
            <a:r>
              <a:rPr lang="pt-BR" sz="2000" b="1" dirty="0"/>
              <a:t>(*) </a:t>
            </a:r>
            <a:r>
              <a:rPr lang="pt-BR" sz="2000" dirty="0" smtClean="0"/>
              <a:t>ABAR </a:t>
            </a:r>
            <a:r>
              <a:rPr lang="pt-BR" sz="2000" dirty="0"/>
              <a:t>(2015) </a:t>
            </a:r>
            <a:r>
              <a:rPr lang="pt-BR" sz="2000" dirty="0" smtClean="0"/>
              <a:t>|</a:t>
            </a:r>
            <a:r>
              <a:rPr lang="pt-BR" sz="2000" b="1" dirty="0"/>
              <a:t> </a:t>
            </a:r>
            <a:r>
              <a:rPr lang="pt-BR" sz="2000" b="1" dirty="0" smtClean="0"/>
              <a:t>(**) </a:t>
            </a:r>
            <a:r>
              <a:rPr lang="pt-BR" sz="2000" dirty="0" smtClean="0"/>
              <a:t>Wikipédia | </a:t>
            </a:r>
            <a:r>
              <a:rPr lang="pt-BR" sz="2000" dirty="0"/>
              <a:t>Fonte: Elaboração própria.  </a:t>
            </a:r>
          </a:p>
          <a:p>
            <a:endParaRPr lang="pt-BR" sz="2000" dirty="0"/>
          </a:p>
          <a:p>
            <a:endParaRPr lang="pt-BR" sz="2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571854"/>
              </p:ext>
            </p:extLst>
          </p:nvPr>
        </p:nvGraphicFramePr>
        <p:xfrm>
          <a:off x="-115340" y="824519"/>
          <a:ext cx="9259340" cy="616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0890"/>
                <a:gridCol w="1537209"/>
                <a:gridCol w="1610410"/>
                <a:gridCol w="1680377"/>
                <a:gridCol w="1333062"/>
                <a:gridCol w="929655"/>
                <a:gridCol w="1107737"/>
              </a:tblGrid>
              <a:tr h="8299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Estado</a:t>
                      </a:r>
                      <a:r>
                        <a:rPr lang="pt-BR" sz="1800" dirty="0" smtClean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Agência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Estadual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% </a:t>
                      </a:r>
                      <a:r>
                        <a:rPr lang="pt-BR" sz="1600" dirty="0">
                          <a:effectLst/>
                        </a:rPr>
                        <a:t>Municípios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Regulados 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Municipal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Consórcios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Nº de Municípios </a:t>
                      </a:r>
                      <a:endParaRPr lang="pt-B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(**) </a:t>
                      </a:r>
                      <a:r>
                        <a:rPr lang="pt-BR" sz="1800" dirty="0">
                          <a:effectLst/>
                        </a:rPr>
                        <a:t>por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Região    -     Estado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5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RS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AGERGS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40 a 80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AGER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1.191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497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661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SC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AGESAN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90 a 100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AMAE,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AGR-TUBARÃO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ARIS, AGIR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295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5809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PR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AGEPAR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Não Inf.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ARAS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399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  <a:tr h="14524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SP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ARSESP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40 a 80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AGR-DAEA</a:t>
                      </a:r>
                      <a:r>
                        <a:rPr lang="pt-BR" sz="1800" dirty="0" smtClean="0">
                          <a:effectLst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</a:rPr>
                        <a:t>ARSAE</a:t>
                      </a:r>
                      <a:r>
                        <a:rPr lang="pt-BR" sz="1800" dirty="0">
                          <a:effectLst/>
                        </a:rPr>
                        <a:t>, ARSAEG,AR-ITU, ARPF, AGRU, </a:t>
                      </a:r>
                      <a:r>
                        <a:rPr lang="pt-BR" sz="1800" dirty="0" smtClean="0">
                          <a:effectLst/>
                        </a:rPr>
                        <a:t>AR-SP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ARES-PCJ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1.668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645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726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RJ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AGENERSA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Não Inf.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SANEAR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92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630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ES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ARSI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 a 40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AGERSA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78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61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MG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ARSAE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40 a 80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12954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853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78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37"/>
    </mc:Choice>
    <mc:Fallback>
      <p:transition spd="slow" advTm="1713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540437"/>
              </p:ext>
            </p:extLst>
          </p:nvPr>
        </p:nvGraphicFramePr>
        <p:xfrm>
          <a:off x="-101700" y="1268760"/>
          <a:ext cx="9324528" cy="5688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7619"/>
                <a:gridCol w="1330270"/>
                <a:gridCol w="1724975"/>
                <a:gridCol w="1793581"/>
                <a:gridCol w="1319458"/>
                <a:gridCol w="1026245"/>
                <a:gridCol w="1062380"/>
              </a:tblGrid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BA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AGERSA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80 a 90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chemeClr val="tx1"/>
                          </a:solidFill>
                          <a:effectLst/>
                        </a:rPr>
                        <a:t>ARSAL</a:t>
                      </a:r>
                      <a:endParaRPr lang="pt-BR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1.794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417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SE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r>
                        <a:rPr lang="pt-BR" sz="2400" b="1" dirty="0" smtClean="0">
                          <a:effectLst/>
                        </a:rPr>
                        <a:t>AGRESE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Não Inf.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AL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ARSAL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 a 40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PE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ARPE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90 a 100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185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PB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AAGISA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80 a 90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223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RN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ARSEP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 a 40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ARSBAN</a:t>
                      </a:r>
                      <a:endParaRPr lang="pt-BR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167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CE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ARCE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80 a 90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ACFOR, CE</a:t>
                      </a:r>
                      <a:endParaRPr lang="pt-BR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184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PI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 </a:t>
                      </a:r>
                      <a:r>
                        <a:rPr lang="pt-BR" sz="2400" b="1" dirty="0" smtClean="0">
                          <a:effectLst/>
                        </a:rPr>
                        <a:t>AGRESPI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Não Inf.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ARSETE</a:t>
                      </a:r>
                      <a:endParaRPr lang="pt-BR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224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MA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ARSEMA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Não Inf.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AGERT</a:t>
                      </a:r>
                      <a:endParaRPr lang="pt-BR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217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61409"/>
              </p:ext>
            </p:extLst>
          </p:nvPr>
        </p:nvGraphicFramePr>
        <p:xfrm>
          <a:off x="-108520" y="0"/>
          <a:ext cx="9361040" cy="1196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683"/>
                <a:gridCol w="1341606"/>
                <a:gridCol w="1695494"/>
                <a:gridCol w="1842930"/>
                <a:gridCol w="1313208"/>
                <a:gridCol w="2114119"/>
              </a:tblGrid>
              <a:tr h="1196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Estado</a:t>
                      </a:r>
                      <a:r>
                        <a:rPr lang="pt-BR" sz="1800" dirty="0" smtClean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Agência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Estadual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Municípios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Regulados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Municipal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Consórcios 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Nº de Municípios (**) por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Região    -     Estado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62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1"/>
    </mc:Choice>
    <mc:Fallback>
      <p:transition spd="slow" advTm="73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265260"/>
              </p:ext>
            </p:extLst>
          </p:nvPr>
        </p:nvGraphicFramePr>
        <p:xfrm>
          <a:off x="1" y="1268759"/>
          <a:ext cx="9144000" cy="5633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3341"/>
                <a:gridCol w="1378730"/>
                <a:gridCol w="1378730"/>
                <a:gridCol w="2241202"/>
                <a:gridCol w="1169339"/>
                <a:gridCol w="885112"/>
                <a:gridCol w="1147546"/>
              </a:tblGrid>
              <a:tr h="511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r>
                        <a:rPr lang="pt-BR" sz="2400" dirty="0" smtClean="0">
                          <a:effectLst/>
                        </a:rPr>
                        <a:t> </a:t>
                      </a:r>
                      <a:r>
                        <a:rPr lang="pt-BR" sz="2400" dirty="0" smtClean="0">
                          <a:solidFill>
                            <a:schemeClr val="tx1"/>
                          </a:solidFill>
                          <a:effectLst/>
                        </a:rPr>
                        <a:t>ATR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80 a 90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r>
                        <a:rPr lang="pt-BR" sz="2400" b="0" dirty="0" smtClean="0">
                          <a:solidFill>
                            <a:schemeClr val="tx1"/>
                          </a:solidFill>
                          <a:effectLst/>
                        </a:rPr>
                        <a:t>ARP</a:t>
                      </a:r>
                      <a:endParaRPr lang="pt-BR" sz="2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450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139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1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AM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ARSAM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 a 40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r>
                        <a:rPr lang="pt-BR" sz="2400" dirty="0" smtClean="0">
                          <a:effectLst/>
                        </a:rPr>
                        <a:t>AGEMAM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62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1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AC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AGEAC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90 a 100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22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511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RO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AGERO</a:t>
                      </a:r>
                      <a:r>
                        <a:rPr lang="pt-BR" sz="2400" b="1" dirty="0">
                          <a:effectLst/>
                        </a:rPr>
                        <a:t> 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Não Inf.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52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9195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RR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Não Tem</a:t>
                      </a:r>
                      <a:r>
                        <a:rPr lang="pt-BR" sz="2400" b="1" dirty="0">
                          <a:effectLst/>
                        </a:rPr>
                        <a:t> 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AGERJI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8717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15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426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AP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Não tem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16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PA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ARCON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AMAE, SANEPAR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7779">
                <a:tc vMerge="1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144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5476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GO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AGR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90 a 100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SANESC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466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246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833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MG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AGER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 a 40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ARSEC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141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51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MS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AGEPAN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40 a 80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AGEREG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838">
                <a:tc vMerge="1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endParaRPr lang="pt-BR" sz="2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79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511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DF</a:t>
                      </a:r>
                      <a:endParaRPr lang="pt-BR" sz="2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ADASA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90 a 100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 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</a:t>
                      </a:r>
                      <a:endParaRPr lang="pt-BR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08410"/>
              </p:ext>
            </p:extLst>
          </p:nvPr>
        </p:nvGraphicFramePr>
        <p:xfrm>
          <a:off x="-1" y="44623"/>
          <a:ext cx="9180513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098"/>
                <a:gridCol w="1357587"/>
                <a:gridCol w="1357587"/>
                <a:gridCol w="2286462"/>
                <a:gridCol w="1197176"/>
                <a:gridCol w="2017603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Estado</a:t>
                      </a:r>
                      <a:r>
                        <a:rPr lang="pt-BR" sz="1800" dirty="0" smtClean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Agência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Estadual </a:t>
                      </a:r>
                      <a:endParaRPr lang="pt-B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% Municípios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Regulados </a:t>
                      </a:r>
                      <a:endParaRPr lang="pt-B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Municipal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Consórcios (*)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Nº de Municípios (**) por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Região    -     Estado</a:t>
                      </a:r>
                      <a:endParaRPr lang="pt-BR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357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2"/>
    </mc:Choice>
    <mc:Fallback>
      <p:transition spd="slow" advTm="47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896</Words>
  <Application>Microsoft Office PowerPoint</Application>
  <PresentationFormat>Apresentação na tela (4:3)</PresentationFormat>
  <Paragraphs>334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REGULAÇÃO DO SANEAMENTO BÁSICO UTILIZANDO A BACIA HIDROGRÁFICA COMO MODELO DE GESTÃO</vt:lpstr>
      <vt:lpstr>Introdução</vt:lpstr>
      <vt:lpstr>Justificativa</vt:lpstr>
      <vt:lpstr>Objetivos</vt:lpstr>
      <vt:lpstr>Material e Métodos</vt:lpstr>
      <vt:lpstr>Regulação</vt:lpstr>
      <vt:lpstr>Apresentação do PowerPoint</vt:lpstr>
      <vt:lpstr>Apresentação do PowerPoint</vt:lpstr>
      <vt:lpstr>Apresentação do PowerPoint</vt:lpstr>
      <vt:lpstr>Regulação</vt:lpstr>
      <vt:lpstr>Relação  Saneamento – Recursos Hídricos</vt:lpstr>
      <vt:lpstr>Discussões</vt:lpstr>
      <vt:lpstr>Apresentação do PowerPoint</vt:lpstr>
      <vt:lpstr>Apresentação do PowerPoint</vt:lpstr>
      <vt:lpstr>Conclusões</vt:lpstr>
      <vt:lpstr>Apresentação do PowerPoint</vt:lpstr>
      <vt:lpstr>Recomendações</vt:lpstr>
      <vt:lpstr>Apresentação do PowerPoint</vt:lpstr>
      <vt:lpstr>Apresentação do PowerPoint</vt:lpstr>
      <vt:lpstr>REGULAÇÃO DO SANEAMENTO BÁSICO UTILIZANDO A BACIA HIDROGRÁFICA COMO MODELO DE GESTÃO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Sara</cp:lastModifiedBy>
  <cp:revision>82</cp:revision>
  <dcterms:created xsi:type="dcterms:W3CDTF">2018-05-02T19:43:05Z</dcterms:created>
  <dcterms:modified xsi:type="dcterms:W3CDTF">2018-05-26T19:39:16Z</dcterms:modified>
</cp:coreProperties>
</file>