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8" r:id="rId3"/>
    <p:sldId id="259" r:id="rId4"/>
    <p:sldId id="263" r:id="rId5"/>
    <p:sldId id="272" r:id="rId6"/>
    <p:sldId id="260" r:id="rId7"/>
    <p:sldId id="261" r:id="rId8"/>
    <p:sldId id="264" r:id="rId9"/>
    <p:sldId id="262" r:id="rId10"/>
    <p:sldId id="265" r:id="rId11"/>
    <p:sldId id="266" r:id="rId12"/>
    <p:sldId id="279" r:id="rId13"/>
    <p:sldId id="267" r:id="rId14"/>
    <p:sldId id="268" r:id="rId15"/>
    <p:sldId id="273" r:id="rId16"/>
    <p:sldId id="274" r:id="rId17"/>
    <p:sldId id="277" r:id="rId18"/>
    <p:sldId id="275" r:id="rId19"/>
    <p:sldId id="276" r:id="rId20"/>
    <p:sldId id="278" r:id="rId21"/>
    <p:sldId id="270" r:id="rId22"/>
    <p:sldId id="292" r:id="rId23"/>
    <p:sldId id="285" r:id="rId24"/>
    <p:sldId id="291" r:id="rId25"/>
    <p:sldId id="293" r:id="rId26"/>
    <p:sldId id="271" r:id="rId2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629F1EFC-F24F-426A-99E6-8243A08DCF23}">
          <p14:sldIdLst>
            <p14:sldId id="256"/>
            <p14:sldId id="258"/>
            <p14:sldId id="259"/>
            <p14:sldId id="263"/>
            <p14:sldId id="272"/>
            <p14:sldId id="260"/>
            <p14:sldId id="261"/>
            <p14:sldId id="264"/>
            <p14:sldId id="262"/>
            <p14:sldId id="265"/>
            <p14:sldId id="266"/>
            <p14:sldId id="279"/>
            <p14:sldId id="267"/>
            <p14:sldId id="268"/>
            <p14:sldId id="273"/>
            <p14:sldId id="274"/>
            <p14:sldId id="277"/>
            <p14:sldId id="275"/>
            <p14:sldId id="276"/>
            <p14:sldId id="278"/>
            <p14:sldId id="270"/>
            <p14:sldId id="292"/>
            <p14:sldId id="285"/>
            <p14:sldId id="291"/>
            <p14:sldId id="293"/>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6" autoAdjust="0"/>
    <p:restoredTop sz="94599"/>
  </p:normalViewPr>
  <p:slideViewPr>
    <p:cSldViewPr>
      <p:cViewPr varScale="1">
        <p:scale>
          <a:sx n="106" d="100"/>
          <a:sy n="106" d="100"/>
        </p:scale>
        <p:origin x="1760" y="168"/>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9ABFA-494A-4500-8B01-8ED3FB351B36}"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pt-BR"/>
        </a:p>
      </dgm:t>
    </dgm:pt>
    <dgm:pt modelId="{60EB4591-F997-4868-8E56-022AA25CA09F}">
      <dgm:prSet phldrT="[Texto]"/>
      <dgm:spPr/>
      <dgm:t>
        <a:bodyPr/>
        <a:lstStyle/>
        <a:p>
          <a:r>
            <a:rPr lang="pt-BR" b="1" dirty="0"/>
            <a:t>Educação no campo</a:t>
          </a:r>
        </a:p>
      </dgm:t>
    </dgm:pt>
    <dgm:pt modelId="{8EFCAC91-9DDB-4306-8BFD-6CB7D2D59478}" type="parTrans" cxnId="{FF1BFA34-334D-460F-B8AD-73A10B54829E}">
      <dgm:prSet/>
      <dgm:spPr/>
      <dgm:t>
        <a:bodyPr/>
        <a:lstStyle/>
        <a:p>
          <a:endParaRPr lang="pt-BR"/>
        </a:p>
      </dgm:t>
    </dgm:pt>
    <dgm:pt modelId="{761E1313-E786-44FF-BCCD-88B29B9AD6A6}" type="sibTrans" cxnId="{FF1BFA34-334D-460F-B8AD-73A10B54829E}">
      <dgm:prSet/>
      <dgm:spPr/>
      <dgm:t>
        <a:bodyPr/>
        <a:lstStyle/>
        <a:p>
          <a:endParaRPr lang="pt-BR"/>
        </a:p>
      </dgm:t>
    </dgm:pt>
    <dgm:pt modelId="{A136A896-ED95-4BE9-9E5D-74516EC66D6D}">
      <dgm:prSet phldrT="[Texto]"/>
      <dgm:spPr/>
      <dgm:t>
        <a:bodyPr/>
        <a:lstStyle/>
        <a:p>
          <a:r>
            <a:rPr lang="pt-BR" b="1" dirty="0"/>
            <a:t>Empoderamento da comunidade</a:t>
          </a:r>
        </a:p>
      </dgm:t>
    </dgm:pt>
    <dgm:pt modelId="{1AF4F7CA-BB38-4F85-8D6C-B5995FAB774A}" type="parTrans" cxnId="{7945A81D-41A6-4CD6-A4F3-C482366246FA}">
      <dgm:prSet/>
      <dgm:spPr/>
      <dgm:t>
        <a:bodyPr/>
        <a:lstStyle/>
        <a:p>
          <a:endParaRPr lang="pt-BR"/>
        </a:p>
      </dgm:t>
    </dgm:pt>
    <dgm:pt modelId="{4C8F2673-3B17-4870-9288-52E7584A6D1F}" type="sibTrans" cxnId="{7945A81D-41A6-4CD6-A4F3-C482366246FA}">
      <dgm:prSet/>
      <dgm:spPr/>
      <dgm:t>
        <a:bodyPr/>
        <a:lstStyle/>
        <a:p>
          <a:endParaRPr lang="pt-BR"/>
        </a:p>
      </dgm:t>
    </dgm:pt>
    <dgm:pt modelId="{59FECAF0-1EEC-4F5D-AC3A-77387E17389A}">
      <dgm:prSet phldrT="[Texto]"/>
      <dgm:spPr/>
      <dgm:t>
        <a:bodyPr/>
        <a:lstStyle/>
        <a:p>
          <a:r>
            <a:rPr lang="pt-BR" b="1" dirty="0"/>
            <a:t>Infraestrutura básica</a:t>
          </a:r>
        </a:p>
      </dgm:t>
    </dgm:pt>
    <dgm:pt modelId="{3E00B47B-97D6-4BB0-A9DD-0D595213F59E}" type="sibTrans" cxnId="{9575F792-B104-44DB-A814-EBC0F7D4D004}">
      <dgm:prSet/>
      <dgm:spPr/>
      <dgm:t>
        <a:bodyPr/>
        <a:lstStyle/>
        <a:p>
          <a:endParaRPr lang="pt-BR"/>
        </a:p>
      </dgm:t>
    </dgm:pt>
    <dgm:pt modelId="{E57A35F7-973F-4235-807D-F415B62357F1}" type="parTrans" cxnId="{9575F792-B104-44DB-A814-EBC0F7D4D004}">
      <dgm:prSet/>
      <dgm:spPr/>
      <dgm:t>
        <a:bodyPr/>
        <a:lstStyle/>
        <a:p>
          <a:endParaRPr lang="pt-BR"/>
        </a:p>
      </dgm:t>
    </dgm:pt>
    <dgm:pt modelId="{EF70F731-58B7-45F6-93DA-95064822E236}" type="pres">
      <dgm:prSet presAssocID="{73D9ABFA-494A-4500-8B01-8ED3FB351B36}" presName="Name0" presStyleCnt="0">
        <dgm:presLayoutVars>
          <dgm:chMax val="7"/>
          <dgm:chPref val="7"/>
          <dgm:dir/>
          <dgm:animLvl val="lvl"/>
        </dgm:presLayoutVars>
      </dgm:prSet>
      <dgm:spPr/>
    </dgm:pt>
    <dgm:pt modelId="{895A7ADA-7278-4665-B65D-8DA8D1C0B51C}" type="pres">
      <dgm:prSet presAssocID="{60EB4591-F997-4868-8E56-022AA25CA09F}" presName="Accent1" presStyleCnt="0"/>
      <dgm:spPr/>
    </dgm:pt>
    <dgm:pt modelId="{EE3DCCC4-C1AC-4D5C-9098-5B2413525B1E}" type="pres">
      <dgm:prSet presAssocID="{60EB4591-F997-4868-8E56-022AA25CA09F}" presName="Accent" presStyleLbl="node1" presStyleIdx="0" presStyleCnt="3"/>
      <dgm:spPr/>
    </dgm:pt>
    <dgm:pt modelId="{9CA3567A-2A3A-4E0E-A397-5CA000FD3551}" type="pres">
      <dgm:prSet presAssocID="{60EB4591-F997-4868-8E56-022AA25CA09F}" presName="Parent1" presStyleLbl="revTx" presStyleIdx="0" presStyleCnt="3">
        <dgm:presLayoutVars>
          <dgm:chMax val="1"/>
          <dgm:chPref val="1"/>
          <dgm:bulletEnabled val="1"/>
        </dgm:presLayoutVars>
      </dgm:prSet>
      <dgm:spPr/>
    </dgm:pt>
    <dgm:pt modelId="{F4776CEF-5A17-4D12-B3B0-7F44BEE9A5A9}" type="pres">
      <dgm:prSet presAssocID="{59FECAF0-1EEC-4F5D-AC3A-77387E17389A}" presName="Accent2" presStyleCnt="0"/>
      <dgm:spPr/>
    </dgm:pt>
    <dgm:pt modelId="{E0EC476E-FA3D-456F-B839-739CE48B774A}" type="pres">
      <dgm:prSet presAssocID="{59FECAF0-1EEC-4F5D-AC3A-77387E17389A}" presName="Accent" presStyleLbl="node1" presStyleIdx="1" presStyleCnt="3"/>
      <dgm:spPr/>
    </dgm:pt>
    <dgm:pt modelId="{63F81803-6DE0-465F-AAC8-6EEF662B86E0}" type="pres">
      <dgm:prSet presAssocID="{59FECAF0-1EEC-4F5D-AC3A-77387E17389A}" presName="Parent2" presStyleLbl="revTx" presStyleIdx="1" presStyleCnt="3">
        <dgm:presLayoutVars>
          <dgm:chMax val="1"/>
          <dgm:chPref val="1"/>
          <dgm:bulletEnabled val="1"/>
        </dgm:presLayoutVars>
      </dgm:prSet>
      <dgm:spPr/>
    </dgm:pt>
    <dgm:pt modelId="{99B7075B-E89A-409C-84DA-E3A14BEFA128}" type="pres">
      <dgm:prSet presAssocID="{A136A896-ED95-4BE9-9E5D-74516EC66D6D}" presName="Accent3" presStyleCnt="0"/>
      <dgm:spPr/>
    </dgm:pt>
    <dgm:pt modelId="{7A50E065-91C2-493F-A271-24D24F6443EE}" type="pres">
      <dgm:prSet presAssocID="{A136A896-ED95-4BE9-9E5D-74516EC66D6D}" presName="Accent" presStyleLbl="node1" presStyleIdx="2" presStyleCnt="3"/>
      <dgm:spPr/>
    </dgm:pt>
    <dgm:pt modelId="{0EF6387A-1966-4B45-8B8B-AB62527BF59E}" type="pres">
      <dgm:prSet presAssocID="{A136A896-ED95-4BE9-9E5D-74516EC66D6D}" presName="Parent3" presStyleLbl="revTx" presStyleIdx="2" presStyleCnt="3">
        <dgm:presLayoutVars>
          <dgm:chMax val="1"/>
          <dgm:chPref val="1"/>
          <dgm:bulletEnabled val="1"/>
        </dgm:presLayoutVars>
      </dgm:prSet>
      <dgm:spPr/>
    </dgm:pt>
  </dgm:ptLst>
  <dgm:cxnLst>
    <dgm:cxn modelId="{7945A81D-41A6-4CD6-A4F3-C482366246FA}" srcId="{73D9ABFA-494A-4500-8B01-8ED3FB351B36}" destId="{A136A896-ED95-4BE9-9E5D-74516EC66D6D}" srcOrd="2" destOrd="0" parTransId="{1AF4F7CA-BB38-4F85-8D6C-B5995FAB774A}" sibTransId="{4C8F2673-3B17-4870-9288-52E7584A6D1F}"/>
    <dgm:cxn modelId="{FF1BFA34-334D-460F-B8AD-73A10B54829E}" srcId="{73D9ABFA-494A-4500-8B01-8ED3FB351B36}" destId="{60EB4591-F997-4868-8E56-022AA25CA09F}" srcOrd="0" destOrd="0" parTransId="{8EFCAC91-9DDB-4306-8BFD-6CB7D2D59478}" sibTransId="{761E1313-E786-44FF-BCCD-88B29B9AD6A6}"/>
    <dgm:cxn modelId="{3F96D76F-D572-461F-9BB0-A2A2CA7C4967}" type="presOf" srcId="{A136A896-ED95-4BE9-9E5D-74516EC66D6D}" destId="{0EF6387A-1966-4B45-8B8B-AB62527BF59E}" srcOrd="0" destOrd="0" presId="urn:microsoft.com/office/officeart/2009/layout/CircleArrowProcess"/>
    <dgm:cxn modelId="{4353B48E-0E47-4801-910E-0A019B655D0E}" type="presOf" srcId="{60EB4591-F997-4868-8E56-022AA25CA09F}" destId="{9CA3567A-2A3A-4E0E-A397-5CA000FD3551}" srcOrd="0" destOrd="0" presId="urn:microsoft.com/office/officeart/2009/layout/CircleArrowProcess"/>
    <dgm:cxn modelId="{9575F792-B104-44DB-A814-EBC0F7D4D004}" srcId="{73D9ABFA-494A-4500-8B01-8ED3FB351B36}" destId="{59FECAF0-1EEC-4F5D-AC3A-77387E17389A}" srcOrd="1" destOrd="0" parTransId="{E57A35F7-973F-4235-807D-F415B62357F1}" sibTransId="{3E00B47B-97D6-4BB0-A9DD-0D595213F59E}"/>
    <dgm:cxn modelId="{2A152AF7-9A41-4ED4-BED7-35DDEE35DA5C}" type="presOf" srcId="{73D9ABFA-494A-4500-8B01-8ED3FB351B36}" destId="{EF70F731-58B7-45F6-93DA-95064822E236}" srcOrd="0" destOrd="0" presId="urn:microsoft.com/office/officeart/2009/layout/CircleArrowProcess"/>
    <dgm:cxn modelId="{55065AFF-18C8-412A-976F-2251171F291E}" type="presOf" srcId="{59FECAF0-1EEC-4F5D-AC3A-77387E17389A}" destId="{63F81803-6DE0-465F-AAC8-6EEF662B86E0}" srcOrd="0" destOrd="0" presId="urn:microsoft.com/office/officeart/2009/layout/CircleArrowProcess"/>
    <dgm:cxn modelId="{B1ABE49F-D17D-48AA-9515-CA33E61F5C5A}" type="presParOf" srcId="{EF70F731-58B7-45F6-93DA-95064822E236}" destId="{895A7ADA-7278-4665-B65D-8DA8D1C0B51C}" srcOrd="0" destOrd="0" presId="urn:microsoft.com/office/officeart/2009/layout/CircleArrowProcess"/>
    <dgm:cxn modelId="{85AB1646-EA3B-4D6E-9CAD-AD3520D101AE}" type="presParOf" srcId="{895A7ADA-7278-4665-B65D-8DA8D1C0B51C}" destId="{EE3DCCC4-C1AC-4D5C-9098-5B2413525B1E}" srcOrd="0" destOrd="0" presId="urn:microsoft.com/office/officeart/2009/layout/CircleArrowProcess"/>
    <dgm:cxn modelId="{F44C1EA8-1C8A-403D-86CF-5529F92C8D41}" type="presParOf" srcId="{EF70F731-58B7-45F6-93DA-95064822E236}" destId="{9CA3567A-2A3A-4E0E-A397-5CA000FD3551}" srcOrd="1" destOrd="0" presId="urn:microsoft.com/office/officeart/2009/layout/CircleArrowProcess"/>
    <dgm:cxn modelId="{6EE73692-DE75-4489-B94E-010685F396EF}" type="presParOf" srcId="{EF70F731-58B7-45F6-93DA-95064822E236}" destId="{F4776CEF-5A17-4D12-B3B0-7F44BEE9A5A9}" srcOrd="2" destOrd="0" presId="urn:microsoft.com/office/officeart/2009/layout/CircleArrowProcess"/>
    <dgm:cxn modelId="{B0F7C755-867F-49B6-BAD0-39D06F2FA722}" type="presParOf" srcId="{F4776CEF-5A17-4D12-B3B0-7F44BEE9A5A9}" destId="{E0EC476E-FA3D-456F-B839-739CE48B774A}" srcOrd="0" destOrd="0" presId="urn:microsoft.com/office/officeart/2009/layout/CircleArrowProcess"/>
    <dgm:cxn modelId="{773425DE-F557-438D-8992-82E7E82CDE60}" type="presParOf" srcId="{EF70F731-58B7-45F6-93DA-95064822E236}" destId="{63F81803-6DE0-465F-AAC8-6EEF662B86E0}" srcOrd="3" destOrd="0" presId="urn:microsoft.com/office/officeart/2009/layout/CircleArrowProcess"/>
    <dgm:cxn modelId="{FB52474C-4600-4F19-A627-B97E85032CE1}" type="presParOf" srcId="{EF70F731-58B7-45F6-93DA-95064822E236}" destId="{99B7075B-E89A-409C-84DA-E3A14BEFA128}" srcOrd="4" destOrd="0" presId="urn:microsoft.com/office/officeart/2009/layout/CircleArrowProcess"/>
    <dgm:cxn modelId="{D43693AF-E6EE-40A8-A1AB-FCFEE6A72612}" type="presParOf" srcId="{99B7075B-E89A-409C-84DA-E3A14BEFA128}" destId="{7A50E065-91C2-493F-A271-24D24F6443EE}" srcOrd="0" destOrd="0" presId="urn:microsoft.com/office/officeart/2009/layout/CircleArrowProcess"/>
    <dgm:cxn modelId="{5C6622D8-BFF5-4950-B36C-F3451A703CF0}" type="presParOf" srcId="{EF70F731-58B7-45F6-93DA-95064822E236}" destId="{0EF6387A-1966-4B45-8B8B-AB62527BF59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DCCC4-C1AC-4D5C-9098-5B2413525B1E}">
      <dsp:nvSpPr>
        <dsp:cNvPr id="0" name=""/>
        <dsp:cNvSpPr/>
      </dsp:nvSpPr>
      <dsp:spPr>
        <a:xfrm>
          <a:off x="1847985" y="0"/>
          <a:ext cx="2260452" cy="226079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A3567A-2A3A-4E0E-A397-5CA000FD3551}">
      <dsp:nvSpPr>
        <dsp:cNvPr id="0" name=""/>
        <dsp:cNvSpPr/>
      </dsp:nvSpPr>
      <dsp:spPr>
        <a:xfrm>
          <a:off x="2347620" y="816216"/>
          <a:ext cx="1256090" cy="627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dirty="0"/>
            <a:t>Educação no campo</a:t>
          </a:r>
        </a:p>
      </dsp:txBody>
      <dsp:txXfrm>
        <a:off x="2347620" y="816216"/>
        <a:ext cx="1256090" cy="627894"/>
      </dsp:txXfrm>
    </dsp:sp>
    <dsp:sp modelId="{E0EC476E-FA3D-456F-B839-739CE48B774A}">
      <dsp:nvSpPr>
        <dsp:cNvPr id="0" name=""/>
        <dsp:cNvSpPr/>
      </dsp:nvSpPr>
      <dsp:spPr>
        <a:xfrm>
          <a:off x="1220153" y="1298995"/>
          <a:ext cx="2260452" cy="226079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F81803-6DE0-465F-AAC8-6EEF662B86E0}">
      <dsp:nvSpPr>
        <dsp:cNvPr id="0" name=""/>
        <dsp:cNvSpPr/>
      </dsp:nvSpPr>
      <dsp:spPr>
        <a:xfrm>
          <a:off x="1722334" y="2122725"/>
          <a:ext cx="1256090" cy="627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dirty="0"/>
            <a:t>Infraestrutura básica</a:t>
          </a:r>
        </a:p>
      </dsp:txBody>
      <dsp:txXfrm>
        <a:off x="1722334" y="2122725"/>
        <a:ext cx="1256090" cy="627894"/>
      </dsp:txXfrm>
    </dsp:sp>
    <dsp:sp modelId="{7A50E065-91C2-493F-A271-24D24F6443EE}">
      <dsp:nvSpPr>
        <dsp:cNvPr id="0" name=""/>
        <dsp:cNvSpPr/>
      </dsp:nvSpPr>
      <dsp:spPr>
        <a:xfrm>
          <a:off x="2008870" y="2753438"/>
          <a:ext cx="1942079" cy="1942857"/>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6387A-1966-4B45-8B8B-AB62527BF59E}">
      <dsp:nvSpPr>
        <dsp:cNvPr id="0" name=""/>
        <dsp:cNvSpPr/>
      </dsp:nvSpPr>
      <dsp:spPr>
        <a:xfrm>
          <a:off x="2350591" y="3431113"/>
          <a:ext cx="1256090" cy="627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dirty="0"/>
            <a:t>Empoderamento da comunidade</a:t>
          </a:r>
        </a:p>
      </dsp:txBody>
      <dsp:txXfrm>
        <a:off x="2350591" y="3431113"/>
        <a:ext cx="1256090" cy="62789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30/05/2018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060A8-58CA-084D-8A0F-26C567608E30}" type="datetimeFigureOut">
              <a:rPr lang="pt-BR" smtClean="0"/>
              <a:t>30/05/2018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pt-BR"/>
              <a:t>Editar estilos de texto Mestre
Segundo nível
Terceiro nível
Quarto nível
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1A480-20BD-6B49-B2A4-C039C20D0541}" type="slidenum">
              <a:rPr lang="pt-BR" smtClean="0"/>
              <a:t>‹nº›</a:t>
            </a:fld>
            <a:endParaRPr lang="pt-BR"/>
          </a:p>
        </p:txBody>
      </p:sp>
    </p:spTree>
    <p:extLst>
      <p:ext uri="{BB962C8B-B14F-4D97-AF65-F5344CB8AC3E}">
        <p14:creationId xmlns:p14="http://schemas.microsoft.com/office/powerpoint/2010/main" val="365736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10"/>
          </p:nvPr>
        </p:nvSpPr>
        <p:spPr/>
        <p:txBody>
          <a:bodyPr/>
          <a:lstStyle/>
          <a:p>
            <a:fld id="{3A8B56BC-A952-49CE-9CCC-32ED5183B69F}" type="slidenum">
              <a:rPr lang="en-US" smtClean="0"/>
              <a:t>23</a:t>
            </a:fld>
            <a:endParaRPr lang="en-US"/>
          </a:p>
        </p:txBody>
      </p:sp>
    </p:spTree>
    <p:extLst>
      <p:ext uri="{BB962C8B-B14F-4D97-AF65-F5344CB8AC3E}">
        <p14:creationId xmlns:p14="http://schemas.microsoft.com/office/powerpoint/2010/main" val="3944994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30/05/2018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30/05/2018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30/05/2018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30/05/2018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30/05/2018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30/05/2018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30/05/2018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30/05/2018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30/05/2018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30/05/2018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30/05/2018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30/05/2018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8.png"/><Relationship Id="rId7" Type="http://schemas.openxmlformats.org/officeDocument/2006/relationships/image" Target="../media/image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39.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a:spLocks noGrp="1"/>
          </p:cNvSpPr>
          <p:nvPr>
            <p:ph type="subTitle" idx="4294967295"/>
          </p:nvPr>
        </p:nvSpPr>
        <p:spPr>
          <a:xfrm>
            <a:off x="493531" y="3660947"/>
            <a:ext cx="5508612" cy="1655762"/>
          </a:xfrm>
        </p:spPr>
        <p:txBody>
          <a:bodyPr>
            <a:normAutofit/>
          </a:bodyPr>
          <a:lstStyle/>
          <a:p>
            <a:pPr marL="0" indent="0">
              <a:buNone/>
            </a:pPr>
            <a:r>
              <a:rPr lang="pt-BR" sz="2200" dirty="0"/>
              <a:t>Ellen Flávia Moreira Gabriel, </a:t>
            </a:r>
          </a:p>
          <a:p>
            <a:pPr marL="0" indent="0">
              <a:buNone/>
            </a:pPr>
            <a:r>
              <a:rPr lang="pt-BR" sz="2200" dirty="0"/>
              <a:t>Liliane Coelho de Carvalho, </a:t>
            </a:r>
          </a:p>
          <a:p>
            <a:pPr marL="0" indent="0">
              <a:buNone/>
            </a:pPr>
            <a:r>
              <a:rPr lang="pt-BR" sz="2200" dirty="0"/>
              <a:t>Vanessa Marques de Souza Rocha </a:t>
            </a:r>
          </a:p>
          <a:p>
            <a:pPr marL="0" indent="0">
              <a:buNone/>
            </a:pPr>
            <a:r>
              <a:rPr lang="pt-BR" sz="2200" dirty="0"/>
              <a:t>Paulo Sérgio Scalize</a:t>
            </a:r>
          </a:p>
        </p:txBody>
      </p:sp>
      <p:sp>
        <p:nvSpPr>
          <p:cNvPr id="5" name="Título 1"/>
          <p:cNvSpPr>
            <a:spLocks noGrp="1"/>
          </p:cNvSpPr>
          <p:nvPr>
            <p:ph type="ctrTitle" idx="4294967295"/>
          </p:nvPr>
        </p:nvSpPr>
        <p:spPr>
          <a:xfrm>
            <a:off x="-36767" y="1268760"/>
            <a:ext cx="9144000" cy="2387600"/>
          </a:xfrm>
        </p:spPr>
        <p:txBody>
          <a:bodyPr anchor="ctr" anchorCtr="0">
            <a:noAutofit/>
          </a:bodyPr>
          <a:lstStyle/>
          <a:p>
            <a:r>
              <a:rPr lang="pt-BR" sz="3600" b="1" dirty="0">
                <a:solidFill>
                  <a:srgbClr val="C00000"/>
                </a:solidFill>
              </a:rPr>
              <a:t>ESTUDO SECUNDÁRIO DO PERFIL SOCIOECONÔMICO, DA QUALIDADE DA ÁGUA E DESTINAÇÃO DOS RESÍDUOS SÓLIDOS DAS COMUNIDADES QUILOMBOLAS DO BRASIL</a:t>
            </a:r>
            <a:endParaRPr lang="pt-BR" sz="3600" dirty="0">
              <a:solidFill>
                <a:srgbClr val="C00000"/>
              </a:solidFill>
            </a:endParaRPr>
          </a:p>
        </p:txBody>
      </p:sp>
      <p:sp>
        <p:nvSpPr>
          <p:cNvPr id="6" name="Subtítulo 2">
            <a:extLst>
              <a:ext uri="{FF2B5EF4-FFF2-40B4-BE49-F238E27FC236}">
                <a16:creationId xmlns:a16="http://schemas.microsoft.com/office/drawing/2014/main" id="{F00353E1-B11B-408C-B7FE-90B7E8C2D415}"/>
              </a:ext>
            </a:extLst>
          </p:cNvPr>
          <p:cNvSpPr txBox="1">
            <a:spLocks/>
          </p:cNvSpPr>
          <p:nvPr/>
        </p:nvSpPr>
        <p:spPr>
          <a:xfrm>
            <a:off x="2555776" y="5202238"/>
            <a:ext cx="4392488" cy="4590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pt-BR" sz="1800" b="1" dirty="0"/>
              <a:t>Goiânia, 2018</a:t>
            </a:r>
          </a:p>
        </p:txBody>
      </p:sp>
      <p:pic>
        <p:nvPicPr>
          <p:cNvPr id="7" name="Imagem 6" descr="logo Funasa.jpg">
            <a:extLst>
              <a:ext uri="{FF2B5EF4-FFF2-40B4-BE49-F238E27FC236}">
                <a16:creationId xmlns:a16="http://schemas.microsoft.com/office/drawing/2014/main" id="{6C375368-3831-FB4D-BC39-2E90BDB2D0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658" y="227723"/>
            <a:ext cx="3176302" cy="825013"/>
          </a:xfrm>
          <a:prstGeom prst="rect">
            <a:avLst/>
          </a:prstGeom>
          <a:noFill/>
          <a:ln w="9525">
            <a:noFill/>
            <a:miter lim="800000"/>
            <a:headEnd/>
            <a:tailEnd/>
          </a:ln>
        </p:spPr>
      </p:pic>
      <p:pic>
        <p:nvPicPr>
          <p:cNvPr id="8" name="Imagem 7">
            <a:extLst>
              <a:ext uri="{FF2B5EF4-FFF2-40B4-BE49-F238E27FC236}">
                <a16:creationId xmlns:a16="http://schemas.microsoft.com/office/drawing/2014/main" id="{E26E949B-AB66-E24A-B4F6-B4AE5323C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44" y="227723"/>
            <a:ext cx="927356" cy="825013"/>
          </a:xfrm>
          <a:prstGeom prst="rect">
            <a:avLst/>
          </a:prstGeom>
        </p:spPr>
      </p:pic>
      <p:pic>
        <p:nvPicPr>
          <p:cNvPr id="9" name="Imagem 1">
            <a:extLst>
              <a:ext uri="{FF2B5EF4-FFF2-40B4-BE49-F238E27FC236}">
                <a16:creationId xmlns:a16="http://schemas.microsoft.com/office/drawing/2014/main" id="{717046BB-3489-494D-836F-FAF121180F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4966" y="227723"/>
            <a:ext cx="1397384" cy="8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BAB1562F-73F2-1843-81C6-8A8F5F8139C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94847" y="241878"/>
            <a:ext cx="809448" cy="809448"/>
          </a:xfrm>
          <a:prstGeom prst="rect">
            <a:avLst/>
          </a:prstGeom>
          <a:solidFill>
            <a:srgbClr val="FFFFFF">
              <a:alpha val="0"/>
            </a:srgbClr>
          </a:solidFill>
          <a:ln>
            <a:noFill/>
          </a:ln>
        </p:spPr>
      </p:pic>
      <p:pic>
        <p:nvPicPr>
          <p:cNvPr id="11" name="Picture 3" descr="ppgeas1">
            <a:extLst>
              <a:ext uri="{FF2B5EF4-FFF2-40B4-BE49-F238E27FC236}">
                <a16:creationId xmlns:a16="http://schemas.microsoft.com/office/drawing/2014/main" id="{F397C825-B24D-304D-A4E2-C8FDFD7CE9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2150" y="241878"/>
            <a:ext cx="2398082" cy="80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15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3E774A94-963C-45E1-9335-CAE07FA8B6A4}"/>
              </a:ext>
            </a:extLst>
          </p:cNvPr>
          <p:cNvSpPr/>
          <p:nvPr/>
        </p:nvSpPr>
        <p:spPr>
          <a:xfrm>
            <a:off x="5436096" y="5488248"/>
            <a:ext cx="3923928" cy="307777"/>
          </a:xfrm>
          <a:prstGeom prst="rect">
            <a:avLst/>
          </a:prstGeom>
        </p:spPr>
        <p:txBody>
          <a:bodyPr wrap="square">
            <a:spAutoFit/>
          </a:bodyPr>
          <a:lstStyle/>
          <a:p>
            <a:r>
              <a:rPr lang="pt-BR" sz="1400" b="1" dirty="0"/>
              <a:t> Saúde Soc. São Paulo, v.16, n.2, p.111-124, 2007.</a:t>
            </a:r>
          </a:p>
        </p:txBody>
      </p:sp>
      <p:sp>
        <p:nvSpPr>
          <p:cNvPr id="6" name="Retângulo 5">
            <a:extLst>
              <a:ext uri="{FF2B5EF4-FFF2-40B4-BE49-F238E27FC236}">
                <a16:creationId xmlns:a16="http://schemas.microsoft.com/office/drawing/2014/main" id="{3265252C-F73E-49D3-92DF-490A97FEA5EF}"/>
              </a:ext>
            </a:extLst>
          </p:cNvPr>
          <p:cNvSpPr/>
          <p:nvPr/>
        </p:nvSpPr>
        <p:spPr>
          <a:xfrm>
            <a:off x="216024" y="692696"/>
            <a:ext cx="8820472" cy="1569660"/>
          </a:xfrm>
          <a:prstGeom prst="rect">
            <a:avLst/>
          </a:prstGeom>
        </p:spPr>
        <p:txBody>
          <a:bodyPr wrap="square">
            <a:spAutoFit/>
          </a:bodyPr>
          <a:lstStyle/>
          <a:p>
            <a:pPr marL="285750" indent="-285750">
              <a:buFont typeface="Arial" panose="020B0604020202020204" pitchFamily="34" charset="0"/>
              <a:buChar char="•"/>
            </a:pPr>
            <a:r>
              <a:rPr lang="pt-BR" sz="2400" b="1" dirty="0">
                <a:ea typeface="Times New Roman" panose="02020603050405020304" pitchFamily="18" charset="0"/>
              </a:rPr>
              <a:t>Qualidade da água:</a:t>
            </a:r>
          </a:p>
          <a:p>
            <a:r>
              <a:rPr lang="pt-BR" sz="2400" b="1" dirty="0">
                <a:ea typeface="Times New Roman" panose="02020603050405020304" pitchFamily="18" charset="0"/>
              </a:rPr>
              <a:t>Comunidade Caiana dos Crioulos – Quilombola do Estado da Paraíba</a:t>
            </a:r>
          </a:p>
          <a:p>
            <a:pPr marL="285750" indent="-285750">
              <a:buFontTx/>
              <a:buChar char="-"/>
            </a:pPr>
            <a:r>
              <a:rPr lang="pt-BR" sz="2400" dirty="0">
                <a:ea typeface="Times New Roman" panose="02020603050405020304" pitchFamily="18" charset="0"/>
                <a:cs typeface="Arial" panose="020B0604020202020204" pitchFamily="34" charset="0"/>
              </a:rPr>
              <a:t>O abastecimento de água é um problema gravíssimo;</a:t>
            </a:r>
            <a:endParaRPr lang="pt-BR" sz="2400" dirty="0"/>
          </a:p>
          <a:p>
            <a:pPr marL="285750" indent="-285750">
              <a:buFontTx/>
              <a:buChar char="-"/>
            </a:pPr>
            <a:r>
              <a:rPr lang="pt-BR" sz="2400" dirty="0"/>
              <a:t>Nenhum dos 128 domicílios conta com água encanada:</a:t>
            </a:r>
            <a:endParaRPr lang="pt-BR" sz="2400" dirty="0">
              <a:cs typeface="Arial" panose="020B0604020202020204" pitchFamily="34" charset="0"/>
            </a:endParaRPr>
          </a:p>
        </p:txBody>
      </p:sp>
      <p:sp>
        <p:nvSpPr>
          <p:cNvPr id="10" name="Título 1">
            <a:extLst>
              <a:ext uri="{FF2B5EF4-FFF2-40B4-BE49-F238E27FC236}">
                <a16:creationId xmlns:a16="http://schemas.microsoft.com/office/drawing/2014/main" id="{49165652-A865-4D08-9824-BEB1E23C9F51}"/>
              </a:ext>
            </a:extLst>
          </p:cNvPr>
          <p:cNvSpPr>
            <a:spLocks noGrp="1"/>
          </p:cNvSpPr>
          <p:nvPr>
            <p:ph type="title"/>
          </p:nvPr>
        </p:nvSpPr>
        <p:spPr>
          <a:xfrm>
            <a:off x="431883" y="-171400"/>
            <a:ext cx="8229600" cy="1143000"/>
          </a:xfrm>
        </p:spPr>
        <p:txBody>
          <a:bodyPr/>
          <a:lstStyle/>
          <a:p>
            <a:r>
              <a:rPr lang="pt-BR" dirty="0">
                <a:solidFill>
                  <a:srgbClr val="C00000"/>
                </a:solidFill>
              </a:rPr>
              <a:t>Resultados e Discussão</a:t>
            </a:r>
          </a:p>
        </p:txBody>
      </p:sp>
      <p:sp>
        <p:nvSpPr>
          <p:cNvPr id="11" name="Retângulo 10">
            <a:extLst>
              <a:ext uri="{FF2B5EF4-FFF2-40B4-BE49-F238E27FC236}">
                <a16:creationId xmlns:a16="http://schemas.microsoft.com/office/drawing/2014/main" id="{6834A947-AC1A-49E3-B7DC-E3D76AEC8964}"/>
              </a:ext>
            </a:extLst>
          </p:cNvPr>
          <p:cNvSpPr/>
          <p:nvPr/>
        </p:nvSpPr>
        <p:spPr>
          <a:xfrm>
            <a:off x="503891" y="2200796"/>
            <a:ext cx="5724293" cy="2308324"/>
          </a:xfrm>
          <a:prstGeom prst="rect">
            <a:avLst/>
          </a:prstGeom>
        </p:spPr>
        <p:txBody>
          <a:bodyPr wrap="square">
            <a:spAutoFit/>
          </a:bodyPr>
          <a:lstStyle/>
          <a:p>
            <a:r>
              <a:rPr lang="pt-BR" sz="2400" dirty="0"/>
              <a:t>46,09% - Barragem </a:t>
            </a:r>
          </a:p>
          <a:p>
            <a:r>
              <a:rPr lang="pt-BR" sz="2400" dirty="0"/>
              <a:t>14,06% - Poços</a:t>
            </a:r>
          </a:p>
          <a:p>
            <a:r>
              <a:rPr lang="pt-BR" sz="2400" dirty="0"/>
              <a:t>16,41% - Cisternas</a:t>
            </a:r>
          </a:p>
          <a:p>
            <a:r>
              <a:rPr lang="pt-BR" sz="2400" dirty="0"/>
              <a:t> 8,59% - cacimbas</a:t>
            </a:r>
          </a:p>
          <a:p>
            <a:r>
              <a:rPr lang="pt-BR" sz="2400" dirty="0"/>
              <a:t>8,59% - poços/nascentes </a:t>
            </a:r>
          </a:p>
          <a:p>
            <a:r>
              <a:rPr lang="pt-BR" sz="2400" dirty="0"/>
              <a:t>6,26% não informaram a fonte de obtenção</a:t>
            </a:r>
          </a:p>
        </p:txBody>
      </p:sp>
      <p:sp>
        <p:nvSpPr>
          <p:cNvPr id="12" name="Retângulo 11">
            <a:extLst>
              <a:ext uri="{FF2B5EF4-FFF2-40B4-BE49-F238E27FC236}">
                <a16:creationId xmlns:a16="http://schemas.microsoft.com/office/drawing/2014/main" id="{9AA26F3D-1543-4C6A-8562-73DAF92B8616}"/>
              </a:ext>
            </a:extLst>
          </p:cNvPr>
          <p:cNvSpPr/>
          <p:nvPr/>
        </p:nvSpPr>
        <p:spPr>
          <a:xfrm>
            <a:off x="301920" y="4407495"/>
            <a:ext cx="4270080" cy="461665"/>
          </a:xfrm>
          <a:prstGeom prst="rect">
            <a:avLst/>
          </a:prstGeom>
        </p:spPr>
        <p:txBody>
          <a:bodyPr wrap="none">
            <a:spAutoFit/>
          </a:bodyPr>
          <a:lstStyle/>
          <a:p>
            <a:pPr marL="285750" indent="-285750">
              <a:buFontTx/>
              <a:buChar char="-"/>
            </a:pPr>
            <a:r>
              <a:rPr lang="pt-BR" sz="2400" dirty="0"/>
              <a:t>Forma de tratamento da água:</a:t>
            </a:r>
          </a:p>
        </p:txBody>
      </p:sp>
      <p:sp>
        <p:nvSpPr>
          <p:cNvPr id="13" name="Retângulo 12">
            <a:extLst>
              <a:ext uri="{FF2B5EF4-FFF2-40B4-BE49-F238E27FC236}">
                <a16:creationId xmlns:a16="http://schemas.microsoft.com/office/drawing/2014/main" id="{F65DC567-DAF3-4CAF-A2B0-C090C198C727}"/>
              </a:ext>
            </a:extLst>
          </p:cNvPr>
          <p:cNvSpPr/>
          <p:nvPr/>
        </p:nvSpPr>
        <p:spPr>
          <a:xfrm>
            <a:off x="484338" y="4725144"/>
            <a:ext cx="5311798" cy="830997"/>
          </a:xfrm>
          <a:prstGeom prst="rect">
            <a:avLst/>
          </a:prstGeom>
        </p:spPr>
        <p:txBody>
          <a:bodyPr wrap="square">
            <a:spAutoFit/>
          </a:bodyPr>
          <a:lstStyle/>
          <a:p>
            <a:r>
              <a:rPr lang="pt-BR" sz="2400" dirty="0"/>
              <a:t>82,81%- Cloração; 1,56% - Filtração;</a:t>
            </a:r>
          </a:p>
          <a:p>
            <a:r>
              <a:rPr lang="pt-BR" sz="2400" dirty="0"/>
              <a:t>15% - Nenhum tipo de tratamento</a:t>
            </a:r>
          </a:p>
        </p:txBody>
      </p:sp>
      <p:pic>
        <p:nvPicPr>
          <p:cNvPr id="14" name="Picture 2" descr="Imagem relacionada">
            <a:extLst>
              <a:ext uri="{FF2B5EF4-FFF2-40B4-BE49-F238E27FC236}">
                <a16:creationId xmlns:a16="http://schemas.microsoft.com/office/drawing/2014/main" id="{83D9F9D2-4400-42E2-BF3B-16F8F9F85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003" y="3020956"/>
            <a:ext cx="2952493" cy="240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932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42C4747-631E-45C1-8166-9615CB50A3B7}"/>
              </a:ext>
            </a:extLst>
          </p:cNvPr>
          <p:cNvSpPr>
            <a:spLocks noGrp="1"/>
          </p:cNvSpPr>
          <p:nvPr>
            <p:ph type="title"/>
          </p:nvPr>
        </p:nvSpPr>
        <p:spPr>
          <a:xfrm>
            <a:off x="431883" y="-171400"/>
            <a:ext cx="8229600" cy="1143000"/>
          </a:xfrm>
        </p:spPr>
        <p:txBody>
          <a:bodyPr/>
          <a:lstStyle/>
          <a:p>
            <a:r>
              <a:rPr lang="pt-BR" dirty="0">
                <a:solidFill>
                  <a:srgbClr val="C00000"/>
                </a:solidFill>
              </a:rPr>
              <a:t>Resultados e Discussão</a:t>
            </a:r>
          </a:p>
        </p:txBody>
      </p:sp>
      <p:sp>
        <p:nvSpPr>
          <p:cNvPr id="5" name="Retângulo 4">
            <a:extLst>
              <a:ext uri="{FF2B5EF4-FFF2-40B4-BE49-F238E27FC236}">
                <a16:creationId xmlns:a16="http://schemas.microsoft.com/office/drawing/2014/main" id="{B3ADF626-950D-46B5-8AA4-2D1877501301}"/>
              </a:ext>
            </a:extLst>
          </p:cNvPr>
          <p:cNvSpPr/>
          <p:nvPr/>
        </p:nvSpPr>
        <p:spPr>
          <a:xfrm>
            <a:off x="366282" y="764704"/>
            <a:ext cx="8777717" cy="2308324"/>
          </a:xfrm>
          <a:prstGeom prst="rect">
            <a:avLst/>
          </a:prstGeom>
        </p:spPr>
        <p:txBody>
          <a:bodyPr wrap="square">
            <a:spAutoFit/>
          </a:bodyPr>
          <a:lstStyle/>
          <a:p>
            <a:pPr marL="285750" indent="-285750">
              <a:buFont typeface="Arial" panose="020B0604020202020204" pitchFamily="34" charset="0"/>
              <a:buChar char="•"/>
            </a:pPr>
            <a:r>
              <a:rPr lang="pt-BR" sz="2400" b="1" dirty="0">
                <a:ea typeface="Times New Roman" panose="02020603050405020304" pitchFamily="18" charset="0"/>
              </a:rPr>
              <a:t>Qualidade da água:  Comunidade quilombola no norte de Minas Gerais </a:t>
            </a:r>
          </a:p>
          <a:p>
            <a:endParaRPr lang="pt-BR" sz="2400" b="1" dirty="0">
              <a:ea typeface="Times New Roman" panose="02020603050405020304" pitchFamily="18" charset="0"/>
            </a:endParaRPr>
          </a:p>
          <a:p>
            <a:pPr marL="285750" indent="-285750">
              <a:buFontTx/>
              <a:buChar char="-"/>
            </a:pPr>
            <a:r>
              <a:rPr lang="pt-BR" sz="2400" dirty="0">
                <a:ea typeface="Times New Roman" panose="02020603050405020304" pitchFamily="18" charset="0"/>
                <a:cs typeface="Arial" panose="020B0604020202020204" pitchFamily="34" charset="0"/>
              </a:rPr>
              <a:t>Abastecimento de água</a:t>
            </a:r>
          </a:p>
          <a:p>
            <a:r>
              <a:rPr lang="pt-BR" sz="2400" dirty="0">
                <a:ea typeface="Times New Roman" panose="02020603050405020304" pitchFamily="18" charset="0"/>
                <a:cs typeface="Arial" panose="020B0604020202020204" pitchFamily="34" charset="0"/>
              </a:rPr>
              <a:t>é um problema. </a:t>
            </a:r>
          </a:p>
          <a:p>
            <a:endParaRPr lang="pt-BR" sz="2400" dirty="0">
              <a:cs typeface="Arial" panose="020B0604020202020204" pitchFamily="34" charset="0"/>
            </a:endParaRPr>
          </a:p>
        </p:txBody>
      </p:sp>
      <p:sp>
        <p:nvSpPr>
          <p:cNvPr id="7" name="Retângulo 6">
            <a:extLst>
              <a:ext uri="{FF2B5EF4-FFF2-40B4-BE49-F238E27FC236}">
                <a16:creationId xmlns:a16="http://schemas.microsoft.com/office/drawing/2014/main" id="{1B7A53C6-C134-4A64-A9B3-3BA66EE6E22D}"/>
              </a:ext>
            </a:extLst>
          </p:cNvPr>
          <p:cNvSpPr/>
          <p:nvPr/>
        </p:nvSpPr>
        <p:spPr>
          <a:xfrm>
            <a:off x="4067944" y="5504501"/>
            <a:ext cx="4698776" cy="307777"/>
          </a:xfrm>
          <a:prstGeom prst="rect">
            <a:avLst/>
          </a:prstGeom>
        </p:spPr>
        <p:txBody>
          <a:bodyPr wrap="square">
            <a:spAutoFit/>
          </a:bodyPr>
          <a:lstStyle/>
          <a:p>
            <a:r>
              <a:rPr lang="pt-BR" sz="1400" b="1" dirty="0"/>
              <a:t>J. res.: fundam. </a:t>
            </a:r>
            <a:r>
              <a:rPr lang="pt-BR" sz="1400" b="1" dirty="0" err="1"/>
              <a:t>care</a:t>
            </a:r>
            <a:r>
              <a:rPr lang="pt-BR" sz="1400" b="1" dirty="0"/>
              <a:t>. online 2015. jan./mar. 7(1):1847-1855 </a:t>
            </a:r>
          </a:p>
        </p:txBody>
      </p:sp>
      <p:grpSp>
        <p:nvGrpSpPr>
          <p:cNvPr id="9" name="Agrupar 8">
            <a:extLst>
              <a:ext uri="{FF2B5EF4-FFF2-40B4-BE49-F238E27FC236}">
                <a16:creationId xmlns:a16="http://schemas.microsoft.com/office/drawing/2014/main" id="{8AD7031D-64B5-43FF-BB04-6C25A82D6104}"/>
              </a:ext>
            </a:extLst>
          </p:cNvPr>
          <p:cNvGrpSpPr>
            <a:grpSpLocks noChangeAspect="1"/>
          </p:cNvGrpSpPr>
          <p:nvPr/>
        </p:nvGrpSpPr>
        <p:grpSpPr>
          <a:xfrm>
            <a:off x="4067944" y="1303939"/>
            <a:ext cx="4848418" cy="4176000"/>
            <a:chOff x="-21015" y="1755929"/>
            <a:chExt cx="4096072" cy="3528000"/>
          </a:xfrm>
        </p:grpSpPr>
        <p:pic>
          <p:nvPicPr>
            <p:cNvPr id="6" name="Imagem 5">
              <a:extLst>
                <a:ext uri="{FF2B5EF4-FFF2-40B4-BE49-F238E27FC236}">
                  <a16:creationId xmlns:a16="http://schemas.microsoft.com/office/drawing/2014/main" id="{8C05E0CA-22E4-475A-BC04-1A9B48E41EFF}"/>
                </a:ext>
              </a:extLst>
            </p:cNvPr>
            <p:cNvPicPr>
              <a:picLocks noChangeAspect="1"/>
            </p:cNvPicPr>
            <p:nvPr/>
          </p:nvPicPr>
          <p:blipFill rotWithShape="1">
            <a:blip r:embed="rId2"/>
            <a:srcRect l="66206" t="15001" r="15760" b="13600"/>
            <a:stretch/>
          </p:blipFill>
          <p:spPr>
            <a:xfrm>
              <a:off x="2490881" y="1755929"/>
              <a:ext cx="1584176" cy="3528000"/>
            </a:xfrm>
            <a:prstGeom prst="rect">
              <a:avLst/>
            </a:prstGeom>
          </p:spPr>
        </p:pic>
        <p:pic>
          <p:nvPicPr>
            <p:cNvPr id="8" name="Imagem 7">
              <a:extLst>
                <a:ext uri="{FF2B5EF4-FFF2-40B4-BE49-F238E27FC236}">
                  <a16:creationId xmlns:a16="http://schemas.microsoft.com/office/drawing/2014/main" id="{C472F090-8208-44F2-ACC0-43F36EEBA305}"/>
                </a:ext>
              </a:extLst>
            </p:cNvPr>
            <p:cNvPicPr>
              <a:picLocks noChangeAspect="1"/>
            </p:cNvPicPr>
            <p:nvPr/>
          </p:nvPicPr>
          <p:blipFill rotWithShape="1">
            <a:blip r:embed="rId2"/>
            <a:srcRect l="14563" t="15001" r="56842" b="13600"/>
            <a:stretch/>
          </p:blipFill>
          <p:spPr>
            <a:xfrm>
              <a:off x="-21015" y="1755929"/>
              <a:ext cx="2511896" cy="3528000"/>
            </a:xfrm>
            <a:prstGeom prst="rect">
              <a:avLst/>
            </a:prstGeom>
          </p:spPr>
        </p:pic>
      </p:grpSp>
      <p:sp>
        <p:nvSpPr>
          <p:cNvPr id="10" name="Retângulo 9">
            <a:extLst>
              <a:ext uri="{FF2B5EF4-FFF2-40B4-BE49-F238E27FC236}">
                <a16:creationId xmlns:a16="http://schemas.microsoft.com/office/drawing/2014/main" id="{7FCB16A4-D836-4D1F-A7A9-6A350C7C65C4}"/>
              </a:ext>
            </a:extLst>
          </p:cNvPr>
          <p:cNvSpPr/>
          <p:nvPr/>
        </p:nvSpPr>
        <p:spPr>
          <a:xfrm>
            <a:off x="7114858" y="2539784"/>
            <a:ext cx="504056" cy="288032"/>
          </a:xfrm>
          <a:prstGeom prst="rect">
            <a:avLst/>
          </a:prstGeom>
          <a:solidFill>
            <a:schemeClr val="accent6">
              <a:lumMod val="75000"/>
              <a:alpha val="56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A69517BF-591D-4741-8C1E-705B472F8586}"/>
              </a:ext>
            </a:extLst>
          </p:cNvPr>
          <p:cNvSpPr/>
          <p:nvPr/>
        </p:nvSpPr>
        <p:spPr>
          <a:xfrm>
            <a:off x="7127621" y="4027642"/>
            <a:ext cx="504056" cy="288032"/>
          </a:xfrm>
          <a:prstGeom prst="rect">
            <a:avLst/>
          </a:prstGeom>
          <a:solidFill>
            <a:schemeClr val="accent6">
              <a:lumMod val="75000"/>
              <a:alpha val="56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2" name="Picture 4" descr="Resultado de imagem para Ã¡gua de poco">
            <a:extLst>
              <a:ext uri="{FF2B5EF4-FFF2-40B4-BE49-F238E27FC236}">
                <a16:creationId xmlns:a16="http://schemas.microsoft.com/office/drawing/2014/main" id="{BCF2B1B3-9295-4D9A-8A10-EE72A92B1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83" y="3017798"/>
            <a:ext cx="3076958" cy="23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59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861B9900-C175-40A7-8A5B-30D4B9D28300}"/>
              </a:ext>
            </a:extLst>
          </p:cNvPr>
          <p:cNvSpPr/>
          <p:nvPr/>
        </p:nvSpPr>
        <p:spPr>
          <a:xfrm>
            <a:off x="0" y="884318"/>
            <a:ext cx="9144000" cy="830997"/>
          </a:xfrm>
          <a:prstGeom prst="rect">
            <a:avLst/>
          </a:prstGeom>
        </p:spPr>
        <p:txBody>
          <a:bodyPr wrap="square">
            <a:spAutoFit/>
          </a:bodyPr>
          <a:lstStyle/>
          <a:p>
            <a:pPr marL="285750" indent="-285750" algn="just">
              <a:buFont typeface="Arial" panose="020B0604020202020204" pitchFamily="34" charset="0"/>
              <a:buChar char="•"/>
            </a:pPr>
            <a:r>
              <a:rPr lang="pt-BR" sz="2400" b="1" dirty="0">
                <a:ea typeface="Times New Roman" panose="02020603050405020304" pitchFamily="18" charset="0"/>
              </a:rPr>
              <a:t>Qualidade da água:  Comunidade quilombola Boqueirão - Bahia </a:t>
            </a:r>
          </a:p>
          <a:p>
            <a:pPr marL="285750" indent="-285750" algn="just">
              <a:buFontTx/>
              <a:buChar char="-"/>
            </a:pPr>
            <a:r>
              <a:rPr lang="pt-BR" sz="2400" dirty="0">
                <a:ea typeface="Times New Roman" panose="02020603050405020304" pitchFamily="18" charset="0"/>
                <a:cs typeface="Arial" panose="020B0604020202020204" pitchFamily="34" charset="0"/>
              </a:rPr>
              <a:t>As instalações sanitárias são precárias na comunidade quilombola </a:t>
            </a:r>
            <a:endParaRPr lang="pt-BR" sz="2400" dirty="0">
              <a:cs typeface="Arial" panose="020B0604020202020204" pitchFamily="34" charset="0"/>
            </a:endParaRPr>
          </a:p>
        </p:txBody>
      </p:sp>
      <p:sp>
        <p:nvSpPr>
          <p:cNvPr id="6" name="Título 1">
            <a:extLst>
              <a:ext uri="{FF2B5EF4-FFF2-40B4-BE49-F238E27FC236}">
                <a16:creationId xmlns:a16="http://schemas.microsoft.com/office/drawing/2014/main" id="{E9CBF05B-E664-4696-A296-1A2EA68AF53D}"/>
              </a:ext>
            </a:extLst>
          </p:cNvPr>
          <p:cNvSpPr>
            <a:spLocks noGrp="1"/>
          </p:cNvSpPr>
          <p:nvPr>
            <p:ph type="title"/>
          </p:nvPr>
        </p:nvSpPr>
        <p:spPr>
          <a:xfrm>
            <a:off x="431883" y="-171400"/>
            <a:ext cx="8229600" cy="1143000"/>
          </a:xfrm>
        </p:spPr>
        <p:txBody>
          <a:bodyPr/>
          <a:lstStyle/>
          <a:p>
            <a:r>
              <a:rPr lang="pt-BR" dirty="0">
                <a:solidFill>
                  <a:srgbClr val="C00000"/>
                </a:solidFill>
              </a:rPr>
              <a:t>Resultados e Discussão</a:t>
            </a:r>
          </a:p>
        </p:txBody>
      </p:sp>
      <p:sp>
        <p:nvSpPr>
          <p:cNvPr id="7" name="Retângulo 6">
            <a:extLst>
              <a:ext uri="{FF2B5EF4-FFF2-40B4-BE49-F238E27FC236}">
                <a16:creationId xmlns:a16="http://schemas.microsoft.com/office/drawing/2014/main" id="{B5C5CF3B-1DAB-4E9B-AE87-FA85CB9D951B}"/>
              </a:ext>
            </a:extLst>
          </p:cNvPr>
          <p:cNvSpPr/>
          <p:nvPr/>
        </p:nvSpPr>
        <p:spPr>
          <a:xfrm>
            <a:off x="20594" y="1715129"/>
            <a:ext cx="8943894" cy="830997"/>
          </a:xfrm>
          <a:prstGeom prst="rect">
            <a:avLst/>
          </a:prstGeom>
        </p:spPr>
        <p:txBody>
          <a:bodyPr wrap="square">
            <a:spAutoFit/>
          </a:bodyPr>
          <a:lstStyle/>
          <a:p>
            <a:pPr algn="just"/>
            <a:r>
              <a:rPr lang="pt-BR" sz="2400" dirty="0"/>
              <a:t>- 88% das residências não possuem água encanada. Poços, cisternas ou açude são as principais fontes de obtenção de água. </a:t>
            </a:r>
          </a:p>
        </p:txBody>
      </p:sp>
      <p:sp>
        <p:nvSpPr>
          <p:cNvPr id="8" name="Retângulo 7">
            <a:extLst>
              <a:ext uri="{FF2B5EF4-FFF2-40B4-BE49-F238E27FC236}">
                <a16:creationId xmlns:a16="http://schemas.microsoft.com/office/drawing/2014/main" id="{41C47E1C-2D0D-4C4F-9BCD-E577FCC4E887}"/>
              </a:ext>
            </a:extLst>
          </p:cNvPr>
          <p:cNvSpPr/>
          <p:nvPr/>
        </p:nvSpPr>
        <p:spPr>
          <a:xfrm>
            <a:off x="27671" y="3284984"/>
            <a:ext cx="2627784" cy="1569660"/>
          </a:xfrm>
          <a:prstGeom prst="rect">
            <a:avLst/>
          </a:prstGeom>
        </p:spPr>
        <p:txBody>
          <a:bodyPr wrap="square">
            <a:spAutoFit/>
          </a:bodyPr>
          <a:lstStyle/>
          <a:p>
            <a:pPr marL="285750" indent="-285750" algn="just">
              <a:buFontTx/>
              <a:buChar char="-"/>
            </a:pPr>
            <a:r>
              <a:rPr lang="pt-BR" sz="2400" dirty="0"/>
              <a:t>Filtros de pano para a filtração;</a:t>
            </a:r>
          </a:p>
          <a:p>
            <a:pPr marL="285750" indent="-285750" algn="just">
              <a:buFontTx/>
              <a:buChar char="-"/>
            </a:pPr>
            <a:r>
              <a:rPr lang="pt-BR" sz="2400" dirty="0"/>
              <a:t>Filtros de barro com vela.</a:t>
            </a:r>
          </a:p>
        </p:txBody>
      </p:sp>
      <p:sp>
        <p:nvSpPr>
          <p:cNvPr id="9" name="Retângulo 8">
            <a:extLst>
              <a:ext uri="{FF2B5EF4-FFF2-40B4-BE49-F238E27FC236}">
                <a16:creationId xmlns:a16="http://schemas.microsoft.com/office/drawing/2014/main" id="{F6E007D8-7C3E-40D7-AAA9-6F640805604D}"/>
              </a:ext>
            </a:extLst>
          </p:cNvPr>
          <p:cNvSpPr/>
          <p:nvPr/>
        </p:nvSpPr>
        <p:spPr>
          <a:xfrm>
            <a:off x="20594" y="2769304"/>
            <a:ext cx="4354205" cy="461665"/>
          </a:xfrm>
          <a:prstGeom prst="rect">
            <a:avLst/>
          </a:prstGeom>
        </p:spPr>
        <p:txBody>
          <a:bodyPr wrap="none">
            <a:spAutoFit/>
          </a:bodyPr>
          <a:lstStyle/>
          <a:p>
            <a:pPr marL="285750" indent="-285750">
              <a:buFont typeface="Arial" panose="020B0604020202020204" pitchFamily="34" charset="0"/>
              <a:buChar char="•"/>
            </a:pPr>
            <a:r>
              <a:rPr lang="pt-BR" sz="2400" b="1" dirty="0"/>
              <a:t>Forma de tratamento da água:</a:t>
            </a:r>
          </a:p>
        </p:txBody>
      </p:sp>
      <p:pic>
        <p:nvPicPr>
          <p:cNvPr id="1028" name="Picture 4" descr="Imagem relacionada">
            <a:extLst>
              <a:ext uri="{FF2B5EF4-FFF2-40B4-BE49-F238E27FC236}">
                <a16:creationId xmlns:a16="http://schemas.microsoft.com/office/drawing/2014/main" id="{F995B331-B363-4D16-A3CD-373F884EB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796" y="3296876"/>
            <a:ext cx="2774342" cy="20828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filtrando agua com filtro de barro">
            <a:extLst>
              <a:ext uri="{FF2B5EF4-FFF2-40B4-BE49-F238E27FC236}">
                <a16:creationId xmlns:a16="http://schemas.microsoft.com/office/drawing/2014/main" id="{29E0FB1E-6D5E-484C-8B4C-101765149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532" y="3296877"/>
            <a:ext cx="2788956" cy="2082827"/>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a:extLst>
              <a:ext uri="{FF2B5EF4-FFF2-40B4-BE49-F238E27FC236}">
                <a16:creationId xmlns:a16="http://schemas.microsoft.com/office/drawing/2014/main" id="{53EF710B-1125-4C9E-9BEE-A77A6C02062D}"/>
              </a:ext>
            </a:extLst>
          </p:cNvPr>
          <p:cNvSpPr/>
          <p:nvPr/>
        </p:nvSpPr>
        <p:spPr>
          <a:xfrm>
            <a:off x="4355976" y="5517232"/>
            <a:ext cx="4788024" cy="307777"/>
          </a:xfrm>
          <a:prstGeom prst="rect">
            <a:avLst/>
          </a:prstGeom>
        </p:spPr>
        <p:txBody>
          <a:bodyPr wrap="square">
            <a:spAutoFit/>
          </a:bodyPr>
          <a:lstStyle/>
          <a:p>
            <a:r>
              <a:rPr lang="pt-BR" sz="1400" b="1" dirty="0" err="1"/>
              <a:t>Biosci</a:t>
            </a:r>
            <a:r>
              <a:rPr lang="pt-BR" sz="1400" b="1" dirty="0"/>
              <a:t>. J., Uberlândia, v. 29, n. 4, p. 1049-1057, July/</a:t>
            </a:r>
            <a:r>
              <a:rPr lang="pt-BR" sz="1400" b="1" dirty="0" err="1"/>
              <a:t>Aug</a:t>
            </a:r>
            <a:r>
              <a:rPr lang="pt-BR" sz="1400" b="1" dirty="0"/>
              <a:t>. 2013 </a:t>
            </a:r>
          </a:p>
        </p:txBody>
      </p:sp>
    </p:spTree>
    <p:extLst>
      <p:ext uri="{BB962C8B-B14F-4D97-AF65-F5344CB8AC3E}">
        <p14:creationId xmlns:p14="http://schemas.microsoft.com/office/powerpoint/2010/main" val="423866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4FE9B67-2FF8-4739-B743-797AEA2A9F3B}"/>
              </a:ext>
            </a:extLst>
          </p:cNvPr>
          <p:cNvSpPr>
            <a:spLocks noGrp="1"/>
          </p:cNvSpPr>
          <p:nvPr>
            <p:ph type="title"/>
          </p:nvPr>
        </p:nvSpPr>
        <p:spPr>
          <a:xfrm>
            <a:off x="431883" y="-171400"/>
            <a:ext cx="8229600" cy="1143000"/>
          </a:xfrm>
        </p:spPr>
        <p:txBody>
          <a:bodyPr/>
          <a:lstStyle/>
          <a:p>
            <a:r>
              <a:rPr lang="pt-BR" dirty="0">
                <a:solidFill>
                  <a:srgbClr val="C00000"/>
                </a:solidFill>
              </a:rPr>
              <a:t>Resultados e Discussão</a:t>
            </a:r>
          </a:p>
        </p:txBody>
      </p:sp>
      <p:sp>
        <p:nvSpPr>
          <p:cNvPr id="6" name="Retângulo 5">
            <a:extLst>
              <a:ext uri="{FF2B5EF4-FFF2-40B4-BE49-F238E27FC236}">
                <a16:creationId xmlns:a16="http://schemas.microsoft.com/office/drawing/2014/main" id="{E195927F-4A46-48F3-8A19-0410D119D06B}"/>
              </a:ext>
            </a:extLst>
          </p:cNvPr>
          <p:cNvSpPr/>
          <p:nvPr/>
        </p:nvSpPr>
        <p:spPr>
          <a:xfrm>
            <a:off x="238342" y="869811"/>
            <a:ext cx="8582130" cy="830997"/>
          </a:xfrm>
          <a:prstGeom prst="rect">
            <a:avLst/>
          </a:prstGeom>
        </p:spPr>
        <p:txBody>
          <a:bodyPr wrap="square">
            <a:spAutoFit/>
          </a:bodyPr>
          <a:lstStyle/>
          <a:p>
            <a:r>
              <a:rPr lang="pt-BR" sz="2400" b="1" dirty="0">
                <a:ea typeface="Times New Roman" panose="02020603050405020304" pitchFamily="18" charset="0"/>
              </a:rPr>
              <a:t>Qualidade da água: Á</a:t>
            </a:r>
            <a:r>
              <a:rPr lang="pt-BR" sz="2400" b="1" dirty="0"/>
              <a:t>gua usada como insumo produtivo pela Comunidade Quilombola Malhadinha (RN).</a:t>
            </a:r>
            <a:endParaRPr lang="pt-BR" sz="2400" dirty="0">
              <a:cs typeface="Arial" panose="020B0604020202020204" pitchFamily="34" charset="0"/>
            </a:endParaRPr>
          </a:p>
        </p:txBody>
      </p:sp>
      <p:sp>
        <p:nvSpPr>
          <p:cNvPr id="7" name="Retângulo 6">
            <a:extLst>
              <a:ext uri="{FF2B5EF4-FFF2-40B4-BE49-F238E27FC236}">
                <a16:creationId xmlns:a16="http://schemas.microsoft.com/office/drawing/2014/main" id="{E1581079-4DCE-44DF-9AE2-957BBB867C93}"/>
              </a:ext>
            </a:extLst>
          </p:cNvPr>
          <p:cNvSpPr/>
          <p:nvPr/>
        </p:nvSpPr>
        <p:spPr>
          <a:xfrm>
            <a:off x="569293" y="1643479"/>
            <a:ext cx="7409401" cy="830997"/>
          </a:xfrm>
          <a:prstGeom prst="rect">
            <a:avLst/>
          </a:prstGeom>
        </p:spPr>
        <p:txBody>
          <a:bodyPr wrap="none">
            <a:spAutoFit/>
          </a:bodyPr>
          <a:lstStyle/>
          <a:p>
            <a:r>
              <a:rPr lang="pt-BR" sz="2400" dirty="0"/>
              <a:t>- Índice de Qualidade de Água (IQA) – Qualidade da água.</a:t>
            </a:r>
          </a:p>
          <a:p>
            <a:r>
              <a:rPr lang="pt-BR" sz="2400" dirty="0"/>
              <a:t>- Análises realizadas in situ e em laboratório</a:t>
            </a:r>
          </a:p>
        </p:txBody>
      </p:sp>
      <p:sp>
        <p:nvSpPr>
          <p:cNvPr id="8" name="Retângulo 7">
            <a:extLst>
              <a:ext uri="{FF2B5EF4-FFF2-40B4-BE49-F238E27FC236}">
                <a16:creationId xmlns:a16="http://schemas.microsoft.com/office/drawing/2014/main" id="{5A8940D3-C3F7-454A-809E-B51D94A19CFD}"/>
              </a:ext>
            </a:extLst>
          </p:cNvPr>
          <p:cNvSpPr/>
          <p:nvPr/>
        </p:nvSpPr>
        <p:spPr>
          <a:xfrm>
            <a:off x="345846" y="2670011"/>
            <a:ext cx="8474626" cy="830997"/>
          </a:xfrm>
          <a:prstGeom prst="rect">
            <a:avLst/>
          </a:prstGeom>
        </p:spPr>
        <p:txBody>
          <a:bodyPr wrap="square">
            <a:spAutoFit/>
          </a:bodyPr>
          <a:lstStyle/>
          <a:p>
            <a:r>
              <a:rPr lang="pt-BR" sz="2400" b="1" dirty="0"/>
              <a:t>Parâmetros avaliados</a:t>
            </a:r>
            <a:r>
              <a:rPr lang="pt-BR" sz="2400" dirty="0"/>
              <a:t>: Turbidez, pH, DBO, Fósforo Total, Resíduos Totais, Evaporação, Nitrogênio Total, Coliformes Fecais.</a:t>
            </a:r>
          </a:p>
        </p:txBody>
      </p:sp>
      <p:pic>
        <p:nvPicPr>
          <p:cNvPr id="10" name="Imagem 9">
            <a:extLst>
              <a:ext uri="{FF2B5EF4-FFF2-40B4-BE49-F238E27FC236}">
                <a16:creationId xmlns:a16="http://schemas.microsoft.com/office/drawing/2014/main" id="{1D525F09-41EB-49B9-AFDE-2D24BCFA511D}"/>
              </a:ext>
            </a:extLst>
          </p:cNvPr>
          <p:cNvPicPr>
            <a:picLocks noChangeAspect="1"/>
          </p:cNvPicPr>
          <p:nvPr/>
        </p:nvPicPr>
        <p:blipFill rotWithShape="1">
          <a:blip r:embed="rId2"/>
          <a:srcRect l="8264" t="32240" r="49211" b="42264"/>
          <a:stretch/>
        </p:blipFill>
        <p:spPr>
          <a:xfrm>
            <a:off x="4139952" y="3717032"/>
            <a:ext cx="4803360" cy="1620000"/>
          </a:xfrm>
          <a:prstGeom prst="rect">
            <a:avLst/>
          </a:prstGeom>
        </p:spPr>
      </p:pic>
      <p:sp>
        <p:nvSpPr>
          <p:cNvPr id="11" name="CaixaDeTexto 10">
            <a:extLst>
              <a:ext uri="{FF2B5EF4-FFF2-40B4-BE49-F238E27FC236}">
                <a16:creationId xmlns:a16="http://schemas.microsoft.com/office/drawing/2014/main" id="{8D2CEACA-BBFA-45C0-922F-5AF4A91E9EB0}"/>
              </a:ext>
            </a:extLst>
          </p:cNvPr>
          <p:cNvSpPr txBox="1"/>
          <p:nvPr/>
        </p:nvSpPr>
        <p:spPr>
          <a:xfrm>
            <a:off x="394395" y="4038163"/>
            <a:ext cx="3817565" cy="830997"/>
          </a:xfrm>
          <a:prstGeom prst="rect">
            <a:avLst/>
          </a:prstGeom>
          <a:noFill/>
        </p:spPr>
        <p:txBody>
          <a:bodyPr wrap="square" rtlCol="0">
            <a:spAutoFit/>
          </a:bodyPr>
          <a:lstStyle/>
          <a:p>
            <a:r>
              <a:rPr lang="pt-BR" sz="2400" dirty="0"/>
              <a:t>IQA – Dois pontos de análise e dois períodos de coleta</a:t>
            </a:r>
          </a:p>
        </p:txBody>
      </p:sp>
      <p:sp>
        <p:nvSpPr>
          <p:cNvPr id="13" name="Retângulo 12">
            <a:extLst>
              <a:ext uri="{FF2B5EF4-FFF2-40B4-BE49-F238E27FC236}">
                <a16:creationId xmlns:a16="http://schemas.microsoft.com/office/drawing/2014/main" id="{52A10834-C93F-4A1A-A296-144E1EC356C9}"/>
              </a:ext>
            </a:extLst>
          </p:cNvPr>
          <p:cNvSpPr/>
          <p:nvPr/>
        </p:nvSpPr>
        <p:spPr>
          <a:xfrm>
            <a:off x="5337212" y="5503310"/>
            <a:ext cx="3820982" cy="307777"/>
          </a:xfrm>
          <a:prstGeom prst="rect">
            <a:avLst/>
          </a:prstGeom>
        </p:spPr>
        <p:txBody>
          <a:bodyPr wrap="none">
            <a:spAutoFit/>
          </a:bodyPr>
          <a:lstStyle/>
          <a:p>
            <a:r>
              <a:rPr lang="pt-BR" sz="1400" b="1" dirty="0"/>
              <a:t>Biota Amazônia - Macapá, v. 5, n. 4, p. 1-3, 2015  </a:t>
            </a:r>
          </a:p>
        </p:txBody>
      </p:sp>
    </p:spTree>
    <p:extLst>
      <p:ext uri="{BB962C8B-B14F-4D97-AF65-F5344CB8AC3E}">
        <p14:creationId xmlns:p14="http://schemas.microsoft.com/office/powerpoint/2010/main" val="103826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4FE9B67-2FF8-4739-B743-797AEA2A9F3B}"/>
              </a:ext>
            </a:extLst>
          </p:cNvPr>
          <p:cNvSpPr>
            <a:spLocks noGrp="1"/>
          </p:cNvSpPr>
          <p:nvPr>
            <p:ph type="title"/>
          </p:nvPr>
        </p:nvSpPr>
        <p:spPr>
          <a:xfrm>
            <a:off x="431883" y="-171400"/>
            <a:ext cx="8229600" cy="1143000"/>
          </a:xfrm>
        </p:spPr>
        <p:txBody>
          <a:bodyPr/>
          <a:lstStyle/>
          <a:p>
            <a:r>
              <a:rPr lang="pt-BR" dirty="0">
                <a:solidFill>
                  <a:srgbClr val="C00000"/>
                </a:solidFill>
              </a:rPr>
              <a:t>Resultados e Discussão</a:t>
            </a:r>
          </a:p>
        </p:txBody>
      </p:sp>
      <p:sp>
        <p:nvSpPr>
          <p:cNvPr id="6" name="Retângulo 5">
            <a:extLst>
              <a:ext uri="{FF2B5EF4-FFF2-40B4-BE49-F238E27FC236}">
                <a16:creationId xmlns:a16="http://schemas.microsoft.com/office/drawing/2014/main" id="{E195927F-4A46-48F3-8A19-0410D119D06B}"/>
              </a:ext>
            </a:extLst>
          </p:cNvPr>
          <p:cNvSpPr/>
          <p:nvPr/>
        </p:nvSpPr>
        <p:spPr>
          <a:xfrm>
            <a:off x="0" y="764704"/>
            <a:ext cx="9144000" cy="646331"/>
          </a:xfrm>
          <a:prstGeom prst="rect">
            <a:avLst/>
          </a:prstGeom>
        </p:spPr>
        <p:txBody>
          <a:bodyPr wrap="square">
            <a:spAutoFit/>
          </a:bodyPr>
          <a:lstStyle/>
          <a:p>
            <a:r>
              <a:rPr lang="pt-BR" b="1" dirty="0">
                <a:latin typeface="Arial" panose="020B0604020202020204" pitchFamily="34" charset="0"/>
                <a:ea typeface="Times New Roman" panose="02020603050405020304" pitchFamily="18" charset="0"/>
              </a:rPr>
              <a:t>Qualidade da água: Á</a:t>
            </a:r>
            <a:r>
              <a:rPr lang="pt-BR" b="1" dirty="0"/>
              <a:t>gua usada como insumo produtivo pela Comunidade Quilombola Malhadinha.</a:t>
            </a:r>
            <a:endParaRPr lang="pt-BR"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E1581079-4DCE-44DF-9AE2-957BBB867C93}"/>
              </a:ext>
            </a:extLst>
          </p:cNvPr>
          <p:cNvSpPr/>
          <p:nvPr/>
        </p:nvSpPr>
        <p:spPr>
          <a:xfrm>
            <a:off x="0" y="1538372"/>
            <a:ext cx="5625258" cy="369332"/>
          </a:xfrm>
          <a:prstGeom prst="rect">
            <a:avLst/>
          </a:prstGeom>
        </p:spPr>
        <p:txBody>
          <a:bodyPr wrap="none">
            <a:spAutoFit/>
          </a:bodyPr>
          <a:lstStyle/>
          <a:p>
            <a:r>
              <a:rPr lang="pt-BR" dirty="0"/>
              <a:t> - Índice de Qualidade de Água (IQA) – Qualidade da água.</a:t>
            </a:r>
          </a:p>
        </p:txBody>
      </p:sp>
      <p:sp>
        <p:nvSpPr>
          <p:cNvPr id="8" name="Retângulo 7">
            <a:extLst>
              <a:ext uri="{FF2B5EF4-FFF2-40B4-BE49-F238E27FC236}">
                <a16:creationId xmlns:a16="http://schemas.microsoft.com/office/drawing/2014/main" id="{5A8940D3-C3F7-454A-809E-B51D94A19CFD}"/>
              </a:ext>
            </a:extLst>
          </p:cNvPr>
          <p:cNvSpPr/>
          <p:nvPr/>
        </p:nvSpPr>
        <p:spPr>
          <a:xfrm>
            <a:off x="-6471" y="2018801"/>
            <a:ext cx="4347729" cy="1200329"/>
          </a:xfrm>
          <a:prstGeom prst="rect">
            <a:avLst/>
          </a:prstGeom>
        </p:spPr>
        <p:txBody>
          <a:bodyPr wrap="none">
            <a:spAutoFit/>
          </a:bodyPr>
          <a:lstStyle/>
          <a:p>
            <a:r>
              <a:rPr lang="pt-BR" dirty="0"/>
              <a:t> - Análises realizadas in situ e em laboratório</a:t>
            </a:r>
          </a:p>
          <a:p>
            <a:r>
              <a:rPr lang="pt-BR" dirty="0"/>
              <a:t> </a:t>
            </a:r>
          </a:p>
          <a:p>
            <a:r>
              <a:rPr lang="pt-BR" b="1" dirty="0"/>
              <a:t>Parâmetros avaliados</a:t>
            </a:r>
            <a:r>
              <a:rPr lang="pt-BR" dirty="0"/>
              <a:t>:</a:t>
            </a:r>
          </a:p>
          <a:p>
            <a:endParaRPr lang="pt-BR" dirty="0"/>
          </a:p>
        </p:txBody>
      </p:sp>
      <p:sp>
        <p:nvSpPr>
          <p:cNvPr id="9" name="Retângulo 8">
            <a:extLst>
              <a:ext uri="{FF2B5EF4-FFF2-40B4-BE49-F238E27FC236}">
                <a16:creationId xmlns:a16="http://schemas.microsoft.com/office/drawing/2014/main" id="{1CCEDB9D-5831-45B5-9712-FD149253D3D2}"/>
              </a:ext>
            </a:extLst>
          </p:cNvPr>
          <p:cNvSpPr/>
          <p:nvPr/>
        </p:nvSpPr>
        <p:spPr>
          <a:xfrm>
            <a:off x="2267744" y="2481603"/>
            <a:ext cx="4806280" cy="646331"/>
          </a:xfrm>
          <a:prstGeom prst="rect">
            <a:avLst/>
          </a:prstGeom>
        </p:spPr>
        <p:txBody>
          <a:bodyPr wrap="square">
            <a:spAutoFit/>
          </a:bodyPr>
          <a:lstStyle/>
          <a:p>
            <a:r>
              <a:rPr lang="pt-BR" dirty="0"/>
              <a:t>Turbidez, pH, DBO, Fósforo Total, Resíduos Totais, Evaporação, Nitrogênio Total, Coliformes Fecais</a:t>
            </a:r>
          </a:p>
        </p:txBody>
      </p:sp>
      <p:pic>
        <p:nvPicPr>
          <p:cNvPr id="10" name="Imagem 9">
            <a:extLst>
              <a:ext uri="{FF2B5EF4-FFF2-40B4-BE49-F238E27FC236}">
                <a16:creationId xmlns:a16="http://schemas.microsoft.com/office/drawing/2014/main" id="{1D525F09-41EB-49B9-AFDE-2D24BCFA511D}"/>
              </a:ext>
            </a:extLst>
          </p:cNvPr>
          <p:cNvPicPr>
            <a:picLocks noChangeAspect="1"/>
          </p:cNvPicPr>
          <p:nvPr/>
        </p:nvPicPr>
        <p:blipFill rotWithShape="1">
          <a:blip r:embed="rId2"/>
          <a:srcRect l="8264" t="32240" r="49211" b="42264"/>
          <a:stretch/>
        </p:blipFill>
        <p:spPr>
          <a:xfrm>
            <a:off x="2051720" y="3793029"/>
            <a:ext cx="4803360" cy="1620000"/>
          </a:xfrm>
          <a:prstGeom prst="rect">
            <a:avLst/>
          </a:prstGeom>
        </p:spPr>
      </p:pic>
      <p:sp>
        <p:nvSpPr>
          <p:cNvPr id="11" name="CaixaDeTexto 10">
            <a:extLst>
              <a:ext uri="{FF2B5EF4-FFF2-40B4-BE49-F238E27FC236}">
                <a16:creationId xmlns:a16="http://schemas.microsoft.com/office/drawing/2014/main" id="{8D2CEACA-BBFA-45C0-922F-5AF4A91E9EB0}"/>
              </a:ext>
            </a:extLst>
          </p:cNvPr>
          <p:cNvSpPr txBox="1"/>
          <p:nvPr/>
        </p:nvSpPr>
        <p:spPr>
          <a:xfrm>
            <a:off x="1917950" y="3349451"/>
            <a:ext cx="5257465" cy="369332"/>
          </a:xfrm>
          <a:prstGeom prst="rect">
            <a:avLst/>
          </a:prstGeom>
          <a:noFill/>
        </p:spPr>
        <p:txBody>
          <a:bodyPr wrap="none" rtlCol="0">
            <a:spAutoFit/>
          </a:bodyPr>
          <a:lstStyle/>
          <a:p>
            <a:r>
              <a:rPr lang="pt-BR" dirty="0"/>
              <a:t>IQA – Dois pontos de análise e dois períodos de coleta</a:t>
            </a:r>
          </a:p>
        </p:txBody>
      </p:sp>
      <p:sp>
        <p:nvSpPr>
          <p:cNvPr id="2" name="Retângulo 1">
            <a:extLst>
              <a:ext uri="{FF2B5EF4-FFF2-40B4-BE49-F238E27FC236}">
                <a16:creationId xmlns:a16="http://schemas.microsoft.com/office/drawing/2014/main" id="{B476D63A-8BF4-4CB3-B328-E7B83223E5B4}"/>
              </a:ext>
            </a:extLst>
          </p:cNvPr>
          <p:cNvSpPr/>
          <p:nvPr/>
        </p:nvSpPr>
        <p:spPr>
          <a:xfrm>
            <a:off x="-6471" y="0"/>
            <a:ext cx="9150471" cy="6913913"/>
          </a:xfrm>
          <a:prstGeom prst="rect">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a:extLst>
              <a:ext uri="{FF2B5EF4-FFF2-40B4-BE49-F238E27FC236}">
                <a16:creationId xmlns:a16="http://schemas.microsoft.com/office/drawing/2014/main" id="{320ED282-B866-4C74-9A28-6022E863AE43}"/>
              </a:ext>
            </a:extLst>
          </p:cNvPr>
          <p:cNvPicPr>
            <a:picLocks noChangeAspect="1"/>
          </p:cNvPicPr>
          <p:nvPr/>
        </p:nvPicPr>
        <p:blipFill rotWithShape="1">
          <a:blip r:embed="rId3"/>
          <a:srcRect l="16876" t="28875" r="39024" b="27601"/>
          <a:stretch/>
        </p:blipFill>
        <p:spPr>
          <a:xfrm>
            <a:off x="1364697" y="1520326"/>
            <a:ext cx="6876093" cy="3817349"/>
          </a:xfrm>
          <a:prstGeom prst="rect">
            <a:avLst/>
          </a:prstGeom>
        </p:spPr>
      </p:pic>
      <p:sp>
        <p:nvSpPr>
          <p:cNvPr id="16" name="Seta: para a Direita 15">
            <a:extLst>
              <a:ext uri="{FF2B5EF4-FFF2-40B4-BE49-F238E27FC236}">
                <a16:creationId xmlns:a16="http://schemas.microsoft.com/office/drawing/2014/main" id="{2EA77F12-F8DC-45D1-8954-51E002D6F32F}"/>
              </a:ext>
            </a:extLst>
          </p:cNvPr>
          <p:cNvSpPr/>
          <p:nvPr/>
        </p:nvSpPr>
        <p:spPr>
          <a:xfrm>
            <a:off x="938769" y="3762188"/>
            <a:ext cx="769440" cy="53820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5924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48399C36-1BB4-4055-89E6-BB58692655BD}"/>
              </a:ext>
            </a:extLst>
          </p:cNvPr>
          <p:cNvSpPr>
            <a:spLocks noGrp="1"/>
          </p:cNvSpPr>
          <p:nvPr>
            <p:ph type="title"/>
          </p:nvPr>
        </p:nvSpPr>
        <p:spPr>
          <a:xfrm>
            <a:off x="431883" y="-171400"/>
            <a:ext cx="8229600" cy="1143000"/>
          </a:xfrm>
        </p:spPr>
        <p:txBody>
          <a:bodyPr/>
          <a:lstStyle/>
          <a:p>
            <a:r>
              <a:rPr lang="pt-BR" dirty="0">
                <a:solidFill>
                  <a:srgbClr val="C00000"/>
                </a:solidFill>
              </a:rPr>
              <a:t>Resultados e Discussão</a:t>
            </a:r>
          </a:p>
        </p:txBody>
      </p:sp>
      <p:sp>
        <p:nvSpPr>
          <p:cNvPr id="10" name="Retângulo 9">
            <a:extLst>
              <a:ext uri="{FF2B5EF4-FFF2-40B4-BE49-F238E27FC236}">
                <a16:creationId xmlns:a16="http://schemas.microsoft.com/office/drawing/2014/main" id="{623057BA-ABFC-41E6-AD66-4A50B1FD9F23}"/>
              </a:ext>
            </a:extLst>
          </p:cNvPr>
          <p:cNvSpPr/>
          <p:nvPr/>
        </p:nvSpPr>
        <p:spPr>
          <a:xfrm>
            <a:off x="179512" y="786934"/>
            <a:ext cx="3816424" cy="1569660"/>
          </a:xfrm>
          <a:prstGeom prst="rect">
            <a:avLst/>
          </a:prstGeom>
        </p:spPr>
        <p:txBody>
          <a:bodyPr wrap="square">
            <a:spAutoFit/>
          </a:bodyPr>
          <a:lstStyle/>
          <a:p>
            <a:pPr marL="285750" indent="-285750">
              <a:buFont typeface="Arial" panose="020B0604020202020204" pitchFamily="34" charset="0"/>
              <a:buChar char="•"/>
            </a:pPr>
            <a:r>
              <a:rPr lang="pt-BR" sz="2400" b="1" dirty="0">
                <a:latin typeface="+mj-lt"/>
                <a:ea typeface="Times New Roman" panose="02020603050405020304" pitchFamily="18" charset="0"/>
              </a:rPr>
              <a:t>Esgotamento sanitário</a:t>
            </a:r>
          </a:p>
          <a:p>
            <a:endParaRPr lang="pt-BR" sz="2400" b="1" dirty="0">
              <a:latin typeface="+mj-lt"/>
              <a:ea typeface="Times New Roman" panose="02020603050405020304" pitchFamily="18" charset="0"/>
            </a:endParaRPr>
          </a:p>
          <a:p>
            <a:pPr marL="285750" indent="-285750">
              <a:buFontTx/>
              <a:buChar char="-"/>
            </a:pPr>
            <a:r>
              <a:rPr lang="pt-BR" sz="2400" dirty="0">
                <a:latin typeface="+mj-lt"/>
              </a:rPr>
              <a:t>Fossas rudimentares ou lançado no próprio terreno</a:t>
            </a:r>
          </a:p>
        </p:txBody>
      </p:sp>
      <p:pic>
        <p:nvPicPr>
          <p:cNvPr id="11" name="Imagen 2">
            <a:extLst>
              <a:ext uri="{FF2B5EF4-FFF2-40B4-BE49-F238E27FC236}">
                <a16:creationId xmlns:a16="http://schemas.microsoft.com/office/drawing/2014/main" id="{57F6272C-6BF1-4082-BC1B-258DA911F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799" y="2307395"/>
            <a:ext cx="3623040" cy="2715235"/>
          </a:xfrm>
          <a:prstGeom prst="rect">
            <a:avLst/>
          </a:prstGeom>
        </p:spPr>
      </p:pic>
      <p:pic>
        <p:nvPicPr>
          <p:cNvPr id="12" name="Imagen 5">
            <a:extLst>
              <a:ext uri="{FF2B5EF4-FFF2-40B4-BE49-F238E27FC236}">
                <a16:creationId xmlns:a16="http://schemas.microsoft.com/office/drawing/2014/main" id="{AD6DEBD3-C53B-45A1-88F2-305CB3F21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46" y="2373787"/>
            <a:ext cx="3531790" cy="2648843"/>
          </a:xfrm>
          <a:prstGeom prst="rect">
            <a:avLst/>
          </a:prstGeom>
        </p:spPr>
      </p:pic>
      <p:sp>
        <p:nvSpPr>
          <p:cNvPr id="13" name="Retângulo 4">
            <a:extLst>
              <a:ext uri="{FF2B5EF4-FFF2-40B4-BE49-F238E27FC236}">
                <a16:creationId xmlns:a16="http://schemas.microsoft.com/office/drawing/2014/main" id="{18AF684A-B72E-4E60-9B68-0B2FEAF1034D}"/>
              </a:ext>
            </a:extLst>
          </p:cNvPr>
          <p:cNvSpPr/>
          <p:nvPr/>
        </p:nvSpPr>
        <p:spPr>
          <a:xfrm>
            <a:off x="4981407" y="736335"/>
            <a:ext cx="4159825" cy="1938992"/>
          </a:xfrm>
          <a:prstGeom prst="rect">
            <a:avLst/>
          </a:prstGeom>
        </p:spPr>
        <p:txBody>
          <a:bodyPr wrap="square">
            <a:spAutoFit/>
          </a:bodyPr>
          <a:lstStyle/>
          <a:p>
            <a:endParaRPr lang="pt-BR" sz="2400" b="1" dirty="0">
              <a:latin typeface="+mj-lt"/>
              <a:ea typeface="Times New Roman" panose="02020603050405020304" pitchFamily="18" charset="0"/>
            </a:endParaRPr>
          </a:p>
          <a:p>
            <a:pPr marL="285750" indent="-285750">
              <a:buFontTx/>
              <a:buChar char="-"/>
            </a:pPr>
            <a:r>
              <a:rPr lang="pt-BR" sz="2400" dirty="0">
                <a:latin typeface="+mj-lt"/>
              </a:rPr>
              <a:t>Ausência de banheiro no interior ou mesmo nas proximidade das residências.</a:t>
            </a:r>
          </a:p>
          <a:p>
            <a:pPr marL="285750" indent="-285750">
              <a:buFontTx/>
              <a:buChar char="-"/>
            </a:pPr>
            <a:endParaRPr lang="pt-BR" sz="2400" dirty="0">
              <a:latin typeface="+mj-lt"/>
            </a:endParaRPr>
          </a:p>
        </p:txBody>
      </p:sp>
    </p:spTree>
    <p:extLst>
      <p:ext uri="{BB962C8B-B14F-4D97-AF65-F5344CB8AC3E}">
        <p14:creationId xmlns:p14="http://schemas.microsoft.com/office/powerpoint/2010/main" val="1097866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E074928D-4A98-4187-A862-B54953CF6233}"/>
              </a:ext>
            </a:extLst>
          </p:cNvPr>
          <p:cNvSpPr/>
          <p:nvPr/>
        </p:nvSpPr>
        <p:spPr>
          <a:xfrm>
            <a:off x="0" y="836424"/>
            <a:ext cx="9144000" cy="1200329"/>
          </a:xfrm>
          <a:prstGeom prst="rect">
            <a:avLst/>
          </a:prstGeom>
        </p:spPr>
        <p:txBody>
          <a:bodyPr wrap="square">
            <a:spAutoFit/>
          </a:bodyPr>
          <a:lstStyle/>
          <a:p>
            <a:pPr marL="285750" indent="-285750">
              <a:buFont typeface="Arial" panose="020B0604020202020204" pitchFamily="34" charset="0"/>
              <a:buChar char="•"/>
            </a:pPr>
            <a:r>
              <a:rPr lang="pt-BR" sz="2400" dirty="0">
                <a:latin typeface="+mj-lt"/>
                <a:ea typeface="Times New Roman" panose="02020603050405020304" pitchFamily="18" charset="0"/>
              </a:rPr>
              <a:t>Esgotamento sanitário: Comunidade Kalunga no Estado de Goiás</a:t>
            </a:r>
          </a:p>
          <a:p>
            <a:pPr marL="285750" indent="-285750">
              <a:buFontTx/>
              <a:buChar char="-"/>
            </a:pPr>
            <a:endParaRPr lang="pt-BR" sz="2400" dirty="0">
              <a:latin typeface="+mj-lt"/>
              <a:ea typeface="Times New Roman" panose="02020603050405020304" pitchFamily="18" charset="0"/>
              <a:cs typeface="Arial" panose="020B0604020202020204" pitchFamily="34" charset="0"/>
            </a:endParaRPr>
          </a:p>
          <a:p>
            <a:endParaRPr lang="pt-BR" sz="2400" dirty="0">
              <a:latin typeface="+mj-lt"/>
              <a:cs typeface="Arial" panose="020B0604020202020204" pitchFamily="34" charset="0"/>
            </a:endParaRPr>
          </a:p>
        </p:txBody>
      </p:sp>
      <p:sp>
        <p:nvSpPr>
          <p:cNvPr id="11" name="Retângulo 10">
            <a:extLst>
              <a:ext uri="{FF2B5EF4-FFF2-40B4-BE49-F238E27FC236}">
                <a16:creationId xmlns:a16="http://schemas.microsoft.com/office/drawing/2014/main" id="{61338486-EE11-4370-AB70-7B7FD4FA8388}"/>
              </a:ext>
            </a:extLst>
          </p:cNvPr>
          <p:cNvSpPr/>
          <p:nvPr/>
        </p:nvSpPr>
        <p:spPr>
          <a:xfrm>
            <a:off x="611560" y="1196752"/>
            <a:ext cx="7560840" cy="1200329"/>
          </a:xfrm>
          <a:prstGeom prst="rect">
            <a:avLst/>
          </a:prstGeom>
        </p:spPr>
        <p:txBody>
          <a:bodyPr wrap="square">
            <a:spAutoFit/>
          </a:bodyPr>
          <a:lstStyle/>
          <a:p>
            <a:r>
              <a:rPr lang="pt-BR" sz="2400" dirty="0">
                <a:latin typeface="+mj-lt"/>
              </a:rPr>
              <a:t>58,2% - Fossa negra;</a:t>
            </a:r>
          </a:p>
          <a:p>
            <a:r>
              <a:rPr lang="pt-BR" sz="2400" dirty="0">
                <a:latin typeface="+mj-lt"/>
              </a:rPr>
              <a:t>20,3% - A céu aberto;</a:t>
            </a:r>
          </a:p>
          <a:p>
            <a:r>
              <a:rPr lang="pt-BR" sz="2400" dirty="0">
                <a:latin typeface="+mj-lt"/>
              </a:rPr>
              <a:t>21,6% - Fossa séptica.</a:t>
            </a:r>
          </a:p>
        </p:txBody>
      </p:sp>
      <p:sp>
        <p:nvSpPr>
          <p:cNvPr id="12" name="Retângulo 5">
            <a:extLst>
              <a:ext uri="{FF2B5EF4-FFF2-40B4-BE49-F238E27FC236}">
                <a16:creationId xmlns:a16="http://schemas.microsoft.com/office/drawing/2014/main" id="{BD1C6688-4693-4BFE-B64E-B54CFEC4B257}"/>
              </a:ext>
            </a:extLst>
          </p:cNvPr>
          <p:cNvSpPr/>
          <p:nvPr/>
        </p:nvSpPr>
        <p:spPr>
          <a:xfrm>
            <a:off x="0" y="2381979"/>
            <a:ext cx="8661483" cy="830997"/>
          </a:xfrm>
          <a:prstGeom prst="rect">
            <a:avLst/>
          </a:prstGeom>
        </p:spPr>
        <p:txBody>
          <a:bodyPr wrap="square">
            <a:spAutoFit/>
          </a:bodyPr>
          <a:lstStyle/>
          <a:p>
            <a:pPr marL="285750" indent="-285750">
              <a:buFont typeface="Arial" panose="020B0604020202020204" pitchFamily="34" charset="0"/>
              <a:buChar char="•"/>
            </a:pPr>
            <a:r>
              <a:rPr lang="pt-BR" sz="2400" dirty="0">
                <a:latin typeface="+mj-lt"/>
                <a:ea typeface="Times New Roman" panose="02020603050405020304" pitchFamily="18" charset="0"/>
              </a:rPr>
              <a:t>Esgotamento sanitário: Comunidades quilombolas no Estado de Mato Grosso do Sul</a:t>
            </a:r>
            <a:endParaRPr lang="pt-BR" sz="2400" dirty="0">
              <a:latin typeface="+mj-lt"/>
              <a:cs typeface="Arial" panose="020B0604020202020204" pitchFamily="34" charset="0"/>
            </a:endParaRPr>
          </a:p>
        </p:txBody>
      </p:sp>
      <p:sp>
        <p:nvSpPr>
          <p:cNvPr id="13" name="Retângulo 10">
            <a:extLst>
              <a:ext uri="{FF2B5EF4-FFF2-40B4-BE49-F238E27FC236}">
                <a16:creationId xmlns:a16="http://schemas.microsoft.com/office/drawing/2014/main" id="{BD405889-917E-4A3F-9957-CD40A1E6452A}"/>
              </a:ext>
            </a:extLst>
          </p:cNvPr>
          <p:cNvSpPr/>
          <p:nvPr/>
        </p:nvSpPr>
        <p:spPr>
          <a:xfrm>
            <a:off x="611560" y="3136900"/>
            <a:ext cx="8424936" cy="2308324"/>
          </a:xfrm>
          <a:prstGeom prst="rect">
            <a:avLst/>
          </a:prstGeom>
        </p:spPr>
        <p:txBody>
          <a:bodyPr wrap="square">
            <a:spAutoFit/>
          </a:bodyPr>
          <a:lstStyle/>
          <a:p>
            <a:r>
              <a:rPr lang="pt-BR" sz="2400" dirty="0">
                <a:latin typeface="+mj-lt"/>
              </a:rPr>
              <a:t>4,7% - Lança o efluente a céu aberto;</a:t>
            </a:r>
          </a:p>
          <a:p>
            <a:r>
              <a:rPr lang="pt-BR" sz="2400" dirty="0">
                <a:latin typeface="+mj-lt"/>
              </a:rPr>
              <a:t>3,5% - Córregos e rios;</a:t>
            </a:r>
          </a:p>
          <a:p>
            <a:r>
              <a:rPr lang="pt-BR" sz="2400" dirty="0">
                <a:latin typeface="+mj-lt"/>
              </a:rPr>
              <a:t>98% - Lança alguma parte do esgoto gerado em fossa séptica. </a:t>
            </a:r>
          </a:p>
          <a:p>
            <a:r>
              <a:rPr lang="pt-BR" sz="2400" dirty="0">
                <a:latin typeface="+mj-lt"/>
              </a:rPr>
              <a:t>Obs.: Os autores destacam que provavelmente as fossas sépticas não foram construídas e instaladas adequadamente, sendo absorventes e rudimentares.</a:t>
            </a:r>
          </a:p>
        </p:txBody>
      </p:sp>
      <p:sp>
        <p:nvSpPr>
          <p:cNvPr id="14" name="Título 1">
            <a:extLst>
              <a:ext uri="{FF2B5EF4-FFF2-40B4-BE49-F238E27FC236}">
                <a16:creationId xmlns:a16="http://schemas.microsoft.com/office/drawing/2014/main" id="{85C15E07-8125-4E5E-8D50-9E8CD46235FA}"/>
              </a:ext>
            </a:extLst>
          </p:cNvPr>
          <p:cNvSpPr>
            <a:spLocks noGrp="1"/>
          </p:cNvSpPr>
          <p:nvPr>
            <p:ph type="title"/>
          </p:nvPr>
        </p:nvSpPr>
        <p:spPr>
          <a:xfrm>
            <a:off x="431883" y="-171400"/>
            <a:ext cx="8229600" cy="1143000"/>
          </a:xfrm>
        </p:spPr>
        <p:txBody>
          <a:bodyPr/>
          <a:lstStyle/>
          <a:p>
            <a:r>
              <a:rPr lang="pt-BR" dirty="0">
                <a:solidFill>
                  <a:srgbClr val="C00000"/>
                </a:solidFill>
              </a:rPr>
              <a:t>Resultados e Discussão</a:t>
            </a:r>
          </a:p>
        </p:txBody>
      </p:sp>
    </p:spTree>
    <p:extLst>
      <p:ext uri="{BB962C8B-B14F-4D97-AF65-F5344CB8AC3E}">
        <p14:creationId xmlns:p14="http://schemas.microsoft.com/office/powerpoint/2010/main" val="2600393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51F82B04-AF9A-413F-A48D-BFC28A909C6A}"/>
              </a:ext>
            </a:extLst>
          </p:cNvPr>
          <p:cNvSpPr/>
          <p:nvPr/>
        </p:nvSpPr>
        <p:spPr>
          <a:xfrm>
            <a:off x="72009" y="826338"/>
            <a:ext cx="9144000" cy="461665"/>
          </a:xfrm>
          <a:prstGeom prst="rect">
            <a:avLst/>
          </a:prstGeom>
        </p:spPr>
        <p:txBody>
          <a:bodyPr wrap="square">
            <a:spAutoFit/>
          </a:bodyPr>
          <a:lstStyle/>
          <a:p>
            <a:pPr marL="285750" indent="-285750">
              <a:buFont typeface="Arial" panose="020B0604020202020204" pitchFamily="34" charset="0"/>
              <a:buChar char="•"/>
            </a:pPr>
            <a:r>
              <a:rPr lang="pt-BR" sz="2400" b="1" dirty="0">
                <a:latin typeface="+mj-lt"/>
                <a:ea typeface="Times New Roman" panose="02020603050405020304" pitchFamily="18" charset="0"/>
              </a:rPr>
              <a:t>Esgotamento sanitário: </a:t>
            </a:r>
            <a:r>
              <a:rPr lang="pt-BR" sz="2400" b="1" dirty="0">
                <a:latin typeface="+mj-lt"/>
              </a:rPr>
              <a:t>Ausência de banheiro </a:t>
            </a:r>
            <a:endParaRPr lang="pt-BR" sz="2400" dirty="0">
              <a:latin typeface="+mj-lt"/>
              <a:cs typeface="Arial" panose="020B0604020202020204" pitchFamily="34" charset="0"/>
            </a:endParaRPr>
          </a:p>
        </p:txBody>
      </p:sp>
      <p:sp>
        <p:nvSpPr>
          <p:cNvPr id="5" name="Retângulo 4">
            <a:extLst>
              <a:ext uri="{FF2B5EF4-FFF2-40B4-BE49-F238E27FC236}">
                <a16:creationId xmlns:a16="http://schemas.microsoft.com/office/drawing/2014/main" id="{74123E24-0AD0-489B-9C84-30388B2312D0}"/>
              </a:ext>
            </a:extLst>
          </p:cNvPr>
          <p:cNvSpPr/>
          <p:nvPr/>
        </p:nvSpPr>
        <p:spPr>
          <a:xfrm>
            <a:off x="72009" y="1327408"/>
            <a:ext cx="6228184" cy="2677656"/>
          </a:xfrm>
          <a:prstGeom prst="rect">
            <a:avLst/>
          </a:prstGeom>
        </p:spPr>
        <p:txBody>
          <a:bodyPr wrap="square">
            <a:spAutoFit/>
          </a:bodyPr>
          <a:lstStyle/>
          <a:p>
            <a:pPr marL="342900" indent="-342900">
              <a:buFontTx/>
              <a:buChar char="-"/>
            </a:pPr>
            <a:r>
              <a:rPr lang="pt-BR" sz="2400" dirty="0">
                <a:latin typeface="+mj-lt"/>
              </a:rPr>
              <a:t>35,3% comunidade Kalunga (GO) (RANGEL et al., 2014).</a:t>
            </a:r>
          </a:p>
          <a:p>
            <a:pPr marL="285750" indent="-285750">
              <a:buFontTx/>
              <a:buChar char="-"/>
            </a:pPr>
            <a:r>
              <a:rPr lang="pt-BR" sz="2400" dirty="0">
                <a:latin typeface="+mj-lt"/>
              </a:rPr>
              <a:t>75, 3% comunidade Boqueirão (BA) (AMORIM et al., 2013).</a:t>
            </a:r>
          </a:p>
          <a:p>
            <a:pPr marL="285750" indent="-285750">
              <a:buFontTx/>
              <a:buChar char="-"/>
            </a:pPr>
            <a:r>
              <a:rPr lang="pt-BR" sz="2400" dirty="0">
                <a:latin typeface="+mj-lt"/>
              </a:rPr>
              <a:t>Maior parte da população na comunidade Caiana dos Crioulos (PA) não possuem banheiros (SILVA, 2015).</a:t>
            </a:r>
          </a:p>
        </p:txBody>
      </p:sp>
      <p:sp>
        <p:nvSpPr>
          <p:cNvPr id="6" name="Retângulo 10">
            <a:extLst>
              <a:ext uri="{FF2B5EF4-FFF2-40B4-BE49-F238E27FC236}">
                <a16:creationId xmlns:a16="http://schemas.microsoft.com/office/drawing/2014/main" id="{A1E70054-96A0-4DE1-8192-B07EDD013921}"/>
              </a:ext>
            </a:extLst>
          </p:cNvPr>
          <p:cNvSpPr/>
          <p:nvPr/>
        </p:nvSpPr>
        <p:spPr>
          <a:xfrm>
            <a:off x="24454" y="4077072"/>
            <a:ext cx="6275739" cy="1446550"/>
          </a:xfrm>
          <a:prstGeom prst="rect">
            <a:avLst/>
          </a:prstGeom>
          <a:solidFill>
            <a:schemeClr val="tx2">
              <a:lumMod val="40000"/>
              <a:lumOff val="60000"/>
            </a:schemeClr>
          </a:solidFill>
        </p:spPr>
        <p:txBody>
          <a:bodyPr wrap="square">
            <a:spAutoFit/>
          </a:bodyPr>
          <a:lstStyle/>
          <a:p>
            <a:pPr algn="just"/>
            <a:r>
              <a:rPr lang="pt-BR" sz="2200" dirty="0"/>
              <a:t>Tradicionalmente há o lançamento de excrementos diretamente sobre o solo em banheiros “rústicos” situados geralmente na vegetação próximo às residências. </a:t>
            </a:r>
            <a:endParaRPr lang="pt-BR" sz="2200" b="1" dirty="0"/>
          </a:p>
        </p:txBody>
      </p:sp>
      <p:pic>
        <p:nvPicPr>
          <p:cNvPr id="7" name="Imagen 6">
            <a:extLst>
              <a:ext uri="{FF2B5EF4-FFF2-40B4-BE49-F238E27FC236}">
                <a16:creationId xmlns:a16="http://schemas.microsoft.com/office/drawing/2014/main" id="{8713BDC5-1623-4ED4-9538-5DD223D34A2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372200" y="1057170"/>
            <a:ext cx="2643052" cy="2984826"/>
          </a:xfrm>
          <a:prstGeom prst="rect">
            <a:avLst/>
          </a:prstGeom>
        </p:spPr>
      </p:pic>
      <p:sp>
        <p:nvSpPr>
          <p:cNvPr id="8" name="CuadroTexto 7">
            <a:extLst>
              <a:ext uri="{FF2B5EF4-FFF2-40B4-BE49-F238E27FC236}">
                <a16:creationId xmlns:a16="http://schemas.microsoft.com/office/drawing/2014/main" id="{6548872D-31EC-47CC-BA7D-7585DBDB9920}"/>
              </a:ext>
            </a:extLst>
          </p:cNvPr>
          <p:cNvSpPr txBox="1"/>
          <p:nvPr/>
        </p:nvSpPr>
        <p:spPr>
          <a:xfrm>
            <a:off x="6369673" y="4127566"/>
            <a:ext cx="2291810" cy="646331"/>
          </a:xfrm>
          <a:prstGeom prst="rect">
            <a:avLst/>
          </a:prstGeom>
          <a:noFill/>
        </p:spPr>
        <p:txBody>
          <a:bodyPr wrap="square" rtlCol="0">
            <a:spAutoFit/>
          </a:bodyPr>
          <a:lstStyle/>
          <a:p>
            <a:r>
              <a:rPr lang="pt-BR" dirty="0"/>
              <a:t>Fonte: Ferreira e Pantaleão (2017)</a:t>
            </a:r>
          </a:p>
        </p:txBody>
      </p:sp>
      <p:sp>
        <p:nvSpPr>
          <p:cNvPr id="9" name="Título 1">
            <a:extLst>
              <a:ext uri="{FF2B5EF4-FFF2-40B4-BE49-F238E27FC236}">
                <a16:creationId xmlns:a16="http://schemas.microsoft.com/office/drawing/2014/main" id="{5186EE5A-D85E-41C4-8F86-E361D4183292}"/>
              </a:ext>
            </a:extLst>
          </p:cNvPr>
          <p:cNvSpPr>
            <a:spLocks noGrp="1"/>
          </p:cNvSpPr>
          <p:nvPr>
            <p:ph type="title"/>
          </p:nvPr>
        </p:nvSpPr>
        <p:spPr>
          <a:xfrm>
            <a:off x="431883" y="-171400"/>
            <a:ext cx="8229600" cy="1143000"/>
          </a:xfrm>
        </p:spPr>
        <p:txBody>
          <a:bodyPr/>
          <a:lstStyle/>
          <a:p>
            <a:r>
              <a:rPr lang="pt-BR" dirty="0">
                <a:solidFill>
                  <a:srgbClr val="C00000"/>
                </a:solidFill>
              </a:rPr>
              <a:t>Resultados e Discussão</a:t>
            </a:r>
          </a:p>
        </p:txBody>
      </p:sp>
    </p:spTree>
    <p:extLst>
      <p:ext uri="{BB962C8B-B14F-4D97-AF65-F5344CB8AC3E}">
        <p14:creationId xmlns:p14="http://schemas.microsoft.com/office/powerpoint/2010/main" val="55325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3F07620-C6CF-4DB5-87B4-3E3505B3DB54}"/>
              </a:ext>
            </a:extLst>
          </p:cNvPr>
          <p:cNvSpPr>
            <a:spLocks noGrp="1"/>
          </p:cNvSpPr>
          <p:nvPr>
            <p:ph type="title"/>
          </p:nvPr>
        </p:nvSpPr>
        <p:spPr>
          <a:xfrm>
            <a:off x="431883" y="-171400"/>
            <a:ext cx="8229600" cy="1143000"/>
          </a:xfrm>
        </p:spPr>
        <p:txBody>
          <a:bodyPr/>
          <a:lstStyle/>
          <a:p>
            <a:r>
              <a:rPr lang="pt-BR" dirty="0">
                <a:solidFill>
                  <a:srgbClr val="C00000"/>
                </a:solidFill>
              </a:rPr>
              <a:t>Resultados e Discussão</a:t>
            </a:r>
          </a:p>
        </p:txBody>
      </p:sp>
      <p:sp>
        <p:nvSpPr>
          <p:cNvPr id="8" name="Retângulo 7">
            <a:extLst>
              <a:ext uri="{FF2B5EF4-FFF2-40B4-BE49-F238E27FC236}">
                <a16:creationId xmlns:a16="http://schemas.microsoft.com/office/drawing/2014/main" id="{53BCECC4-68BB-406A-A729-E43637920A25}"/>
              </a:ext>
            </a:extLst>
          </p:cNvPr>
          <p:cNvSpPr/>
          <p:nvPr/>
        </p:nvSpPr>
        <p:spPr>
          <a:xfrm>
            <a:off x="0" y="764704"/>
            <a:ext cx="3923928" cy="1569660"/>
          </a:xfrm>
          <a:prstGeom prst="rect">
            <a:avLst/>
          </a:prstGeom>
        </p:spPr>
        <p:txBody>
          <a:bodyPr wrap="square">
            <a:spAutoFit/>
          </a:bodyPr>
          <a:lstStyle/>
          <a:p>
            <a:pPr marL="285750" indent="-285750">
              <a:buFont typeface="Arial" panose="020B0604020202020204" pitchFamily="34" charset="0"/>
              <a:buChar char="•"/>
            </a:pPr>
            <a:r>
              <a:rPr lang="en-US" sz="2400" b="1" dirty="0">
                <a:latin typeface="+mj-lt"/>
                <a:ea typeface="Times New Roman" panose="02020603050405020304" pitchFamily="18" charset="0"/>
              </a:rPr>
              <a:t>Res</a:t>
            </a:r>
            <a:r>
              <a:rPr lang="pt-BR" sz="2400" b="1" dirty="0" err="1">
                <a:latin typeface="+mj-lt"/>
                <a:ea typeface="Times New Roman" panose="02020603050405020304" pitchFamily="18" charset="0"/>
              </a:rPr>
              <a:t>íduos</a:t>
            </a:r>
            <a:r>
              <a:rPr lang="pt-BR" sz="2400" b="1" dirty="0">
                <a:latin typeface="+mj-lt"/>
                <a:ea typeface="Times New Roman" panose="02020603050405020304" pitchFamily="18" charset="0"/>
              </a:rPr>
              <a:t> sólidos</a:t>
            </a:r>
          </a:p>
          <a:p>
            <a:pPr marL="285750" indent="-285750">
              <a:buFontTx/>
              <a:buChar char="-"/>
            </a:pPr>
            <a:r>
              <a:rPr lang="pt-BR" sz="2400" dirty="0">
                <a:latin typeface="+mj-lt"/>
                <a:cs typeface="Arial" panose="020B0604020202020204" pitchFamily="34" charset="0"/>
              </a:rPr>
              <a:t>Precariedade do serviço de coleta dos resíduos sólidos nas comunidades rurais.</a:t>
            </a:r>
            <a:endParaRPr lang="pt-BR" sz="2400" b="1" dirty="0">
              <a:latin typeface="+mj-lt"/>
              <a:ea typeface="Times New Roman" panose="02020603050405020304" pitchFamily="18" charset="0"/>
            </a:endParaRPr>
          </a:p>
        </p:txBody>
      </p:sp>
      <p:sp>
        <p:nvSpPr>
          <p:cNvPr id="9" name="Rectángulo 1">
            <a:extLst>
              <a:ext uri="{FF2B5EF4-FFF2-40B4-BE49-F238E27FC236}">
                <a16:creationId xmlns:a16="http://schemas.microsoft.com/office/drawing/2014/main" id="{DF7EAA36-F115-4704-BA27-FA34CC6635D0}"/>
              </a:ext>
            </a:extLst>
          </p:cNvPr>
          <p:cNvSpPr/>
          <p:nvPr/>
        </p:nvSpPr>
        <p:spPr>
          <a:xfrm>
            <a:off x="5076057" y="836712"/>
            <a:ext cx="3971800" cy="1569660"/>
          </a:xfrm>
          <a:prstGeom prst="rect">
            <a:avLst/>
          </a:prstGeom>
        </p:spPr>
        <p:txBody>
          <a:bodyPr wrap="square">
            <a:spAutoFit/>
          </a:bodyPr>
          <a:lstStyle/>
          <a:p>
            <a:r>
              <a:rPr lang="pt-BR" sz="2400" dirty="0">
                <a:latin typeface="+mj-lt"/>
                <a:ea typeface="Times New Roman" panose="02020603050405020304" pitchFamily="18" charset="0"/>
              </a:rPr>
              <a:t>Apenas 30% das comunidades quilombolas do nordeste brasileiro possuem coleta de resíduos (SILVA et al., 2014)</a:t>
            </a:r>
            <a:endParaRPr lang="pt-BR" sz="2400" dirty="0">
              <a:latin typeface="+mj-lt"/>
            </a:endParaRPr>
          </a:p>
        </p:txBody>
      </p:sp>
      <p:sp>
        <p:nvSpPr>
          <p:cNvPr id="10" name="Retângulo 4">
            <a:extLst>
              <a:ext uri="{FF2B5EF4-FFF2-40B4-BE49-F238E27FC236}">
                <a16:creationId xmlns:a16="http://schemas.microsoft.com/office/drawing/2014/main" id="{8C4BD57E-2FD1-4CED-9407-1BA5FFC2F27A}"/>
              </a:ext>
            </a:extLst>
          </p:cNvPr>
          <p:cNvSpPr/>
          <p:nvPr/>
        </p:nvSpPr>
        <p:spPr>
          <a:xfrm>
            <a:off x="0" y="2708920"/>
            <a:ext cx="5292080" cy="2677656"/>
          </a:xfrm>
          <a:prstGeom prst="rect">
            <a:avLst/>
          </a:prstGeom>
        </p:spPr>
        <p:txBody>
          <a:bodyPr wrap="square">
            <a:spAutoFit/>
          </a:bodyPr>
          <a:lstStyle/>
          <a:p>
            <a:pPr marL="285750" indent="-285750">
              <a:buFont typeface="Arial" panose="020B0604020202020204" pitchFamily="34" charset="0"/>
              <a:buChar char="•"/>
            </a:pPr>
            <a:r>
              <a:rPr lang="pt-BR" sz="2400" b="1" dirty="0">
                <a:latin typeface="+mj-lt"/>
                <a:cs typeface="Arial" panose="020B0604020202020204" pitchFamily="34" charset="0"/>
              </a:rPr>
              <a:t>Destinação: </a:t>
            </a:r>
          </a:p>
          <a:p>
            <a:pPr marL="285750" indent="-285750">
              <a:buFontTx/>
              <a:buChar char="-"/>
            </a:pPr>
            <a:endParaRPr lang="pt-BR" sz="2400" dirty="0">
              <a:latin typeface="+mj-lt"/>
              <a:cs typeface="Arial" panose="020B0604020202020204" pitchFamily="34" charset="0"/>
            </a:endParaRPr>
          </a:p>
          <a:p>
            <a:pPr marL="285750" indent="-285750">
              <a:buFontTx/>
              <a:buChar char="-"/>
            </a:pPr>
            <a:r>
              <a:rPr lang="pt-BR" sz="2400" dirty="0">
                <a:latin typeface="+mj-lt"/>
                <a:ea typeface="Times New Roman" panose="02020603050405020304" pitchFamily="18" charset="0"/>
                <a:cs typeface="Arial" panose="020B0604020202020204" pitchFamily="34" charset="0"/>
              </a:rPr>
              <a:t>Resíduos secos:</a:t>
            </a:r>
            <a:r>
              <a:rPr lang="pt-BR" sz="2400" dirty="0">
                <a:latin typeface="+mj-lt"/>
                <a:cs typeface="Arial" panose="020B0604020202020204" pitchFamily="34" charset="0"/>
              </a:rPr>
              <a:t> queimados, enterrados ou dispostos  a céu aberto;</a:t>
            </a:r>
          </a:p>
          <a:p>
            <a:pPr marL="285750" indent="-285750">
              <a:buFontTx/>
              <a:buChar char="-"/>
            </a:pPr>
            <a:endParaRPr lang="pt-BR" sz="2400" dirty="0">
              <a:latin typeface="+mj-lt"/>
              <a:cs typeface="Arial" panose="020B0604020202020204" pitchFamily="34" charset="0"/>
            </a:endParaRPr>
          </a:p>
          <a:p>
            <a:pPr marL="285750" indent="-285750">
              <a:buFontTx/>
              <a:buChar char="-"/>
            </a:pPr>
            <a:r>
              <a:rPr lang="pt-BR" sz="2400" dirty="0">
                <a:latin typeface="+mj-lt"/>
                <a:cs typeface="Arial" panose="020B0604020202020204" pitchFamily="34" charset="0"/>
              </a:rPr>
              <a:t>Resíduos orgânicos: destinados como alimentação aos animais de criação. </a:t>
            </a:r>
            <a:endParaRPr lang="pt-BR" sz="2400" b="1" dirty="0">
              <a:latin typeface="+mj-lt"/>
              <a:ea typeface="Times New Roman" panose="02020603050405020304" pitchFamily="18" charset="0"/>
            </a:endParaRPr>
          </a:p>
        </p:txBody>
      </p:sp>
      <p:sp>
        <p:nvSpPr>
          <p:cNvPr id="13" name="Flecha derecha 2">
            <a:extLst>
              <a:ext uri="{FF2B5EF4-FFF2-40B4-BE49-F238E27FC236}">
                <a16:creationId xmlns:a16="http://schemas.microsoft.com/office/drawing/2014/main" id="{40B05769-BD5F-487C-A986-1BEF9A20ED15}"/>
              </a:ext>
            </a:extLst>
          </p:cNvPr>
          <p:cNvSpPr/>
          <p:nvPr/>
        </p:nvSpPr>
        <p:spPr>
          <a:xfrm>
            <a:off x="3923929" y="1252092"/>
            <a:ext cx="1008112" cy="4616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uadroTexto 6">
            <a:extLst>
              <a:ext uri="{FF2B5EF4-FFF2-40B4-BE49-F238E27FC236}">
                <a16:creationId xmlns:a16="http://schemas.microsoft.com/office/drawing/2014/main" id="{842644F7-577A-4FF7-8B8D-42703FF57C1A}"/>
              </a:ext>
            </a:extLst>
          </p:cNvPr>
          <p:cNvSpPr txBox="1"/>
          <p:nvPr/>
        </p:nvSpPr>
        <p:spPr>
          <a:xfrm>
            <a:off x="5444163" y="5179331"/>
            <a:ext cx="3376309" cy="369332"/>
          </a:xfrm>
          <a:prstGeom prst="rect">
            <a:avLst/>
          </a:prstGeom>
          <a:noFill/>
        </p:spPr>
        <p:txBody>
          <a:bodyPr wrap="none" rtlCol="0">
            <a:spAutoFit/>
          </a:bodyPr>
          <a:lstStyle/>
          <a:p>
            <a:r>
              <a:rPr lang="pt-BR" dirty="0"/>
              <a:t>Fonte: Ferreira e Pantaleão (2017)</a:t>
            </a:r>
          </a:p>
        </p:txBody>
      </p:sp>
      <p:pic>
        <p:nvPicPr>
          <p:cNvPr id="15" name="Imagen 7">
            <a:extLst>
              <a:ext uri="{FF2B5EF4-FFF2-40B4-BE49-F238E27FC236}">
                <a16:creationId xmlns:a16="http://schemas.microsoft.com/office/drawing/2014/main" id="{AED7CEBF-00E6-4778-B2B3-61EA3173C154}"/>
              </a:ext>
            </a:extLst>
          </p:cNvPr>
          <p:cNvPicPr>
            <a:picLocks noChangeAspect="1"/>
          </p:cNvPicPr>
          <p:nvPr/>
        </p:nvPicPr>
        <p:blipFill>
          <a:blip r:embed="rId2"/>
          <a:stretch>
            <a:fillRect/>
          </a:stretch>
        </p:blipFill>
        <p:spPr>
          <a:xfrm>
            <a:off x="5525079" y="2708920"/>
            <a:ext cx="3439409" cy="2470411"/>
          </a:xfrm>
          <a:prstGeom prst="rect">
            <a:avLst/>
          </a:prstGeom>
        </p:spPr>
      </p:pic>
    </p:spTree>
    <p:extLst>
      <p:ext uri="{BB962C8B-B14F-4D97-AF65-F5344CB8AC3E}">
        <p14:creationId xmlns:p14="http://schemas.microsoft.com/office/powerpoint/2010/main" val="1353511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2ACE4045-60EE-432E-9C5C-B9E0269B545E}"/>
              </a:ext>
            </a:extLst>
          </p:cNvPr>
          <p:cNvSpPr>
            <a:spLocks noGrp="1"/>
          </p:cNvSpPr>
          <p:nvPr>
            <p:ph type="title"/>
          </p:nvPr>
        </p:nvSpPr>
        <p:spPr>
          <a:xfrm>
            <a:off x="431883" y="-171400"/>
            <a:ext cx="8229600" cy="1143000"/>
          </a:xfrm>
        </p:spPr>
        <p:txBody>
          <a:bodyPr/>
          <a:lstStyle/>
          <a:p>
            <a:r>
              <a:rPr lang="pt-BR" dirty="0">
                <a:solidFill>
                  <a:srgbClr val="C00000"/>
                </a:solidFill>
              </a:rPr>
              <a:t>Resultados e Discussão</a:t>
            </a:r>
          </a:p>
        </p:txBody>
      </p:sp>
      <p:sp>
        <p:nvSpPr>
          <p:cNvPr id="18" name="Retângulo 17">
            <a:extLst>
              <a:ext uri="{FF2B5EF4-FFF2-40B4-BE49-F238E27FC236}">
                <a16:creationId xmlns:a16="http://schemas.microsoft.com/office/drawing/2014/main" id="{E9B7F6BD-400F-416C-B446-EC11F3A47AED}"/>
              </a:ext>
            </a:extLst>
          </p:cNvPr>
          <p:cNvSpPr/>
          <p:nvPr/>
        </p:nvSpPr>
        <p:spPr>
          <a:xfrm>
            <a:off x="-25317" y="1136626"/>
            <a:ext cx="9144000" cy="830997"/>
          </a:xfrm>
          <a:prstGeom prst="rect">
            <a:avLst/>
          </a:prstGeom>
        </p:spPr>
        <p:txBody>
          <a:bodyPr wrap="square">
            <a:spAutoFit/>
          </a:bodyPr>
          <a:lstStyle/>
          <a:p>
            <a:pPr marL="285750" indent="-285750">
              <a:buFont typeface="Arial" panose="020B0604020202020204" pitchFamily="34" charset="0"/>
              <a:buChar char="•"/>
            </a:pPr>
            <a:r>
              <a:rPr lang="pt-BR" sz="2400" b="1" dirty="0">
                <a:latin typeface="+mj-lt"/>
                <a:ea typeface="Times New Roman" panose="02020603050405020304" pitchFamily="18" charset="0"/>
              </a:rPr>
              <a:t>Destinação dos resíduos: Comunidade Kalunga (GO) </a:t>
            </a:r>
            <a:r>
              <a:rPr lang="pt-BR" sz="2400" dirty="0">
                <a:latin typeface="+mj-lt"/>
              </a:rPr>
              <a:t>(RANGEL</a:t>
            </a:r>
            <a:r>
              <a:rPr lang="pt-BR" sz="2400" i="1" dirty="0">
                <a:latin typeface="+mj-lt"/>
              </a:rPr>
              <a:t> </a:t>
            </a:r>
            <a:r>
              <a:rPr lang="pt-BR" sz="2400" dirty="0">
                <a:latin typeface="+mj-lt"/>
              </a:rPr>
              <a:t>et al</a:t>
            </a:r>
            <a:r>
              <a:rPr lang="pt-BR" sz="2400" i="1" dirty="0">
                <a:latin typeface="+mj-lt"/>
              </a:rPr>
              <a:t>.</a:t>
            </a:r>
            <a:r>
              <a:rPr lang="pt-BR" sz="2400" dirty="0">
                <a:latin typeface="+mj-lt"/>
              </a:rPr>
              <a:t>, 2014)</a:t>
            </a:r>
            <a:endParaRPr lang="pt-BR" sz="2400" dirty="0">
              <a:latin typeface="+mj-lt"/>
              <a:cs typeface="Arial" panose="020B0604020202020204" pitchFamily="34" charset="0"/>
            </a:endParaRPr>
          </a:p>
        </p:txBody>
      </p:sp>
      <p:sp>
        <p:nvSpPr>
          <p:cNvPr id="19" name="Retângulo 18">
            <a:extLst>
              <a:ext uri="{FF2B5EF4-FFF2-40B4-BE49-F238E27FC236}">
                <a16:creationId xmlns:a16="http://schemas.microsoft.com/office/drawing/2014/main" id="{9EE6FA1A-7008-492F-8DA8-6290F7B76658}"/>
              </a:ext>
            </a:extLst>
          </p:cNvPr>
          <p:cNvSpPr/>
          <p:nvPr/>
        </p:nvSpPr>
        <p:spPr>
          <a:xfrm>
            <a:off x="153268" y="1888809"/>
            <a:ext cx="8402302" cy="461665"/>
          </a:xfrm>
          <a:prstGeom prst="rect">
            <a:avLst/>
          </a:prstGeom>
        </p:spPr>
        <p:txBody>
          <a:bodyPr wrap="square">
            <a:spAutoFit/>
          </a:bodyPr>
          <a:lstStyle/>
          <a:p>
            <a:r>
              <a:rPr lang="pt-BR" sz="2400" b="1" dirty="0"/>
              <a:t>- </a:t>
            </a:r>
            <a:r>
              <a:rPr lang="pt-BR" sz="2400" dirty="0"/>
              <a:t>95,4% são acumulados no terreno para posterior queima; </a:t>
            </a:r>
            <a:endParaRPr lang="pt-BR" sz="2400" b="1" dirty="0"/>
          </a:p>
        </p:txBody>
      </p:sp>
      <p:sp>
        <p:nvSpPr>
          <p:cNvPr id="20" name="Retângulo 5">
            <a:extLst>
              <a:ext uri="{FF2B5EF4-FFF2-40B4-BE49-F238E27FC236}">
                <a16:creationId xmlns:a16="http://schemas.microsoft.com/office/drawing/2014/main" id="{9D3034B3-C513-4FFF-BEA4-5197EAF34DBA}"/>
              </a:ext>
            </a:extLst>
          </p:cNvPr>
          <p:cNvSpPr/>
          <p:nvPr/>
        </p:nvSpPr>
        <p:spPr>
          <a:xfrm>
            <a:off x="-47021" y="2492896"/>
            <a:ext cx="9144000" cy="830997"/>
          </a:xfrm>
          <a:prstGeom prst="rect">
            <a:avLst/>
          </a:prstGeom>
        </p:spPr>
        <p:txBody>
          <a:bodyPr wrap="square">
            <a:spAutoFit/>
          </a:bodyPr>
          <a:lstStyle/>
          <a:p>
            <a:pPr marL="285750" indent="-285750">
              <a:buFont typeface="Arial" panose="020B0604020202020204" pitchFamily="34" charset="0"/>
              <a:buChar char="•"/>
            </a:pPr>
            <a:r>
              <a:rPr lang="pt-BR" sz="2400" b="1" dirty="0">
                <a:latin typeface="+mj-lt"/>
                <a:ea typeface="Times New Roman" panose="02020603050405020304" pitchFamily="18" charset="0"/>
              </a:rPr>
              <a:t>Destinação dos resíduos: Comunidade Boqueirão (BA) </a:t>
            </a:r>
            <a:r>
              <a:rPr lang="pt-BR" sz="2400" dirty="0">
                <a:latin typeface="+mj-lt"/>
              </a:rPr>
              <a:t>(AMORIM et al., 2013)</a:t>
            </a:r>
          </a:p>
        </p:txBody>
      </p:sp>
      <p:sp>
        <p:nvSpPr>
          <p:cNvPr id="21" name="Retângulo 10">
            <a:extLst>
              <a:ext uri="{FF2B5EF4-FFF2-40B4-BE49-F238E27FC236}">
                <a16:creationId xmlns:a16="http://schemas.microsoft.com/office/drawing/2014/main" id="{7535A476-AB10-4ADE-9F67-29EB537EF772}"/>
              </a:ext>
            </a:extLst>
          </p:cNvPr>
          <p:cNvSpPr/>
          <p:nvPr/>
        </p:nvSpPr>
        <p:spPr>
          <a:xfrm>
            <a:off x="144710" y="3255367"/>
            <a:ext cx="7560840" cy="461665"/>
          </a:xfrm>
          <a:prstGeom prst="rect">
            <a:avLst/>
          </a:prstGeom>
        </p:spPr>
        <p:txBody>
          <a:bodyPr wrap="square">
            <a:spAutoFit/>
          </a:bodyPr>
          <a:lstStyle/>
          <a:p>
            <a:pPr marL="285750" indent="-285750">
              <a:buFontTx/>
              <a:buChar char="-"/>
            </a:pPr>
            <a:r>
              <a:rPr lang="pt-BR" sz="2400" dirty="0">
                <a:latin typeface="+mj-lt"/>
              </a:rPr>
              <a:t>94,2% são queimados ou jogados em terrenos baldios;</a:t>
            </a:r>
          </a:p>
        </p:txBody>
      </p:sp>
      <p:sp>
        <p:nvSpPr>
          <p:cNvPr id="22" name="Retângulo 5">
            <a:extLst>
              <a:ext uri="{FF2B5EF4-FFF2-40B4-BE49-F238E27FC236}">
                <a16:creationId xmlns:a16="http://schemas.microsoft.com/office/drawing/2014/main" id="{5130689A-E2CA-4DA7-BB12-3FCE04C04B0B}"/>
              </a:ext>
            </a:extLst>
          </p:cNvPr>
          <p:cNvSpPr/>
          <p:nvPr/>
        </p:nvSpPr>
        <p:spPr>
          <a:xfrm>
            <a:off x="-36512" y="3843068"/>
            <a:ext cx="9144000" cy="830997"/>
          </a:xfrm>
          <a:prstGeom prst="rect">
            <a:avLst/>
          </a:prstGeom>
        </p:spPr>
        <p:txBody>
          <a:bodyPr wrap="square">
            <a:spAutoFit/>
          </a:bodyPr>
          <a:lstStyle/>
          <a:p>
            <a:pPr marL="285750" indent="-285750">
              <a:buFont typeface="Arial" panose="020B0604020202020204" pitchFamily="34" charset="0"/>
              <a:buChar char="•"/>
            </a:pPr>
            <a:r>
              <a:rPr lang="pt-BR" sz="2400" b="1" dirty="0">
                <a:latin typeface="+mj-lt"/>
                <a:ea typeface="Times New Roman" panose="02020603050405020304" pitchFamily="18" charset="0"/>
              </a:rPr>
              <a:t>Destinação dos resíduos: Comunidade Brejo dos Crioulos, São João da Ponte, Varzelândia e </a:t>
            </a:r>
            <a:r>
              <a:rPr lang="pt-BR" sz="2400" b="1" dirty="0" err="1">
                <a:latin typeface="+mj-lt"/>
                <a:ea typeface="Times New Roman" panose="02020603050405020304" pitchFamily="18" charset="0"/>
              </a:rPr>
              <a:t>Verdelândia</a:t>
            </a:r>
            <a:r>
              <a:rPr lang="pt-BR" sz="2400" b="1" dirty="0">
                <a:latin typeface="+mj-lt"/>
                <a:ea typeface="Times New Roman" panose="02020603050405020304" pitchFamily="18" charset="0"/>
              </a:rPr>
              <a:t>  (MG) </a:t>
            </a:r>
            <a:r>
              <a:rPr lang="pt-BR" sz="2400" dirty="0">
                <a:latin typeface="+mj-lt"/>
              </a:rPr>
              <a:t>(PINHO et al. 2015)</a:t>
            </a:r>
            <a:endParaRPr lang="pt-BR" sz="2400" dirty="0">
              <a:latin typeface="+mj-lt"/>
              <a:cs typeface="Arial" panose="020B0604020202020204" pitchFamily="34" charset="0"/>
            </a:endParaRPr>
          </a:p>
        </p:txBody>
      </p:sp>
      <p:sp>
        <p:nvSpPr>
          <p:cNvPr id="23" name="Retângulo 10">
            <a:extLst>
              <a:ext uri="{FF2B5EF4-FFF2-40B4-BE49-F238E27FC236}">
                <a16:creationId xmlns:a16="http://schemas.microsoft.com/office/drawing/2014/main" id="{234F4F4E-8D7E-4171-9315-D2C9F8895820}"/>
              </a:ext>
            </a:extLst>
          </p:cNvPr>
          <p:cNvSpPr/>
          <p:nvPr/>
        </p:nvSpPr>
        <p:spPr>
          <a:xfrm>
            <a:off x="107504" y="4652542"/>
            <a:ext cx="7560840" cy="830997"/>
          </a:xfrm>
          <a:prstGeom prst="rect">
            <a:avLst/>
          </a:prstGeom>
        </p:spPr>
        <p:txBody>
          <a:bodyPr wrap="square">
            <a:spAutoFit/>
          </a:bodyPr>
          <a:lstStyle/>
          <a:p>
            <a:pPr marL="285750" indent="-285750">
              <a:buFontTx/>
              <a:buChar char="-"/>
            </a:pPr>
            <a:r>
              <a:rPr lang="pt-BR" sz="2400" dirty="0">
                <a:latin typeface="+mj-lt"/>
              </a:rPr>
              <a:t>55,7% são queimados;</a:t>
            </a:r>
          </a:p>
          <a:p>
            <a:pPr marL="285750" indent="-285750">
              <a:buFontTx/>
              <a:buChar char="-"/>
            </a:pPr>
            <a:r>
              <a:rPr lang="pt-BR" sz="2400" dirty="0">
                <a:latin typeface="+mj-lt"/>
              </a:rPr>
              <a:t>32,7% depositados em terreno. </a:t>
            </a:r>
          </a:p>
        </p:txBody>
      </p:sp>
    </p:spTree>
    <p:extLst>
      <p:ext uri="{BB962C8B-B14F-4D97-AF65-F5344CB8AC3E}">
        <p14:creationId xmlns:p14="http://schemas.microsoft.com/office/powerpoint/2010/main" val="203297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1883" y="-171400"/>
            <a:ext cx="8229600" cy="1143000"/>
          </a:xfrm>
        </p:spPr>
        <p:txBody>
          <a:bodyPr/>
          <a:lstStyle/>
          <a:p>
            <a:r>
              <a:rPr lang="pt-BR" dirty="0">
                <a:solidFill>
                  <a:srgbClr val="C00000"/>
                </a:solidFill>
              </a:rPr>
              <a:t>INTRODUÇÃO</a:t>
            </a:r>
          </a:p>
        </p:txBody>
      </p:sp>
      <p:sp>
        <p:nvSpPr>
          <p:cNvPr id="3" name="Espaço Reservado para Conteúdo 2"/>
          <p:cNvSpPr>
            <a:spLocks noGrp="1"/>
          </p:cNvSpPr>
          <p:nvPr>
            <p:ph idx="1"/>
          </p:nvPr>
        </p:nvSpPr>
        <p:spPr>
          <a:xfrm>
            <a:off x="14808" y="908720"/>
            <a:ext cx="8939490" cy="2664296"/>
          </a:xfrm>
        </p:spPr>
        <p:txBody>
          <a:bodyPr>
            <a:noAutofit/>
          </a:bodyPr>
          <a:lstStyle/>
          <a:p>
            <a:pPr algn="just"/>
            <a:r>
              <a:rPr lang="pt-BR" sz="2400" dirty="0">
                <a:cs typeface="Arial" panose="020B0604020202020204" pitchFamily="34" charset="0"/>
              </a:rPr>
              <a:t>Comunidades quilombolas são grupos étnico-raciais, constituído por população negra rural ou urbana.</a:t>
            </a:r>
          </a:p>
          <a:p>
            <a:pPr algn="just"/>
            <a:r>
              <a:rPr lang="pt-BR" sz="2400" b="1" dirty="0">
                <a:cs typeface="Arial" panose="020B0604020202020204" pitchFamily="34" charset="0"/>
              </a:rPr>
              <a:t>A origem se refere a diferentes situações:</a:t>
            </a:r>
          </a:p>
          <a:p>
            <a:pPr algn="just">
              <a:buFontTx/>
              <a:buChar char="-"/>
            </a:pPr>
            <a:r>
              <a:rPr lang="pt-BR" sz="2400" dirty="0">
                <a:cs typeface="Arial" panose="020B0604020202020204" pitchFamily="34" charset="0"/>
              </a:rPr>
              <a:t>Relação com a terra</a:t>
            </a:r>
          </a:p>
          <a:p>
            <a:pPr algn="just">
              <a:buFontTx/>
              <a:buChar char="-"/>
            </a:pPr>
            <a:r>
              <a:rPr lang="pt-BR" sz="2400" dirty="0">
                <a:cs typeface="Arial" panose="020B0604020202020204" pitchFamily="34" charset="0"/>
              </a:rPr>
              <a:t>Parentesco</a:t>
            </a:r>
          </a:p>
          <a:p>
            <a:pPr algn="just">
              <a:buFontTx/>
              <a:buChar char="-"/>
            </a:pPr>
            <a:r>
              <a:rPr lang="pt-BR" sz="2400" dirty="0">
                <a:cs typeface="Arial" panose="020B0604020202020204" pitchFamily="34" charset="0"/>
              </a:rPr>
              <a:t>Território</a:t>
            </a:r>
          </a:p>
          <a:p>
            <a:pPr algn="just">
              <a:buFontTx/>
              <a:buChar char="-"/>
            </a:pPr>
            <a:r>
              <a:rPr lang="pt-BR" sz="2400" dirty="0">
                <a:cs typeface="Arial" panose="020B0604020202020204" pitchFamily="34" charset="0"/>
              </a:rPr>
              <a:t>Tradições e práticas</a:t>
            </a:r>
          </a:p>
          <a:p>
            <a:pPr marL="0" indent="0" algn="just">
              <a:buNone/>
            </a:pPr>
            <a:r>
              <a:rPr lang="pt-BR" sz="2400" dirty="0">
                <a:cs typeface="Arial" panose="020B0604020202020204" pitchFamily="34" charset="0"/>
              </a:rPr>
              <a:t>culturais</a:t>
            </a:r>
          </a:p>
        </p:txBody>
      </p:sp>
      <p:pic>
        <p:nvPicPr>
          <p:cNvPr id="1026" name="Picture 2" descr="Resultado de imagem para comunidade quilombola">
            <a:extLst>
              <a:ext uri="{FF2B5EF4-FFF2-40B4-BE49-F238E27FC236}">
                <a16:creationId xmlns:a16="http://schemas.microsoft.com/office/drawing/2014/main" id="{0442A6F8-A3D6-44A5-89CF-16CDBEFE0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311" y="1509972"/>
            <a:ext cx="2772987" cy="15589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m relacionada">
            <a:extLst>
              <a:ext uri="{FF2B5EF4-FFF2-40B4-BE49-F238E27FC236}">
                <a16:creationId xmlns:a16="http://schemas.microsoft.com/office/drawing/2014/main" id="{6EF0318E-4625-49DD-9258-3040104B93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1312" y="3244751"/>
            <a:ext cx="2772987" cy="20797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comunidade quilombola">
            <a:extLst>
              <a:ext uri="{FF2B5EF4-FFF2-40B4-BE49-F238E27FC236}">
                <a16:creationId xmlns:a16="http://schemas.microsoft.com/office/drawing/2014/main" id="{3FE16D6F-961E-4DFE-97CC-9DE5E4D2A5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028" y="3244751"/>
            <a:ext cx="3119609" cy="207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87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5">
            <a:extLst>
              <a:ext uri="{FF2B5EF4-FFF2-40B4-BE49-F238E27FC236}">
                <a16:creationId xmlns:a16="http://schemas.microsoft.com/office/drawing/2014/main" id="{5B6DE992-3A3F-44A4-B949-704570CEAE11}"/>
              </a:ext>
            </a:extLst>
          </p:cNvPr>
          <p:cNvSpPr/>
          <p:nvPr/>
        </p:nvSpPr>
        <p:spPr>
          <a:xfrm>
            <a:off x="179512" y="1052736"/>
            <a:ext cx="8477345" cy="830997"/>
          </a:xfrm>
          <a:prstGeom prst="rect">
            <a:avLst/>
          </a:prstGeom>
        </p:spPr>
        <p:txBody>
          <a:bodyPr wrap="square">
            <a:spAutoFit/>
          </a:bodyPr>
          <a:lstStyle/>
          <a:p>
            <a:pPr marL="285750" indent="-285750">
              <a:buFont typeface="Arial" panose="020B0604020202020204" pitchFamily="34" charset="0"/>
              <a:buChar char="•"/>
            </a:pPr>
            <a:r>
              <a:rPr lang="pt-BR" sz="2400" b="1" dirty="0">
                <a:latin typeface="+mj-lt"/>
                <a:ea typeface="Times New Roman" panose="02020603050405020304" pitchFamily="18" charset="0"/>
              </a:rPr>
              <a:t>Destinação dos resíduos: Comunidade </a:t>
            </a:r>
            <a:r>
              <a:rPr lang="pt-BR" sz="2400" b="1" dirty="0" err="1">
                <a:latin typeface="+mj-lt"/>
                <a:ea typeface="Times New Roman" panose="02020603050405020304" pitchFamily="18" charset="0"/>
              </a:rPr>
              <a:t>Filus</a:t>
            </a:r>
            <a:r>
              <a:rPr lang="pt-BR" sz="2400" b="1" dirty="0">
                <a:latin typeface="+mj-lt"/>
                <a:ea typeface="Times New Roman" panose="02020603050405020304" pitchFamily="18" charset="0"/>
              </a:rPr>
              <a:t>, Mariana e </a:t>
            </a:r>
            <a:r>
              <a:rPr lang="pt-BR" sz="2400" b="1" dirty="0" err="1">
                <a:latin typeface="+mj-lt"/>
                <a:ea typeface="Times New Roman" panose="02020603050405020304" pitchFamily="18" charset="0"/>
              </a:rPr>
              <a:t>Jussarinha</a:t>
            </a:r>
            <a:r>
              <a:rPr lang="pt-BR" sz="2400" b="1" dirty="0">
                <a:latin typeface="+mj-lt"/>
                <a:ea typeface="Times New Roman" panose="02020603050405020304" pitchFamily="18" charset="0"/>
              </a:rPr>
              <a:t> (AL)</a:t>
            </a:r>
            <a:r>
              <a:rPr lang="pt-BR" sz="2400" dirty="0">
                <a:latin typeface="+mj-lt"/>
              </a:rPr>
              <a:t> (FERREIRA e PANTALEÃO, 2017)</a:t>
            </a:r>
            <a:endParaRPr lang="pt-BR" sz="2400" dirty="0">
              <a:latin typeface="+mj-lt"/>
              <a:cs typeface="Arial" panose="020B0604020202020204" pitchFamily="34" charset="0"/>
            </a:endParaRPr>
          </a:p>
        </p:txBody>
      </p:sp>
      <p:sp>
        <p:nvSpPr>
          <p:cNvPr id="5" name="Retângulo 10">
            <a:extLst>
              <a:ext uri="{FF2B5EF4-FFF2-40B4-BE49-F238E27FC236}">
                <a16:creationId xmlns:a16="http://schemas.microsoft.com/office/drawing/2014/main" id="{3D1821B8-B8AA-4213-9D0B-2E1B29CF935B}"/>
              </a:ext>
            </a:extLst>
          </p:cNvPr>
          <p:cNvSpPr/>
          <p:nvPr/>
        </p:nvSpPr>
        <p:spPr>
          <a:xfrm>
            <a:off x="431883" y="2314419"/>
            <a:ext cx="3744416" cy="1938992"/>
          </a:xfrm>
          <a:prstGeom prst="rect">
            <a:avLst/>
          </a:prstGeom>
        </p:spPr>
        <p:txBody>
          <a:bodyPr wrap="square">
            <a:spAutoFit/>
          </a:bodyPr>
          <a:lstStyle/>
          <a:p>
            <a:pPr marL="285750" indent="-285750">
              <a:buFontTx/>
              <a:buChar char="-"/>
            </a:pPr>
            <a:r>
              <a:rPr lang="pt-BR" sz="2400" dirty="0"/>
              <a:t>Os resíduos são queimados em toneis de metal ou depositados nos quintais das residências ou em locais comuns.</a:t>
            </a:r>
          </a:p>
        </p:txBody>
      </p:sp>
      <p:pic>
        <p:nvPicPr>
          <p:cNvPr id="6" name="Imagen 14">
            <a:extLst>
              <a:ext uri="{FF2B5EF4-FFF2-40B4-BE49-F238E27FC236}">
                <a16:creationId xmlns:a16="http://schemas.microsoft.com/office/drawing/2014/main" id="{024BEA86-C3C0-496F-9951-90424CA6558B}"/>
              </a:ext>
            </a:extLst>
          </p:cNvPr>
          <p:cNvPicPr>
            <a:picLocks noChangeAspect="1"/>
          </p:cNvPicPr>
          <p:nvPr/>
        </p:nvPicPr>
        <p:blipFill>
          <a:blip r:embed="rId2"/>
          <a:stretch>
            <a:fillRect/>
          </a:stretch>
        </p:blipFill>
        <p:spPr>
          <a:xfrm>
            <a:off x="4716016" y="2204864"/>
            <a:ext cx="3657434" cy="2481830"/>
          </a:xfrm>
          <a:prstGeom prst="rect">
            <a:avLst/>
          </a:prstGeom>
        </p:spPr>
      </p:pic>
      <p:sp>
        <p:nvSpPr>
          <p:cNvPr id="7" name="CuadroTexto 15">
            <a:extLst>
              <a:ext uri="{FF2B5EF4-FFF2-40B4-BE49-F238E27FC236}">
                <a16:creationId xmlns:a16="http://schemas.microsoft.com/office/drawing/2014/main" id="{FEC55774-F954-4895-9DDC-15CE0D04022F}"/>
              </a:ext>
            </a:extLst>
          </p:cNvPr>
          <p:cNvSpPr txBox="1"/>
          <p:nvPr/>
        </p:nvSpPr>
        <p:spPr>
          <a:xfrm>
            <a:off x="4716016" y="4797152"/>
            <a:ext cx="3367460" cy="646331"/>
          </a:xfrm>
          <a:prstGeom prst="rect">
            <a:avLst/>
          </a:prstGeom>
          <a:noFill/>
        </p:spPr>
        <p:txBody>
          <a:bodyPr wrap="none" rtlCol="0">
            <a:spAutoFit/>
          </a:bodyPr>
          <a:lstStyle/>
          <a:p>
            <a:r>
              <a:rPr lang="pt-BR" dirty="0"/>
              <a:t>Fonte: Ferreira e Pantaleão (2017)</a:t>
            </a:r>
          </a:p>
          <a:p>
            <a:endParaRPr lang="pt-BR" dirty="0"/>
          </a:p>
        </p:txBody>
      </p:sp>
      <p:sp>
        <p:nvSpPr>
          <p:cNvPr id="8" name="Título 1">
            <a:extLst>
              <a:ext uri="{FF2B5EF4-FFF2-40B4-BE49-F238E27FC236}">
                <a16:creationId xmlns:a16="http://schemas.microsoft.com/office/drawing/2014/main" id="{45BC0CF6-F8B3-4DC6-B7FB-7ED6FF0162BF}"/>
              </a:ext>
            </a:extLst>
          </p:cNvPr>
          <p:cNvSpPr>
            <a:spLocks noGrp="1"/>
          </p:cNvSpPr>
          <p:nvPr>
            <p:ph type="title"/>
          </p:nvPr>
        </p:nvSpPr>
        <p:spPr>
          <a:xfrm>
            <a:off x="431883" y="-171400"/>
            <a:ext cx="8229600" cy="1143000"/>
          </a:xfrm>
        </p:spPr>
        <p:txBody>
          <a:bodyPr/>
          <a:lstStyle/>
          <a:p>
            <a:r>
              <a:rPr lang="pt-BR" dirty="0">
                <a:solidFill>
                  <a:srgbClr val="C00000"/>
                </a:solidFill>
              </a:rPr>
              <a:t>Resultados e Discussão</a:t>
            </a:r>
          </a:p>
        </p:txBody>
      </p:sp>
    </p:spTree>
    <p:extLst>
      <p:ext uri="{BB962C8B-B14F-4D97-AF65-F5344CB8AC3E}">
        <p14:creationId xmlns:p14="http://schemas.microsoft.com/office/powerpoint/2010/main" val="3204073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E7A127B-496B-441C-8190-92FE64DAB982}"/>
              </a:ext>
            </a:extLst>
          </p:cNvPr>
          <p:cNvSpPr>
            <a:spLocks noGrp="1"/>
          </p:cNvSpPr>
          <p:nvPr>
            <p:ph type="title"/>
          </p:nvPr>
        </p:nvSpPr>
        <p:spPr>
          <a:xfrm>
            <a:off x="431883" y="-171400"/>
            <a:ext cx="8229600" cy="1143000"/>
          </a:xfrm>
        </p:spPr>
        <p:txBody>
          <a:bodyPr/>
          <a:lstStyle/>
          <a:p>
            <a:r>
              <a:rPr lang="pt-BR" dirty="0">
                <a:solidFill>
                  <a:srgbClr val="C00000"/>
                </a:solidFill>
              </a:rPr>
              <a:t>Conclusão</a:t>
            </a:r>
          </a:p>
        </p:txBody>
      </p:sp>
      <p:sp>
        <p:nvSpPr>
          <p:cNvPr id="2" name="Retângulo 1">
            <a:extLst>
              <a:ext uri="{FF2B5EF4-FFF2-40B4-BE49-F238E27FC236}">
                <a16:creationId xmlns:a16="http://schemas.microsoft.com/office/drawing/2014/main" id="{226F5674-6268-4CA5-A86D-74A91BEC4059}"/>
              </a:ext>
            </a:extLst>
          </p:cNvPr>
          <p:cNvSpPr/>
          <p:nvPr/>
        </p:nvSpPr>
        <p:spPr>
          <a:xfrm>
            <a:off x="343054" y="1023119"/>
            <a:ext cx="4889928" cy="461665"/>
          </a:xfrm>
          <a:prstGeom prst="rect">
            <a:avLst/>
          </a:prstGeom>
        </p:spPr>
        <p:txBody>
          <a:bodyPr wrap="none">
            <a:spAutoFit/>
          </a:bodyPr>
          <a:lstStyle/>
          <a:p>
            <a:r>
              <a:rPr lang="pt-BR" sz="2400" b="1" dirty="0">
                <a:ea typeface="Times New Roman" panose="02020603050405020304" pitchFamily="18" charset="0"/>
              </a:rPr>
              <a:t>Através deste estudo pode-se Inferir:</a:t>
            </a:r>
          </a:p>
        </p:txBody>
      </p:sp>
      <p:sp>
        <p:nvSpPr>
          <p:cNvPr id="3" name="Retângulo 2">
            <a:extLst>
              <a:ext uri="{FF2B5EF4-FFF2-40B4-BE49-F238E27FC236}">
                <a16:creationId xmlns:a16="http://schemas.microsoft.com/office/drawing/2014/main" id="{8D1448AF-7103-4A3A-8A72-27D5A409766F}"/>
              </a:ext>
            </a:extLst>
          </p:cNvPr>
          <p:cNvSpPr/>
          <p:nvPr/>
        </p:nvSpPr>
        <p:spPr>
          <a:xfrm>
            <a:off x="360040" y="2272804"/>
            <a:ext cx="8460432" cy="2308324"/>
          </a:xfrm>
          <a:prstGeom prst="rect">
            <a:avLst/>
          </a:prstGeom>
        </p:spPr>
        <p:txBody>
          <a:bodyPr wrap="square">
            <a:spAutoFit/>
          </a:bodyPr>
          <a:lstStyle/>
          <a:p>
            <a:pPr marL="285750" indent="-285750">
              <a:buFontTx/>
              <a:buChar char="-"/>
            </a:pPr>
            <a:r>
              <a:rPr lang="pt-BR" sz="2400" dirty="0">
                <a:ea typeface="Times New Roman" panose="02020603050405020304" pitchFamily="18" charset="0"/>
              </a:rPr>
              <a:t>Comunidades rurais e tradicionais, apresentam dificuldades em relação a sua inserção na economia.</a:t>
            </a:r>
          </a:p>
          <a:p>
            <a:pPr marL="285750" indent="-285750">
              <a:buFontTx/>
              <a:buChar char="-"/>
            </a:pPr>
            <a:r>
              <a:rPr lang="pt-BR" sz="2400" dirty="0"/>
              <a:t>As comunidades quilombolas, plantam, cultivam e produzem aquilo que é necessário para sua subsistência.</a:t>
            </a:r>
          </a:p>
          <a:p>
            <a:pPr marL="285750" indent="-285750">
              <a:buFontTx/>
              <a:buChar char="-"/>
            </a:pPr>
            <a:r>
              <a:rPr lang="pt-BR" sz="2400" dirty="0"/>
              <a:t> O restante é comercializado em pequenos armazéns próximos as comunidades.</a:t>
            </a:r>
          </a:p>
        </p:txBody>
      </p:sp>
      <p:sp>
        <p:nvSpPr>
          <p:cNvPr id="7" name="Retângulo 6">
            <a:extLst>
              <a:ext uri="{FF2B5EF4-FFF2-40B4-BE49-F238E27FC236}">
                <a16:creationId xmlns:a16="http://schemas.microsoft.com/office/drawing/2014/main" id="{2F393B2A-D5E5-478E-B456-E2E53B79FA43}"/>
              </a:ext>
            </a:extLst>
          </p:cNvPr>
          <p:cNvSpPr/>
          <p:nvPr/>
        </p:nvSpPr>
        <p:spPr>
          <a:xfrm>
            <a:off x="343054" y="1662063"/>
            <a:ext cx="2438745" cy="461665"/>
          </a:xfrm>
          <a:prstGeom prst="rect">
            <a:avLst/>
          </a:prstGeom>
        </p:spPr>
        <p:txBody>
          <a:bodyPr wrap="none">
            <a:spAutoFit/>
          </a:bodyPr>
          <a:lstStyle/>
          <a:p>
            <a:r>
              <a:rPr lang="pt-BR" sz="2400" b="1" dirty="0" err="1">
                <a:ea typeface="Times New Roman" panose="02020603050405020304" pitchFamily="18" charset="0"/>
              </a:rPr>
              <a:t>Sócio-econômico</a:t>
            </a:r>
            <a:r>
              <a:rPr lang="pt-BR" sz="2400" b="1" dirty="0">
                <a:ea typeface="Times New Roman" panose="02020603050405020304" pitchFamily="18" charset="0"/>
              </a:rPr>
              <a:t>:</a:t>
            </a:r>
            <a:endParaRPr lang="pt-BR" sz="2400" b="1" dirty="0"/>
          </a:p>
        </p:txBody>
      </p:sp>
    </p:spTree>
    <p:extLst>
      <p:ext uri="{BB962C8B-B14F-4D97-AF65-F5344CB8AC3E}">
        <p14:creationId xmlns:p14="http://schemas.microsoft.com/office/powerpoint/2010/main" val="4091070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E7A127B-496B-441C-8190-92FE64DAB982}"/>
              </a:ext>
            </a:extLst>
          </p:cNvPr>
          <p:cNvSpPr>
            <a:spLocks noGrp="1"/>
          </p:cNvSpPr>
          <p:nvPr>
            <p:ph type="title"/>
          </p:nvPr>
        </p:nvSpPr>
        <p:spPr>
          <a:xfrm>
            <a:off x="431883" y="-171400"/>
            <a:ext cx="8229600" cy="1143000"/>
          </a:xfrm>
        </p:spPr>
        <p:txBody>
          <a:bodyPr/>
          <a:lstStyle/>
          <a:p>
            <a:r>
              <a:rPr lang="pt-BR" dirty="0">
                <a:solidFill>
                  <a:srgbClr val="C00000"/>
                </a:solidFill>
              </a:rPr>
              <a:t>Conclusão</a:t>
            </a:r>
          </a:p>
        </p:txBody>
      </p:sp>
      <p:sp>
        <p:nvSpPr>
          <p:cNvPr id="6" name="Retângulo 5">
            <a:extLst>
              <a:ext uri="{FF2B5EF4-FFF2-40B4-BE49-F238E27FC236}">
                <a16:creationId xmlns:a16="http://schemas.microsoft.com/office/drawing/2014/main" id="{2E349A9B-54C9-4861-9D82-87A6A804522D}"/>
              </a:ext>
            </a:extLst>
          </p:cNvPr>
          <p:cNvSpPr/>
          <p:nvPr/>
        </p:nvSpPr>
        <p:spPr>
          <a:xfrm>
            <a:off x="395536" y="1052736"/>
            <a:ext cx="2754921" cy="461665"/>
          </a:xfrm>
          <a:prstGeom prst="rect">
            <a:avLst/>
          </a:prstGeom>
        </p:spPr>
        <p:txBody>
          <a:bodyPr wrap="none">
            <a:spAutoFit/>
          </a:bodyPr>
          <a:lstStyle/>
          <a:p>
            <a:r>
              <a:rPr lang="pt-BR" sz="2400" b="1" dirty="0">
                <a:ea typeface="Times New Roman" panose="02020603050405020304" pitchFamily="18" charset="0"/>
              </a:rPr>
              <a:t>Saneamento básico:</a:t>
            </a:r>
            <a:endParaRPr lang="pt-BR" sz="2400" b="1" dirty="0"/>
          </a:p>
        </p:txBody>
      </p:sp>
      <p:sp>
        <p:nvSpPr>
          <p:cNvPr id="8" name="Retângulo 7">
            <a:extLst>
              <a:ext uri="{FF2B5EF4-FFF2-40B4-BE49-F238E27FC236}">
                <a16:creationId xmlns:a16="http://schemas.microsoft.com/office/drawing/2014/main" id="{A0AB3A4B-FB87-44C1-928D-9398B7FCD69F}"/>
              </a:ext>
            </a:extLst>
          </p:cNvPr>
          <p:cNvSpPr/>
          <p:nvPr/>
        </p:nvSpPr>
        <p:spPr>
          <a:xfrm>
            <a:off x="395536" y="1595537"/>
            <a:ext cx="8229600" cy="3416320"/>
          </a:xfrm>
          <a:prstGeom prst="rect">
            <a:avLst/>
          </a:prstGeom>
        </p:spPr>
        <p:txBody>
          <a:bodyPr wrap="square">
            <a:spAutoFit/>
          </a:bodyPr>
          <a:lstStyle/>
          <a:p>
            <a:pPr marL="285750" indent="-285750">
              <a:buFontTx/>
              <a:buChar char="-"/>
            </a:pPr>
            <a:r>
              <a:rPr lang="pt-BR" sz="2400" dirty="0">
                <a:ea typeface="Times New Roman" panose="02020603050405020304" pitchFamily="18" charset="0"/>
              </a:rPr>
              <a:t>Precariedade em relação a qualidade da água, esgotamento doméstico e manejo de resíduos sólidos;</a:t>
            </a:r>
          </a:p>
          <a:p>
            <a:pPr marL="285750" indent="-285750">
              <a:buFontTx/>
              <a:buChar char="-"/>
            </a:pPr>
            <a:r>
              <a:rPr lang="pt-BR" sz="2400" dirty="0">
                <a:ea typeface="Times New Roman" panose="02020603050405020304" pitchFamily="18" charset="0"/>
              </a:rPr>
              <a:t>Necessidade de i</a:t>
            </a:r>
            <a:r>
              <a:rPr lang="pt-BR" sz="2400" dirty="0"/>
              <a:t>nvestimentos em sistemas de abastecimento de água;</a:t>
            </a:r>
          </a:p>
          <a:p>
            <a:pPr marL="285750" indent="-285750">
              <a:buFontTx/>
              <a:buChar char="-"/>
            </a:pPr>
            <a:r>
              <a:rPr lang="pt-BR" sz="2400" dirty="0">
                <a:ea typeface="Times New Roman" panose="02020603050405020304" pitchFamily="18" charset="0"/>
              </a:rPr>
              <a:t>A</a:t>
            </a:r>
            <a:r>
              <a:rPr lang="pt-BR" sz="2400" dirty="0"/>
              <a:t>lternativas individuais ou coletivas de esgotamento sanitário e adequado manejo dos resíduos sólidos domiciliares;</a:t>
            </a:r>
          </a:p>
          <a:p>
            <a:pPr marL="285750" indent="-285750">
              <a:buFontTx/>
              <a:buChar char="-"/>
            </a:pPr>
            <a:r>
              <a:rPr lang="pt-BR" sz="2400" dirty="0"/>
              <a:t>Ações governamentais, que conscientizem e que empoderem as comunidades.</a:t>
            </a:r>
            <a:endParaRPr lang="pt-BR" sz="2400" dirty="0">
              <a:ea typeface="Times New Roman" panose="02020603050405020304" pitchFamily="18" charset="0"/>
            </a:endParaRPr>
          </a:p>
          <a:p>
            <a:pPr marL="285750" indent="-285750">
              <a:buFontTx/>
              <a:buChar char="-"/>
            </a:pPr>
            <a:endParaRPr lang="pt-BR" sz="2400" dirty="0"/>
          </a:p>
        </p:txBody>
      </p:sp>
    </p:spTree>
    <p:extLst>
      <p:ext uri="{BB962C8B-B14F-4D97-AF65-F5344CB8AC3E}">
        <p14:creationId xmlns:p14="http://schemas.microsoft.com/office/powerpoint/2010/main" val="1229582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12776"/>
            <a:ext cx="8229600" cy="4032448"/>
          </a:xfrm>
        </p:spPr>
        <p:txBody>
          <a:bodyPr>
            <a:noAutofit/>
          </a:bodyPr>
          <a:lstStyle/>
          <a:p>
            <a:pPr algn="just"/>
            <a:r>
              <a:rPr lang="pt-BR" sz="2800" dirty="0">
                <a:latin typeface="Arial" panose="020B0604020202020204" pitchFamily="34" charset="0"/>
                <a:cs typeface="Arial" panose="020B0604020202020204" pitchFamily="34" charset="0"/>
              </a:rPr>
              <a:t>À </a:t>
            </a:r>
            <a:r>
              <a:rPr lang="pt-BR" sz="2800" b="1" dirty="0">
                <a:latin typeface="Arial" panose="020B0604020202020204" pitchFamily="34" charset="0"/>
                <a:cs typeface="Arial" panose="020B0604020202020204" pitchFamily="34" charset="0"/>
              </a:rPr>
              <a:t>Fundação Nacional da Saúde (FUNASA</a:t>
            </a:r>
            <a:r>
              <a:rPr lang="pt-BR" sz="2800" b="1" u="sng" dirty="0">
                <a:latin typeface="Arial" panose="020B0604020202020204" pitchFamily="34" charset="0"/>
                <a:cs typeface="Arial" panose="020B0604020202020204" pitchFamily="34" charset="0"/>
              </a:rPr>
              <a:t>)</a:t>
            </a:r>
            <a:r>
              <a:rPr lang="pt-BR" sz="2800" dirty="0">
                <a:latin typeface="Arial" panose="020B0604020202020204" pitchFamily="34" charset="0"/>
                <a:cs typeface="Arial" panose="020B0604020202020204" pitchFamily="34" charset="0"/>
              </a:rPr>
              <a:t> pelo suporte financeiro, através do projeto intitulado:</a:t>
            </a:r>
          </a:p>
          <a:p>
            <a:pPr marL="0" indent="0" algn="just">
              <a:buNone/>
            </a:pPr>
            <a:endParaRPr lang="pt-BR" sz="2800" dirty="0">
              <a:latin typeface="Arial" panose="020B0604020202020204" pitchFamily="34" charset="0"/>
              <a:cs typeface="Arial" panose="020B0604020202020204" pitchFamily="34" charset="0"/>
            </a:endParaRPr>
          </a:p>
          <a:p>
            <a:pPr marL="0" indent="0" algn="ctr">
              <a:buNone/>
            </a:pPr>
            <a:r>
              <a:rPr lang="pt-BR" sz="2800" dirty="0">
                <a:solidFill>
                  <a:srgbClr val="0000FF"/>
                </a:solidFill>
                <a:latin typeface="Arial" panose="020B0604020202020204" pitchFamily="34" charset="0"/>
                <a:cs typeface="Arial" panose="020B0604020202020204" pitchFamily="34" charset="0"/>
              </a:rPr>
              <a:t>“Saneamento e Saúde Ambiental em Comunidades Rurais e Tradicionais de Goiás (SANRURAL) - TED 05”</a:t>
            </a:r>
          </a:p>
        </p:txBody>
      </p:sp>
      <p:sp>
        <p:nvSpPr>
          <p:cNvPr id="6" name="Título 1">
            <a:extLst>
              <a:ext uri="{FF2B5EF4-FFF2-40B4-BE49-F238E27FC236}">
                <a16:creationId xmlns:a16="http://schemas.microsoft.com/office/drawing/2014/main" id="{E710479E-2205-4406-8325-C0D096558D54}"/>
              </a:ext>
            </a:extLst>
          </p:cNvPr>
          <p:cNvSpPr>
            <a:spLocks noGrp="1"/>
          </p:cNvSpPr>
          <p:nvPr>
            <p:ph type="title"/>
          </p:nvPr>
        </p:nvSpPr>
        <p:spPr>
          <a:xfrm>
            <a:off x="457200" y="274638"/>
            <a:ext cx="8229600" cy="994122"/>
          </a:xfrm>
        </p:spPr>
        <p:txBody>
          <a:bodyPr>
            <a:normAutofit/>
          </a:bodyPr>
          <a:lstStyle/>
          <a:p>
            <a:r>
              <a:rPr lang="pt-BR" dirty="0">
                <a:latin typeface="Arial" panose="020B0604020202020204" pitchFamily="34" charset="0"/>
                <a:cs typeface="Arial" panose="020B0604020202020204" pitchFamily="34" charset="0"/>
              </a:rPr>
              <a:t>Agradecimentos</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169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B9F10269-EEA2-214D-81F2-FF2290540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9574" y="240748"/>
            <a:ext cx="5036922" cy="5060460"/>
          </a:xfrm>
          <a:prstGeom prst="rect">
            <a:avLst/>
          </a:prstGeom>
        </p:spPr>
      </p:pic>
      <p:pic>
        <p:nvPicPr>
          <p:cNvPr id="9" name="Imagem 8">
            <a:extLst>
              <a:ext uri="{FF2B5EF4-FFF2-40B4-BE49-F238E27FC236}">
                <a16:creationId xmlns:a16="http://schemas.microsoft.com/office/drawing/2014/main" id="{784A1548-6DA1-3D42-860E-9EBC7FAB6D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898992"/>
            <a:ext cx="2295508" cy="2042176"/>
          </a:xfrm>
          <a:prstGeom prst="rect">
            <a:avLst/>
          </a:prstGeom>
        </p:spPr>
      </p:pic>
      <p:sp>
        <p:nvSpPr>
          <p:cNvPr id="11" name="Retângulo 10">
            <a:extLst>
              <a:ext uri="{FF2B5EF4-FFF2-40B4-BE49-F238E27FC236}">
                <a16:creationId xmlns:a16="http://schemas.microsoft.com/office/drawing/2014/main" id="{3AB3200F-7F4E-D640-84AD-FD950DB74F81}"/>
              </a:ext>
            </a:extLst>
          </p:cNvPr>
          <p:cNvSpPr/>
          <p:nvPr/>
        </p:nvSpPr>
        <p:spPr>
          <a:xfrm>
            <a:off x="35496" y="593784"/>
            <a:ext cx="3927565" cy="1755096"/>
          </a:xfrm>
          <a:prstGeom prst="rect">
            <a:avLst/>
          </a:prstGeom>
        </p:spPr>
        <p:txBody>
          <a:bodyPr wrap="square">
            <a:spAutoFit/>
          </a:bodyPr>
          <a:lstStyle/>
          <a:p>
            <a:pPr algn="ctr">
              <a:lnSpc>
                <a:spcPct val="115000"/>
              </a:lnSpc>
              <a:spcAft>
                <a:spcPts val="0"/>
              </a:spcAft>
            </a:pPr>
            <a:r>
              <a:rPr lang="pt-BR"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Saneamento e Saúde Ambiental em Comunidades Rurais e Tradicionais de Goiás.</a:t>
            </a:r>
            <a:endPar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9350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6E5F3BF-4811-AF4A-A0BB-9B8082B984CE}"/>
              </a:ext>
            </a:extLst>
          </p:cNvPr>
          <p:cNvSpPr/>
          <p:nvPr/>
        </p:nvSpPr>
        <p:spPr>
          <a:xfrm>
            <a:off x="31921" y="548680"/>
            <a:ext cx="9036496" cy="5170646"/>
          </a:xfrm>
          <a:prstGeom prst="rect">
            <a:avLst/>
          </a:prstGeom>
        </p:spPr>
        <p:txBody>
          <a:bodyPr wrap="square">
            <a:spAutoFit/>
          </a:bodyPr>
          <a:lstStyle/>
          <a:p>
            <a:pPr marL="215900" indent="-215900" algn="just">
              <a:spcAft>
                <a:spcPts val="0"/>
              </a:spcAft>
            </a:pPr>
            <a:r>
              <a:rPr lang="pt-BR" sz="1000" dirty="0">
                <a:latin typeface="Arial" panose="020B0604020202020204" pitchFamily="34" charset="0"/>
                <a:ea typeface="Calibri" panose="020F0502020204030204" pitchFamily="34" charset="0"/>
              </a:rPr>
              <a:t>AMORIM, M. M. et al. Avaliação das condições habitacionais e de saúde da comunidade quilombola Boqueirão, Bahia, Brasil. </a:t>
            </a:r>
            <a:r>
              <a:rPr lang="pt-BR" sz="1000" dirty="0" err="1">
                <a:latin typeface="Arial" panose="020B0604020202020204" pitchFamily="34" charset="0"/>
                <a:ea typeface="Calibri" panose="020F0502020204030204" pitchFamily="34" charset="0"/>
              </a:rPr>
              <a:t>Bioscience</a:t>
            </a:r>
            <a:r>
              <a:rPr lang="pt-BR" sz="1000" dirty="0">
                <a:latin typeface="Arial" panose="020B0604020202020204" pitchFamily="34" charset="0"/>
                <a:ea typeface="Calibri" panose="020F0502020204030204" pitchFamily="34" charset="0"/>
              </a:rPr>
              <a:t> </a:t>
            </a:r>
            <a:r>
              <a:rPr lang="pt-BR" sz="1000" dirty="0" err="1">
                <a:latin typeface="Arial" panose="020B0604020202020204" pitchFamily="34" charset="0"/>
                <a:ea typeface="Calibri" panose="020F0502020204030204" pitchFamily="34" charset="0"/>
              </a:rPr>
              <a:t>journal</a:t>
            </a:r>
            <a:r>
              <a:rPr lang="pt-BR" sz="1000" dirty="0">
                <a:latin typeface="Arial" panose="020B0604020202020204" pitchFamily="34" charset="0"/>
                <a:ea typeface="Calibri" panose="020F0502020204030204" pitchFamily="34" charset="0"/>
              </a:rPr>
              <a:t>, v. 29, 2013.</a:t>
            </a:r>
            <a:endParaRPr lang="pt-BR" sz="1000" dirty="0">
              <a:latin typeface="Calibri" panose="020F0502020204030204" pitchFamily="34" charset="0"/>
              <a:ea typeface="Calibri" panose="020F0502020204030204" pitchFamily="34" charset="0"/>
            </a:endParaRPr>
          </a:p>
          <a:p>
            <a:pPr marL="215900" indent="-215900" algn="just">
              <a:spcAft>
                <a:spcPts val="0"/>
              </a:spcAft>
            </a:pPr>
            <a:r>
              <a:rPr lang="pt-BR" sz="1000" dirty="0">
                <a:latin typeface="Arial" panose="020B0604020202020204" pitchFamily="34" charset="0"/>
                <a:ea typeface="Calibri" panose="020F0502020204030204" pitchFamily="34" charset="0"/>
              </a:rPr>
              <a:t>ARAÚJO, M. A. R. D.; SANTANA, M. D. C. D.; AZEVEDO, R. D. Diagnóstico </a:t>
            </a:r>
            <a:r>
              <a:rPr lang="pt-BR" sz="1000" dirty="0" err="1">
                <a:latin typeface="Arial" panose="020B0604020202020204" pitchFamily="34" charset="0"/>
                <a:ea typeface="Calibri" panose="020F0502020204030204" pitchFamily="34" charset="0"/>
              </a:rPr>
              <a:t>sócio-sanitário</a:t>
            </a:r>
            <a:r>
              <a:rPr lang="pt-BR" sz="1000" dirty="0">
                <a:latin typeface="Arial" panose="020B0604020202020204" pitchFamily="34" charset="0"/>
                <a:ea typeface="Calibri" panose="020F0502020204030204" pitchFamily="34" charset="0"/>
              </a:rPr>
              <a:t> do quilombo Serra Do Osso Pesqueira – Pernambuco. Monografia (Especialização em Gestão de Sistemas e Serviços de Saúde) – Instituto Federal de Educação, Ciência e Tecnologia  de Pernambuco, 2009. </a:t>
            </a:r>
            <a:endParaRPr lang="pt-BR" sz="1000" dirty="0">
              <a:latin typeface="Calibri" panose="020F0502020204030204" pitchFamily="34" charset="0"/>
              <a:ea typeface="Calibri" panose="020F0502020204030204" pitchFamily="34" charset="0"/>
            </a:endParaRPr>
          </a:p>
          <a:p>
            <a:pPr marL="215900" indent="-215900" algn="just">
              <a:spcAft>
                <a:spcPts val="0"/>
              </a:spcAft>
            </a:pPr>
            <a:r>
              <a:rPr lang="pt-BR" sz="1000" dirty="0">
                <a:latin typeface="Arial" panose="020B0604020202020204" pitchFamily="34" charset="0"/>
                <a:ea typeface="Calibri" panose="020F0502020204030204" pitchFamily="34" charset="0"/>
              </a:rPr>
              <a:t>BRASIL. Lei nº 11.445, de 5 de janeiro de 2007. Estabelece diretrizes nacionais para o saneamento básico; altera as Leis nº 6.766, de 19 de dezembro de 1979, 8.036, de 11 de maio de 1990, 8.666, de 21 de junho de 1993, 8.987, de 13 de fevereiro de 1995; revoga a Lei nº 6.528, de 11 de maio de 1978; e dá outras providências. Disponível em: &lt;</a:t>
            </a:r>
            <a:r>
              <a:rPr lang="pt-BR" sz="1000" dirty="0" err="1">
                <a:latin typeface="Arial" panose="020B0604020202020204" pitchFamily="34" charset="0"/>
                <a:ea typeface="Calibri" panose="020F0502020204030204" pitchFamily="34" charset="0"/>
              </a:rPr>
              <a:t>http</a:t>
            </a:r>
            <a:r>
              <a:rPr lang="pt-BR" sz="1000" dirty="0">
                <a:latin typeface="Arial" panose="020B0604020202020204" pitchFamily="34" charset="0"/>
                <a:ea typeface="Calibri" panose="020F0502020204030204" pitchFamily="34" charset="0"/>
              </a:rPr>
              <a:t>://</a:t>
            </a:r>
            <a:r>
              <a:rPr lang="pt-BR" sz="1000" dirty="0" err="1">
                <a:latin typeface="Arial" panose="020B0604020202020204" pitchFamily="34" charset="0"/>
                <a:ea typeface="Calibri" panose="020F0502020204030204" pitchFamily="34" charset="0"/>
              </a:rPr>
              <a:t>www.planalto.gov.br</a:t>
            </a:r>
            <a:r>
              <a:rPr lang="pt-BR" sz="1000" dirty="0">
                <a:latin typeface="Arial" panose="020B0604020202020204" pitchFamily="34" charset="0"/>
                <a:ea typeface="Calibri" panose="020F0502020204030204" pitchFamily="34" charset="0"/>
              </a:rPr>
              <a:t>/ccivil_03/_ato2007-2010/2007/lei/l11445.htm&gt;. Acesso em: 4 mar. 2011.</a:t>
            </a:r>
            <a:endParaRPr lang="pt-BR" sz="1000" dirty="0">
              <a:latin typeface="Calibri" panose="020F0502020204030204" pitchFamily="34" charset="0"/>
              <a:ea typeface="Calibri" panose="020F0502020204030204" pitchFamily="34" charset="0"/>
            </a:endParaRPr>
          </a:p>
          <a:p>
            <a:pPr marL="215900" indent="-215900" algn="just">
              <a:spcAft>
                <a:spcPts val="0"/>
              </a:spcAft>
            </a:pPr>
            <a:r>
              <a:rPr lang="pt-BR" sz="1000" dirty="0">
                <a:latin typeface="Arial" panose="020B0604020202020204" pitchFamily="34" charset="0"/>
                <a:ea typeface="Calibri" panose="020F0502020204030204" pitchFamily="34" charset="0"/>
              </a:rPr>
              <a:t>DA SILVA, J. A. N. Condições sanitárias e de saúde em Caiana dos Crioulos, uma comunidade Quilombola do Estado da Paraíba. Saúde e Sociedade, v. 16, p. 111-124, 2007.</a:t>
            </a:r>
            <a:endParaRPr lang="pt-BR" sz="1000" dirty="0">
              <a:latin typeface="Calibri" panose="020F0502020204030204" pitchFamily="34" charset="0"/>
              <a:ea typeface="Calibri" panose="020F0502020204030204" pitchFamily="34" charset="0"/>
            </a:endParaRPr>
          </a:p>
          <a:p>
            <a:pPr marL="215900" indent="-215900" algn="just">
              <a:spcAft>
                <a:spcPts val="0"/>
              </a:spcAft>
            </a:pPr>
            <a:r>
              <a:rPr lang="pt-BR" sz="1000" dirty="0">
                <a:latin typeface="Arial" panose="020B0604020202020204" pitchFamily="34" charset="0"/>
                <a:ea typeface="Calibri" panose="020F0502020204030204" pitchFamily="34" charset="0"/>
              </a:rPr>
              <a:t>DE OLIVEIRA, R. et al. Avaliação da Potabilidade da Água Consumida por Quilombolas em Juazeiro, Ba, Brasil. </a:t>
            </a:r>
            <a:r>
              <a:rPr lang="pt-BR" sz="1000" dirty="0" err="1">
                <a:latin typeface="Arial" panose="020B0604020202020204" pitchFamily="34" charset="0"/>
                <a:ea typeface="Calibri" panose="020F0502020204030204" pitchFamily="34" charset="0"/>
              </a:rPr>
              <a:t>Opará</a:t>
            </a:r>
            <a:r>
              <a:rPr lang="pt-BR" sz="1000" dirty="0">
                <a:latin typeface="Arial" panose="020B0604020202020204" pitchFamily="34" charset="0"/>
                <a:ea typeface="Calibri" panose="020F0502020204030204" pitchFamily="34" charset="0"/>
              </a:rPr>
              <a:t>: </a:t>
            </a:r>
            <a:r>
              <a:rPr lang="pt-BR" sz="1000" dirty="0" err="1">
                <a:latin typeface="Arial" panose="020B0604020202020204" pitchFamily="34" charset="0"/>
                <a:ea typeface="Calibri" panose="020F0502020204030204" pitchFamily="34" charset="0"/>
              </a:rPr>
              <a:t>Etnicidades</a:t>
            </a:r>
            <a:r>
              <a:rPr lang="pt-BR" sz="1000" dirty="0">
                <a:latin typeface="Arial" panose="020B0604020202020204" pitchFamily="34" charset="0"/>
                <a:ea typeface="Calibri" panose="020F0502020204030204" pitchFamily="34" charset="0"/>
              </a:rPr>
              <a:t>, Movimentos Sociais e Educação, v. 3, p. 45-58, 2015.</a:t>
            </a:r>
            <a:endParaRPr lang="pt-BR" sz="1000" dirty="0">
              <a:latin typeface="Calibri" panose="020F0502020204030204" pitchFamily="34" charset="0"/>
              <a:ea typeface="Calibri" panose="020F0502020204030204" pitchFamily="34" charset="0"/>
            </a:endParaRPr>
          </a:p>
          <a:p>
            <a:pPr marL="215900" indent="-215900" algn="just">
              <a:spcAft>
                <a:spcPts val="0"/>
              </a:spcAft>
            </a:pPr>
            <a:r>
              <a:rPr lang="pt-BR" sz="1000" dirty="0">
                <a:latin typeface="Arial" panose="020B0604020202020204" pitchFamily="34" charset="0"/>
                <a:ea typeface="Calibri" panose="020F0502020204030204" pitchFamily="34" charset="0"/>
              </a:rPr>
              <a:t>FERREIRA, E. P. et al. Abastecimento de Água para Consumo Humano em Comunidades Quilombolas no Município de Santana do Mundaú - AL (</a:t>
            </a:r>
            <a:r>
              <a:rPr lang="pt-BR" sz="1000" dirty="0" err="1">
                <a:latin typeface="Arial" panose="020B0604020202020204" pitchFamily="34" charset="0"/>
                <a:ea typeface="Calibri" panose="020F0502020204030204" pitchFamily="34" charset="0"/>
              </a:rPr>
              <a:t>Supply</a:t>
            </a:r>
            <a:r>
              <a:rPr lang="pt-BR" sz="1000" dirty="0">
                <a:latin typeface="Arial" panose="020B0604020202020204" pitchFamily="34" charset="0"/>
                <a:ea typeface="Calibri" panose="020F0502020204030204" pitchFamily="34" charset="0"/>
              </a:rPr>
              <a:t> </a:t>
            </a:r>
            <a:r>
              <a:rPr lang="pt-BR" sz="1000" dirty="0" err="1">
                <a:latin typeface="Arial" panose="020B0604020202020204" pitchFamily="34" charset="0"/>
                <a:ea typeface="Calibri" panose="020F0502020204030204" pitchFamily="34" charset="0"/>
              </a:rPr>
              <a:t>of</a:t>
            </a:r>
            <a:r>
              <a:rPr lang="pt-BR" sz="1000" dirty="0">
                <a:latin typeface="Arial" panose="020B0604020202020204" pitchFamily="34" charset="0"/>
                <a:ea typeface="Calibri" panose="020F0502020204030204" pitchFamily="34" charset="0"/>
              </a:rPr>
              <a:t> </a:t>
            </a:r>
            <a:r>
              <a:rPr lang="pt-BR" sz="1000" dirty="0" err="1">
                <a:latin typeface="Arial" panose="020B0604020202020204" pitchFamily="34" charset="0"/>
                <a:ea typeface="Calibri" panose="020F0502020204030204" pitchFamily="34" charset="0"/>
              </a:rPr>
              <a:t>Water</a:t>
            </a:r>
            <a:r>
              <a:rPr lang="pt-BR" sz="1000" dirty="0">
                <a:latin typeface="Arial" panose="020B0604020202020204" pitchFamily="34" charset="0"/>
                <a:ea typeface="Calibri" panose="020F0502020204030204" pitchFamily="34" charset="0"/>
              </a:rPr>
              <a:t> for </a:t>
            </a:r>
            <a:r>
              <a:rPr lang="pt-BR" sz="1000" dirty="0" err="1">
                <a:latin typeface="Arial" panose="020B0604020202020204" pitchFamily="34" charset="0"/>
                <a:ea typeface="Calibri" panose="020F0502020204030204" pitchFamily="34" charset="0"/>
              </a:rPr>
              <a:t>Human</a:t>
            </a:r>
            <a:r>
              <a:rPr lang="pt-BR" sz="1000" dirty="0">
                <a:latin typeface="Arial" panose="020B0604020202020204" pitchFamily="34" charset="0"/>
                <a:ea typeface="Calibri" panose="020F0502020204030204" pitchFamily="34" charset="0"/>
              </a:rPr>
              <a:t> </a:t>
            </a:r>
            <a:r>
              <a:rPr lang="pt-BR" sz="1000" dirty="0" err="1">
                <a:latin typeface="Arial" panose="020B0604020202020204" pitchFamily="34" charset="0"/>
                <a:ea typeface="Calibri" panose="020F0502020204030204" pitchFamily="34" charset="0"/>
              </a:rPr>
              <a:t>Consumption</a:t>
            </a:r>
            <a:r>
              <a:rPr lang="pt-BR" sz="1000" dirty="0">
                <a:latin typeface="Arial" panose="020B0604020202020204" pitchFamily="34" charset="0"/>
                <a:ea typeface="Calibri" panose="020F0502020204030204" pitchFamily="34" charset="0"/>
              </a:rPr>
              <a:t> in Quilombola </a:t>
            </a:r>
            <a:r>
              <a:rPr lang="pt-BR" sz="1000" dirty="0" err="1">
                <a:latin typeface="Arial" panose="020B0604020202020204" pitchFamily="34" charset="0"/>
                <a:ea typeface="Calibri" panose="020F0502020204030204" pitchFamily="34" charset="0"/>
              </a:rPr>
              <a:t>Communities</a:t>
            </a:r>
            <a:r>
              <a:rPr lang="pt-BR" sz="1000" dirty="0">
                <a:latin typeface="Arial" panose="020B0604020202020204" pitchFamily="34" charset="0"/>
                <a:ea typeface="Calibri" panose="020F0502020204030204" pitchFamily="34" charset="0"/>
              </a:rPr>
              <a:t> in </a:t>
            </a:r>
            <a:r>
              <a:rPr lang="pt-BR" sz="1000" dirty="0" err="1">
                <a:latin typeface="Arial" panose="020B0604020202020204" pitchFamily="34" charset="0"/>
                <a:ea typeface="Calibri" panose="020F0502020204030204" pitchFamily="34" charset="0"/>
              </a:rPr>
              <a:t>the</a:t>
            </a:r>
            <a:r>
              <a:rPr lang="pt-BR" sz="1000" dirty="0">
                <a:latin typeface="Arial" panose="020B0604020202020204" pitchFamily="34" charset="0"/>
                <a:ea typeface="Calibri" panose="020F0502020204030204" pitchFamily="34" charset="0"/>
              </a:rPr>
              <a:t> </a:t>
            </a:r>
            <a:r>
              <a:rPr lang="pt-BR" sz="1000" dirty="0" err="1">
                <a:latin typeface="Arial" panose="020B0604020202020204" pitchFamily="34" charset="0"/>
                <a:ea typeface="Calibri" panose="020F0502020204030204" pitchFamily="34" charset="0"/>
              </a:rPr>
              <a:t>Municipality</a:t>
            </a:r>
            <a:r>
              <a:rPr lang="pt-BR" sz="1000" dirty="0">
                <a:latin typeface="Arial" panose="020B0604020202020204" pitchFamily="34" charset="0"/>
                <a:ea typeface="Calibri" panose="020F0502020204030204" pitchFamily="34" charset="0"/>
              </a:rPr>
              <a:t> </a:t>
            </a:r>
            <a:r>
              <a:rPr lang="pt-BR" sz="1000" dirty="0" err="1">
                <a:latin typeface="Arial" panose="020B0604020202020204" pitchFamily="34" charset="0"/>
                <a:ea typeface="Calibri" panose="020F0502020204030204" pitchFamily="34" charset="0"/>
              </a:rPr>
              <a:t>of</a:t>
            </a:r>
            <a:r>
              <a:rPr lang="pt-BR" sz="1000" dirty="0">
                <a:latin typeface="Arial" panose="020B0604020202020204" pitchFamily="34" charset="0"/>
                <a:ea typeface="Calibri" panose="020F0502020204030204" pitchFamily="34" charset="0"/>
              </a:rPr>
              <a:t> Santana do Mundaú-AL). Revista Brasileira de Geografia Física, v. 7, p. 1119-1125, 2015.</a:t>
            </a:r>
            <a:endParaRPr lang="pt-BR" sz="1000" dirty="0">
              <a:latin typeface="Calibri" panose="020F0502020204030204" pitchFamily="34" charset="0"/>
              <a:ea typeface="Calibri" panose="020F0502020204030204" pitchFamily="34" charset="0"/>
            </a:endParaRPr>
          </a:p>
          <a:p>
            <a:pPr marL="215900" indent="-215900" algn="just">
              <a:spcAft>
                <a:spcPts val="0"/>
              </a:spcAft>
            </a:pPr>
            <a:r>
              <a:rPr lang="pt-BR" sz="1000" dirty="0">
                <a:latin typeface="Arial" panose="020B0604020202020204" pitchFamily="34" charset="0"/>
                <a:ea typeface="Calibri" panose="020F0502020204030204" pitchFamily="34" charset="0"/>
              </a:rPr>
              <a:t>FERREIRA, E. P.; PANTALEÃO, F. D. S. Saneamento básico em comunidades quilombolas no Estado de Alagoas. Revista </a:t>
            </a:r>
            <a:r>
              <a:rPr lang="pt-BR" sz="1000" dirty="0" err="1">
                <a:latin typeface="Arial" panose="020B0604020202020204" pitchFamily="34" charset="0"/>
                <a:ea typeface="Calibri" panose="020F0502020204030204" pitchFamily="34" charset="0"/>
              </a:rPr>
              <a:t>Geotemas</a:t>
            </a:r>
            <a:r>
              <a:rPr lang="pt-BR" sz="1000" dirty="0">
                <a:latin typeface="Arial" panose="020B0604020202020204" pitchFamily="34" charset="0"/>
                <a:ea typeface="Calibri" panose="020F0502020204030204" pitchFamily="34" charset="0"/>
              </a:rPr>
              <a:t>, v. 6, p. 71-82, 2017.</a:t>
            </a:r>
            <a:endParaRPr lang="pt-BR" sz="1000" dirty="0">
              <a:latin typeface="Calibri" panose="020F0502020204030204" pitchFamily="34" charset="0"/>
              <a:ea typeface="Calibri" panose="020F0502020204030204" pitchFamily="34" charset="0"/>
            </a:endParaRPr>
          </a:p>
          <a:p>
            <a:pPr marL="215900" indent="-215900" algn="just">
              <a:spcAft>
                <a:spcPts val="0"/>
              </a:spcAft>
            </a:pPr>
            <a:r>
              <a:rPr lang="pt-BR" sz="1000" dirty="0">
                <a:latin typeface="Arial" panose="020B0604020202020204" pitchFamily="34" charset="0"/>
                <a:ea typeface="Calibri" panose="020F0502020204030204" pitchFamily="34" charset="0"/>
              </a:rPr>
              <a:t>FERREIRA, F. D. S. et al. À margem do rio e da sociedade: a qualidade da água em uma comunidade quilombola no estado de Mato Grosso. Saúde e Sociedade, v. 26, p. 822-828, 2017.</a:t>
            </a:r>
            <a:endParaRPr lang="pt-BR" sz="1000" dirty="0">
              <a:latin typeface="Calibri" panose="020F0502020204030204" pitchFamily="34" charset="0"/>
              <a:ea typeface="Calibri" panose="020F0502020204030204" pitchFamily="34" charset="0"/>
            </a:endParaRPr>
          </a:p>
          <a:p>
            <a:pPr marL="215900" indent="-215900" algn="just">
              <a:spcAft>
                <a:spcPts val="0"/>
              </a:spcAft>
            </a:pPr>
            <a:r>
              <a:rPr lang="pt-BR" sz="1000" dirty="0">
                <a:latin typeface="Arial" panose="020B0604020202020204" pitchFamily="34" charset="0"/>
                <a:ea typeface="Calibri" panose="020F0502020204030204" pitchFamily="34" charset="0"/>
              </a:rPr>
              <a:t>LIMA, P. D. M.; ANDRINO, A. B.; MAGALHÃES FILHO, F. J. C. Alternativas para o manejo de resíduos sólidos em comunidades quilombolas: estudo de caso nas comunidades Tia Eva e Furnas do Dionísio.  ABES – Associação Brasileira de Engenharia Sanitária e Ambiental 1, p. 10, 2014.</a:t>
            </a:r>
            <a:endParaRPr lang="pt-BR" sz="1000" dirty="0">
              <a:latin typeface="Calibri" panose="020F0502020204030204" pitchFamily="34" charset="0"/>
              <a:ea typeface="Calibri" panose="020F0502020204030204" pitchFamily="34" charset="0"/>
            </a:endParaRPr>
          </a:p>
          <a:p>
            <a:pPr marL="215900" indent="-215900" algn="just">
              <a:spcAft>
                <a:spcPts val="0"/>
              </a:spcAft>
            </a:pPr>
            <a:r>
              <a:rPr lang="pt-BR" sz="1000" dirty="0">
                <a:latin typeface="Arial" panose="020B0604020202020204" pitchFamily="34" charset="0"/>
                <a:ea typeface="Calibri" panose="020F0502020204030204" pitchFamily="34" charset="0"/>
              </a:rPr>
              <a:t>MAGALHÃES FILHO, F. J. C.; PAULO, P. L. Abastecimento de água, esgotamento doméstico e aspectos de saúde em comunidades Quilombolas no Estado de Mato Grosso do Sul. Interações (Campo Grande), v. 18, p. 103-116, 2017.</a:t>
            </a:r>
            <a:endParaRPr lang="pt-BR" sz="1000" dirty="0">
              <a:latin typeface="Calibri" panose="020F0502020204030204" pitchFamily="34" charset="0"/>
              <a:ea typeface="Calibri" panose="020F0502020204030204" pitchFamily="34" charset="0"/>
            </a:endParaRPr>
          </a:p>
          <a:p>
            <a:pPr marL="215900" indent="-215900" algn="just">
              <a:spcAft>
                <a:spcPts val="0"/>
              </a:spcAft>
            </a:pPr>
            <a:r>
              <a:rPr lang="pt-BR" sz="1000" dirty="0">
                <a:latin typeface="Arial" panose="020B0604020202020204" pitchFamily="34" charset="0"/>
                <a:ea typeface="Calibri" panose="020F0502020204030204" pitchFamily="34" charset="0"/>
              </a:rPr>
              <a:t>NEIVA, A. C. G. R. et al. Caracterização socioeconômica e cultural da comunidade quilombola Kalunga de Cavalcante, Goiás, Brasil: dados preliminares. IX Simpósio Nacional Cerrado - Desafios e estratégias para o equilíbrio entre sociedades, agronegócio e recursos naturais, p. 1-10, 2008.</a:t>
            </a:r>
            <a:endParaRPr lang="pt-BR" sz="1000" dirty="0">
              <a:latin typeface="Calibri" panose="020F0502020204030204" pitchFamily="34" charset="0"/>
              <a:ea typeface="Calibri" panose="020F0502020204030204" pitchFamily="34" charset="0"/>
            </a:endParaRPr>
          </a:p>
          <a:p>
            <a:pPr marL="215900" indent="-215900" algn="just">
              <a:spcAft>
                <a:spcPts val="0"/>
              </a:spcAft>
            </a:pPr>
            <a:r>
              <a:rPr lang="pt-BR" sz="1000" dirty="0">
                <a:latin typeface="Arial" panose="020B0604020202020204" pitchFamily="34" charset="0"/>
                <a:ea typeface="Calibri" panose="020F0502020204030204" pitchFamily="34" charset="0"/>
              </a:rPr>
              <a:t>PINHO, L. et al. Condições de saúde de comunidade quilombola no Norte de Minas Gerais. Revista de Pesquisa Cuidado é Fundamental Online, v. 7, 2015.</a:t>
            </a:r>
            <a:endParaRPr lang="pt-BR" sz="1000" dirty="0">
              <a:latin typeface="Calibri" panose="020F0502020204030204" pitchFamily="34" charset="0"/>
              <a:ea typeface="Calibri" panose="020F0502020204030204" pitchFamily="34" charset="0"/>
            </a:endParaRPr>
          </a:p>
          <a:p>
            <a:pPr marL="215900" indent="-215900" algn="just">
              <a:spcAft>
                <a:spcPts val="0"/>
              </a:spcAft>
            </a:pPr>
            <a:r>
              <a:rPr lang="pt-BR" sz="1000" dirty="0">
                <a:latin typeface="Arial" panose="020B0604020202020204" pitchFamily="34" charset="0"/>
                <a:ea typeface="Calibri" panose="020F0502020204030204" pitchFamily="34" charset="0"/>
              </a:rPr>
              <a:t>PINTO, C. U. O.; CARVALHO, A. P.; CAVALCANTI, D. G. </a:t>
            </a:r>
            <a:r>
              <a:rPr lang="pt-BR" sz="1000" dirty="0" err="1">
                <a:latin typeface="Arial" panose="020B0604020202020204" pitchFamily="34" charset="0"/>
                <a:ea typeface="Calibri" panose="020F0502020204030204" pitchFamily="34" charset="0"/>
              </a:rPr>
              <a:t>K</a:t>
            </a:r>
            <a:r>
              <a:rPr lang="pt-BR" sz="1000" dirty="0">
                <a:latin typeface="Arial" panose="020B0604020202020204" pitchFamily="34" charset="0"/>
                <a:ea typeface="Calibri" panose="020F0502020204030204" pitchFamily="34" charset="0"/>
              </a:rPr>
              <a:t>. Uso do IQA para caracterização da água usada como insumo produtivo pela comunidade quilombola malhadinha Biota Amazônia (</a:t>
            </a:r>
            <a:r>
              <a:rPr lang="pt-BR" sz="1000" dirty="0" err="1">
                <a:latin typeface="Arial" panose="020B0604020202020204" pitchFamily="34" charset="0"/>
                <a:ea typeface="Calibri" panose="020F0502020204030204" pitchFamily="34" charset="0"/>
              </a:rPr>
              <a:t>Biote</a:t>
            </a:r>
            <a:r>
              <a:rPr lang="pt-BR" sz="1000" dirty="0">
                <a:latin typeface="Arial" panose="020B0604020202020204" pitchFamily="34" charset="0"/>
                <a:ea typeface="Calibri" panose="020F0502020204030204" pitchFamily="34" charset="0"/>
              </a:rPr>
              <a:t> </a:t>
            </a:r>
            <a:r>
              <a:rPr lang="pt-BR" sz="1000" dirty="0" err="1">
                <a:latin typeface="Arial" panose="020B0604020202020204" pitchFamily="34" charset="0"/>
                <a:ea typeface="Calibri" panose="020F0502020204030204" pitchFamily="34" charset="0"/>
              </a:rPr>
              <a:t>Amazonie</a:t>
            </a:r>
            <a:r>
              <a:rPr lang="pt-BR" sz="1000" dirty="0">
                <a:latin typeface="Arial" panose="020B0604020202020204" pitchFamily="34" charset="0"/>
                <a:ea typeface="Calibri" panose="020F0502020204030204" pitchFamily="34" charset="0"/>
              </a:rPr>
              <a:t>, Biota </a:t>
            </a:r>
            <a:r>
              <a:rPr lang="pt-BR" sz="1000" dirty="0" err="1">
                <a:latin typeface="Arial" panose="020B0604020202020204" pitchFamily="34" charset="0"/>
                <a:ea typeface="Calibri" panose="020F0502020204030204" pitchFamily="34" charset="0"/>
              </a:rPr>
              <a:t>Amazonia</a:t>
            </a:r>
            <a:r>
              <a:rPr lang="pt-BR" sz="1000" dirty="0">
                <a:latin typeface="Arial" panose="020B0604020202020204" pitchFamily="34" charset="0"/>
                <a:ea typeface="Calibri" panose="020F0502020204030204" pitchFamily="34" charset="0"/>
              </a:rPr>
              <a:t>, </a:t>
            </a:r>
            <a:r>
              <a:rPr lang="pt-BR" sz="1000" dirty="0" err="1">
                <a:latin typeface="Arial" panose="020B0604020202020204" pitchFamily="34" charset="0"/>
                <a:ea typeface="Calibri" panose="020F0502020204030204" pitchFamily="34" charset="0"/>
              </a:rPr>
              <a:t>Amazonian</a:t>
            </a:r>
            <a:r>
              <a:rPr lang="pt-BR" sz="1000" dirty="0">
                <a:latin typeface="Arial" panose="020B0604020202020204" pitchFamily="34" charset="0"/>
                <a:ea typeface="Calibri" panose="020F0502020204030204" pitchFamily="34" charset="0"/>
              </a:rPr>
              <a:t> Biota), v. 5, p. 1-3, 2015.</a:t>
            </a:r>
            <a:endParaRPr lang="pt-BR" sz="1000" dirty="0">
              <a:latin typeface="Calibri" panose="020F0502020204030204" pitchFamily="34" charset="0"/>
              <a:ea typeface="Calibri" panose="020F0502020204030204" pitchFamily="34" charset="0"/>
            </a:endParaRPr>
          </a:p>
          <a:p>
            <a:pPr marL="215900" indent="-215900" algn="just">
              <a:spcAft>
                <a:spcPts val="0"/>
              </a:spcAft>
            </a:pPr>
            <a:r>
              <a:rPr lang="pt-BR" sz="1000" dirty="0">
                <a:latin typeface="Arial" panose="020B0604020202020204" pitchFamily="34" charset="0"/>
                <a:ea typeface="Calibri" panose="020F0502020204030204" pitchFamily="34" charset="0"/>
              </a:rPr>
              <a:t> </a:t>
            </a:r>
            <a:endParaRPr lang="pt-BR" sz="1000" dirty="0">
              <a:latin typeface="Calibri" panose="020F0502020204030204" pitchFamily="34" charset="0"/>
              <a:ea typeface="Calibri" panose="020F0502020204030204" pitchFamily="34" charset="0"/>
            </a:endParaRPr>
          </a:p>
          <a:p>
            <a:pPr marL="215900" indent="-215900" algn="just">
              <a:spcAft>
                <a:spcPts val="0"/>
              </a:spcAft>
            </a:pPr>
            <a:r>
              <a:rPr lang="pt-BR" sz="1000" dirty="0">
                <a:latin typeface="Arial" panose="020B0604020202020204" pitchFamily="34" charset="0"/>
                <a:ea typeface="Calibri" panose="020F0502020204030204" pitchFamily="34" charset="0"/>
              </a:rPr>
              <a:t>RANGEL, D. L. D. O. et al. </a:t>
            </a:r>
            <a:r>
              <a:rPr lang="pt-BR" sz="1000" dirty="0" err="1">
                <a:latin typeface="Arial" panose="020B0604020202020204" pitchFamily="34" charset="0"/>
                <a:ea typeface="Calibri" panose="020F0502020204030204" pitchFamily="34" charset="0"/>
              </a:rPr>
              <a:t>Parasitological</a:t>
            </a:r>
            <a:r>
              <a:rPr lang="pt-BR" sz="1000" dirty="0">
                <a:latin typeface="Arial" panose="020B0604020202020204" pitchFamily="34" charset="0"/>
                <a:ea typeface="Calibri" panose="020F0502020204030204" pitchFamily="34" charset="0"/>
              </a:rPr>
              <a:t> profile </a:t>
            </a:r>
            <a:r>
              <a:rPr lang="pt-BR" sz="1000" dirty="0" err="1">
                <a:latin typeface="Arial" panose="020B0604020202020204" pitchFamily="34" charset="0"/>
                <a:ea typeface="Calibri" panose="020F0502020204030204" pitchFamily="34" charset="0"/>
              </a:rPr>
              <a:t>of</a:t>
            </a:r>
            <a:r>
              <a:rPr lang="pt-BR" sz="1000" dirty="0">
                <a:latin typeface="Arial" panose="020B0604020202020204" pitchFamily="34" charset="0"/>
                <a:ea typeface="Calibri" panose="020F0502020204030204" pitchFamily="34" charset="0"/>
              </a:rPr>
              <a:t> </a:t>
            </a:r>
            <a:r>
              <a:rPr lang="pt-BR" sz="1000" dirty="0" err="1">
                <a:latin typeface="Arial" panose="020B0604020202020204" pitchFamily="34" charset="0"/>
                <a:ea typeface="Calibri" panose="020F0502020204030204" pitchFamily="34" charset="0"/>
              </a:rPr>
              <a:t>residents</a:t>
            </a:r>
            <a:r>
              <a:rPr lang="pt-BR" sz="1000" dirty="0">
                <a:latin typeface="Arial" panose="020B0604020202020204" pitchFamily="34" charset="0"/>
                <a:ea typeface="Calibri" panose="020F0502020204030204" pitchFamily="34" charset="0"/>
              </a:rPr>
              <a:t> </a:t>
            </a:r>
            <a:r>
              <a:rPr lang="pt-BR" sz="1000" dirty="0" err="1">
                <a:latin typeface="Arial" panose="020B0604020202020204" pitchFamily="34" charset="0"/>
                <a:ea typeface="Calibri" panose="020F0502020204030204" pitchFamily="34" charset="0"/>
              </a:rPr>
              <a:t>of</a:t>
            </a:r>
            <a:r>
              <a:rPr lang="pt-BR" sz="1000" dirty="0">
                <a:latin typeface="Arial" panose="020B0604020202020204" pitchFamily="34" charset="0"/>
                <a:ea typeface="Calibri" panose="020F0502020204030204" pitchFamily="34" charset="0"/>
              </a:rPr>
              <a:t> a </a:t>
            </a:r>
            <a:r>
              <a:rPr lang="pt-BR" sz="1000" dirty="0" err="1">
                <a:latin typeface="Arial" panose="020B0604020202020204" pitchFamily="34" charset="0"/>
                <a:ea typeface="Calibri" panose="020F0502020204030204" pitchFamily="34" charset="0"/>
              </a:rPr>
              <a:t>maroon</a:t>
            </a:r>
            <a:r>
              <a:rPr lang="pt-BR" sz="1000" dirty="0">
                <a:latin typeface="Arial" panose="020B0604020202020204" pitchFamily="34" charset="0"/>
                <a:ea typeface="Calibri" panose="020F0502020204030204" pitchFamily="34" charset="0"/>
              </a:rPr>
              <a:t> </a:t>
            </a:r>
            <a:r>
              <a:rPr lang="pt-BR" sz="1000" dirty="0" err="1">
                <a:latin typeface="Arial" panose="020B0604020202020204" pitchFamily="34" charset="0"/>
                <a:ea typeface="Calibri" panose="020F0502020204030204" pitchFamily="34" charset="0"/>
              </a:rPr>
              <a:t>community</a:t>
            </a:r>
            <a:r>
              <a:rPr lang="pt-BR" sz="1000" dirty="0">
                <a:latin typeface="Arial" panose="020B0604020202020204" pitchFamily="34" charset="0"/>
                <a:ea typeface="Calibri" panose="020F0502020204030204" pitchFamily="34" charset="0"/>
              </a:rPr>
              <a:t>. Acta Paulista de Enfermagem, v. 27, p. 513-519, 2014.</a:t>
            </a:r>
            <a:endParaRPr lang="pt-BR" sz="1000" dirty="0">
              <a:latin typeface="Calibri" panose="020F0502020204030204" pitchFamily="34" charset="0"/>
              <a:ea typeface="Calibri" panose="020F0502020204030204" pitchFamily="34" charset="0"/>
            </a:endParaRPr>
          </a:p>
          <a:p>
            <a:pPr marL="215900" indent="-215900" algn="just">
              <a:spcAft>
                <a:spcPts val="0"/>
              </a:spcAft>
            </a:pPr>
            <a:r>
              <a:rPr lang="pt-BR" sz="1000" dirty="0">
                <a:latin typeface="Arial" panose="020B0604020202020204" pitchFamily="34" charset="0"/>
                <a:ea typeface="Calibri" panose="020F0502020204030204" pitchFamily="34" charset="0"/>
              </a:rPr>
              <a:t>SILVA, R. A. et al. A Gestão dos Resíduos Sólidos no Meio Rural: O Estudo de um Assentamento da Região Nordeste do Brasil. Gestão e Sociedade, v. 8, p. 593-613, 2014.</a:t>
            </a:r>
            <a:endParaRPr lang="pt-BR" sz="1000" dirty="0">
              <a:latin typeface="Calibri" panose="020F0502020204030204" pitchFamily="34" charset="0"/>
              <a:ea typeface="Calibri" panose="020F0502020204030204" pitchFamily="34" charset="0"/>
            </a:endParaRPr>
          </a:p>
          <a:p>
            <a:pPr marL="215900" indent="-215900" algn="just">
              <a:spcAft>
                <a:spcPts val="0"/>
              </a:spcAft>
            </a:pPr>
            <a:r>
              <a:rPr lang="pt-BR" sz="1000" dirty="0">
                <a:latin typeface="Arial" panose="020B0604020202020204" pitchFamily="34" charset="0"/>
                <a:ea typeface="Calibri" panose="020F0502020204030204" pitchFamily="34" charset="0"/>
              </a:rPr>
              <a:t>TEIXEIRA, J. C.; HELLER, L. Fatores ambientais associados à diarreia infantil em áreas de assentamento subnormal em Juiz de Fora, Minas Gerais (</a:t>
            </a:r>
            <a:r>
              <a:rPr lang="pt-BR" sz="1000" dirty="0" err="1">
                <a:latin typeface="Arial" panose="020B0604020202020204" pitchFamily="34" charset="0"/>
                <a:ea typeface="Calibri" panose="020F0502020204030204" pitchFamily="34" charset="0"/>
              </a:rPr>
              <a:t>Childhood</a:t>
            </a:r>
            <a:r>
              <a:rPr lang="pt-BR" sz="1000" dirty="0">
                <a:latin typeface="Arial" panose="020B0604020202020204" pitchFamily="34" charset="0"/>
                <a:ea typeface="Calibri" panose="020F0502020204030204" pitchFamily="34" charset="0"/>
              </a:rPr>
              <a:t> </a:t>
            </a:r>
            <a:r>
              <a:rPr lang="pt-BR" sz="1000" dirty="0" err="1">
                <a:latin typeface="Arial" panose="020B0604020202020204" pitchFamily="34" charset="0"/>
                <a:ea typeface="Calibri" panose="020F0502020204030204" pitchFamily="34" charset="0"/>
              </a:rPr>
              <a:t>diarrhea-related</a:t>
            </a:r>
            <a:r>
              <a:rPr lang="pt-BR" sz="1000" dirty="0">
                <a:latin typeface="Arial" panose="020B0604020202020204" pitchFamily="34" charset="0"/>
                <a:ea typeface="Calibri" panose="020F0502020204030204" pitchFamily="34" charset="0"/>
              </a:rPr>
              <a:t> </a:t>
            </a:r>
            <a:r>
              <a:rPr lang="pt-BR" sz="1000" dirty="0" err="1">
                <a:latin typeface="Arial" panose="020B0604020202020204" pitchFamily="34" charset="0"/>
                <a:ea typeface="Calibri" panose="020F0502020204030204" pitchFamily="34" charset="0"/>
              </a:rPr>
              <a:t>to</a:t>
            </a:r>
            <a:r>
              <a:rPr lang="pt-BR" sz="1000" dirty="0">
                <a:latin typeface="Arial" panose="020B0604020202020204" pitchFamily="34" charset="0"/>
                <a:ea typeface="Calibri" panose="020F0502020204030204" pitchFamily="34" charset="0"/>
              </a:rPr>
              <a:t> </a:t>
            </a:r>
            <a:r>
              <a:rPr lang="pt-BR" sz="1000" dirty="0" err="1">
                <a:latin typeface="Arial" panose="020B0604020202020204" pitchFamily="34" charset="0"/>
                <a:ea typeface="Calibri" panose="020F0502020204030204" pitchFamily="34" charset="0"/>
              </a:rPr>
              <a:t>environmental</a:t>
            </a:r>
            <a:r>
              <a:rPr lang="pt-BR" sz="1000" dirty="0">
                <a:latin typeface="Arial" panose="020B0604020202020204" pitchFamily="34" charset="0"/>
                <a:ea typeface="Calibri" panose="020F0502020204030204" pitchFamily="34" charset="0"/>
              </a:rPr>
              <a:t> </a:t>
            </a:r>
            <a:r>
              <a:rPr lang="pt-BR" sz="1000" dirty="0" err="1">
                <a:latin typeface="Arial" panose="020B0604020202020204" pitchFamily="34" charset="0"/>
                <a:ea typeface="Calibri" panose="020F0502020204030204" pitchFamily="34" charset="0"/>
              </a:rPr>
              <a:t>factors</a:t>
            </a:r>
            <a:r>
              <a:rPr lang="pt-BR" sz="1000" dirty="0">
                <a:latin typeface="Arial" panose="020B0604020202020204" pitchFamily="34" charset="0"/>
                <a:ea typeface="Calibri" panose="020F0502020204030204" pitchFamily="34" charset="0"/>
              </a:rPr>
              <a:t> in subnormal </a:t>
            </a:r>
            <a:r>
              <a:rPr lang="pt-BR" sz="1000" dirty="0" err="1">
                <a:latin typeface="Arial" panose="020B0604020202020204" pitchFamily="34" charset="0"/>
                <a:ea typeface="Calibri" panose="020F0502020204030204" pitchFamily="34" charset="0"/>
              </a:rPr>
              <a:t>settlements</a:t>
            </a:r>
            <a:r>
              <a:rPr lang="pt-BR" sz="1000" dirty="0">
                <a:latin typeface="Arial" panose="020B0604020202020204" pitchFamily="34" charset="0"/>
                <a:ea typeface="Calibri" panose="020F0502020204030204" pitchFamily="34" charset="0"/>
              </a:rPr>
              <a:t> in Juiz de Fora, Minas Gerais). Revista Brasileira de Saúde Materno Infantil, v. 5, p. 449-455, 2005.</a:t>
            </a:r>
            <a:endParaRPr lang="pt-BR" sz="1000" dirty="0">
              <a:latin typeface="Calibri" panose="020F0502020204030204" pitchFamily="34" charset="0"/>
              <a:ea typeface="Calibri" panose="020F0502020204030204" pitchFamily="34" charset="0"/>
            </a:endParaRPr>
          </a:p>
        </p:txBody>
      </p:sp>
      <p:sp>
        <p:nvSpPr>
          <p:cNvPr id="3" name="Retângulo 2">
            <a:extLst>
              <a:ext uri="{FF2B5EF4-FFF2-40B4-BE49-F238E27FC236}">
                <a16:creationId xmlns:a16="http://schemas.microsoft.com/office/drawing/2014/main" id="{4A0E40BA-CDFC-A048-B4D0-D31308A263E0}"/>
              </a:ext>
            </a:extLst>
          </p:cNvPr>
          <p:cNvSpPr/>
          <p:nvPr/>
        </p:nvSpPr>
        <p:spPr>
          <a:xfrm>
            <a:off x="31921" y="0"/>
            <a:ext cx="3127779" cy="584775"/>
          </a:xfrm>
          <a:prstGeom prst="rect">
            <a:avLst/>
          </a:prstGeom>
        </p:spPr>
        <p:txBody>
          <a:bodyPr wrap="none">
            <a:spAutoFit/>
          </a:bodyPr>
          <a:lstStyle/>
          <a:p>
            <a:pPr algn="just">
              <a:spcAft>
                <a:spcPts val="0"/>
              </a:spcAft>
            </a:pPr>
            <a:r>
              <a:rPr lang="pt-BR" sz="3200" dirty="0">
                <a:latin typeface="Arial" panose="020B0604020202020204" pitchFamily="34" charset="0"/>
                <a:ea typeface="Times New Roman" panose="02020603050405020304" pitchFamily="18" charset="0"/>
              </a:rPr>
              <a:t>REFERÊNCIAS</a:t>
            </a:r>
            <a:endParaRPr lang="pt-BR" sz="3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79414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Uma imagem contendo pessoa, mulher, vestuário, ao ar livre&#10;&#10;Descrição gerada com muito alta confiança">
            <a:extLst>
              <a:ext uri="{FF2B5EF4-FFF2-40B4-BE49-F238E27FC236}">
                <a16:creationId xmlns:a16="http://schemas.microsoft.com/office/drawing/2014/main" id="{3A5E1737-34E9-4F85-8E63-73F30D6E10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8474" y="1384878"/>
            <a:ext cx="1371421" cy="1824773"/>
          </a:xfrm>
          <a:prstGeom prst="rect">
            <a:avLst/>
          </a:prstGeom>
        </p:spPr>
      </p:pic>
      <p:pic>
        <p:nvPicPr>
          <p:cNvPr id="3" name="Imagem 2">
            <a:extLst>
              <a:ext uri="{FF2B5EF4-FFF2-40B4-BE49-F238E27FC236}">
                <a16:creationId xmlns:a16="http://schemas.microsoft.com/office/drawing/2014/main" id="{419AA7EC-5C4B-4F5D-9F05-13F34554F3A0}"/>
              </a:ext>
            </a:extLst>
          </p:cNvPr>
          <p:cNvPicPr>
            <a:picLocks noChangeAspect="1"/>
          </p:cNvPicPr>
          <p:nvPr/>
        </p:nvPicPr>
        <p:blipFill rotWithShape="1">
          <a:blip r:embed="rId3"/>
          <a:srcRect t="12545" b="12545"/>
          <a:stretch/>
        </p:blipFill>
        <p:spPr>
          <a:xfrm>
            <a:off x="5975127" y="1370723"/>
            <a:ext cx="1370210" cy="1824774"/>
          </a:xfrm>
          <a:prstGeom prst="rect">
            <a:avLst/>
          </a:prstGeom>
        </p:spPr>
      </p:pic>
      <p:pic>
        <p:nvPicPr>
          <p:cNvPr id="2052" name="Picture 4" descr="vanessa_economista~1.jpg">
            <a:extLst>
              <a:ext uri="{FF2B5EF4-FFF2-40B4-BE49-F238E27FC236}">
                <a16:creationId xmlns:a16="http://schemas.microsoft.com/office/drawing/2014/main" id="{80219B03-E9BF-4C14-81B6-88B1E22AF4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0569" y="1370723"/>
            <a:ext cx="1407441" cy="182477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descr="logo Funasa.jpg">
            <a:extLst>
              <a:ext uri="{FF2B5EF4-FFF2-40B4-BE49-F238E27FC236}">
                <a16:creationId xmlns:a16="http://schemas.microsoft.com/office/drawing/2014/main" id="{AC3477F4-9077-1F46-A7B6-7F73F50A94D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658" y="227723"/>
            <a:ext cx="3176302" cy="825013"/>
          </a:xfrm>
          <a:prstGeom prst="rect">
            <a:avLst/>
          </a:prstGeom>
          <a:noFill/>
          <a:ln w="9525">
            <a:noFill/>
            <a:miter lim="800000"/>
            <a:headEnd/>
            <a:tailEnd/>
          </a:ln>
        </p:spPr>
      </p:pic>
      <p:pic>
        <p:nvPicPr>
          <p:cNvPr id="11" name="Imagem 10">
            <a:extLst>
              <a:ext uri="{FF2B5EF4-FFF2-40B4-BE49-F238E27FC236}">
                <a16:creationId xmlns:a16="http://schemas.microsoft.com/office/drawing/2014/main" id="{271E640D-B160-594F-8398-539737F593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44" y="227723"/>
            <a:ext cx="927356" cy="825013"/>
          </a:xfrm>
          <a:prstGeom prst="rect">
            <a:avLst/>
          </a:prstGeom>
        </p:spPr>
      </p:pic>
      <p:pic>
        <p:nvPicPr>
          <p:cNvPr id="12" name="Imagem 1">
            <a:extLst>
              <a:ext uri="{FF2B5EF4-FFF2-40B4-BE49-F238E27FC236}">
                <a16:creationId xmlns:a16="http://schemas.microsoft.com/office/drawing/2014/main" id="{6CD07161-DEA2-ED43-9DFB-BDD44E785EE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4966" y="227723"/>
            <a:ext cx="1397384" cy="8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12">
            <a:extLst>
              <a:ext uri="{FF2B5EF4-FFF2-40B4-BE49-F238E27FC236}">
                <a16:creationId xmlns:a16="http://schemas.microsoft.com/office/drawing/2014/main" id="{34501163-2590-7B4A-9114-F4C188EC873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94847" y="241878"/>
            <a:ext cx="809448" cy="809448"/>
          </a:xfrm>
          <a:prstGeom prst="rect">
            <a:avLst/>
          </a:prstGeom>
          <a:solidFill>
            <a:srgbClr val="FFFFFF">
              <a:alpha val="0"/>
            </a:srgbClr>
          </a:solidFill>
          <a:ln>
            <a:noFill/>
          </a:ln>
        </p:spPr>
      </p:pic>
      <p:pic>
        <p:nvPicPr>
          <p:cNvPr id="14" name="Picture 3" descr="ppgeas1">
            <a:extLst>
              <a:ext uri="{FF2B5EF4-FFF2-40B4-BE49-F238E27FC236}">
                <a16:creationId xmlns:a16="http://schemas.microsoft.com/office/drawing/2014/main" id="{C46A3430-7491-594C-9C94-ABDD300C0B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2150" y="241878"/>
            <a:ext cx="2398082" cy="80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spaço Reservado para Conteúdo 2">
            <a:extLst>
              <a:ext uri="{FF2B5EF4-FFF2-40B4-BE49-F238E27FC236}">
                <a16:creationId xmlns:a16="http://schemas.microsoft.com/office/drawing/2014/main" id="{A2B01A41-6D37-B742-BF8D-969AE1FF60D7}"/>
              </a:ext>
            </a:extLst>
          </p:cNvPr>
          <p:cNvSpPr>
            <a:spLocks noGrp="1"/>
          </p:cNvSpPr>
          <p:nvPr>
            <p:ph idx="1"/>
          </p:nvPr>
        </p:nvSpPr>
        <p:spPr>
          <a:xfrm>
            <a:off x="253674" y="2132856"/>
            <a:ext cx="8229600" cy="3168352"/>
          </a:xfrm>
        </p:spPr>
        <p:txBody>
          <a:bodyPr>
            <a:noAutofit/>
          </a:bodyPr>
          <a:lstStyle/>
          <a:p>
            <a:pPr marL="0" indent="0">
              <a:buNone/>
            </a:pPr>
            <a:r>
              <a:rPr lang="pt-BR" sz="4400" b="1" dirty="0">
                <a:latin typeface="Arial" panose="020B0604020202020204" pitchFamily="34" charset="0"/>
                <a:cs typeface="Arial" panose="020B0604020202020204" pitchFamily="34" charset="0"/>
              </a:rPr>
              <a:t>Obrigado!</a:t>
            </a:r>
          </a:p>
          <a:p>
            <a:pPr marL="0" indent="0">
              <a:buNone/>
            </a:pPr>
            <a:endParaRPr lang="pt-BR" dirty="0">
              <a:solidFill>
                <a:srgbClr val="0000FF"/>
              </a:solidFill>
              <a:latin typeface="Arial" panose="020B0604020202020204" pitchFamily="34" charset="0"/>
              <a:cs typeface="Arial" panose="020B0604020202020204" pitchFamily="34" charset="0"/>
            </a:endParaRPr>
          </a:p>
          <a:p>
            <a:pPr marL="0" indent="0">
              <a:buNone/>
            </a:pPr>
            <a:r>
              <a:rPr lang="pt-BR" dirty="0">
                <a:solidFill>
                  <a:srgbClr val="0000FF"/>
                </a:solidFill>
                <a:latin typeface="Arial" panose="020B0604020202020204" pitchFamily="34" charset="0"/>
                <a:cs typeface="Arial" panose="020B0604020202020204" pitchFamily="34" charset="0"/>
              </a:rPr>
              <a:t>Prof. Dr. Paulo Sérgio Scalize</a:t>
            </a:r>
          </a:p>
          <a:p>
            <a:pPr marL="0" indent="0">
              <a:buNone/>
            </a:pPr>
            <a:r>
              <a:rPr lang="pt-BR" dirty="0">
                <a:solidFill>
                  <a:srgbClr val="0000FF"/>
                </a:solidFill>
                <a:latin typeface="Arial" panose="020B0604020202020204" pitchFamily="34" charset="0"/>
                <a:cs typeface="Arial" panose="020B0604020202020204" pitchFamily="34" charset="0"/>
              </a:rPr>
              <a:t>Contato: </a:t>
            </a:r>
            <a:r>
              <a:rPr lang="pt-BR" dirty="0" err="1">
                <a:solidFill>
                  <a:srgbClr val="0000FF"/>
                </a:solidFill>
                <a:latin typeface="Arial" panose="020B0604020202020204" pitchFamily="34" charset="0"/>
                <a:cs typeface="Arial" panose="020B0604020202020204" pitchFamily="34" charset="0"/>
              </a:rPr>
              <a:t>pscalize.ufg@gmail.com</a:t>
            </a:r>
            <a:endParaRPr lang="pt-BR" dirty="0">
              <a:solidFill>
                <a:srgbClr val="0000FF"/>
              </a:solidFill>
              <a:latin typeface="Arial" panose="020B0604020202020204" pitchFamily="34" charset="0"/>
              <a:cs typeface="Arial" panose="020B0604020202020204" pitchFamily="34" charset="0"/>
            </a:endParaRPr>
          </a:p>
          <a:p>
            <a:pPr marL="0" indent="0">
              <a:buNone/>
            </a:pPr>
            <a:r>
              <a:rPr lang="pt-BR" dirty="0">
                <a:solidFill>
                  <a:srgbClr val="0000FF"/>
                </a:solidFill>
                <a:latin typeface="Arial" panose="020B0604020202020204" pitchFamily="34" charset="0"/>
                <a:cs typeface="Arial" panose="020B0604020202020204" pitchFamily="34" charset="0"/>
              </a:rPr>
              <a:t>62 98110-3030</a:t>
            </a:r>
          </a:p>
        </p:txBody>
      </p:sp>
    </p:spTree>
    <p:extLst>
      <p:ext uri="{BB962C8B-B14F-4D97-AF65-F5344CB8AC3E}">
        <p14:creationId xmlns:p14="http://schemas.microsoft.com/office/powerpoint/2010/main" val="1039535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C4F636A-76AE-45B6-AADA-8B1CD427C719}"/>
              </a:ext>
            </a:extLst>
          </p:cNvPr>
          <p:cNvSpPr>
            <a:spLocks noGrp="1"/>
          </p:cNvSpPr>
          <p:nvPr>
            <p:ph type="title"/>
          </p:nvPr>
        </p:nvSpPr>
        <p:spPr>
          <a:xfrm>
            <a:off x="431883" y="-171400"/>
            <a:ext cx="8229600" cy="1143000"/>
          </a:xfrm>
        </p:spPr>
        <p:txBody>
          <a:bodyPr/>
          <a:lstStyle/>
          <a:p>
            <a:r>
              <a:rPr lang="pt-BR" dirty="0">
                <a:solidFill>
                  <a:srgbClr val="C00000"/>
                </a:solidFill>
              </a:rPr>
              <a:t>INTRODUÇÃO</a:t>
            </a:r>
          </a:p>
        </p:txBody>
      </p:sp>
      <p:pic>
        <p:nvPicPr>
          <p:cNvPr id="8" name="Imagem 7">
            <a:extLst>
              <a:ext uri="{FF2B5EF4-FFF2-40B4-BE49-F238E27FC236}">
                <a16:creationId xmlns:a16="http://schemas.microsoft.com/office/drawing/2014/main" id="{5CC40AA1-5C86-467C-978C-98248E20E66E}"/>
              </a:ext>
            </a:extLst>
          </p:cNvPr>
          <p:cNvPicPr>
            <a:picLocks noChangeAspect="1"/>
          </p:cNvPicPr>
          <p:nvPr/>
        </p:nvPicPr>
        <p:blipFill rotWithShape="1">
          <a:blip r:embed="rId2"/>
          <a:srcRect l="24801" t="8001" r="25588" b="10800"/>
          <a:stretch/>
        </p:blipFill>
        <p:spPr>
          <a:xfrm>
            <a:off x="4674037" y="1126194"/>
            <a:ext cx="4456714" cy="4103006"/>
          </a:xfrm>
          <a:prstGeom prst="rect">
            <a:avLst/>
          </a:prstGeom>
        </p:spPr>
      </p:pic>
      <p:sp>
        <p:nvSpPr>
          <p:cNvPr id="9" name="Espaço Reservado para Conteúdo 2">
            <a:extLst>
              <a:ext uri="{FF2B5EF4-FFF2-40B4-BE49-F238E27FC236}">
                <a16:creationId xmlns:a16="http://schemas.microsoft.com/office/drawing/2014/main" id="{BCFABD40-9508-4D74-BEDA-8AD415B9B194}"/>
              </a:ext>
            </a:extLst>
          </p:cNvPr>
          <p:cNvSpPr>
            <a:spLocks noGrp="1"/>
          </p:cNvSpPr>
          <p:nvPr>
            <p:ph idx="1"/>
          </p:nvPr>
        </p:nvSpPr>
        <p:spPr>
          <a:xfrm>
            <a:off x="-17761" y="1187624"/>
            <a:ext cx="4661769" cy="4041576"/>
          </a:xfrm>
        </p:spPr>
        <p:txBody>
          <a:bodyPr>
            <a:noAutofit/>
          </a:bodyPr>
          <a:lstStyle/>
          <a:p>
            <a:r>
              <a:rPr lang="pt-BR" sz="2400" b="1" dirty="0">
                <a:cs typeface="Arial" panose="020B0604020202020204" pitchFamily="34" charset="0"/>
              </a:rPr>
              <a:t>Fundação palmares </a:t>
            </a:r>
            <a:r>
              <a:rPr lang="pt-BR" sz="2400" dirty="0">
                <a:cs typeface="Arial" panose="020B0604020202020204" pitchFamily="34" charset="0"/>
              </a:rPr>
              <a:t>- mais de três mil comunidades quilombolas certificadas (3.040). </a:t>
            </a:r>
          </a:p>
          <a:p>
            <a:r>
              <a:rPr lang="pt-BR" sz="2400" dirty="0">
                <a:cs typeface="Arial" panose="020B0604020202020204" pitchFamily="34" charset="0"/>
              </a:rPr>
              <a:t>Comunidades vivem em situações socioeconômica precárias, vulneráveis por falta de infraestrutura adequada e de saneamento básico.</a:t>
            </a:r>
          </a:p>
          <a:p>
            <a:r>
              <a:rPr lang="pt-BR" sz="2400" dirty="0">
                <a:cs typeface="Arial" panose="020B0604020202020204" pitchFamily="34" charset="0"/>
              </a:rPr>
              <a:t>Normalmente encontram-se em Locais de difícil acesso. </a:t>
            </a:r>
          </a:p>
        </p:txBody>
      </p:sp>
      <p:sp>
        <p:nvSpPr>
          <p:cNvPr id="10" name="Retângulo 9">
            <a:extLst>
              <a:ext uri="{FF2B5EF4-FFF2-40B4-BE49-F238E27FC236}">
                <a16:creationId xmlns:a16="http://schemas.microsoft.com/office/drawing/2014/main" id="{9E05C546-02B2-409C-8474-851202D96A1C}"/>
              </a:ext>
            </a:extLst>
          </p:cNvPr>
          <p:cNvSpPr/>
          <p:nvPr/>
        </p:nvSpPr>
        <p:spPr>
          <a:xfrm>
            <a:off x="5364088" y="5230650"/>
            <a:ext cx="2645917" cy="338554"/>
          </a:xfrm>
          <a:prstGeom prst="rect">
            <a:avLst/>
          </a:prstGeom>
        </p:spPr>
        <p:txBody>
          <a:bodyPr wrap="none">
            <a:spAutoFit/>
          </a:bodyPr>
          <a:lstStyle/>
          <a:p>
            <a:r>
              <a:rPr lang="pt-BR" sz="1600" dirty="0">
                <a:latin typeface="Arial" panose="020B0604020202020204" pitchFamily="34" charset="0"/>
                <a:ea typeface="Calibri" panose="020F0502020204030204" pitchFamily="34" charset="0"/>
              </a:rPr>
              <a:t>http://www.palmares.gov.br</a:t>
            </a:r>
            <a:endParaRPr lang="pt-BR" sz="1600" dirty="0"/>
          </a:p>
        </p:txBody>
      </p:sp>
    </p:spTree>
    <p:extLst>
      <p:ext uri="{BB962C8B-B14F-4D97-AF65-F5344CB8AC3E}">
        <p14:creationId xmlns:p14="http://schemas.microsoft.com/office/powerpoint/2010/main" val="54211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321147E-D4C4-45E3-8457-8C24A3E2AE59}"/>
              </a:ext>
            </a:extLst>
          </p:cNvPr>
          <p:cNvSpPr>
            <a:spLocks noGrp="1"/>
          </p:cNvSpPr>
          <p:nvPr>
            <p:ph type="title"/>
          </p:nvPr>
        </p:nvSpPr>
        <p:spPr>
          <a:xfrm>
            <a:off x="431883" y="-171400"/>
            <a:ext cx="8229600" cy="1143000"/>
          </a:xfrm>
        </p:spPr>
        <p:txBody>
          <a:bodyPr/>
          <a:lstStyle/>
          <a:p>
            <a:r>
              <a:rPr lang="pt-BR" dirty="0">
                <a:solidFill>
                  <a:srgbClr val="C00000"/>
                </a:solidFill>
              </a:rPr>
              <a:t>INTRODUÇÃO</a:t>
            </a:r>
          </a:p>
        </p:txBody>
      </p:sp>
      <p:sp>
        <p:nvSpPr>
          <p:cNvPr id="2" name="Retângulo 1">
            <a:extLst>
              <a:ext uri="{FF2B5EF4-FFF2-40B4-BE49-F238E27FC236}">
                <a16:creationId xmlns:a16="http://schemas.microsoft.com/office/drawing/2014/main" id="{104506D2-13D4-402C-A471-B403894AEC69}"/>
              </a:ext>
            </a:extLst>
          </p:cNvPr>
          <p:cNvSpPr/>
          <p:nvPr/>
        </p:nvSpPr>
        <p:spPr>
          <a:xfrm>
            <a:off x="53752" y="836712"/>
            <a:ext cx="8910736" cy="2677656"/>
          </a:xfrm>
          <a:prstGeom prst="rect">
            <a:avLst/>
          </a:prstGeom>
        </p:spPr>
        <p:txBody>
          <a:bodyPr wrap="square">
            <a:spAutoFit/>
          </a:bodyPr>
          <a:lstStyle/>
          <a:p>
            <a:pPr marL="285750" indent="-285750" algn="just">
              <a:buFontTx/>
              <a:buChar char="-"/>
            </a:pPr>
            <a:r>
              <a:rPr lang="pt-BR" sz="2400" dirty="0">
                <a:latin typeface="Calibri" panose="020F0502020204030204" pitchFamily="34" charset="0"/>
                <a:ea typeface="Calibri" panose="020F0502020204030204" pitchFamily="34" charset="0"/>
                <a:cs typeface="Calibri" panose="020F0502020204030204" pitchFamily="34" charset="0"/>
              </a:rPr>
              <a:t>Comunidades rurais isoladas, como os quilombolas, são afetadas devido à dificuldade das políticas públicas chegarem até elas.</a:t>
            </a:r>
          </a:p>
          <a:p>
            <a:pPr marL="285750" indent="-285750" algn="just">
              <a:buFontTx/>
              <a:buChar char="-"/>
            </a:pPr>
            <a:r>
              <a:rPr lang="pt-BR" sz="2400" dirty="0">
                <a:latin typeface="Calibri" panose="020F0502020204030204" pitchFamily="34" charset="0"/>
                <a:cs typeface="Calibri" panose="020F0502020204030204" pitchFamily="34" charset="0"/>
              </a:rPr>
              <a:t>A Lei de Saneamento Básico </a:t>
            </a:r>
            <a:r>
              <a:rPr lang="pt-BR" sz="2400" dirty="0" err="1">
                <a:latin typeface="Calibri" panose="020F0502020204030204" pitchFamily="34" charset="0"/>
                <a:cs typeface="Calibri" panose="020F0502020204030204" pitchFamily="34" charset="0"/>
              </a:rPr>
              <a:t>n°</a:t>
            </a:r>
            <a:r>
              <a:rPr lang="pt-BR" sz="2400" dirty="0">
                <a:latin typeface="Calibri" panose="020F0502020204030204" pitchFamily="34" charset="0"/>
                <a:cs typeface="Calibri" panose="020F0502020204030204" pitchFamily="34" charset="0"/>
              </a:rPr>
              <a:t> 11.445 estabelece diretrizes para o setor de saneamento no país, sendo que uma delas prevê a universalização de acesso ao saneamento.</a:t>
            </a:r>
          </a:p>
          <a:p>
            <a:pPr marL="285750" indent="-285750" algn="just">
              <a:buFontTx/>
              <a:buChar char="-"/>
            </a:pPr>
            <a:r>
              <a:rPr lang="pt-BR" sz="2400" dirty="0">
                <a:latin typeface="Calibri" panose="020F0502020204030204" pitchFamily="34" charset="0"/>
                <a:cs typeface="Calibri" panose="020F0502020204030204" pitchFamily="34" charset="0"/>
              </a:rPr>
              <a:t>Para atender esta Lei - Plano Plurianual de Governo – PPA - Ministério da Saúde (MS) - </a:t>
            </a:r>
            <a:r>
              <a:rPr lang="pt-BR" sz="2400" b="1" dirty="0">
                <a:latin typeface="Calibri" panose="020F0502020204030204" pitchFamily="34" charset="0"/>
                <a:cs typeface="Calibri" panose="020F0502020204030204" pitchFamily="34" charset="0"/>
              </a:rPr>
              <a:t>Fundação Nacional da Saúde – FUNASA</a:t>
            </a:r>
            <a:r>
              <a:rPr lang="pt-BR" sz="2400" dirty="0">
                <a:latin typeface="Calibri" panose="020F0502020204030204" pitchFamily="34" charset="0"/>
                <a:cs typeface="Calibri" panose="020F0502020204030204" pitchFamily="34" charset="0"/>
              </a:rPr>
              <a:t>.</a:t>
            </a:r>
          </a:p>
        </p:txBody>
      </p:sp>
      <p:pic>
        <p:nvPicPr>
          <p:cNvPr id="2050" name="Picture 2" descr="Resultado de imagem para como vivem os quilombolas no brasil">
            <a:extLst>
              <a:ext uri="{FF2B5EF4-FFF2-40B4-BE49-F238E27FC236}">
                <a16:creationId xmlns:a16="http://schemas.microsoft.com/office/drawing/2014/main" id="{4400BA83-00D9-4AC2-A821-6CE0B3AC4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87" y="3508829"/>
            <a:ext cx="2764229" cy="18428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m para como vivem os quilombolas no brasil">
            <a:extLst>
              <a:ext uri="{FF2B5EF4-FFF2-40B4-BE49-F238E27FC236}">
                <a16:creationId xmlns:a16="http://schemas.microsoft.com/office/drawing/2014/main" id="{6CE5BD9D-2CAF-4678-827A-82C2D1AA6B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7394" y="3508829"/>
            <a:ext cx="2457093" cy="18428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m relacionada">
            <a:extLst>
              <a:ext uri="{FF2B5EF4-FFF2-40B4-BE49-F238E27FC236}">
                <a16:creationId xmlns:a16="http://schemas.microsoft.com/office/drawing/2014/main" id="{E6E25D7C-D00E-4B6B-A111-490586F949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3508829"/>
            <a:ext cx="3371010" cy="184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093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A8CD725-D9C0-4C76-AE05-9F9BE99E873D}"/>
              </a:ext>
            </a:extLst>
          </p:cNvPr>
          <p:cNvSpPr>
            <a:spLocks noGrp="1"/>
          </p:cNvSpPr>
          <p:nvPr>
            <p:ph type="title"/>
          </p:nvPr>
        </p:nvSpPr>
        <p:spPr>
          <a:xfrm>
            <a:off x="457200" y="19100"/>
            <a:ext cx="8229600" cy="1143000"/>
          </a:xfrm>
        </p:spPr>
        <p:txBody>
          <a:bodyPr>
            <a:normAutofit fontScale="90000"/>
          </a:bodyPr>
          <a:lstStyle/>
          <a:p>
            <a:r>
              <a:rPr lang="pt-BR" dirty="0">
                <a:solidFill>
                  <a:srgbClr val="C00000"/>
                </a:solidFill>
              </a:rPr>
              <a:t>Objetivo</a:t>
            </a:r>
            <a:br>
              <a:rPr lang="pt-BR" dirty="0">
                <a:solidFill>
                  <a:srgbClr val="C00000"/>
                </a:solidFill>
              </a:rPr>
            </a:br>
            <a:endParaRPr lang="pt-BR" dirty="0">
              <a:solidFill>
                <a:srgbClr val="C00000"/>
              </a:solidFill>
            </a:endParaRPr>
          </a:p>
        </p:txBody>
      </p:sp>
      <p:sp>
        <p:nvSpPr>
          <p:cNvPr id="5" name="Retângulo 4">
            <a:extLst>
              <a:ext uri="{FF2B5EF4-FFF2-40B4-BE49-F238E27FC236}">
                <a16:creationId xmlns:a16="http://schemas.microsoft.com/office/drawing/2014/main" id="{7D69E7A6-3106-45D8-9C7C-ED594427B562}"/>
              </a:ext>
            </a:extLst>
          </p:cNvPr>
          <p:cNvSpPr/>
          <p:nvPr/>
        </p:nvSpPr>
        <p:spPr>
          <a:xfrm>
            <a:off x="457200" y="1311244"/>
            <a:ext cx="5774033" cy="1569660"/>
          </a:xfrm>
          <a:prstGeom prst="rect">
            <a:avLst/>
          </a:prstGeom>
        </p:spPr>
        <p:txBody>
          <a:bodyPr wrap="square">
            <a:spAutoFit/>
          </a:bodyPr>
          <a:lstStyle/>
          <a:p>
            <a:pPr marL="285750" indent="-285750">
              <a:buFont typeface="Arial" panose="020B0604020202020204" pitchFamily="34" charset="0"/>
              <a:buChar char="•"/>
            </a:pPr>
            <a:r>
              <a:rPr lang="pt-BR" sz="2400" dirty="0">
                <a:ea typeface="Calibri" panose="020F0502020204030204" pitchFamily="34" charset="0"/>
              </a:rPr>
              <a:t>No intuito de mapear o perfil das comunidades quilombolas quanto ao </a:t>
            </a:r>
            <a:r>
              <a:rPr lang="pt-BR" sz="2400" b="1" dirty="0"/>
              <a:t>Modo organizacional e a Qualidade de vida.</a:t>
            </a:r>
          </a:p>
        </p:txBody>
      </p:sp>
      <p:sp>
        <p:nvSpPr>
          <p:cNvPr id="6" name="Retângulo 5">
            <a:extLst>
              <a:ext uri="{FF2B5EF4-FFF2-40B4-BE49-F238E27FC236}">
                <a16:creationId xmlns:a16="http://schemas.microsoft.com/office/drawing/2014/main" id="{BEC351DE-42FC-4A11-9E20-EBF6D50542E7}"/>
              </a:ext>
            </a:extLst>
          </p:cNvPr>
          <p:cNvSpPr/>
          <p:nvPr/>
        </p:nvSpPr>
        <p:spPr>
          <a:xfrm>
            <a:off x="457200" y="3083476"/>
            <a:ext cx="5915000" cy="1569660"/>
          </a:xfrm>
          <a:prstGeom prst="rect">
            <a:avLst/>
          </a:prstGeom>
        </p:spPr>
        <p:txBody>
          <a:bodyPr wrap="square">
            <a:spAutoFit/>
          </a:bodyPr>
          <a:lstStyle/>
          <a:p>
            <a:r>
              <a:rPr lang="pt-BR" sz="2400" dirty="0">
                <a:ea typeface="Calibri" panose="020F0502020204030204" pitchFamily="34" charset="0"/>
              </a:rPr>
              <a:t>Teve-se como </a:t>
            </a:r>
            <a:r>
              <a:rPr lang="pt-BR" sz="2400" b="1" dirty="0">
                <a:ea typeface="Calibri" panose="020F0502020204030204" pitchFamily="34" charset="0"/>
              </a:rPr>
              <a:t>objetivo</a:t>
            </a:r>
            <a:r>
              <a:rPr lang="pt-BR" sz="2400" dirty="0">
                <a:ea typeface="Calibri" panose="020F0502020204030204" pitchFamily="34" charset="0"/>
              </a:rPr>
              <a:t>, fazer um levantamento bibliográfico sobre o p</a:t>
            </a:r>
            <a:r>
              <a:rPr lang="pt-BR" sz="2400" dirty="0"/>
              <a:t>erfil socioeconômico e a qualidade do saneamento em </a:t>
            </a:r>
            <a:r>
              <a:rPr lang="pt-BR" sz="2400" b="1" dirty="0"/>
              <a:t>Comunidades quilombolas no Brasil.</a:t>
            </a:r>
          </a:p>
        </p:txBody>
      </p:sp>
      <p:pic>
        <p:nvPicPr>
          <p:cNvPr id="3074" name="Picture 2" descr="Resultado de imagem para como vivem os quilombolas no brasil">
            <a:extLst>
              <a:ext uri="{FF2B5EF4-FFF2-40B4-BE49-F238E27FC236}">
                <a16:creationId xmlns:a16="http://schemas.microsoft.com/office/drawing/2014/main" id="{78DC1CFB-A1BD-4491-AC86-131F27DE5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97587"/>
            <a:ext cx="2455567" cy="15415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como vivem os quilombolas no brasil">
            <a:extLst>
              <a:ext uri="{FF2B5EF4-FFF2-40B4-BE49-F238E27FC236}">
                <a16:creationId xmlns:a16="http://schemas.microsoft.com/office/drawing/2014/main" id="{A3CA81D3-E649-4F8A-BF1D-48006CBC72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959694"/>
            <a:ext cx="2455568" cy="163704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F58DE0C6-81FA-45DA-B579-8BE6C9AC12E3}"/>
              </a:ext>
            </a:extLst>
          </p:cNvPr>
          <p:cNvPicPr>
            <a:picLocks noChangeAspect="1"/>
          </p:cNvPicPr>
          <p:nvPr/>
        </p:nvPicPr>
        <p:blipFill>
          <a:blip r:embed="rId4"/>
          <a:stretch>
            <a:fillRect/>
          </a:stretch>
        </p:blipFill>
        <p:spPr>
          <a:xfrm>
            <a:off x="6516216" y="3861048"/>
            <a:ext cx="2486165" cy="1527163"/>
          </a:xfrm>
          <a:prstGeom prst="rect">
            <a:avLst/>
          </a:prstGeom>
        </p:spPr>
      </p:pic>
    </p:spTree>
    <p:extLst>
      <p:ext uri="{BB962C8B-B14F-4D97-AF65-F5344CB8AC3E}">
        <p14:creationId xmlns:p14="http://schemas.microsoft.com/office/powerpoint/2010/main" val="2964838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34A7F4F-BFEF-48A6-8910-1A2929797CDF}"/>
              </a:ext>
            </a:extLst>
          </p:cNvPr>
          <p:cNvSpPr>
            <a:spLocks noGrp="1"/>
          </p:cNvSpPr>
          <p:nvPr>
            <p:ph type="title"/>
          </p:nvPr>
        </p:nvSpPr>
        <p:spPr>
          <a:xfrm>
            <a:off x="431883" y="-171400"/>
            <a:ext cx="8229600" cy="1143000"/>
          </a:xfrm>
        </p:spPr>
        <p:txBody>
          <a:bodyPr/>
          <a:lstStyle/>
          <a:p>
            <a:r>
              <a:rPr lang="pt-BR" dirty="0">
                <a:solidFill>
                  <a:srgbClr val="C00000"/>
                </a:solidFill>
              </a:rPr>
              <a:t>Materiais e Métodos </a:t>
            </a:r>
          </a:p>
        </p:txBody>
      </p:sp>
      <p:sp>
        <p:nvSpPr>
          <p:cNvPr id="11" name="Retângulo 10">
            <a:extLst>
              <a:ext uri="{FF2B5EF4-FFF2-40B4-BE49-F238E27FC236}">
                <a16:creationId xmlns:a16="http://schemas.microsoft.com/office/drawing/2014/main" id="{5B79DA4B-E6FD-4335-8856-7F9B3862FCD8}"/>
              </a:ext>
            </a:extLst>
          </p:cNvPr>
          <p:cNvSpPr/>
          <p:nvPr/>
        </p:nvSpPr>
        <p:spPr>
          <a:xfrm>
            <a:off x="600872" y="1860281"/>
            <a:ext cx="8040667" cy="922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i="1" dirty="0" err="1"/>
              <a:t>Scopus</a:t>
            </a:r>
            <a:r>
              <a:rPr lang="pt-BR" sz="2400" b="1" dirty="0"/>
              <a:t>, </a:t>
            </a:r>
            <a:r>
              <a:rPr lang="pt-BR" sz="2400" b="1" i="1" dirty="0"/>
              <a:t>Web </a:t>
            </a:r>
            <a:r>
              <a:rPr lang="pt-BR" sz="2400" b="1" i="1" dirty="0" err="1"/>
              <a:t>Of</a:t>
            </a:r>
            <a:r>
              <a:rPr lang="pt-BR" sz="2400" b="1" i="1" dirty="0"/>
              <a:t> </a:t>
            </a:r>
            <a:r>
              <a:rPr lang="pt-BR" sz="2400" b="1" i="1" dirty="0" err="1"/>
              <a:t>Sciece</a:t>
            </a:r>
            <a:r>
              <a:rPr lang="pt-BR" sz="2400" b="1" dirty="0"/>
              <a:t>, Portal Periódico Capes e Google Acadêmico</a:t>
            </a:r>
            <a:endParaRPr lang="pt-BR" sz="2400" dirty="0"/>
          </a:p>
        </p:txBody>
      </p:sp>
      <p:sp>
        <p:nvSpPr>
          <p:cNvPr id="15" name="Retângulo 14">
            <a:extLst>
              <a:ext uri="{FF2B5EF4-FFF2-40B4-BE49-F238E27FC236}">
                <a16:creationId xmlns:a16="http://schemas.microsoft.com/office/drawing/2014/main" id="{F714872A-883D-414B-8A9D-FC764A629BF0}"/>
              </a:ext>
            </a:extLst>
          </p:cNvPr>
          <p:cNvSpPr/>
          <p:nvPr/>
        </p:nvSpPr>
        <p:spPr>
          <a:xfrm>
            <a:off x="611560" y="2852936"/>
            <a:ext cx="8040668" cy="1741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t>“água”, “qualidade da água”, “esgotamento sanitário”, “resíduos sólidos” “saneamento básico”, “socioeconômico” e “economia”, foram combinadas, nos idiomas português e inglês com as palavras “quilombola” e “comunidades quilombolas”. </a:t>
            </a:r>
          </a:p>
        </p:txBody>
      </p:sp>
      <p:sp>
        <p:nvSpPr>
          <p:cNvPr id="6" name="Retângulo 5">
            <a:extLst>
              <a:ext uri="{FF2B5EF4-FFF2-40B4-BE49-F238E27FC236}">
                <a16:creationId xmlns:a16="http://schemas.microsoft.com/office/drawing/2014/main" id="{4E9E13B6-E070-45BB-8D63-D4A4A80C19A9}"/>
              </a:ext>
            </a:extLst>
          </p:cNvPr>
          <p:cNvSpPr/>
          <p:nvPr/>
        </p:nvSpPr>
        <p:spPr>
          <a:xfrm>
            <a:off x="600872" y="4687003"/>
            <a:ext cx="8040667" cy="68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i="1" dirty="0"/>
              <a:t>“Bola de Neve”</a:t>
            </a:r>
            <a:endParaRPr lang="pt-BR" sz="2400" dirty="0"/>
          </a:p>
        </p:txBody>
      </p:sp>
      <p:sp>
        <p:nvSpPr>
          <p:cNvPr id="7" name="Retângulo 6">
            <a:extLst>
              <a:ext uri="{FF2B5EF4-FFF2-40B4-BE49-F238E27FC236}">
                <a16:creationId xmlns:a16="http://schemas.microsoft.com/office/drawing/2014/main" id="{35CBA824-8BE2-4270-935F-D4F4B5C3EE7B}"/>
              </a:ext>
            </a:extLst>
          </p:cNvPr>
          <p:cNvSpPr/>
          <p:nvPr/>
        </p:nvSpPr>
        <p:spPr>
          <a:xfrm>
            <a:off x="611559" y="873035"/>
            <a:ext cx="8040667" cy="922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i="1" dirty="0"/>
              <a:t>Levantamento Bibliográfico </a:t>
            </a:r>
            <a:endParaRPr lang="pt-BR" sz="2400" dirty="0"/>
          </a:p>
        </p:txBody>
      </p:sp>
    </p:spTree>
    <p:extLst>
      <p:ext uri="{BB962C8B-B14F-4D97-AF65-F5344CB8AC3E}">
        <p14:creationId xmlns:p14="http://schemas.microsoft.com/office/powerpoint/2010/main" val="2836328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D7641851-5D9F-4679-BE40-962A1CEFEEF8}"/>
              </a:ext>
            </a:extLst>
          </p:cNvPr>
          <p:cNvSpPr>
            <a:spLocks noGrp="1"/>
          </p:cNvSpPr>
          <p:nvPr>
            <p:ph type="title"/>
          </p:nvPr>
        </p:nvSpPr>
        <p:spPr>
          <a:xfrm>
            <a:off x="431883" y="-171400"/>
            <a:ext cx="8229600" cy="1143000"/>
          </a:xfrm>
        </p:spPr>
        <p:txBody>
          <a:bodyPr/>
          <a:lstStyle/>
          <a:p>
            <a:r>
              <a:rPr lang="pt-BR" dirty="0">
                <a:solidFill>
                  <a:srgbClr val="C00000"/>
                </a:solidFill>
              </a:rPr>
              <a:t>Resultados e Discussão</a:t>
            </a:r>
          </a:p>
        </p:txBody>
      </p:sp>
      <p:sp>
        <p:nvSpPr>
          <p:cNvPr id="10" name="Retângulo 9">
            <a:extLst>
              <a:ext uri="{FF2B5EF4-FFF2-40B4-BE49-F238E27FC236}">
                <a16:creationId xmlns:a16="http://schemas.microsoft.com/office/drawing/2014/main" id="{60249544-53E3-493B-B019-588127AD8C2C}"/>
              </a:ext>
            </a:extLst>
          </p:cNvPr>
          <p:cNvSpPr/>
          <p:nvPr/>
        </p:nvSpPr>
        <p:spPr>
          <a:xfrm>
            <a:off x="179512" y="1074216"/>
            <a:ext cx="6192688" cy="4154984"/>
          </a:xfrm>
          <a:prstGeom prst="rect">
            <a:avLst/>
          </a:prstGeom>
        </p:spPr>
        <p:txBody>
          <a:bodyPr wrap="square">
            <a:spAutoFit/>
          </a:bodyPr>
          <a:lstStyle/>
          <a:p>
            <a:pPr indent="-285750">
              <a:buFont typeface="Arial" panose="020B0604020202020204" pitchFamily="34" charset="0"/>
              <a:buChar char="•"/>
            </a:pPr>
            <a:r>
              <a:rPr lang="pt-BR" sz="2400" b="1" dirty="0"/>
              <a:t>Aspectos econômicos dos quilombolas:</a:t>
            </a:r>
          </a:p>
          <a:p>
            <a:pPr marL="285750" indent="-285750">
              <a:buFontTx/>
              <a:buChar char="-"/>
            </a:pPr>
            <a:r>
              <a:rPr lang="pt-BR" sz="2400" dirty="0"/>
              <a:t>A agricultura é a principal fonte de subsistência;</a:t>
            </a:r>
          </a:p>
          <a:p>
            <a:pPr marL="285750" indent="-285750">
              <a:buFontTx/>
              <a:buChar char="-"/>
            </a:pPr>
            <a:r>
              <a:rPr lang="pt-BR" sz="2400" dirty="0"/>
              <a:t>O excedente produzido, quando acontece, é comercializado;</a:t>
            </a:r>
          </a:p>
          <a:p>
            <a:pPr marL="285750" indent="-285750">
              <a:buFontTx/>
              <a:buChar char="-"/>
            </a:pPr>
            <a:r>
              <a:rPr lang="pt-BR" sz="2400" dirty="0"/>
              <a:t>Os </a:t>
            </a:r>
            <a:r>
              <a:rPr lang="pt-BR" sz="2400" b="1" dirty="0"/>
              <a:t>produtos</a:t>
            </a:r>
            <a:r>
              <a:rPr lang="pt-BR" sz="2400" dirty="0"/>
              <a:t> feitos nas comunidades são de </a:t>
            </a:r>
            <a:r>
              <a:rPr lang="pt-BR" sz="2400" b="1" dirty="0"/>
              <a:t>baixo valor agregado</a:t>
            </a:r>
            <a:r>
              <a:rPr lang="pt-BR" sz="2400" dirty="0"/>
              <a:t>, por exemplo a farinha de mandioca;</a:t>
            </a:r>
          </a:p>
          <a:p>
            <a:pPr marL="285750" indent="-285750">
              <a:buFontTx/>
              <a:buChar char="-"/>
            </a:pPr>
            <a:r>
              <a:rPr lang="pt-BR" sz="2400" dirty="0"/>
              <a:t>Há dificuldade de acesso, transporte e locomoção, o que resulta no pouco escoamento da produção.</a:t>
            </a:r>
          </a:p>
        </p:txBody>
      </p:sp>
      <p:pic>
        <p:nvPicPr>
          <p:cNvPr id="11" name="Picture 2" descr="Resultado de imagem para comunidade quilombola">
            <a:extLst>
              <a:ext uri="{FF2B5EF4-FFF2-40B4-BE49-F238E27FC236}">
                <a16:creationId xmlns:a16="http://schemas.microsoft.com/office/drawing/2014/main" id="{5020A06E-3D14-4358-8BDA-416FCDE76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956" y="2348880"/>
            <a:ext cx="2131524" cy="15986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sultado de imagem para plantaÃ§Ã£o em comunidades quilombolas">
            <a:extLst>
              <a:ext uri="{FF2B5EF4-FFF2-40B4-BE49-F238E27FC236}">
                <a16:creationId xmlns:a16="http://schemas.microsoft.com/office/drawing/2014/main" id="{7054E954-2081-454D-9737-982791F7A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0956" y="855856"/>
            <a:ext cx="2131524" cy="142101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a:extLst>
              <a:ext uri="{FF2B5EF4-FFF2-40B4-BE49-F238E27FC236}">
                <a16:creationId xmlns:a16="http://schemas.microsoft.com/office/drawing/2014/main" id="{118AC738-94ED-4315-8D5B-63C02E79E0C2}"/>
              </a:ext>
            </a:extLst>
          </p:cNvPr>
          <p:cNvPicPr>
            <a:picLocks noChangeAspect="1"/>
          </p:cNvPicPr>
          <p:nvPr/>
        </p:nvPicPr>
        <p:blipFill rotWithShape="1">
          <a:blip r:embed="rId4"/>
          <a:srcRect l="13776" t="27600" r="39986" b="18349"/>
          <a:stretch/>
        </p:blipFill>
        <p:spPr>
          <a:xfrm>
            <a:off x="6760956" y="4043666"/>
            <a:ext cx="2131524" cy="1401558"/>
          </a:xfrm>
          <a:prstGeom prst="rect">
            <a:avLst/>
          </a:prstGeom>
        </p:spPr>
      </p:pic>
    </p:spTree>
    <p:extLst>
      <p:ext uri="{BB962C8B-B14F-4D97-AF65-F5344CB8AC3E}">
        <p14:creationId xmlns:p14="http://schemas.microsoft.com/office/powerpoint/2010/main" val="38190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0F435A5-A19B-4378-9537-648677A66994}"/>
              </a:ext>
            </a:extLst>
          </p:cNvPr>
          <p:cNvSpPr>
            <a:spLocks noGrp="1"/>
          </p:cNvSpPr>
          <p:nvPr>
            <p:ph type="title"/>
          </p:nvPr>
        </p:nvSpPr>
        <p:spPr>
          <a:xfrm>
            <a:off x="431883" y="-171400"/>
            <a:ext cx="8229600" cy="1143000"/>
          </a:xfrm>
        </p:spPr>
        <p:txBody>
          <a:bodyPr/>
          <a:lstStyle/>
          <a:p>
            <a:r>
              <a:rPr lang="pt-BR" dirty="0">
                <a:solidFill>
                  <a:srgbClr val="C00000"/>
                </a:solidFill>
              </a:rPr>
              <a:t>Resultados e Discussão</a:t>
            </a:r>
          </a:p>
        </p:txBody>
      </p:sp>
      <p:sp>
        <p:nvSpPr>
          <p:cNvPr id="7" name="CaixaDeTexto 6">
            <a:extLst>
              <a:ext uri="{FF2B5EF4-FFF2-40B4-BE49-F238E27FC236}">
                <a16:creationId xmlns:a16="http://schemas.microsoft.com/office/drawing/2014/main" id="{ABB99CE5-3F17-4FDF-B51E-ADCB6D51B184}"/>
              </a:ext>
            </a:extLst>
          </p:cNvPr>
          <p:cNvSpPr txBox="1"/>
          <p:nvPr/>
        </p:nvSpPr>
        <p:spPr>
          <a:xfrm>
            <a:off x="107504" y="836712"/>
            <a:ext cx="6264696" cy="4524315"/>
          </a:xfrm>
          <a:prstGeom prst="rect">
            <a:avLst/>
          </a:prstGeom>
          <a:noFill/>
        </p:spPr>
        <p:txBody>
          <a:bodyPr wrap="square" rtlCol="0">
            <a:spAutoFit/>
          </a:bodyPr>
          <a:lstStyle/>
          <a:p>
            <a:pPr marL="285750" indent="-285750" algn="just">
              <a:buFont typeface="Arial" panose="020B0604020202020204" pitchFamily="34" charset="0"/>
              <a:buChar char="•"/>
            </a:pPr>
            <a:r>
              <a:rPr lang="pt-BR" sz="2400" dirty="0"/>
              <a:t>Os quilombolas têm enfrentado  dificuldades para se inserirem na economia, uma das soluções propostas neste estudo é através da </a:t>
            </a:r>
            <a:r>
              <a:rPr lang="pt-BR" sz="2400" b="1" dirty="0"/>
              <a:t>educação no campo;</a:t>
            </a:r>
          </a:p>
          <a:p>
            <a:pPr marL="285750" indent="-285750" algn="just">
              <a:buFont typeface="Arial" panose="020B0604020202020204" pitchFamily="34" charset="0"/>
              <a:buChar char="•"/>
            </a:pPr>
            <a:r>
              <a:rPr lang="pt-BR" sz="2400" dirty="0"/>
              <a:t>São necessários </a:t>
            </a:r>
            <a:r>
              <a:rPr lang="pt-BR" sz="2400" b="1" dirty="0"/>
              <a:t>investimentos em infraestrutura básica, </a:t>
            </a:r>
            <a:r>
              <a:rPr lang="pt-BR" sz="2400" dirty="0"/>
              <a:t>pois essas comunidades sofrem com a falta de acesso as políticas públicas;</a:t>
            </a:r>
          </a:p>
          <a:p>
            <a:pPr marL="285750" indent="-285750" algn="just">
              <a:buFont typeface="Arial" panose="020B0604020202020204" pitchFamily="34" charset="0"/>
              <a:buChar char="•"/>
            </a:pPr>
            <a:r>
              <a:rPr lang="pt-BR" sz="2400" dirty="0"/>
              <a:t>Parcerias com organizações não governamentais, institutos agrários e universidades, propiciando o empoderamento da comunidade, despertando seus  potenciais.</a:t>
            </a:r>
          </a:p>
        </p:txBody>
      </p:sp>
      <p:graphicFrame>
        <p:nvGraphicFramePr>
          <p:cNvPr id="8" name="Diagrama 7">
            <a:extLst>
              <a:ext uri="{FF2B5EF4-FFF2-40B4-BE49-F238E27FC236}">
                <a16:creationId xmlns:a16="http://schemas.microsoft.com/office/drawing/2014/main" id="{D232478B-3363-42B9-A697-66D820887E06}"/>
              </a:ext>
            </a:extLst>
          </p:cNvPr>
          <p:cNvGraphicFramePr/>
          <p:nvPr>
            <p:extLst>
              <p:ext uri="{D42A27DB-BD31-4B8C-83A1-F6EECF244321}">
                <p14:modId xmlns:p14="http://schemas.microsoft.com/office/powerpoint/2010/main" val="4240713188"/>
              </p:ext>
            </p:extLst>
          </p:nvPr>
        </p:nvGraphicFramePr>
        <p:xfrm>
          <a:off x="5004048" y="692696"/>
          <a:ext cx="5328592"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633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CB81B38-1E16-4BFA-970B-7B6309D7DA5E}"/>
              </a:ext>
            </a:extLst>
          </p:cNvPr>
          <p:cNvSpPr>
            <a:spLocks noGrp="1"/>
          </p:cNvSpPr>
          <p:nvPr>
            <p:ph type="title"/>
          </p:nvPr>
        </p:nvSpPr>
        <p:spPr>
          <a:xfrm>
            <a:off x="431883" y="-171400"/>
            <a:ext cx="8229600" cy="1143000"/>
          </a:xfrm>
        </p:spPr>
        <p:txBody>
          <a:bodyPr/>
          <a:lstStyle/>
          <a:p>
            <a:r>
              <a:rPr lang="pt-BR" dirty="0">
                <a:solidFill>
                  <a:srgbClr val="C00000"/>
                </a:solidFill>
              </a:rPr>
              <a:t>Resultados e Discussão</a:t>
            </a:r>
          </a:p>
        </p:txBody>
      </p:sp>
      <p:sp>
        <p:nvSpPr>
          <p:cNvPr id="5" name="Retângulo 4">
            <a:extLst>
              <a:ext uri="{FF2B5EF4-FFF2-40B4-BE49-F238E27FC236}">
                <a16:creationId xmlns:a16="http://schemas.microsoft.com/office/drawing/2014/main" id="{90650779-C4A0-455A-A3B9-C2179A30E626}"/>
              </a:ext>
            </a:extLst>
          </p:cNvPr>
          <p:cNvSpPr/>
          <p:nvPr/>
        </p:nvSpPr>
        <p:spPr>
          <a:xfrm>
            <a:off x="179512" y="786934"/>
            <a:ext cx="5472608" cy="2308324"/>
          </a:xfrm>
          <a:prstGeom prst="rect">
            <a:avLst/>
          </a:prstGeom>
        </p:spPr>
        <p:txBody>
          <a:bodyPr wrap="square">
            <a:spAutoFit/>
          </a:bodyPr>
          <a:lstStyle/>
          <a:p>
            <a:pPr marL="285750" indent="-285750">
              <a:buFont typeface="Arial" panose="020B0604020202020204" pitchFamily="34" charset="0"/>
              <a:buChar char="•"/>
            </a:pPr>
            <a:r>
              <a:rPr lang="pt-BR" sz="2400" b="1" dirty="0">
                <a:latin typeface="Arial" panose="020B0604020202020204" pitchFamily="34" charset="0"/>
                <a:ea typeface="Times New Roman" panose="02020603050405020304" pitchFamily="18" charset="0"/>
              </a:rPr>
              <a:t>Qualidade da água</a:t>
            </a:r>
          </a:p>
          <a:p>
            <a:endParaRPr lang="pt-BR" sz="2400" b="1" dirty="0">
              <a:latin typeface="Arial" panose="020B0604020202020204" pitchFamily="34" charset="0"/>
              <a:ea typeface="Times New Roman" panose="02020603050405020304" pitchFamily="18" charset="0"/>
            </a:endParaRPr>
          </a:p>
          <a:p>
            <a:pPr marL="285750" indent="-285750">
              <a:buFontTx/>
              <a:buChar char="-"/>
            </a:pPr>
            <a:r>
              <a:rPr lang="pt-BR" sz="2400" dirty="0">
                <a:latin typeface="Arial" panose="020B0604020202020204" pitchFamily="34" charset="0"/>
                <a:ea typeface="Times New Roman" panose="02020603050405020304" pitchFamily="18" charset="0"/>
                <a:cs typeface="Arial" panose="020B0604020202020204" pitchFamily="34" charset="0"/>
              </a:rPr>
              <a:t>C</a:t>
            </a:r>
            <a:r>
              <a:rPr lang="pt-BR" sz="2400" dirty="0"/>
              <a:t>onsome água diretamente da fonte sem nenhum tipo de tratamento prévio.</a:t>
            </a:r>
          </a:p>
          <a:p>
            <a:pPr marL="285750" indent="-285750">
              <a:buFontTx/>
              <a:buChar char="-"/>
            </a:pPr>
            <a:r>
              <a:rPr lang="pt-BR" sz="2400" dirty="0"/>
              <a:t>A qualidade da água é avaliada pelos próprios moradores – “boa” ou “ruim”.</a:t>
            </a:r>
            <a:endParaRPr lang="pt-BR" sz="2400" dirty="0">
              <a:latin typeface="Arial" panose="020B0604020202020204" pitchFamily="34" charset="0"/>
              <a:cs typeface="Arial" panose="020B0604020202020204" pitchFamily="34" charset="0"/>
            </a:endParaRPr>
          </a:p>
        </p:txBody>
      </p:sp>
      <p:pic>
        <p:nvPicPr>
          <p:cNvPr id="5122" name="Picture 2" descr="Resultado de imagem para rio na comunidade quilombola">
            <a:extLst>
              <a:ext uri="{FF2B5EF4-FFF2-40B4-BE49-F238E27FC236}">
                <a16:creationId xmlns:a16="http://schemas.microsoft.com/office/drawing/2014/main" id="{39373E7A-DD76-4AA0-845D-E95128D5C6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850" y="3172200"/>
            <a:ext cx="3109547" cy="20730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m para quilombo coletando Ã¡gua">
            <a:extLst>
              <a:ext uri="{FF2B5EF4-FFF2-40B4-BE49-F238E27FC236}">
                <a16:creationId xmlns:a16="http://schemas.microsoft.com/office/drawing/2014/main" id="{767642D4-6FE5-4CE2-BF6C-5BE2A2B542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5622" y="1628800"/>
            <a:ext cx="3250399" cy="1216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m relacionada">
            <a:extLst>
              <a:ext uri="{FF2B5EF4-FFF2-40B4-BE49-F238E27FC236}">
                <a16:creationId xmlns:a16="http://schemas.microsoft.com/office/drawing/2014/main" id="{0102000F-F887-49B8-9BDD-580C8DC53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169950"/>
            <a:ext cx="3250399" cy="207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7865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2190</Words>
  <Application>Microsoft Macintosh PowerPoint</Application>
  <PresentationFormat>Apresentação na tela (4:3)</PresentationFormat>
  <Paragraphs>179</Paragraphs>
  <Slides>26</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26</vt:i4>
      </vt:variant>
    </vt:vector>
  </HeadingPairs>
  <TitlesOfParts>
    <vt:vector size="30" baseType="lpstr">
      <vt:lpstr>Arial</vt:lpstr>
      <vt:lpstr>Calibri</vt:lpstr>
      <vt:lpstr>Times New Roman</vt:lpstr>
      <vt:lpstr>Tema do Office</vt:lpstr>
      <vt:lpstr>ESTUDO SECUNDÁRIO DO PERFIL SOCIOECONÔMICO, DA QUALIDADE DA ÁGUA E DESTINAÇÃO DOS RESÍDUOS SÓLIDOS DAS COMUNIDADES QUILOMBOLAS DO BRASIL</vt:lpstr>
      <vt:lpstr>INTRODUÇÃO</vt:lpstr>
      <vt:lpstr>INTRODUÇÃO</vt:lpstr>
      <vt:lpstr>INTRODUÇÃO</vt:lpstr>
      <vt:lpstr>Objetivo </vt:lpstr>
      <vt:lpstr>Materiais e Métodos </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Conclusão</vt:lpstr>
      <vt:lpstr>Conclusão</vt:lpstr>
      <vt:lpstr>Agradecimentos</vt:lpstr>
      <vt:lpstr>Apresentação do PowerPoint</vt:lpstr>
      <vt:lpstr>Apresentação do PowerPoint</vt:lpstr>
      <vt:lpstr>Apresentação do PowerPoint</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Usuário do Microsoft Office</cp:lastModifiedBy>
  <cp:revision>64</cp:revision>
  <dcterms:created xsi:type="dcterms:W3CDTF">2018-05-02T19:43:05Z</dcterms:created>
  <dcterms:modified xsi:type="dcterms:W3CDTF">2018-05-30T11:32:29Z</dcterms:modified>
</cp:coreProperties>
</file>