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1" r:id="rId19"/>
    <p:sldId id="272" r:id="rId20"/>
    <p:sldId id="273" r:id="rId21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FD891BD-C7E9-4754-BC29-A4B6336EF06B}" type="slidenum">
              <a:t>‹nº›</a:t>
            </a:fld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30062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Espaço Reservado para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F8C747D-E724-478D-9F70-8E787F0B66E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62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 cap="none">
        <a:ln>
          <a:noFill/>
        </a:ln>
        <a:highlight>
          <a:srgbClr val="FFFFFF"/>
        </a:highlight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BE2E11-DFA7-4423-BFBE-CD8C4271F401}" type="datetime1">
              <a:rPr lang="pt-BR" smtClean="0"/>
              <a:pPr lvl="0"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9BD7FB-A188-478F-9BDB-1E8C69EFD8D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6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BE2E11-DFA7-4423-BFBE-CD8C4271F401}" type="datetime1">
              <a:rPr lang="pt-BR" smtClean="0"/>
              <a:pPr lvl="0"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FDC652-2FBB-48AB-B3F6-2763CA68B46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48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39766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66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BE2E11-DFA7-4423-BFBE-CD8C4271F401}" type="datetime1">
              <a:rPr lang="pt-BR" smtClean="0"/>
              <a:pPr lvl="0"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73C277-1AFF-44CD-91D1-5B51BDE8EA0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46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BE2E11-DFA7-4423-BFBE-CD8C4271F401}" type="datetime1">
              <a:rPr lang="pt-BR" smtClean="0"/>
              <a:pPr lvl="0"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D8503-8775-44E4-A1B0-73579643458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0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BE2E11-DFA7-4423-BFBE-CD8C4271F401}" type="datetime1">
              <a:rPr lang="pt-BR" smtClean="0"/>
              <a:pPr lvl="0"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AF1F19-DD36-47AD-87EC-7871A562565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1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BE2E11-DFA7-4423-BFBE-CD8C4271F401}" type="datetime1">
              <a:rPr lang="pt-BR" smtClean="0"/>
              <a:pPr lvl="0"/>
              <a:t>03/05/2019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6BF513-0D31-4CF1-ABFB-5D1000F1CE4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46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BE2E11-DFA7-4423-BFBE-CD8C4271F401}" type="datetime1">
              <a:rPr lang="pt-BR" smtClean="0"/>
              <a:pPr lvl="0"/>
              <a:t>03/05/2019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ABDDA6-3D18-49E0-89CA-1785E7C26B3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BE2E11-DFA7-4423-BFBE-CD8C4271F401}" type="datetime1">
              <a:rPr lang="pt-BR" smtClean="0"/>
              <a:pPr lvl="0"/>
              <a:t>03/05/2019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D34026-BBC5-46EE-8D7B-FD4CB7983B1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5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BE2E11-DFA7-4423-BFBE-CD8C4271F401}" type="datetime1">
              <a:rPr lang="pt-BR" smtClean="0"/>
              <a:pPr lvl="0"/>
              <a:t>03/05/2019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51ED3E-3F8B-4191-B355-A4F5312A367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45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BE2E11-DFA7-4423-BFBE-CD8C4271F401}" type="datetime1">
              <a:rPr lang="pt-BR" smtClean="0"/>
              <a:pPr lvl="0"/>
              <a:t>03/05/2019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8750F9-1A3A-4CD0-AE77-DA149C9F8BF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23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BE2E11-DFA7-4423-BFBE-CD8C4271F401}" type="datetime1">
              <a:rPr lang="pt-BR" smtClean="0"/>
              <a:pPr lvl="0"/>
              <a:t>03/05/2019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B9F4DF-6CDE-4DB3-B7C2-5C1D17A6519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11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96B90-868B-4E36-8E01-F65BF28D6BD2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5A9C6-055E-45C8-BE0A-6D88149A5CD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08360" y="14040"/>
            <a:ext cx="9280800" cy="69429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971600" y="764704"/>
            <a:ext cx="720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adea" panose="02040503050406030204" pitchFamily="18" charset="0"/>
                <a:ea typeface="Dotum" panose="020B0600000101010101" pitchFamily="34" charset="-127"/>
                <a:cs typeface="Consolas" panose="020B0609020204030204" pitchFamily="49" charset="0"/>
              </a:rPr>
              <a:t>REVISÃO DO PLANO NACIONAL DE SANEAMENTO BÁSICO – PLANSAB: EM BUSCA DA </a:t>
            </a:r>
            <a:r>
              <a:rPr lang="pt-BR" sz="4400" dirty="0" smtClean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adea" panose="02040503050406030204" pitchFamily="18" charset="0"/>
                <a:ea typeface="Dotum" panose="020B0600000101010101" pitchFamily="34" charset="-127"/>
                <a:cs typeface="Consolas" panose="020B0609020204030204" pitchFamily="49" charset="0"/>
              </a:rPr>
              <a:t>UNIVERSALIZAÇÃO</a:t>
            </a:r>
            <a:endParaRPr lang="pt-BR" sz="4400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adea" panose="02040503050406030204" pitchFamily="18" charset="0"/>
              <a:ea typeface="Dotum" panose="020B0600000101010101" pitchFamily="34" charset="-127"/>
              <a:cs typeface="Consolas" panose="020B0609020204030204" pitchFamily="49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560" y="4941168"/>
            <a:ext cx="7848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onsolas" panose="020B0609020204030204" pitchFamily="49" charset="0"/>
              </a:rPr>
              <a:t>Autores: Lila Shalamar, Rogério </a:t>
            </a:r>
            <a:r>
              <a:rPr lang="pt-BR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onsolas" panose="020B0609020204030204" pitchFamily="49" charset="0"/>
              </a:rPr>
              <a:t>Marques e Tatiana Silva</a:t>
            </a:r>
            <a:r>
              <a:rPr lang="pt-BR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onsolas" panose="020B0609020204030204" pitchFamily="49" charset="0"/>
              </a:rPr>
              <a:t>.</a:t>
            </a:r>
            <a:endParaRPr lang="pt-BR" sz="2600" dirty="0">
              <a:solidFill>
                <a:schemeClr val="bg1">
                  <a:lumMod val="50000"/>
                </a:schemeClr>
              </a:solidFill>
              <a:latin typeface="+mj-lt"/>
              <a:cs typeface="Consolas" panose="020B06090202040302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-27360"/>
            <a:ext cx="9152999" cy="694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4"/>
          <a:stretch>
            <a:fillRect/>
          </a:stretch>
        </p:blipFill>
        <p:spPr>
          <a:xfrm>
            <a:off x="1115616" y="1341248"/>
            <a:ext cx="6956454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3424497" y="90872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Versão Revisada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84277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RESULTADOS/DISCUSSÃO</a:t>
            </a:r>
          </a:p>
        </p:txBody>
      </p:sp>
    </p:spTree>
    <p:extLst>
      <p:ext uri="{BB962C8B-B14F-4D97-AF65-F5344CB8AC3E}">
        <p14:creationId xmlns:p14="http://schemas.microsoft.com/office/powerpoint/2010/main" val="41472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-27360"/>
            <a:ext cx="9152999" cy="694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84277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RESULTADOS/DISCUSSÃO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1061149"/>
            <a:ext cx="849694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cs typeface="Consolas" panose="020B0609020204030204" pitchFamily="49" charset="0"/>
              </a:rPr>
              <a:t>Indicadores e </a:t>
            </a:r>
            <a:r>
              <a:rPr lang="pt-BR" sz="2400" b="1" dirty="0" smtClean="0">
                <a:cs typeface="Consolas" panose="020B0609020204030204" pitchFamily="49" charset="0"/>
              </a:rPr>
              <a:t>Metas</a:t>
            </a:r>
          </a:p>
          <a:p>
            <a:pPr algn="just"/>
            <a:endParaRPr lang="pt-BR" sz="1200" b="1" dirty="0" smtClean="0">
              <a:cs typeface="Consolas" panose="020B0609020204030204" pitchFamily="49" charset="0"/>
            </a:endParaRPr>
          </a:p>
          <a:p>
            <a:pPr algn="just"/>
            <a:r>
              <a:rPr lang="pt-BR" sz="2300" dirty="0" smtClean="0">
                <a:cs typeface="Consolas" panose="020B0609020204030204" pitchFamily="49" charset="0"/>
              </a:rPr>
              <a:t>Versão </a:t>
            </a:r>
            <a:r>
              <a:rPr lang="pt-BR" sz="2300" dirty="0" smtClean="0">
                <a:cs typeface="Consolas" panose="020B0609020204030204" pitchFamily="49" charset="0"/>
              </a:rPr>
              <a:t>original:</a:t>
            </a:r>
            <a:endParaRPr lang="pt-BR" sz="2300" dirty="0" smtClean="0">
              <a:cs typeface="Consolas" panose="020B06090202040302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 smtClean="0">
                <a:cs typeface="Consolas" panose="020B0609020204030204" pitchFamily="49" charset="0"/>
              </a:rPr>
              <a:t>23 indicadores (7 de água, 6 de esgoto, 5 de resíduos, 1 de drenagem e 4 de gestão);</a:t>
            </a:r>
            <a:endParaRPr lang="pt-BR" sz="23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 smtClean="0">
                <a:cs typeface="Consolas" panose="020B0609020204030204" pitchFamily="49" charset="0"/>
              </a:rPr>
              <a:t>Definição de </a:t>
            </a:r>
            <a:r>
              <a:rPr lang="pt-BR" sz="2300" dirty="0" smtClean="0">
                <a:cs typeface="Consolas" panose="020B0609020204030204" pitchFamily="49" charset="0"/>
              </a:rPr>
              <a:t>metas de </a:t>
            </a:r>
            <a:r>
              <a:rPr lang="pt-BR" sz="2300" dirty="0" smtClean="0">
                <a:cs typeface="Consolas" panose="020B0609020204030204" pitchFamily="49" charset="0"/>
              </a:rPr>
              <a:t>curto (2018), médio (2023) </a:t>
            </a:r>
            <a:r>
              <a:rPr lang="pt-BR" sz="2300" dirty="0" smtClean="0">
                <a:cs typeface="Consolas" panose="020B0609020204030204" pitchFamily="49" charset="0"/>
              </a:rPr>
              <a:t>e longo </a:t>
            </a:r>
            <a:r>
              <a:rPr lang="pt-BR" sz="2300" dirty="0" smtClean="0">
                <a:cs typeface="Consolas" panose="020B0609020204030204" pitchFamily="49" charset="0"/>
              </a:rPr>
              <a:t>prazo (2033) </a:t>
            </a:r>
            <a:r>
              <a:rPr lang="pt-BR" sz="2300" dirty="0" smtClean="0">
                <a:cs typeface="Consolas" panose="020B0609020204030204" pitchFamily="49" charset="0"/>
              </a:rPr>
              <a:t>a partir da evolução histórica e da situação </a:t>
            </a:r>
            <a:r>
              <a:rPr lang="pt-BR" sz="2300" dirty="0" smtClean="0">
                <a:cs typeface="Consolas" panose="020B0609020204030204" pitchFamily="49" charset="0"/>
              </a:rPr>
              <a:t>dos indicadores no momento do estabelecimento das metas.</a:t>
            </a:r>
            <a:endParaRPr lang="pt-BR" sz="2300" dirty="0" smtClean="0">
              <a:cs typeface="Consolas" panose="020B06090202040302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cs typeface="Consolas" panose="020B0609020204030204" pitchFamily="49" charset="0"/>
            </a:endParaRPr>
          </a:p>
          <a:p>
            <a:pPr algn="just"/>
            <a:r>
              <a:rPr lang="pt-BR" sz="2300" dirty="0" smtClean="0">
                <a:cs typeface="Consolas" panose="020B0609020204030204" pitchFamily="49" charset="0"/>
              </a:rPr>
              <a:t>Versão </a:t>
            </a:r>
            <a:r>
              <a:rPr lang="pt-BR" sz="2300" dirty="0" smtClean="0">
                <a:cs typeface="Consolas" panose="020B0609020204030204" pitchFamily="49" charset="0"/>
              </a:rPr>
              <a:t>revisada:</a:t>
            </a:r>
            <a:endParaRPr lang="pt-BR" sz="2300" dirty="0" smtClean="0">
              <a:cs typeface="Consolas" panose="020B06090202040302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 smtClean="0"/>
              <a:t>29 indicadores (8 de água, </a:t>
            </a:r>
            <a:r>
              <a:rPr lang="pt-BR" sz="2300" dirty="0" smtClean="0">
                <a:cs typeface="Consolas" panose="020B0609020204030204" pitchFamily="49" charset="0"/>
              </a:rPr>
              <a:t>6 de esgoto, 8 de resíduos, 2 de drenagem e 5 de gestão);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 smtClean="0">
                <a:cs typeface="Consolas" panose="020B0609020204030204" pitchFamily="49" charset="0"/>
              </a:rPr>
              <a:t>Metodologia original preservada. Manutenção das metas do longo prazo (2033) e revisão das metas do novo curto prazo (2023).</a:t>
            </a:r>
            <a:endParaRPr lang="pt-BR" sz="2300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8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-27360"/>
            <a:ext cx="9152999" cy="694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84277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RESULTADOS/DISCUSSÃO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57" y="3710374"/>
            <a:ext cx="7947422" cy="850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486916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Inserção de novos </a:t>
            </a:r>
            <a:r>
              <a:rPr lang="pt-BR" sz="2400" dirty="0" smtClean="0"/>
              <a:t>indicadores e reformulação de </a:t>
            </a:r>
            <a:r>
              <a:rPr lang="pt-BR" sz="2400" dirty="0" smtClean="0"/>
              <a:t>indicadores da versão original do Plano.</a:t>
            </a:r>
            <a:endParaRPr lang="pt-B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1" y="1641226"/>
            <a:ext cx="7947421" cy="1002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74348" y="3215087"/>
            <a:ext cx="2637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Versão Revisada 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65557" y="1179561"/>
            <a:ext cx="2637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Versão original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0810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-27360"/>
            <a:ext cx="9152999" cy="694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84277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RESULTADOS/DISCUSSÃO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50614" y="3610555"/>
            <a:ext cx="2637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Versão Revisada 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65557" y="1179561"/>
            <a:ext cx="2637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Versão original </a:t>
            </a:r>
            <a:endParaRPr lang="pt-B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4" y="1674152"/>
            <a:ext cx="7888104" cy="1618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4" y="4077072"/>
            <a:ext cx="7888104" cy="1322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6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-27360"/>
            <a:ext cx="9152999" cy="694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84277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RESULTADOS/DISCUSSÃO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44858" y="980728"/>
            <a:ext cx="840360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b="1" dirty="0">
                <a:cs typeface="Consolas" panose="020B0609020204030204" pitchFamily="49" charset="0"/>
              </a:rPr>
              <a:t>Necessidade de investimentos </a:t>
            </a:r>
            <a:endParaRPr lang="pt-BR" sz="2300" b="1" dirty="0" smtClean="0">
              <a:cs typeface="Consolas" panose="020B0609020204030204" pitchFamily="49" charset="0"/>
            </a:endParaRPr>
          </a:p>
          <a:p>
            <a:pPr algn="just"/>
            <a:endParaRPr lang="pt-BR" sz="1400" b="1" dirty="0">
              <a:cs typeface="Consolas" panose="020B0609020204030204" pitchFamily="49" charset="0"/>
            </a:endParaRPr>
          </a:p>
          <a:p>
            <a:pPr algn="just"/>
            <a:r>
              <a:rPr lang="pt-BR" sz="2300" dirty="0" smtClean="0">
                <a:cs typeface="Consolas" panose="020B0609020204030204" pitchFamily="49" charset="0"/>
              </a:rPr>
              <a:t>Versão </a:t>
            </a:r>
            <a:r>
              <a:rPr lang="pt-BR" sz="2300" dirty="0" smtClean="0">
                <a:cs typeface="Consolas" panose="020B0609020204030204" pitchFamily="49" charset="0"/>
              </a:rPr>
              <a:t>original:</a:t>
            </a:r>
            <a:endParaRPr lang="pt-BR" sz="2300" dirty="0" smtClean="0">
              <a:cs typeface="Consolas" panose="020B06090202040302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>
                <a:cs typeface="Consolas" panose="020B0609020204030204" pitchFamily="49" charset="0"/>
              </a:rPr>
              <a:t>Metodologia </a:t>
            </a:r>
            <a:r>
              <a:rPr lang="pt-BR" sz="2300" dirty="0" smtClean="0">
                <a:cs typeface="Consolas" panose="020B0609020204030204" pitchFamily="49" charset="0"/>
              </a:rPr>
              <a:t>com base no modelo de </a:t>
            </a:r>
            <a:r>
              <a:rPr lang="pt-BR" sz="2300" dirty="0">
                <a:cs typeface="Consolas" panose="020B0609020204030204" pitchFamily="49" charset="0"/>
              </a:rPr>
              <a:t>projeção de </a:t>
            </a:r>
            <a:r>
              <a:rPr lang="pt-BR" sz="2300" dirty="0" smtClean="0">
                <a:cs typeface="Consolas" panose="020B0609020204030204" pitchFamily="49" charset="0"/>
              </a:rPr>
              <a:t>investimentos, </a:t>
            </a:r>
            <a:r>
              <a:rPr lang="pt-BR" sz="2300" dirty="0" smtClean="0"/>
              <a:t>visando o </a:t>
            </a:r>
            <a:r>
              <a:rPr lang="pt-BR" sz="2300" dirty="0"/>
              <a:t>alcance das metas estabelecidas para o período de implementação do </a:t>
            </a:r>
            <a:r>
              <a:rPr lang="pt-BR" sz="2300" dirty="0" smtClean="0"/>
              <a:t>Plano de </a:t>
            </a:r>
            <a:r>
              <a:rPr lang="pt-BR" sz="2300" dirty="0"/>
              <a:t>2014 a </a:t>
            </a:r>
            <a:r>
              <a:rPr lang="pt-BR" sz="2300" dirty="0" smtClean="0"/>
              <a:t>2033;</a:t>
            </a:r>
            <a:endParaRPr lang="pt-BR" sz="2300" dirty="0" smtClean="0">
              <a:cs typeface="Consolas" panose="020B06090202040302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 smtClean="0">
                <a:cs typeface="Consolas" panose="020B0609020204030204" pitchFamily="49" charset="0"/>
              </a:rPr>
              <a:t>Agentes </a:t>
            </a:r>
            <a:r>
              <a:rPr lang="pt-BR" sz="2300" dirty="0" smtClean="0">
                <a:cs typeface="Consolas" panose="020B0609020204030204" pitchFamily="49" charset="0"/>
              </a:rPr>
              <a:t>F</a:t>
            </a:r>
            <a:r>
              <a:rPr lang="pt-BR" sz="2300" dirty="0" smtClean="0">
                <a:cs typeface="Consolas" panose="020B0609020204030204" pitchFamily="49" charset="0"/>
              </a:rPr>
              <a:t>ederais: </a:t>
            </a:r>
            <a:r>
              <a:rPr lang="pt-BR" sz="2300" dirty="0" smtClean="0">
                <a:cs typeface="Consolas" panose="020B0609020204030204" pitchFamily="49" charset="0"/>
              </a:rPr>
              <a:t>60% </a:t>
            </a:r>
            <a:r>
              <a:rPr lang="pt-BR" sz="2300" dirty="0" smtClean="0">
                <a:cs typeface="Consolas" panose="020B0609020204030204" pitchFamily="49" charset="0"/>
              </a:rPr>
              <a:t>dos investimentos e Outros Agentes: </a:t>
            </a:r>
            <a:r>
              <a:rPr lang="pt-BR" sz="2300" dirty="0" smtClean="0">
                <a:cs typeface="Consolas" panose="020B0609020204030204" pitchFamily="49" charset="0"/>
              </a:rPr>
              <a:t>40%.</a:t>
            </a:r>
            <a:endParaRPr lang="pt-BR" sz="2300" dirty="0">
              <a:cs typeface="Consolas" panose="020B06090202040302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cs typeface="Consolas" panose="020B0609020204030204" pitchFamily="49" charset="0"/>
            </a:endParaRPr>
          </a:p>
          <a:p>
            <a:pPr algn="just"/>
            <a:r>
              <a:rPr lang="pt-BR" sz="2300" dirty="0" smtClean="0">
                <a:cs typeface="Consolas" panose="020B0609020204030204" pitchFamily="49" charset="0"/>
              </a:rPr>
              <a:t>Versão </a:t>
            </a:r>
            <a:r>
              <a:rPr lang="pt-BR" sz="2300" dirty="0" smtClean="0">
                <a:cs typeface="Consolas" panose="020B0609020204030204" pitchFamily="49" charset="0"/>
              </a:rPr>
              <a:t>revisada:</a:t>
            </a:r>
            <a:endParaRPr lang="pt-BR" sz="2300" dirty="0" smtClean="0">
              <a:cs typeface="Consolas" panose="020B06090202040302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>
                <a:cs typeface="Consolas" panose="020B0609020204030204" pitchFamily="49" charset="0"/>
              </a:rPr>
              <a:t>Metodologia </a:t>
            </a:r>
            <a:r>
              <a:rPr lang="pt-BR" sz="2300" dirty="0" smtClean="0">
                <a:cs typeface="Consolas" panose="020B0609020204030204" pitchFamily="49" charset="0"/>
              </a:rPr>
              <a:t>preservada,</a:t>
            </a:r>
            <a:r>
              <a:rPr lang="pt-BR" sz="2400" dirty="0"/>
              <a:t> </a:t>
            </a:r>
            <a:r>
              <a:rPr lang="pt-BR" sz="2400" dirty="0" smtClean="0"/>
              <a:t>visando o </a:t>
            </a:r>
            <a:r>
              <a:rPr lang="pt-BR" sz="2400" dirty="0"/>
              <a:t>alcance das metas revisadas para o período de 2019 a </a:t>
            </a:r>
            <a:r>
              <a:rPr lang="pt-BR" sz="2400" dirty="0" smtClean="0"/>
              <a:t>2033,</a:t>
            </a:r>
            <a:r>
              <a:rPr lang="pt-BR" sz="2300" dirty="0" smtClean="0">
                <a:cs typeface="Consolas" panose="020B0609020204030204" pitchFamily="49" charset="0"/>
              </a:rPr>
              <a:t> com atualização </a:t>
            </a:r>
            <a:r>
              <a:rPr lang="pt-BR" sz="2300" dirty="0" smtClean="0">
                <a:cs typeface="Consolas" panose="020B0609020204030204" pitchFamily="49" charset="0"/>
              </a:rPr>
              <a:t>monetária com </a:t>
            </a:r>
            <a:r>
              <a:rPr lang="pt-BR" sz="2300" dirty="0" smtClean="0">
                <a:cs typeface="Consolas" panose="020B0609020204030204" pitchFamily="49" charset="0"/>
              </a:rPr>
              <a:t>base na </a:t>
            </a:r>
            <a:r>
              <a:rPr lang="pt-BR" sz="2300" dirty="0" smtClean="0"/>
              <a:t>variação </a:t>
            </a:r>
            <a:r>
              <a:rPr lang="pt-BR" sz="2300" dirty="0"/>
              <a:t>do Índice Geral de Preços - Disponibilidade Interna (IGP-DI</a:t>
            </a:r>
            <a:r>
              <a:rPr lang="pt-BR" sz="2300" dirty="0" smtClean="0"/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>
                <a:cs typeface="Consolas" panose="020B0609020204030204" pitchFamily="49" charset="0"/>
              </a:rPr>
              <a:t>Agentes </a:t>
            </a:r>
            <a:r>
              <a:rPr lang="pt-BR" sz="2300" dirty="0" smtClean="0">
                <a:cs typeface="Consolas" panose="020B0609020204030204" pitchFamily="49" charset="0"/>
              </a:rPr>
              <a:t>Federais: </a:t>
            </a:r>
            <a:r>
              <a:rPr lang="pt-BR" sz="2300" dirty="0" smtClean="0">
                <a:cs typeface="Consolas" panose="020B0609020204030204" pitchFamily="49" charset="0"/>
              </a:rPr>
              <a:t>40</a:t>
            </a:r>
            <a:r>
              <a:rPr lang="pt-BR" sz="2300" dirty="0">
                <a:cs typeface="Consolas" panose="020B0609020204030204" pitchFamily="49" charset="0"/>
              </a:rPr>
              <a:t>% </a:t>
            </a:r>
            <a:r>
              <a:rPr lang="pt-BR" sz="2300" dirty="0" smtClean="0">
                <a:cs typeface="Consolas" panose="020B0609020204030204" pitchFamily="49" charset="0"/>
              </a:rPr>
              <a:t>dos investimentos e Outros Agentes: </a:t>
            </a:r>
            <a:r>
              <a:rPr lang="pt-BR" sz="2300" dirty="0" smtClean="0">
                <a:cs typeface="Consolas" panose="020B0609020204030204" pitchFamily="49" charset="0"/>
              </a:rPr>
              <a:t>60%.</a:t>
            </a:r>
            <a:endParaRPr lang="pt-BR" sz="2300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08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-27360"/>
            <a:ext cx="9152999" cy="694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84277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RESULTADOS/DISCUSSÃO</a:t>
            </a:r>
          </a:p>
        </p:txBody>
      </p:sp>
      <p:pic>
        <p:nvPicPr>
          <p:cNvPr id="9" name="Imagem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3256"/>
            <a:ext cx="7632847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-27360"/>
            <a:ext cx="9152999" cy="694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84277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RESULTADOS/DISCUSSÃO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44859" y="1052736"/>
            <a:ext cx="824491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b="1" dirty="0" smtClean="0">
                <a:cs typeface="Consolas" panose="020B0609020204030204" pitchFamily="49" charset="0"/>
              </a:rPr>
              <a:t>Estratégias </a:t>
            </a:r>
            <a:endParaRPr lang="pt-BR" sz="2300" b="1" dirty="0" smtClean="0">
              <a:cs typeface="Consolas" panose="020B0609020204030204" pitchFamily="49" charset="0"/>
            </a:endParaRPr>
          </a:p>
          <a:p>
            <a:pPr algn="just"/>
            <a:endParaRPr lang="pt-BR" sz="1400" b="1" dirty="0">
              <a:cs typeface="Consolas" panose="020B0609020204030204" pitchFamily="49" charset="0"/>
            </a:endParaRPr>
          </a:p>
          <a:p>
            <a:pPr algn="just"/>
            <a:r>
              <a:rPr lang="pt-BR" sz="2300" dirty="0" smtClean="0">
                <a:cs typeface="Consolas" panose="020B0609020204030204" pitchFamily="49" charset="0"/>
              </a:rPr>
              <a:t>Versão </a:t>
            </a:r>
            <a:r>
              <a:rPr lang="pt-BR" sz="2300" dirty="0" smtClean="0">
                <a:cs typeface="Consolas" panose="020B0609020204030204" pitchFamily="49" charset="0"/>
              </a:rPr>
              <a:t>original:</a:t>
            </a:r>
            <a:endParaRPr lang="pt-BR" sz="2300" dirty="0" smtClean="0">
              <a:cs typeface="Consolas" panose="020B06090202040302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>
                <a:cs typeface="Consolas" panose="020B0609020204030204" pitchFamily="49" charset="0"/>
              </a:rPr>
              <a:t>Capítulo 8 - </a:t>
            </a:r>
            <a:r>
              <a:rPr lang="pt-BR" sz="2300" dirty="0" err="1">
                <a:cs typeface="Consolas" panose="020B0609020204030204" pitchFamily="49" charset="0"/>
              </a:rPr>
              <a:t>Macrodiretrizes</a:t>
            </a:r>
            <a:r>
              <a:rPr lang="pt-BR" sz="2300" dirty="0">
                <a:cs typeface="Consolas" panose="020B0609020204030204" pitchFamily="49" charset="0"/>
              </a:rPr>
              <a:t> e </a:t>
            </a:r>
            <a:r>
              <a:rPr lang="pt-BR" sz="2300" dirty="0" smtClean="0">
                <a:cs typeface="Consolas" panose="020B0609020204030204" pitchFamily="49" charset="0"/>
              </a:rPr>
              <a:t>estratégias;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 smtClean="0">
                <a:cs typeface="Consolas" panose="020B0609020204030204" pitchFamily="49" charset="0"/>
              </a:rPr>
              <a:t>137 Estratégias;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 smtClean="0"/>
              <a:t>Distribuídas </a:t>
            </a:r>
            <a:r>
              <a:rPr lang="pt-BR" sz="2300" dirty="0"/>
              <a:t>nos cinco blocos temáticos (A, B, C, D e </a:t>
            </a:r>
            <a:r>
              <a:rPr lang="pt-BR" sz="2300" dirty="0" err="1"/>
              <a:t>E</a:t>
            </a:r>
            <a:r>
              <a:rPr lang="pt-BR" sz="2300" dirty="0" smtClean="0"/>
              <a:t>).</a:t>
            </a:r>
            <a:endParaRPr lang="pt-BR" dirty="0">
              <a:cs typeface="Consolas" panose="020B0609020204030204" pitchFamily="49" charset="0"/>
            </a:endParaRPr>
          </a:p>
          <a:p>
            <a:pPr algn="just"/>
            <a:endParaRPr lang="pt-BR" sz="2300" dirty="0" smtClean="0">
              <a:cs typeface="Consolas" panose="020B0609020204030204" pitchFamily="49" charset="0"/>
            </a:endParaRPr>
          </a:p>
          <a:p>
            <a:pPr algn="just"/>
            <a:r>
              <a:rPr lang="pt-BR" sz="2300" dirty="0" smtClean="0">
                <a:cs typeface="Consolas" panose="020B0609020204030204" pitchFamily="49" charset="0"/>
              </a:rPr>
              <a:t>Versão revisada:</a:t>
            </a:r>
            <a:endParaRPr lang="pt-BR" sz="2300" dirty="0" smtClean="0">
              <a:cs typeface="Consolas" panose="020B06090202040302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>
                <a:cs typeface="Consolas" panose="020B0609020204030204" pitchFamily="49" charset="0"/>
              </a:rPr>
              <a:t>Capítulo </a:t>
            </a:r>
            <a:r>
              <a:rPr lang="pt-BR" sz="2300" dirty="0" smtClean="0">
                <a:cs typeface="Consolas" panose="020B0609020204030204" pitchFamily="49" charset="0"/>
              </a:rPr>
              <a:t>8 </a:t>
            </a:r>
            <a:r>
              <a:rPr lang="pt-BR" sz="2300" dirty="0" smtClean="0">
                <a:cs typeface="Consolas" panose="020B0609020204030204" pitchFamily="49" charset="0"/>
              </a:rPr>
              <a:t>- </a:t>
            </a:r>
            <a:r>
              <a:rPr lang="pt-BR" sz="2300" dirty="0" smtClean="0">
                <a:cs typeface="Consolas" panose="020B0609020204030204" pitchFamily="49" charset="0"/>
              </a:rPr>
              <a:t>Estratégias;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>
                <a:cs typeface="Consolas" panose="020B0609020204030204" pitchFamily="49" charset="0"/>
              </a:rPr>
              <a:t>8</a:t>
            </a:r>
            <a:r>
              <a:rPr lang="pt-BR" sz="2300" dirty="0" smtClean="0">
                <a:cs typeface="Consolas" panose="020B0609020204030204" pitchFamily="49" charset="0"/>
              </a:rPr>
              <a:t>7 Estratégias;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 smtClean="0">
                <a:cs typeface="Consolas" panose="020B0609020204030204" pitchFamily="49" charset="0"/>
              </a:rPr>
              <a:t>Distribuídas </a:t>
            </a:r>
            <a:r>
              <a:rPr lang="pt-BR" sz="2300" dirty="0">
                <a:cs typeface="Consolas" panose="020B0609020204030204" pitchFamily="49" charset="0"/>
              </a:rPr>
              <a:t>nos cinco blocos temáticos (A, B, C, D e </a:t>
            </a:r>
            <a:r>
              <a:rPr lang="pt-BR" sz="2300" dirty="0" err="1">
                <a:cs typeface="Consolas" panose="020B0609020204030204" pitchFamily="49" charset="0"/>
              </a:rPr>
              <a:t>E</a:t>
            </a:r>
            <a:r>
              <a:rPr lang="pt-BR" sz="2300" dirty="0" smtClean="0">
                <a:cs typeface="Consolas" panose="020B0609020204030204" pitchFamily="49" charset="0"/>
              </a:rPr>
              <a:t>), sendo codificadas e agrupadas segundo a temática</a:t>
            </a:r>
            <a:r>
              <a:rPr lang="pt-BR" sz="2300" dirty="0" smtClean="0">
                <a:cs typeface="Consolas" panose="020B0609020204030204" pitchFamily="49" charset="0"/>
              </a:rPr>
              <a:t> de cada diretriz;</a:t>
            </a:r>
            <a:endParaRPr lang="pt-BR" sz="2300" dirty="0" smtClean="0">
              <a:cs typeface="Consolas" panose="020B06090202040302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 smtClean="0">
                <a:cs typeface="Consolas" panose="020B0609020204030204" pitchFamily="49" charset="0"/>
              </a:rPr>
              <a:t>Estratégias priorizadas e associadas às metas dos ODS.</a:t>
            </a:r>
            <a:endParaRPr lang="pt-BR" sz="2300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-27360"/>
            <a:ext cx="9152999" cy="694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84277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RESULTADOS/DISCUSSÃO</a:t>
            </a:r>
          </a:p>
        </p:txBody>
      </p:sp>
      <p:pic>
        <p:nvPicPr>
          <p:cNvPr id="5" name="Imagem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4132" r="1435" b="3778"/>
          <a:stretch/>
        </p:blipFill>
        <p:spPr>
          <a:xfrm>
            <a:off x="1300248" y="1413256"/>
            <a:ext cx="6495622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3231907" y="980728"/>
            <a:ext cx="2135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Versão Original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2163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-27360"/>
            <a:ext cx="9152999" cy="694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84277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RESULTADOS/DISCUSSÃO</a:t>
            </a:r>
          </a:p>
        </p:txBody>
      </p:sp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45" y="1413256"/>
            <a:ext cx="6876828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3205079" y="980728"/>
            <a:ext cx="2207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Versão Revisada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202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-27360"/>
            <a:ext cx="9152999" cy="694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84277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CONCLUSÃO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4858" y="1196752"/>
            <a:ext cx="84036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Consolas" panose="020B0609020204030204" pitchFamily="49" charset="0"/>
              </a:rPr>
              <a:t>Conjunto de Diretrizes e Estratégias mais sintético, organizado e </a:t>
            </a:r>
            <a:r>
              <a:rPr lang="pt-BR" sz="2400" dirty="0" smtClean="0">
                <a:cs typeface="Consolas" panose="020B0609020204030204" pitchFamily="49" charset="0"/>
              </a:rPr>
              <a:t>norteador da implementação </a:t>
            </a:r>
            <a:r>
              <a:rPr lang="pt-BR" sz="2400" dirty="0">
                <a:cs typeface="Consolas" panose="020B0609020204030204" pitchFamily="49" charset="0"/>
              </a:rPr>
              <a:t>e </a:t>
            </a:r>
            <a:r>
              <a:rPr lang="pt-BR" sz="2400" dirty="0" smtClean="0">
                <a:cs typeface="Consolas" panose="020B0609020204030204" pitchFamily="49" charset="0"/>
              </a:rPr>
              <a:t>monitoramento do Plano;</a:t>
            </a:r>
            <a:endParaRPr lang="pt-BR" sz="2400" dirty="0" smtClean="0">
              <a:cs typeface="Consolas" panose="020B06090202040302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Consolas" panose="020B0609020204030204" pitchFamily="49" charset="0"/>
              </a:rPr>
              <a:t>Cenários mais </a:t>
            </a:r>
            <a:r>
              <a:rPr lang="pt-BR" sz="2400" dirty="0" smtClean="0">
                <a:cs typeface="Consolas" panose="020B0609020204030204" pitchFamily="49" charset="0"/>
              </a:rPr>
              <a:t>divergentes, viabilizando a avaliação sistemática;</a:t>
            </a:r>
            <a:endParaRPr lang="pt-BR" sz="2400" dirty="0" smtClean="0">
              <a:cs typeface="Consolas" panose="020B06090202040302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Consolas" panose="020B0609020204030204" pitchFamily="49" charset="0"/>
              </a:rPr>
              <a:t>Indicadores com maior capacidade de retratar a realidade e metas </a:t>
            </a:r>
            <a:r>
              <a:rPr lang="pt-BR" sz="2400" dirty="0" smtClean="0">
                <a:cs typeface="Consolas" panose="020B0609020204030204" pitchFamily="49" charset="0"/>
              </a:rPr>
              <a:t>mais adequadas ao contexto atual do País;</a:t>
            </a:r>
            <a:endParaRPr lang="pt-BR" sz="2400" dirty="0" smtClean="0">
              <a:cs typeface="Consolas" panose="020B06090202040302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Consolas" panose="020B0609020204030204" pitchFamily="49" charset="0"/>
              </a:rPr>
              <a:t>A necessidade </a:t>
            </a:r>
            <a:r>
              <a:rPr lang="pt-BR" sz="2400" dirty="0" smtClean="0">
                <a:cs typeface="Consolas" panose="020B0609020204030204" pitchFamily="49" charset="0"/>
              </a:rPr>
              <a:t>de investimentos </a:t>
            </a:r>
            <a:r>
              <a:rPr lang="pt-BR" sz="2400" dirty="0" smtClean="0">
                <a:cs typeface="Consolas" panose="020B0609020204030204" pitchFamily="49" charset="0"/>
              </a:rPr>
              <a:t>reflete a escassez </a:t>
            </a:r>
            <a:r>
              <a:rPr lang="pt-BR" sz="2400" dirty="0">
                <a:cs typeface="Consolas" panose="020B0609020204030204" pitchFamily="49" charset="0"/>
              </a:rPr>
              <a:t>de recursos fiscais </a:t>
            </a:r>
            <a:r>
              <a:rPr lang="pt-BR" sz="2400" dirty="0" smtClean="0">
                <a:cs typeface="Consolas" panose="020B0609020204030204" pitchFamily="49" charset="0"/>
              </a:rPr>
              <a:t>e propõe uma menor participação dos agentes federais;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Consolas" panose="020B0609020204030204" pitchFamily="49" charset="0"/>
              </a:rPr>
              <a:t>A revisão buscou equacionar os </a:t>
            </a:r>
            <a:r>
              <a:rPr lang="pt-BR" sz="2400" dirty="0">
                <a:cs typeface="Consolas" panose="020B0609020204030204" pitchFamily="49" charset="0"/>
              </a:rPr>
              <a:t>problemas apontados nos Relatórios de Avaliação Anual do Plansab</a:t>
            </a:r>
            <a:r>
              <a:rPr lang="pt-BR" sz="2400" dirty="0" smtClean="0">
                <a:cs typeface="Consolas" panose="020B0609020204030204" pitchFamily="49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As avaliações sistemáticas </a:t>
            </a:r>
            <a:r>
              <a:rPr lang="pt-BR" sz="2400" dirty="0" smtClean="0"/>
              <a:t>e </a:t>
            </a:r>
            <a:r>
              <a:rPr lang="pt-BR" sz="2400" dirty="0" smtClean="0"/>
              <a:t>regulares </a:t>
            </a:r>
            <a:r>
              <a:rPr lang="pt-BR" sz="2400" dirty="0" smtClean="0"/>
              <a:t>do Plano foram </a:t>
            </a:r>
            <a:r>
              <a:rPr lang="pt-BR" sz="2400" dirty="0" smtClean="0"/>
              <a:t>extremamente </a:t>
            </a:r>
            <a:r>
              <a:rPr lang="pt-BR" sz="2400" dirty="0" smtClean="0"/>
              <a:t>importantes, </a:t>
            </a:r>
            <a:r>
              <a:rPr lang="pt-BR" sz="2400" dirty="0" smtClean="0"/>
              <a:t>pois balizaram os </a:t>
            </a:r>
            <a:r>
              <a:rPr lang="pt-BR" sz="2400" dirty="0"/>
              <a:t>ajustes </a:t>
            </a:r>
            <a:r>
              <a:rPr lang="pt-BR" sz="2400" dirty="0" smtClean="0"/>
              <a:t>necessários por ocasião da sua revisão.</a:t>
            </a:r>
            <a:endParaRPr lang="pt-BR" sz="2400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8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-27360"/>
            <a:ext cx="9152999" cy="694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95536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INTRODUÇÃO</a:t>
            </a:r>
            <a:endParaRPr lang="pt-BR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1196752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cs typeface="Consolas" panose="020B0609020204030204" pitchFamily="49" charset="0"/>
              </a:rPr>
              <a:t>O Plano </a:t>
            </a:r>
            <a:r>
              <a:rPr lang="pt-BR" sz="2400" dirty="0">
                <a:cs typeface="Consolas" panose="020B0609020204030204" pitchFamily="49" charset="0"/>
              </a:rPr>
              <a:t>Nacional de Saneamento Básico (</a:t>
            </a:r>
            <a:r>
              <a:rPr lang="pt-BR" sz="2400" dirty="0" smtClean="0">
                <a:cs typeface="Consolas" panose="020B0609020204030204" pitchFamily="49" charset="0"/>
              </a:rPr>
              <a:t>Plansab)</a:t>
            </a:r>
            <a:r>
              <a:rPr lang="pt-BR" sz="2400" dirty="0">
                <a:cs typeface="Consolas" panose="020B0609020204030204" pitchFamily="49" charset="0"/>
              </a:rPr>
              <a:t> t</a:t>
            </a:r>
            <a:r>
              <a:rPr lang="pt-BR" sz="2400" dirty="0" smtClean="0">
                <a:cs typeface="Consolas" panose="020B0609020204030204" pitchFamily="49" charset="0"/>
              </a:rPr>
              <a:t>eve sua elaboração prevista pela </a:t>
            </a:r>
            <a:r>
              <a:rPr lang="pt-BR" sz="2400" dirty="0">
                <a:cs typeface="Consolas" panose="020B0609020204030204" pitchFamily="49" charset="0"/>
              </a:rPr>
              <a:t>Lei nº </a:t>
            </a:r>
            <a:r>
              <a:rPr lang="pt-BR" sz="2400" dirty="0" smtClean="0">
                <a:cs typeface="Consolas" panose="020B0609020204030204" pitchFamily="49" charset="0"/>
              </a:rPr>
              <a:t>11.445/2007 e </a:t>
            </a:r>
            <a:r>
              <a:rPr lang="pt-BR" sz="2400" dirty="0" smtClean="0">
                <a:cs typeface="Consolas" panose="020B0609020204030204" pitchFamily="49" charset="0"/>
              </a:rPr>
              <a:t>foi aprovado pelo Decreto nº 8.141/2013 e pela Portaria Interministerial nº 571/2013. </a:t>
            </a:r>
          </a:p>
          <a:p>
            <a:pPr algn="just"/>
            <a:endParaRPr lang="pt-BR" sz="2400" dirty="0">
              <a:cs typeface="Consolas" panose="020B0609020204030204" pitchFamily="49" charset="0"/>
            </a:endParaRPr>
          </a:p>
          <a:p>
            <a:pPr algn="just"/>
            <a:r>
              <a:rPr lang="pt-BR" sz="2400" dirty="0" smtClean="0">
                <a:cs typeface="Consolas" panose="020B0609020204030204" pitchFamily="49" charset="0"/>
              </a:rPr>
              <a:t>Possui um horizonte de 20 anos (2014-2033) e, conforme </a:t>
            </a:r>
            <a:r>
              <a:rPr lang="pt-BR" sz="2400" dirty="0" smtClean="0">
                <a:cs typeface="Consolas" panose="020B0609020204030204" pitchFamily="49" charset="0"/>
              </a:rPr>
              <a:t>previsão legal, </a:t>
            </a:r>
            <a:r>
              <a:rPr lang="pt-BR" sz="2400" dirty="0" smtClean="0">
                <a:cs typeface="Consolas" panose="020B0609020204030204" pitchFamily="49" charset="0"/>
              </a:rPr>
              <a:t>deve ser </a:t>
            </a:r>
            <a:r>
              <a:rPr lang="pt-BR" sz="2400" dirty="0" smtClean="0">
                <a:cs typeface="Consolas" panose="020B0609020204030204" pitchFamily="49" charset="0"/>
              </a:rPr>
              <a:t>avaliado anualmente e revisado a cada </a:t>
            </a:r>
            <a:r>
              <a:rPr lang="pt-BR" sz="2400" dirty="0" smtClean="0">
                <a:cs typeface="Consolas" panose="020B0609020204030204" pitchFamily="49" charset="0"/>
              </a:rPr>
              <a:t>quatro anos</a:t>
            </a:r>
            <a:r>
              <a:rPr lang="pt-BR" sz="2400" dirty="0" smtClean="0">
                <a:cs typeface="Consolas" panose="020B0609020204030204" pitchFamily="49" charset="0"/>
              </a:rPr>
              <a:t>.</a:t>
            </a:r>
          </a:p>
          <a:p>
            <a:pPr algn="just"/>
            <a:endParaRPr lang="pt-BR" sz="2400" dirty="0" smtClean="0">
              <a:cs typeface="Consolas" panose="020B0609020204030204" pitchFamily="49" charset="0"/>
            </a:endParaRPr>
          </a:p>
          <a:p>
            <a:pPr algn="just"/>
            <a:r>
              <a:rPr lang="pt-BR" sz="2400" dirty="0" smtClean="0">
                <a:cs typeface="Consolas" panose="020B0609020204030204" pitchFamily="49" charset="0"/>
              </a:rPr>
              <a:t>Entre </a:t>
            </a:r>
            <a:r>
              <a:rPr lang="pt-BR" sz="2400" dirty="0" smtClean="0">
                <a:cs typeface="Consolas" panose="020B0609020204030204" pitchFamily="49" charset="0"/>
              </a:rPr>
              <a:t>março </a:t>
            </a:r>
            <a:r>
              <a:rPr lang="pt-BR" sz="2400" dirty="0">
                <a:cs typeface="Consolas" panose="020B0609020204030204" pitchFamily="49" charset="0"/>
              </a:rPr>
              <a:t>e abril de </a:t>
            </a:r>
            <a:r>
              <a:rPr lang="pt-BR" sz="2400" dirty="0" smtClean="0">
                <a:cs typeface="Consolas" panose="020B0609020204030204" pitchFamily="49" charset="0"/>
              </a:rPr>
              <a:t>2019 foi disponibilizada à Consulta Pública, no </a:t>
            </a:r>
            <a:r>
              <a:rPr lang="pt-BR" sz="2400" dirty="0">
                <a:cs typeface="Consolas" panose="020B0609020204030204" pitchFamily="49" charset="0"/>
              </a:rPr>
              <a:t>sítio eletrônico do Ministério do Desenvolvimento </a:t>
            </a:r>
            <a:r>
              <a:rPr lang="pt-BR" sz="2400" dirty="0" smtClean="0">
                <a:cs typeface="Consolas" panose="020B0609020204030204" pitchFamily="49" charset="0"/>
              </a:rPr>
              <a:t>Regional, </a:t>
            </a:r>
            <a:r>
              <a:rPr lang="pt-BR" sz="2400" dirty="0" smtClean="0">
                <a:cs typeface="Consolas" panose="020B0609020204030204" pitchFamily="49" charset="0"/>
              </a:rPr>
              <a:t>a </a:t>
            </a:r>
            <a:r>
              <a:rPr lang="pt-BR" sz="2400" dirty="0" smtClean="0">
                <a:cs typeface="Consolas" panose="020B0609020204030204" pitchFamily="49" charset="0"/>
              </a:rPr>
              <a:t>versão preliminar da </a:t>
            </a:r>
            <a:r>
              <a:rPr lang="pt-BR" sz="2400" dirty="0" smtClean="0">
                <a:cs typeface="Consolas" panose="020B0609020204030204" pitchFamily="49" charset="0"/>
              </a:rPr>
              <a:t>revisão do </a:t>
            </a:r>
            <a:r>
              <a:rPr lang="pt-BR" sz="2400" dirty="0" smtClean="0">
                <a:cs typeface="Consolas" panose="020B0609020204030204" pitchFamily="49" charset="0"/>
              </a:rPr>
              <a:t>Plansab.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-27360"/>
            <a:ext cx="9152999" cy="6946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425601" y="2738034"/>
            <a:ext cx="8244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OBRIGADO!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59727" y="414908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Sérgio Luís da Silva Cotrim</a:t>
            </a:r>
          </a:p>
          <a:p>
            <a:pPr algn="ctr"/>
            <a:r>
              <a:rPr lang="pt-BR" sz="2400" dirty="0" smtClean="0"/>
              <a:t>sergio.cotrim@cidades.gov.br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0531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-27384"/>
            <a:ext cx="9152999" cy="694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84277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OBJETIVO</a:t>
            </a:r>
            <a:endParaRPr lang="pt-BR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03682" y="1340768"/>
            <a:ext cx="82449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cs typeface="Consolas" panose="020B0609020204030204" pitchFamily="49" charset="0"/>
              </a:rPr>
              <a:t>F</a:t>
            </a:r>
            <a:r>
              <a:rPr lang="pt-BR" sz="2400" dirty="0" smtClean="0">
                <a:cs typeface="Consolas" panose="020B0609020204030204" pitchFamily="49" charset="0"/>
              </a:rPr>
              <a:t>azer uma avaliação </a:t>
            </a:r>
            <a:r>
              <a:rPr lang="pt-BR" sz="2400" dirty="0">
                <a:cs typeface="Consolas" panose="020B0609020204030204" pitchFamily="49" charset="0"/>
              </a:rPr>
              <a:t>comparativa entre as versões original e revisada do </a:t>
            </a:r>
            <a:r>
              <a:rPr lang="pt-BR" sz="2400" dirty="0" smtClean="0">
                <a:cs typeface="Consolas" panose="020B0609020204030204" pitchFamily="49" charset="0"/>
              </a:rPr>
              <a:t>Plansab, </a:t>
            </a:r>
            <a:r>
              <a:rPr lang="pt-BR" sz="2400" dirty="0" smtClean="0">
                <a:cs typeface="Consolas" panose="020B0609020204030204" pitchFamily="49" charset="0"/>
              </a:rPr>
              <a:t>destacando </a:t>
            </a:r>
            <a:r>
              <a:rPr lang="pt-BR" sz="2400" dirty="0">
                <a:cs typeface="Consolas" panose="020B0609020204030204" pitchFamily="49" charset="0"/>
              </a:rPr>
              <a:t>as principais mudanças em relação </a:t>
            </a:r>
            <a:r>
              <a:rPr lang="pt-BR" sz="2400" dirty="0" smtClean="0">
                <a:cs typeface="Consolas" panose="020B0609020204030204" pitchFamily="49" charset="0"/>
              </a:rPr>
              <a:t>às seguintes dimensões:</a:t>
            </a:r>
          </a:p>
          <a:p>
            <a:pPr algn="just"/>
            <a:endParaRPr lang="pt-BR" sz="2400" dirty="0" smtClean="0">
              <a:cs typeface="Consolas" panose="020B06090202040302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Consolas" panose="020B0609020204030204" pitchFamily="49" charset="0"/>
              </a:rPr>
              <a:t>Diretrizes</a:t>
            </a:r>
            <a:r>
              <a:rPr lang="pt-BR" sz="2400" dirty="0">
                <a:cs typeface="Consolas" panose="020B0609020204030204" pitchFamily="49" charset="0"/>
              </a:rPr>
              <a:t>;</a:t>
            </a:r>
            <a:r>
              <a:rPr lang="pt-BR" sz="2400" dirty="0" smtClean="0">
                <a:cs typeface="Consolas" panose="020B0609020204030204" pitchFamily="49" charset="0"/>
              </a:rPr>
              <a:t> </a:t>
            </a:r>
            <a:endParaRPr lang="pt-BR" sz="2400" dirty="0">
              <a:cs typeface="Consolas" panose="020B06090202040302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Consolas" panose="020B0609020204030204" pitchFamily="49" charset="0"/>
              </a:rPr>
              <a:t>Cenários </a:t>
            </a:r>
            <a:r>
              <a:rPr lang="pt-BR" sz="2400" dirty="0">
                <a:cs typeface="Consolas" panose="020B0609020204030204" pitchFamily="49" charset="0"/>
              </a:rPr>
              <a:t>de </a:t>
            </a:r>
            <a:r>
              <a:rPr lang="pt-BR" sz="2400" dirty="0" smtClean="0">
                <a:cs typeface="Consolas" panose="020B0609020204030204" pitchFamily="49" charset="0"/>
              </a:rPr>
              <a:t>planejamento</a:t>
            </a:r>
            <a:r>
              <a:rPr lang="pt-BR" sz="2400" dirty="0">
                <a:cs typeface="Consolas" panose="020B0609020204030204" pitchFamily="49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cs typeface="Consolas" panose="020B0609020204030204" pitchFamily="49" charset="0"/>
              </a:rPr>
              <a:t>I</a:t>
            </a:r>
            <a:r>
              <a:rPr lang="pt-BR" sz="2400" dirty="0" smtClean="0">
                <a:cs typeface="Consolas" panose="020B0609020204030204" pitchFamily="49" charset="0"/>
              </a:rPr>
              <a:t>ndicadores </a:t>
            </a:r>
            <a:r>
              <a:rPr lang="pt-BR" sz="2400" dirty="0">
                <a:cs typeface="Consolas" panose="020B0609020204030204" pitchFamily="49" charset="0"/>
              </a:rPr>
              <a:t>e </a:t>
            </a:r>
            <a:r>
              <a:rPr lang="pt-BR" sz="2400" dirty="0" smtClean="0">
                <a:cs typeface="Consolas" panose="020B0609020204030204" pitchFamily="49" charset="0"/>
              </a:rPr>
              <a:t>metas;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Consolas" panose="020B0609020204030204" pitchFamily="49" charset="0"/>
              </a:rPr>
              <a:t>Necessidade </a:t>
            </a:r>
            <a:r>
              <a:rPr lang="pt-BR" sz="2400" dirty="0">
                <a:cs typeface="Consolas" panose="020B0609020204030204" pitchFamily="49" charset="0"/>
              </a:rPr>
              <a:t>de </a:t>
            </a:r>
            <a:r>
              <a:rPr lang="pt-BR" sz="2400" dirty="0" smtClean="0">
                <a:cs typeface="Consolas" panose="020B0609020204030204" pitchFamily="49" charset="0"/>
              </a:rPr>
              <a:t>investimentos</a:t>
            </a:r>
            <a:r>
              <a:rPr lang="pt-BR" sz="2400" dirty="0" smtClean="0">
                <a:cs typeface="Consolas" panose="020B0609020204030204" pitchFamily="49" charset="0"/>
              </a:rPr>
              <a:t>; e</a:t>
            </a:r>
            <a:endParaRPr lang="pt-BR" sz="2400" dirty="0" smtClean="0">
              <a:cs typeface="Consolas" panose="020B06090202040302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Consolas" panose="020B0609020204030204" pitchFamily="49" charset="0"/>
              </a:rPr>
              <a:t>Estratégias.</a:t>
            </a:r>
            <a:endParaRPr lang="pt-BR" sz="2400" dirty="0">
              <a:cs typeface="Consolas" panose="020B0609020204030204" pitchFamily="49" charset="0"/>
            </a:endParaRPr>
          </a:p>
          <a:p>
            <a:pPr algn="just"/>
            <a:endParaRPr lang="pt-BR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7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-27360"/>
            <a:ext cx="9152999" cy="694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84277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MATERIAL E </a:t>
            </a:r>
            <a:r>
              <a:rPr lang="pt-BR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MÉTODOS</a:t>
            </a:r>
            <a:endParaRPr lang="pt-BR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81099" y="1233531"/>
            <a:ext cx="82449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cs typeface="Consolas" panose="020B0609020204030204" pitchFamily="49" charset="0"/>
              </a:rPr>
              <a:t>Material:</a:t>
            </a:r>
          </a:p>
          <a:p>
            <a:pPr algn="just"/>
            <a:r>
              <a:rPr lang="pt-BR" sz="2400" dirty="0" smtClean="0">
                <a:cs typeface="Consolas" panose="020B0609020204030204" pitchFamily="49" charset="0"/>
              </a:rPr>
              <a:t>Versão original do Plansab (2015), versão </a:t>
            </a:r>
            <a:r>
              <a:rPr lang="pt-BR" sz="2400" dirty="0" smtClean="0">
                <a:cs typeface="Consolas" panose="020B0609020204030204" pitchFamily="49" charset="0"/>
              </a:rPr>
              <a:t>preliminar </a:t>
            </a:r>
            <a:r>
              <a:rPr lang="pt-BR" sz="2400" dirty="0" smtClean="0">
                <a:cs typeface="Consolas" panose="020B0609020204030204" pitchFamily="49" charset="0"/>
              </a:rPr>
              <a:t>da revisão do </a:t>
            </a:r>
            <a:r>
              <a:rPr lang="pt-BR" sz="2400" dirty="0" smtClean="0">
                <a:cs typeface="Consolas" panose="020B0609020204030204" pitchFamily="49" charset="0"/>
              </a:rPr>
              <a:t>Plansab </a:t>
            </a:r>
            <a:r>
              <a:rPr lang="pt-BR" sz="2400" dirty="0" smtClean="0">
                <a:cs typeface="Consolas" panose="020B0609020204030204" pitchFamily="49" charset="0"/>
              </a:rPr>
              <a:t>(2019), Panorama </a:t>
            </a:r>
            <a:r>
              <a:rPr lang="pt-BR" sz="2400" dirty="0">
                <a:cs typeface="Consolas" panose="020B0609020204030204" pitchFamily="49" charset="0"/>
              </a:rPr>
              <a:t>do Saneamento Básico no Brasil </a:t>
            </a:r>
            <a:r>
              <a:rPr lang="pt-BR" sz="2400" dirty="0" smtClean="0">
                <a:cs typeface="Consolas" panose="020B0609020204030204" pitchFamily="49" charset="0"/>
              </a:rPr>
              <a:t>(2014) e Relatórios </a:t>
            </a:r>
            <a:r>
              <a:rPr lang="pt-BR" sz="2400" dirty="0">
                <a:cs typeface="Consolas" panose="020B0609020204030204" pitchFamily="49" charset="0"/>
              </a:rPr>
              <a:t>de Avaliação Anual </a:t>
            </a:r>
            <a:r>
              <a:rPr lang="pt-BR" sz="2400" dirty="0" smtClean="0">
                <a:cs typeface="Consolas" panose="020B0609020204030204" pitchFamily="49" charset="0"/>
              </a:rPr>
              <a:t>do Plansab de </a:t>
            </a:r>
            <a:r>
              <a:rPr lang="pt-BR" sz="2400" dirty="0">
                <a:cs typeface="Consolas" panose="020B0609020204030204" pitchFamily="49" charset="0"/>
              </a:rPr>
              <a:t>2014, 2015 e </a:t>
            </a:r>
            <a:r>
              <a:rPr lang="pt-BR" sz="2400" dirty="0" smtClean="0">
                <a:cs typeface="Consolas" panose="020B0609020204030204" pitchFamily="49" charset="0"/>
              </a:rPr>
              <a:t>2016.</a:t>
            </a:r>
          </a:p>
          <a:p>
            <a:pPr algn="just"/>
            <a:endParaRPr lang="pt-BR" sz="2400" dirty="0">
              <a:cs typeface="Consolas" panose="020B0609020204030204" pitchFamily="49" charset="0"/>
            </a:endParaRPr>
          </a:p>
          <a:p>
            <a:pPr algn="just"/>
            <a:r>
              <a:rPr lang="pt-BR" sz="2400" b="1" dirty="0" smtClean="0">
                <a:cs typeface="Consolas" panose="020B0609020204030204" pitchFamily="49" charset="0"/>
              </a:rPr>
              <a:t>Método:</a:t>
            </a:r>
          </a:p>
          <a:p>
            <a:pPr algn="just"/>
            <a:r>
              <a:rPr lang="pt-BR" sz="2400" dirty="0" smtClean="0">
                <a:cs typeface="Consolas" panose="020B0609020204030204" pitchFamily="49" charset="0"/>
              </a:rPr>
              <a:t>I. Análise </a:t>
            </a:r>
            <a:r>
              <a:rPr lang="pt-BR" sz="2400" dirty="0" smtClean="0">
                <a:cs typeface="Consolas" panose="020B0609020204030204" pitchFamily="49" charset="0"/>
              </a:rPr>
              <a:t>comparativa dos </a:t>
            </a:r>
            <a:r>
              <a:rPr lang="pt-BR" sz="2400" dirty="0" smtClean="0">
                <a:cs typeface="Consolas" panose="020B0609020204030204" pitchFamily="49" charset="0"/>
              </a:rPr>
              <a:t>textos da versão original e da versão revisada do Plansab e consulta a </a:t>
            </a:r>
            <a:r>
              <a:rPr lang="pt-BR" sz="2400" dirty="0" smtClean="0">
                <a:cs typeface="Consolas" panose="020B0609020204030204" pitchFamily="49" charset="0"/>
              </a:rPr>
              <a:t>documentos complementares: Panorama </a:t>
            </a:r>
            <a:r>
              <a:rPr lang="pt-BR" sz="2400" dirty="0" smtClean="0">
                <a:cs typeface="Consolas" panose="020B0609020204030204" pitchFamily="49" charset="0"/>
              </a:rPr>
              <a:t>do Saneamento Básico no Brasil e </a:t>
            </a:r>
            <a:r>
              <a:rPr lang="pt-BR" sz="2400" dirty="0" smtClean="0">
                <a:cs typeface="Consolas" panose="020B0609020204030204" pitchFamily="49" charset="0"/>
              </a:rPr>
              <a:t>Relatórios </a:t>
            </a:r>
            <a:r>
              <a:rPr lang="pt-BR" sz="2400" dirty="0" smtClean="0">
                <a:cs typeface="Consolas" panose="020B0609020204030204" pitchFamily="49" charset="0"/>
              </a:rPr>
              <a:t>de Avaliação Anual </a:t>
            </a:r>
            <a:r>
              <a:rPr lang="pt-BR" sz="2400" dirty="0" smtClean="0">
                <a:cs typeface="Consolas" panose="020B0609020204030204" pitchFamily="49" charset="0"/>
              </a:rPr>
              <a:t>do Plansab de </a:t>
            </a:r>
            <a:r>
              <a:rPr lang="pt-BR" sz="2400" dirty="0" smtClean="0">
                <a:cs typeface="Consolas" panose="020B0609020204030204" pitchFamily="49" charset="0"/>
              </a:rPr>
              <a:t>2014, 2015 e </a:t>
            </a:r>
            <a:r>
              <a:rPr lang="pt-BR" sz="2400" dirty="0" smtClean="0">
                <a:cs typeface="Consolas" panose="020B0609020204030204" pitchFamily="49" charset="0"/>
              </a:rPr>
              <a:t>2016; </a:t>
            </a:r>
            <a:endParaRPr lang="pt-BR" sz="2400" dirty="0" smtClean="0">
              <a:cs typeface="Consolas" panose="020B0609020204030204" pitchFamily="49" charset="0"/>
            </a:endParaRPr>
          </a:p>
          <a:p>
            <a:pPr algn="just"/>
            <a:endParaRPr lang="pt-BR" sz="2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just"/>
            <a:endParaRPr lang="pt-BR" sz="2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-27360"/>
            <a:ext cx="9152999" cy="694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84277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MATERIAL E MÉTODOS</a:t>
            </a:r>
            <a:endParaRPr lang="pt-BR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9532" y="1183762"/>
            <a:ext cx="82449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cs typeface="Consolas" panose="020B0609020204030204" pitchFamily="49" charset="0"/>
              </a:rPr>
              <a:t>II. Identificação dos componentes estruturais </a:t>
            </a:r>
            <a:r>
              <a:rPr lang="pt-BR" sz="2400" dirty="0" smtClean="0">
                <a:cs typeface="Consolas" panose="020B0609020204030204" pitchFamily="49" charset="0"/>
              </a:rPr>
              <a:t>de cada dimensão escolhida para análise (diretrizes, cenários, etc.), </a:t>
            </a:r>
            <a:r>
              <a:rPr lang="pt-BR" sz="2400" dirty="0" smtClean="0">
                <a:cs typeface="Consolas" panose="020B0609020204030204" pitchFamily="49" charset="0"/>
              </a:rPr>
              <a:t>avaliando possíveis fragilidades e limitações da versão original; </a:t>
            </a:r>
          </a:p>
          <a:p>
            <a:pPr algn="just"/>
            <a:endParaRPr lang="pt-BR" sz="2400" dirty="0" smtClean="0">
              <a:cs typeface="Consolas" panose="020B0609020204030204" pitchFamily="49" charset="0"/>
            </a:endParaRPr>
          </a:p>
          <a:p>
            <a:pPr algn="just"/>
            <a:r>
              <a:rPr lang="pt-BR" sz="2400" dirty="0" smtClean="0">
                <a:cs typeface="Consolas" panose="020B0609020204030204" pitchFamily="49" charset="0"/>
              </a:rPr>
              <a:t>III. Identificação dos componentes estruturais </a:t>
            </a:r>
            <a:r>
              <a:rPr lang="pt-BR" sz="2400" dirty="0" smtClean="0">
                <a:cs typeface="Consolas" panose="020B0609020204030204" pitchFamily="49" charset="0"/>
              </a:rPr>
              <a:t>das dimensõe</a:t>
            </a:r>
            <a:r>
              <a:rPr lang="pt-BR" sz="2400" dirty="0" smtClean="0">
                <a:cs typeface="Consolas" panose="020B0609020204030204" pitchFamily="49" charset="0"/>
              </a:rPr>
              <a:t>s </a:t>
            </a:r>
            <a:r>
              <a:rPr lang="pt-BR" sz="2400" dirty="0" smtClean="0">
                <a:cs typeface="Consolas" panose="020B0609020204030204" pitchFamily="49" charset="0"/>
              </a:rPr>
              <a:t>escolhidas </a:t>
            </a:r>
            <a:r>
              <a:rPr lang="pt-BR" sz="2400" dirty="0" smtClean="0">
                <a:cs typeface="Consolas" panose="020B0609020204030204" pitchFamily="49" charset="0"/>
              </a:rPr>
              <a:t>para análise na versão revisada, verificando conteúdos alterados, retirados, acrescentados e atualizados, bem como os impactos esperados para o próximo período de implementação do Plano</a:t>
            </a:r>
            <a:r>
              <a:rPr lang="pt-BR" sz="2400" dirty="0" smtClean="0">
                <a:cs typeface="Consolas" panose="020B0609020204030204" pitchFamily="49" charset="0"/>
              </a:rPr>
              <a:t>; e</a:t>
            </a:r>
            <a:endParaRPr lang="pt-BR" sz="2400" dirty="0" smtClean="0">
              <a:cs typeface="Consolas" panose="020B0609020204030204" pitchFamily="49" charset="0"/>
            </a:endParaRPr>
          </a:p>
          <a:p>
            <a:pPr algn="just"/>
            <a:endParaRPr lang="pt-BR" sz="2400" dirty="0" smtClean="0">
              <a:cs typeface="Consolas" panose="020B0609020204030204" pitchFamily="49" charset="0"/>
            </a:endParaRPr>
          </a:p>
          <a:p>
            <a:pPr algn="just"/>
            <a:r>
              <a:rPr lang="pt-BR" sz="2400" dirty="0" smtClean="0">
                <a:cs typeface="Consolas" panose="020B0609020204030204" pitchFamily="49" charset="0"/>
              </a:rPr>
              <a:t>IV. Exposição das diferenças por meio de fragmentos textuais, tabelas e imagens comparativas.</a:t>
            </a:r>
          </a:p>
        </p:txBody>
      </p:sp>
    </p:spTree>
    <p:extLst>
      <p:ext uri="{BB962C8B-B14F-4D97-AF65-F5344CB8AC3E}">
        <p14:creationId xmlns:p14="http://schemas.microsoft.com/office/powerpoint/2010/main" val="52757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-27360"/>
            <a:ext cx="9152999" cy="694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84277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RESULTADOS/DISCUSSÃO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9532" y="1052736"/>
            <a:ext cx="82449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cs typeface="Consolas" panose="020B0609020204030204" pitchFamily="49" charset="0"/>
              </a:rPr>
              <a:t>Diretrizes</a:t>
            </a:r>
          </a:p>
          <a:p>
            <a:pPr algn="just"/>
            <a:endParaRPr lang="pt-BR" sz="2400" b="1" dirty="0">
              <a:cs typeface="Consolas" panose="020B0609020204030204" pitchFamily="49" charset="0"/>
            </a:endParaRPr>
          </a:p>
          <a:p>
            <a:pPr algn="just"/>
            <a:r>
              <a:rPr lang="pt-BR" sz="2400" dirty="0" smtClean="0">
                <a:cs typeface="Consolas" panose="020B0609020204030204" pitchFamily="49" charset="0"/>
              </a:rPr>
              <a:t>Versão </a:t>
            </a:r>
            <a:r>
              <a:rPr lang="pt-BR" sz="2400" dirty="0" smtClean="0">
                <a:cs typeface="Consolas" panose="020B0609020204030204" pitchFamily="49" charset="0"/>
              </a:rPr>
              <a:t>original:</a:t>
            </a:r>
            <a:endParaRPr lang="pt-BR" sz="2400" dirty="0" smtClean="0">
              <a:cs typeface="Consolas" panose="020B06090202040302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Inseridas no Capítulo </a:t>
            </a:r>
            <a:r>
              <a:rPr lang="pt-BR" sz="2400" dirty="0"/>
              <a:t>8 - </a:t>
            </a:r>
            <a:r>
              <a:rPr lang="pt-BR" sz="2400" dirty="0" err="1"/>
              <a:t>Macrodiretrizes</a:t>
            </a:r>
            <a:r>
              <a:rPr lang="pt-BR" sz="2400" dirty="0"/>
              <a:t> e </a:t>
            </a:r>
            <a:r>
              <a:rPr lang="pt-BR" sz="2400" dirty="0" smtClean="0"/>
              <a:t>estratégias;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Consolas" panose="020B0609020204030204" pitchFamily="49" charset="0"/>
              </a:rPr>
              <a:t>41 </a:t>
            </a:r>
            <a:r>
              <a:rPr lang="pt-BR" sz="2400" dirty="0" err="1" smtClean="0">
                <a:cs typeface="Consolas" panose="020B0609020204030204" pitchFamily="49" charset="0"/>
              </a:rPr>
              <a:t>Macrodiretrizes</a:t>
            </a:r>
            <a:r>
              <a:rPr lang="pt-BR" sz="2400" dirty="0"/>
              <a:t>;</a:t>
            </a:r>
            <a:endParaRPr lang="pt-B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Listadas em </a:t>
            </a:r>
            <a:r>
              <a:rPr lang="pt-BR" sz="2400" dirty="0"/>
              <a:t>cinco blocos temáticos (A, B, C, D e </a:t>
            </a:r>
            <a:r>
              <a:rPr lang="pt-BR" sz="2400" dirty="0" err="1"/>
              <a:t>E</a:t>
            </a:r>
            <a:r>
              <a:rPr lang="pt-BR" sz="2400" dirty="0" smtClean="0"/>
              <a:t>).</a:t>
            </a:r>
            <a:endParaRPr lang="pt-BR" sz="2400" dirty="0" smtClean="0">
              <a:cs typeface="Consolas" panose="020B0609020204030204" pitchFamily="49" charset="0"/>
            </a:endParaRPr>
          </a:p>
          <a:p>
            <a:pPr algn="just"/>
            <a:endParaRPr lang="pt-BR" sz="2400" dirty="0">
              <a:cs typeface="Consolas" panose="020B0609020204030204" pitchFamily="49" charset="0"/>
            </a:endParaRPr>
          </a:p>
          <a:p>
            <a:pPr algn="just"/>
            <a:r>
              <a:rPr lang="pt-BR" sz="2400" dirty="0" smtClean="0">
                <a:cs typeface="Consolas" panose="020B0609020204030204" pitchFamily="49" charset="0"/>
              </a:rPr>
              <a:t>Versão </a:t>
            </a:r>
            <a:r>
              <a:rPr lang="pt-BR" sz="2400" dirty="0" smtClean="0">
                <a:cs typeface="Consolas" panose="020B0609020204030204" pitchFamily="49" charset="0"/>
              </a:rPr>
              <a:t>revisada:</a:t>
            </a:r>
            <a:endParaRPr lang="pt-BR" sz="2400" dirty="0" smtClean="0">
              <a:cs typeface="Consolas" panose="020B06090202040302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Inseridas </a:t>
            </a:r>
            <a:r>
              <a:rPr lang="pt-BR" sz="2400" dirty="0" smtClean="0"/>
              <a:t>no </a:t>
            </a:r>
            <a:r>
              <a:rPr lang="pt-BR" sz="2400" dirty="0" smtClean="0"/>
              <a:t>Capítulo </a:t>
            </a:r>
            <a:r>
              <a:rPr lang="pt-BR" sz="2400" dirty="0"/>
              <a:t>3 - Princípios fundamentais e </a:t>
            </a:r>
            <a:r>
              <a:rPr lang="pt-BR" sz="2400" dirty="0" smtClean="0"/>
              <a:t>Diretrizes;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15 </a:t>
            </a:r>
            <a:r>
              <a:rPr lang="pt-BR" sz="2400" dirty="0" smtClean="0"/>
              <a:t>Diretrizes</a:t>
            </a:r>
            <a:r>
              <a:rPr lang="pt-BR" sz="2400" dirty="0" smtClean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Listadas em cinco blocos temáticos (A, B, C, D e </a:t>
            </a:r>
            <a:r>
              <a:rPr lang="pt-BR" sz="2400" dirty="0" err="1"/>
              <a:t>E</a:t>
            </a:r>
            <a:r>
              <a:rPr lang="pt-BR" sz="2400" dirty="0" smtClean="0"/>
              <a:t>) e reunindo, cada uma delas, um conjunto </a:t>
            </a:r>
            <a:r>
              <a:rPr lang="pt-BR" sz="2400" dirty="0" smtClean="0"/>
              <a:t>de </a:t>
            </a:r>
            <a:r>
              <a:rPr lang="pt-BR" sz="2400" dirty="0" smtClean="0"/>
              <a:t>estratégias</a:t>
            </a:r>
            <a:r>
              <a:rPr lang="pt-BR" sz="2400" dirty="0"/>
              <a:t> </a:t>
            </a:r>
            <a:r>
              <a:rPr lang="pt-BR" sz="2400" dirty="0" smtClean="0"/>
              <a:t>correlatas.</a:t>
            </a:r>
            <a:endParaRPr lang="pt-BR" sz="2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7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-27360"/>
            <a:ext cx="9152999" cy="694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84277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RESULTADOS/DISCUSSÃO</a:t>
            </a:r>
          </a:p>
        </p:txBody>
      </p:sp>
      <p:pic>
        <p:nvPicPr>
          <p:cNvPr id="5" name="Imagem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33"/>
          <a:stretch/>
        </p:blipFill>
        <p:spPr>
          <a:xfrm>
            <a:off x="1115616" y="1412776"/>
            <a:ext cx="6905887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179512" y="98072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Comparação entre diretrizes nas versões original e revisada do Plano 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873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-27360"/>
            <a:ext cx="9152999" cy="694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84277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RESULTADOS/DISCUSSÃO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980728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cs typeface="Consolas" panose="020B0609020204030204" pitchFamily="49" charset="0"/>
              </a:rPr>
              <a:t>Cenários de planejamento</a:t>
            </a:r>
          </a:p>
          <a:p>
            <a:pPr algn="just"/>
            <a:r>
              <a:rPr lang="pt-BR" sz="2300" b="1" dirty="0" smtClean="0">
                <a:cs typeface="Consolas" panose="020B0609020204030204" pitchFamily="49" charset="0"/>
              </a:rPr>
              <a:t> </a:t>
            </a:r>
            <a:endParaRPr lang="pt-BR" sz="2300" b="1" dirty="0" smtClean="0">
              <a:cs typeface="Consolas" panose="020B0609020204030204" pitchFamily="49" charset="0"/>
            </a:endParaRPr>
          </a:p>
          <a:p>
            <a:pPr algn="just"/>
            <a:r>
              <a:rPr lang="pt-BR" sz="2300" dirty="0" smtClean="0">
                <a:cs typeface="Consolas" panose="020B0609020204030204" pitchFamily="49" charset="0"/>
              </a:rPr>
              <a:t>Versão </a:t>
            </a:r>
            <a:r>
              <a:rPr lang="pt-BR" sz="2300" dirty="0" smtClean="0">
                <a:cs typeface="Consolas" panose="020B0609020204030204" pitchFamily="49" charset="0"/>
              </a:rPr>
              <a:t>original:</a:t>
            </a:r>
            <a:endParaRPr lang="pt-BR" sz="2300" dirty="0" smtClean="0">
              <a:cs typeface="Consolas" panose="020B06090202040302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 smtClean="0">
                <a:cs typeface="Consolas" panose="020B0609020204030204" pitchFamily="49" charset="0"/>
              </a:rPr>
              <a:t>Cenários </a:t>
            </a:r>
            <a:r>
              <a:rPr lang="pt-BR" sz="2300" dirty="0" smtClean="0">
                <a:cs typeface="Consolas" panose="020B0609020204030204" pitchFamily="49" charset="0"/>
              </a:rPr>
              <a:t>1, 2 e </a:t>
            </a:r>
            <a:r>
              <a:rPr lang="pt-BR" sz="2300" dirty="0" smtClean="0">
                <a:cs typeface="Consolas" panose="020B0609020204030204" pitchFamily="49" charset="0"/>
              </a:rPr>
              <a:t>3 (do conjunto de 11 cenários possíveis do estudo “Panorama do Saneamento Básico no Brasil”);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 smtClean="0">
                <a:cs typeface="Consolas" panose="020B0609020204030204" pitchFamily="49" charset="0"/>
              </a:rPr>
              <a:t>Cenários com características muito próximas;</a:t>
            </a:r>
            <a:endParaRPr lang="pt-BR" sz="23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 smtClean="0"/>
              <a:t>Cenário </a:t>
            </a:r>
            <a:r>
              <a:rPr lang="pt-BR" sz="2300" dirty="0" smtClean="0"/>
              <a:t>de referência: Cenário 1</a:t>
            </a:r>
            <a:r>
              <a:rPr lang="pt-BR" sz="2300" dirty="0"/>
              <a:t>.</a:t>
            </a:r>
            <a:endParaRPr lang="pt-BR" sz="2300" dirty="0" smtClean="0">
              <a:cs typeface="Consolas" panose="020B0609020204030204" pitchFamily="49" charset="0"/>
            </a:endParaRPr>
          </a:p>
          <a:p>
            <a:pPr algn="just"/>
            <a:endParaRPr lang="pt-BR" sz="1200" dirty="0">
              <a:cs typeface="Consolas" panose="020B0609020204030204" pitchFamily="49" charset="0"/>
            </a:endParaRPr>
          </a:p>
          <a:p>
            <a:pPr algn="just"/>
            <a:r>
              <a:rPr lang="pt-BR" sz="2300" dirty="0" smtClean="0">
                <a:cs typeface="Consolas" panose="020B0609020204030204" pitchFamily="49" charset="0"/>
              </a:rPr>
              <a:t>Versão </a:t>
            </a:r>
            <a:r>
              <a:rPr lang="pt-BR" sz="2300" dirty="0" smtClean="0">
                <a:cs typeface="Consolas" panose="020B0609020204030204" pitchFamily="49" charset="0"/>
              </a:rPr>
              <a:t>revisada:</a:t>
            </a:r>
            <a:endParaRPr lang="pt-BR" sz="2300" dirty="0" smtClean="0">
              <a:cs typeface="Consolas" panose="020B06090202040302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 smtClean="0"/>
              <a:t>Cenários </a:t>
            </a:r>
            <a:r>
              <a:rPr lang="pt-BR" sz="2300" dirty="0" smtClean="0"/>
              <a:t>1, 5 e </a:t>
            </a:r>
            <a:r>
              <a:rPr lang="pt-BR" sz="2300" dirty="0" smtClean="0"/>
              <a:t>11 </a:t>
            </a:r>
            <a:r>
              <a:rPr lang="pt-BR" sz="2300" dirty="0" smtClean="0">
                <a:cs typeface="Consolas" panose="020B0609020204030204" pitchFamily="49" charset="0"/>
              </a:rPr>
              <a:t>(Panorama </a:t>
            </a:r>
            <a:r>
              <a:rPr lang="pt-BR" sz="2300" dirty="0">
                <a:cs typeface="Consolas" panose="020B0609020204030204" pitchFamily="49" charset="0"/>
              </a:rPr>
              <a:t>do Saneamento Básico no </a:t>
            </a:r>
            <a:r>
              <a:rPr lang="pt-BR" sz="2300" dirty="0" smtClean="0">
                <a:cs typeface="Consolas" panose="020B0609020204030204" pitchFamily="49" charset="0"/>
              </a:rPr>
              <a:t>Brasil);</a:t>
            </a:r>
            <a:endParaRPr lang="pt-BR" sz="23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 smtClean="0"/>
              <a:t>Cenários 1 - Universalização (otimista), 5 - Busca </a:t>
            </a:r>
            <a:r>
              <a:rPr lang="pt-BR" sz="2300" dirty="0" smtClean="0"/>
              <a:t>da Universalização </a:t>
            </a:r>
            <a:r>
              <a:rPr lang="pt-BR" sz="2300" dirty="0" smtClean="0"/>
              <a:t>(intermediário) e 11 - Distante </a:t>
            </a:r>
            <a:r>
              <a:rPr lang="pt-BR" sz="2300" dirty="0" smtClean="0"/>
              <a:t>da </a:t>
            </a:r>
            <a:r>
              <a:rPr lang="pt-BR" sz="2300" dirty="0" smtClean="0"/>
              <a:t>Universalização (pessimista);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 smtClean="0"/>
              <a:t>Cenários com características mais divergentes;</a:t>
            </a:r>
            <a:endParaRPr lang="pt-BR" sz="23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00" dirty="0" smtClean="0"/>
              <a:t>Cenário </a:t>
            </a:r>
            <a:r>
              <a:rPr lang="pt-BR" sz="2300" dirty="0" smtClean="0"/>
              <a:t>de referência:  Cenário 5</a:t>
            </a:r>
            <a:r>
              <a:rPr lang="pt-BR" sz="2300" dirty="0" smtClean="0"/>
              <a:t>.</a:t>
            </a:r>
            <a:endParaRPr lang="pt-BR" sz="2300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4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440" y="-27360"/>
            <a:ext cx="9152999" cy="694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4"/>
          <a:stretch>
            <a:fillRect/>
          </a:stretch>
        </p:blipFill>
        <p:spPr>
          <a:xfrm>
            <a:off x="1029409" y="1340768"/>
            <a:ext cx="7155126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3467939" y="90872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Versão Original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84277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RESULTADOS/DISCUSSÃO</a:t>
            </a:r>
          </a:p>
        </p:txBody>
      </p:sp>
    </p:spTree>
    <p:extLst>
      <p:ext uri="{BB962C8B-B14F-4D97-AF65-F5344CB8AC3E}">
        <p14:creationId xmlns:p14="http://schemas.microsoft.com/office/powerpoint/2010/main" val="314062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953</Words>
  <Application>Microsoft Office PowerPoint</Application>
  <PresentationFormat>Apresentação na tela (4:3)</PresentationFormat>
  <Paragraphs>114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Rogerio Borges Marques</cp:lastModifiedBy>
  <cp:revision>49</cp:revision>
  <dcterms:created xsi:type="dcterms:W3CDTF">2018-05-02T19:43:05Z</dcterms:created>
  <dcterms:modified xsi:type="dcterms:W3CDTF">2019-05-03T22:12:38Z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0</vt:r8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2</vt:r8>
  </property>
</Properties>
</file>