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custShowLst>
    <p:custShow name="APRESENTAÇÃO ASSEMAE" id="0">
      <p:sldLst>
        <p:sld r:id="rId2"/>
        <p:sld r:id="rId4"/>
        <p:sld r:id="rId5"/>
        <p:sld r:id="rId6"/>
        <p:sld r:id="rId12"/>
        <p:sld r:id="rId13"/>
        <p:sld r:id="rId19"/>
        <p:sld r:id="rId20"/>
        <p:sld r:id="rId21"/>
        <p:sld r:id="rId22"/>
        <p:sld r:id="rId23"/>
        <p:sld r:id="rId24"/>
      </p:sldLst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ilto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ocuments\DMAE\ASSEMAE\ASSEMAE%202015\Tabelas%20e%20gr&#225;ficos\MANUTEN&#199;&#195;O%20DE%20REDE%20DE%20ESGOTOS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00971076040346E-2"/>
          <c:y val="1.4948570529200459E-2"/>
          <c:w val="0.64190963407823165"/>
          <c:h val="0.91583458319445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Plan1!$A$3</c:f>
              <c:strCache>
                <c:ptCount val="1"/>
                <c:pt idx="0">
                  <c:v>HIDROJATEAMENTO (m)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Plan1!$B$2:$G$2</c:f>
              <c:numCache>
                <c:formatCode>General</c:formatCode>
                <c:ptCount val="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Plan1!$B$3:$G$3</c:f>
              <c:numCache>
                <c:formatCode>#,##0_ ;\-#,##0\ </c:formatCode>
                <c:ptCount val="6"/>
                <c:pt idx="0">
                  <c:v>52215</c:v>
                </c:pt>
                <c:pt idx="1">
                  <c:v>55810</c:v>
                </c:pt>
                <c:pt idx="2">
                  <c:v>71879</c:v>
                </c:pt>
                <c:pt idx="3">
                  <c:v>47184</c:v>
                </c:pt>
                <c:pt idx="4">
                  <c:v>42117</c:v>
                </c:pt>
                <c:pt idx="5">
                  <c:v>39676</c:v>
                </c:pt>
              </c:numCache>
            </c:numRef>
          </c:val>
        </c:ser>
        <c:ser>
          <c:idx val="1"/>
          <c:order val="1"/>
          <c:tx>
            <c:strRef>
              <c:f>Plan1!$A$4</c:f>
              <c:strCache>
                <c:ptCount val="1"/>
                <c:pt idx="0">
                  <c:v>DESENTUPIMENTOS DE REDES (Unid.)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Plan1!$B$2:$G$2</c:f>
              <c:numCache>
                <c:formatCode>General</c:formatCode>
                <c:ptCount val="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Plan1!$B$4:$G$4</c:f>
              <c:numCache>
                <c:formatCode>#,##0_ ;\-#,##0\ </c:formatCode>
                <c:ptCount val="6"/>
                <c:pt idx="0">
                  <c:v>1987</c:v>
                </c:pt>
                <c:pt idx="1">
                  <c:v>1668</c:v>
                </c:pt>
                <c:pt idx="2">
                  <c:v>896</c:v>
                </c:pt>
                <c:pt idx="3">
                  <c:v>1288</c:v>
                </c:pt>
                <c:pt idx="4">
                  <c:v>1681</c:v>
                </c:pt>
                <c:pt idx="5">
                  <c:v>1692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47424"/>
        <c:axId val="68002368"/>
      </c:barChart>
      <c:catAx>
        <c:axId val="108647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Período : Ano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002368"/>
        <c:crosses val="autoZero"/>
        <c:auto val="1"/>
        <c:lblAlgn val="ctr"/>
        <c:lblOffset val="100"/>
        <c:noMultiLvlLbl val="0"/>
      </c:catAx>
      <c:valAx>
        <c:axId val="68002368"/>
        <c:scaling>
          <c:orientation val="minMax"/>
        </c:scaling>
        <c:delete val="0"/>
        <c:axPos val="l"/>
        <c:majorGridlines/>
        <c:numFmt formatCode="#,##0_ ;\-#,##0\ " sourceLinked="1"/>
        <c:majorTickMark val="none"/>
        <c:minorTickMark val="none"/>
        <c:tickLblPos val="nextTo"/>
        <c:crossAx val="10864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40235248371731"/>
          <c:y val="0.45815414799590171"/>
          <c:w val="0.26307912899776414"/>
          <c:h val="8.859085101655371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A7B7-F3E4-46CF-B5B3-F7EC0DFB4BA1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FA5A7-F9F9-45BB-97EE-7A8F6961E1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94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A5A7-F9F9-45BB-97EE-7A8F6961E1D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372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A5A7-F9F9-45BB-97EE-7A8F6961E1D9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0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A5A7-F9F9-45BB-97EE-7A8F6961E1D9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417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A5A7-F9F9-45BB-97EE-7A8F6961E1D9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97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1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503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335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672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5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54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65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21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6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06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77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7974C-369C-401B-BF6E-C86A0683DA72}" type="datetimeFigureOut">
              <a:rPr lang="pt-BR" smtClean="0"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B86C-C6D1-4AF3-B2E9-1F65621FD07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12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ilton@dmaepc.mg.gov.b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08912" cy="3888432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MANUTENÇÕES DE REDES DE ESGOTOS SANITÁRIOS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CLASSIFICAÇÕES DOS PROCEDIMENTOS DE MANUTENÇÃO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EMERGENCIAL:</a:t>
            </a:r>
          </a:p>
          <a:p>
            <a:r>
              <a:rPr lang="pt-BR" dirty="0" smtClean="0"/>
              <a:t>“É o atendimento de reparos decorrentes de acidentes ocorridos inesperadamente”, tais como:</a:t>
            </a:r>
          </a:p>
          <a:p>
            <a:r>
              <a:rPr lang="pt-BR" dirty="0" smtClean="0"/>
              <a:t>Remoção de obstruções (entupimentos);</a:t>
            </a:r>
          </a:p>
          <a:p>
            <a:r>
              <a:rPr lang="pt-BR" dirty="0" smtClean="0"/>
              <a:t>Substituição de equipamentos danificados ;</a:t>
            </a:r>
          </a:p>
          <a:p>
            <a:r>
              <a:rPr lang="pt-BR" dirty="0" smtClean="0"/>
              <a:t>Refluxo (retorno) de esgotos para o interior dos imóveis;</a:t>
            </a:r>
          </a:p>
          <a:p>
            <a:r>
              <a:rPr lang="pt-BR" dirty="0" smtClean="0"/>
              <a:t>Substituições de tampões;</a:t>
            </a:r>
          </a:p>
          <a:p>
            <a:r>
              <a:rPr lang="pt-BR" dirty="0" smtClean="0"/>
              <a:t>Reparos de Poços de visitas danificados.</a:t>
            </a:r>
          </a:p>
        </p:txBody>
      </p:sp>
    </p:spTree>
    <p:extLst>
      <p:ext uri="{BB962C8B-B14F-4D97-AF65-F5344CB8AC3E}">
        <p14:creationId xmlns:p14="http://schemas.microsoft.com/office/powerpoint/2010/main" val="24248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PRINCIPAIS ANORMALIDADES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No Sistema de coleta do Esgoto Sanitário:</a:t>
            </a:r>
          </a:p>
          <a:p>
            <a:pPr algn="just"/>
            <a:r>
              <a:rPr lang="pt-BR" dirty="0" smtClean="0"/>
              <a:t>Segundo Medeiros Filho, “70 a 80% dos entupimentos tem como origem as instalações internas das edificações contribuintes, em consequência do mau uso destas instalações, decorrentes normalmente da falta de consciência  dos usuários do sistema.”</a:t>
            </a:r>
          </a:p>
          <a:p>
            <a:pPr algn="just"/>
            <a:r>
              <a:rPr lang="pt-BR" dirty="0" smtClean="0"/>
              <a:t>Pedaços de madeira, panos, plásticos, areia, brita, óleos, gorduras e outros objetos inadequados ao meio.</a:t>
            </a:r>
          </a:p>
          <a:p>
            <a:pPr algn="just"/>
            <a:r>
              <a:rPr lang="pt-BR" dirty="0" smtClean="0"/>
              <a:t>Restantes dos 20 a 30% das anormalidades: Abatimento da fundação, ruptura da tubulação, ação danosa; efeito abrasivo, efluentes industriais e penetração de raízes.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2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Objetos sólidos encontrados e removidos do interior do coletor de esgoto.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80655"/>
            <a:ext cx="3672408" cy="5372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4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EQUIPAMENTOS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50111"/>
            <a:ext cx="8229600" cy="4676054"/>
          </a:xfrm>
        </p:spPr>
        <p:txBody>
          <a:bodyPr>
            <a:normAutofit/>
          </a:bodyPr>
          <a:lstStyle/>
          <a:p>
            <a:r>
              <a:rPr lang="pt-BR" dirty="0" smtClean="0"/>
              <a:t>Depende da dimensão do sistema;</a:t>
            </a:r>
          </a:p>
          <a:p>
            <a:r>
              <a:rPr lang="pt-BR" dirty="0" smtClean="0"/>
              <a:t>Diâmetros dos coletores, emissários e interceptores;</a:t>
            </a:r>
          </a:p>
          <a:p>
            <a:r>
              <a:rPr lang="pt-BR" dirty="0" smtClean="0"/>
              <a:t>Estações Elevatórias e de Tratamento de Esgotos;</a:t>
            </a:r>
          </a:p>
          <a:p>
            <a:r>
              <a:rPr lang="pt-BR" dirty="0" smtClean="0"/>
              <a:t>Classificados: PRINCIPAIS, ACESSÓRIOS e SEGURANÇA.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8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EQUIPAMENTOS PRINCIPAIS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67727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Geralmente para trabalhos mecanizados: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Retroescavadeira;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Caminhões de carroceria;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Caminhões caçamba;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Caminhões de hidrojateamento e de sucção;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Guinchos;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Cabos de aço flexível;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Varetas de acoplamento;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Máquinas de desentupimento com eixo giratório;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Cortadores de raízes;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Colheres para remoção de objetos sólidos de tamanhos variados.</a:t>
            </a: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EQUIPAMENTOS ACESSÓRIOS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836912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São utilizados em trabalho manuais: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Pás;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Picaretas;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Enxadas;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Alavancas;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Lanternas;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Baldes;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Detector de metal.</a:t>
            </a:r>
          </a:p>
          <a:p>
            <a:pPr marL="0" indent="0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EQUIPAMENTOS DE SEGURANÇA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São equipamentos que visam a segurança do operários, dos pedestres e veículos que circulam pela via pública: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Placas de sinalização: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Cones;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Sinais de trânsito;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Equipamento de Proteção Individual (máscaras, macacões, cinto de segurança, sapatos, botas, botinas, capacetes, roupas  apropriadas e luvas);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Detector de gases.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SISTEMA DE ESGOTAMENTO SANITÁRIO DE POÇOS DE CALDAS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7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Iniciou-se em 1928 na área central da cidade pelo Engenheiro e Sanitarista Francisco Saturnino Rodrigues de Brito;</a:t>
            </a:r>
          </a:p>
          <a:p>
            <a:pPr algn="just"/>
            <a:r>
              <a:rPr lang="pt-BR" dirty="0" smtClean="0"/>
              <a:t>962,57 km de rede coletora de esgotos;</a:t>
            </a:r>
          </a:p>
          <a:p>
            <a:pPr algn="just"/>
            <a:r>
              <a:rPr lang="pt-BR" dirty="0" smtClean="0"/>
              <a:t>66.122 economias (56.959 residenciais; 5.874 comerciais; 60 indústriais; 429 públicas);</a:t>
            </a:r>
          </a:p>
          <a:p>
            <a:pPr algn="just"/>
            <a:r>
              <a:rPr lang="pt-BR" dirty="0" smtClean="0"/>
              <a:t>24 componentes (rede coletoras; coletores troncos: interceptores e emissários);</a:t>
            </a:r>
          </a:p>
          <a:p>
            <a:pPr algn="just"/>
            <a:r>
              <a:rPr lang="pt-BR" dirty="0" smtClean="0"/>
              <a:t>1 Dissipador de energia;</a:t>
            </a:r>
          </a:p>
          <a:p>
            <a:pPr algn="just"/>
            <a:r>
              <a:rPr lang="pt-BR" dirty="0" smtClean="0"/>
              <a:t>2 Sifões invertidos;</a:t>
            </a:r>
          </a:p>
          <a:p>
            <a:pPr algn="just"/>
            <a:r>
              <a:rPr lang="pt-BR" dirty="0" smtClean="0"/>
              <a:t>10.000 Poços de visitas;</a:t>
            </a:r>
          </a:p>
          <a:p>
            <a:pPr algn="just"/>
            <a:r>
              <a:rPr lang="pt-BR" dirty="0" smtClean="0"/>
              <a:t>23 Estações Elevatórias de Esgotos;</a:t>
            </a:r>
          </a:p>
          <a:p>
            <a:pPr algn="just"/>
            <a:r>
              <a:rPr lang="pt-BR" dirty="0" smtClean="0"/>
              <a:t>3 Estações de Tratamento de Esgotos (2 em operação e 1 em construção).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PROCEDIMENTOS DE MANUTENÇÃO NOS COLETORES DE ESGOTOS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966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Cadastro do pontos de maior incidência de entupimentos – “PONTOS CRÍTICOS”;</a:t>
            </a:r>
          </a:p>
          <a:p>
            <a:pPr algn="just"/>
            <a:r>
              <a:rPr lang="pt-BR" dirty="0" smtClean="0"/>
              <a:t>Inspeções e vistorias de rotinas nestes pontos críticos;</a:t>
            </a:r>
          </a:p>
          <a:p>
            <a:pPr algn="just"/>
            <a:r>
              <a:rPr lang="pt-BR" dirty="0" smtClean="0"/>
              <a:t>Período da manhâ: Hidrojateamento de redes de esgotos nas ruas centrais da cidade;</a:t>
            </a:r>
          </a:p>
          <a:p>
            <a:pPr algn="just"/>
            <a:r>
              <a:rPr lang="pt-BR" dirty="0" smtClean="0"/>
              <a:t>Período da tarde: Hidrojateamento de redes de esgotos nos “PONTOS CRÍTICOS” fora da área central da cidade;</a:t>
            </a:r>
          </a:p>
          <a:p>
            <a:pPr algn="just"/>
            <a:r>
              <a:rPr lang="pt-BR" dirty="0" smtClean="0"/>
              <a:t>Período noturno 19:00 ás 24:00 hs – 3 a 4 vezes por ano: Hidrojateamento de redes de esgotos em toda a área central da cidade;</a:t>
            </a:r>
          </a:p>
          <a:p>
            <a:pPr algn="just"/>
            <a:r>
              <a:rPr lang="pt-BR" dirty="0" smtClean="0"/>
              <a:t>Análise Técnica das condições hidráulicas e de escoamento dos coletores;</a:t>
            </a:r>
          </a:p>
          <a:p>
            <a:pPr algn="just"/>
            <a:r>
              <a:rPr lang="pt-BR" dirty="0" smtClean="0"/>
              <a:t>Aumento de diâmetro do coletor sanitário, compatível com a vazão e declividade do trecho;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2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Tabela 1 – Resumo dos resultados obtidos no estudo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822683"/>
              </p:ext>
            </p:extLst>
          </p:nvPr>
        </p:nvGraphicFramePr>
        <p:xfrm>
          <a:off x="755576" y="2060849"/>
          <a:ext cx="8064901" cy="20162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75551"/>
                <a:gridCol w="635737"/>
                <a:gridCol w="819123"/>
                <a:gridCol w="586835"/>
                <a:gridCol w="586835"/>
                <a:gridCol w="586835"/>
                <a:gridCol w="586835"/>
                <a:gridCol w="843575"/>
                <a:gridCol w="843575"/>
              </a:tblGrid>
              <a:tr h="480525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</a:rPr>
                        <a:t>PARÂMETRO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ANO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Percentual</a:t>
                      </a:r>
                      <a:r>
                        <a:rPr lang="pt-BR" sz="1000" u="none" strike="noStrike" dirty="0">
                          <a:effectLst/>
                        </a:rPr>
                        <a:t>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2001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2002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2003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2012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2013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2014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2003/2001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2014/2012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19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HIDROJATEAMENTO (m)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52.215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55.810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71.879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47.184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42.117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39.676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37,66%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15,91%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19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DESENTUPIMENTOS DE REDES (Unid.)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1.987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1.668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896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1.288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1.681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1.692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-54,91%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31,37%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3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AILTON DONIZETI DA SILVA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952741"/>
          </a:xfrm>
        </p:spPr>
        <p:txBody>
          <a:bodyPr/>
          <a:lstStyle/>
          <a:p>
            <a:pPr algn="just"/>
            <a:r>
              <a:rPr lang="pt-BR" dirty="0" smtClean="0"/>
              <a:t>Engenheiro Civil pela Faculdade de Engenharia de Poços de Caldas,1994;</a:t>
            </a:r>
          </a:p>
          <a:p>
            <a:pPr algn="just"/>
            <a:r>
              <a:rPr lang="pt-BR" dirty="0" smtClean="0"/>
              <a:t>Especialização em Saneamento Ambiental - PUC Minas,2004;</a:t>
            </a:r>
          </a:p>
          <a:p>
            <a:pPr algn="just"/>
            <a:r>
              <a:rPr lang="pt-BR" dirty="0" smtClean="0"/>
              <a:t>Funcionário do DMAE – Poços de Caldas,1996;</a:t>
            </a:r>
          </a:p>
          <a:p>
            <a:pPr algn="just"/>
            <a:r>
              <a:rPr lang="pt-BR" dirty="0" smtClean="0"/>
              <a:t>Supervisor de Seção de Planejamento e Fiscalização de Obras.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07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 smtClean="0"/>
              <a:t>Figura 2 – Comparação da quantidade de redes hidrojateadas pelo número de entupimento de esgotos.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60551"/>
              </p:ext>
            </p:extLst>
          </p:nvPr>
        </p:nvGraphicFramePr>
        <p:xfrm>
          <a:off x="611560" y="1340768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81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87544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3"/>
            <a:ext cx="8229600" cy="4834593"/>
          </a:xfrm>
        </p:spPr>
        <p:txBody>
          <a:bodyPr>
            <a:noAutofit/>
          </a:bodyPr>
          <a:lstStyle/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Importante manter a coleta em bom funcionamento, garantindo as características de projeto;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Vivemos no momento de crescente escassez da oferta de recursos hídricos diante da </a:t>
            </a:r>
            <a:r>
              <a:rPr lang="pt-BR" sz="1800" b="1" i="1" dirty="0" smtClean="0">
                <a:latin typeface="Arial" pitchFamily="34" charset="0"/>
                <a:cs typeface="Arial" pitchFamily="34" charset="0"/>
              </a:rPr>
              <a:t>demanda crescente da utilização da água, da poluição e contaminação dos cursos d’água;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O desempenho operacional esta correlacionado com a SISTEMÁTICA  e a EFICIÊNCIA na manutenção;</a:t>
            </a:r>
          </a:p>
          <a:p>
            <a:pPr algn="just"/>
            <a:r>
              <a:rPr lang="pt-BR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anutenções PREVENTIVAS, CORRETIVAS e EMERGENCIAIS;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Adoção das inspeções de rotina nos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“PONTOS CRÍTICOS”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 e o aumento de rede de esgotos hidrojateadas: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OS DESENTUPIMENTOS SERÃO REDUZIDOS;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DIMINUIÇÃO DOS CUSTOS OPERACIONAIS;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SATISFAÇÃO DOS USUÁRIOS  DO SISTEMA;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PRESERVAÇÃO DO MEIO AMBIENTE;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GARANTIA DE RESULTADOS EFICAZES.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699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BRAGA, Benedito el at. Introdução à Engenharia Ambiental.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In: BRAGA, 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Benedito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O meio aquático, São Paulo: Prentice Hall, 2000.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Cap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 8, p.80-81.</a:t>
            </a:r>
          </a:p>
          <a:p>
            <a:pPr marL="0" indent="0" algn="just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GARCEZ, L.N. Elementos de Engenharia Hidráulica e Sanitária. In: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GARCEZ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L.N.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Conservação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 manutenção de sistemas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esgotos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 2ª ed. São Paulo: Edgard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Blucher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1999. </a:t>
            </a:r>
            <a:r>
              <a:rPr lang="es-ES_tradnl" sz="1800" dirty="0">
                <a:latin typeface="Arial" pitchFamily="34" charset="0"/>
                <a:cs typeface="Arial" pitchFamily="34" charset="0"/>
              </a:rPr>
              <a:t>Cap 3,  p.145-150.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1800" dirty="0">
                <a:latin typeface="Arial" pitchFamily="34" charset="0"/>
                <a:cs typeface="Arial" pitchFamily="34" charset="0"/>
              </a:rPr>
              <a:t>GONÇALVES, Orestes Marracini et al.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Execução e manutenção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	hidráulicos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prediais. In: GONÇALVES, Orestes Maccarini. et at 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de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sistemas de esgotos sanitários. 1ª ed. São Paulo: PINI, 2000. Cap.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4,p.180-187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GRESPO, P.G. UFMG. Sistema de esgotos. Belo Horizonte: 1997.131p.</a:t>
            </a:r>
          </a:p>
          <a:p>
            <a:pPr marL="0" indent="0" algn="just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MEDEIROS FILHO, C. F. de. Esgotos sanitários. In: MEDEIROS, C.F.de.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Manutenção 	de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sistemas de esgotos. 1ª ed. João Pessoa: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.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cap. 17,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p.377-382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653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282883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ENDEREÇO: </a:t>
            </a:r>
            <a:r>
              <a:rPr lang="pt-BR" dirty="0">
                <a:latin typeface="Arial" pitchFamily="34" charset="0"/>
                <a:cs typeface="Arial" pitchFamily="34" charset="0"/>
              </a:rPr>
              <a:t>Rua Sebastião Thomás de Oliveira, 260  - Bairro: Santa Rosália – Poços de Caldas – MG . CEP: 37704-083 - Brasil - Tel: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+55 (</a:t>
            </a:r>
            <a:r>
              <a:rPr lang="pt-BR" dirty="0">
                <a:latin typeface="Arial" pitchFamily="34" charset="0"/>
                <a:cs typeface="Arial" pitchFamily="34" charset="0"/>
              </a:rPr>
              <a:t>35) 3697 – 0650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pt-BR" dirty="0">
                <a:latin typeface="Arial" pitchFamily="34" charset="0"/>
                <a:cs typeface="Arial" pitchFamily="34" charset="0"/>
              </a:rPr>
              <a:t>: </a:t>
            </a:r>
            <a:r>
              <a:rPr lang="pt-BR" u="sng" dirty="0">
                <a:latin typeface="Arial" pitchFamily="34" charset="0"/>
                <a:cs typeface="Arial" pitchFamily="34" charset="0"/>
                <a:hlinkClick r:id="rId3"/>
              </a:rPr>
              <a:t>ailton@dmaepc.mg.gov.br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t-BR" dirty="0"/>
              <a:t>OBRIGADO A TODOS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9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821544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Reconhecida como uma FUNÇÃO ESTRATÉGICA;</a:t>
            </a:r>
          </a:p>
          <a:p>
            <a:pPr algn="just"/>
            <a:r>
              <a:rPr lang="pt-BR" dirty="0" smtClean="0"/>
              <a:t>Preocupação com a qualidade e a produtividade;</a:t>
            </a:r>
          </a:p>
          <a:p>
            <a:pPr algn="just"/>
            <a:r>
              <a:rPr lang="pt-BR" dirty="0" smtClean="0"/>
              <a:t>O envelhecimento dos equipamentos e instalações;</a:t>
            </a:r>
          </a:p>
          <a:p>
            <a:pPr algn="just"/>
            <a:r>
              <a:rPr lang="pt-BR" dirty="0" smtClean="0"/>
              <a:t>Necessidades de redução de custos;</a:t>
            </a:r>
          </a:p>
          <a:p>
            <a:pPr algn="just"/>
            <a:r>
              <a:rPr lang="pt-BR" dirty="0" smtClean="0"/>
              <a:t>Atendimento ao Usuário do sistema;</a:t>
            </a:r>
          </a:p>
          <a:p>
            <a:pPr algn="just"/>
            <a:r>
              <a:rPr lang="pt-BR" dirty="0" smtClean="0"/>
              <a:t>Legislações Ambientais.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4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MANUTENÇÃO NO SISTEMA DE ESGOTAMENTO SANITÁRIO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MANTER “a coleta, o transporte, o tratamento  e  disposição final do esgoto doméstico”;</a:t>
            </a:r>
          </a:p>
          <a:p>
            <a:pPr algn="just"/>
            <a:r>
              <a:rPr lang="pt-BR" dirty="0" smtClean="0"/>
              <a:t>Evitando a poluição e a alteração da qualidade das águas;</a:t>
            </a:r>
          </a:p>
          <a:p>
            <a:pPr algn="just"/>
            <a:r>
              <a:rPr lang="pt-BR" dirty="0" smtClean="0"/>
              <a:t>Melhorando os índices de saúde pública e qualidade de vida de população;</a:t>
            </a:r>
          </a:p>
          <a:p>
            <a:pPr algn="just"/>
            <a:r>
              <a:rPr lang="pt-BR" dirty="0" smtClean="0"/>
              <a:t>Conceito de poluição e alteração da qualidade das águas: tornado cada vez mais amplo em função das maiores exigências à conservação e do uso racional dos recursos hídricos, sobretudo da ESCASSEZ DA ÁGUA;</a:t>
            </a:r>
          </a:p>
          <a:p>
            <a:pPr algn="just"/>
            <a:r>
              <a:rPr lang="pt-BR" dirty="0" smtClean="0"/>
              <a:t> Esta nova situação: impõe desafios, exige o desenvolvimento e a aplicação de novos métodos de gerenciamento da manutenção.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5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5142"/>
            <a:ext cx="8229600" cy="1143000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INTRODUÇÃO /OBJETIVOS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Manter o sistema em condições satisfatórias;</a:t>
            </a:r>
          </a:p>
          <a:p>
            <a:pPr algn="just"/>
            <a:r>
              <a:rPr lang="pt-BR" dirty="0" smtClean="0"/>
              <a:t>Usuários do sistema: mais exigentes, sabendo dos seus direitos; preocupados com a qualidade de vida, da eficiência dos serviços prestados e com a preservação do meio ambiente;</a:t>
            </a:r>
          </a:p>
          <a:p>
            <a:pPr algn="just"/>
            <a:r>
              <a:rPr lang="pt-BR" dirty="0" smtClean="0"/>
              <a:t>Exigências serão atendidas: profissionais capacitados e treinados; equipamentos especiais: Objetivando: identificar e resolver problemas e ao mesmo tempo buscando ações proativas, dinâmicas e inteligentes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6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1365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CONSIDERAÇÕES SOBRE MANUTENÇÕES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200" b="1" dirty="0" smtClean="0">
                <a:latin typeface="Arial" pitchFamily="34" charset="0"/>
                <a:cs typeface="Arial" pitchFamily="34" charset="0"/>
              </a:rPr>
              <a:t>DEFINIÇÃO: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NBR 5462/1994, confiabilidade e mantenabilidade,1998 “Manutenção e definida como a combinação de AÇÕES TÉCNICAS e ADMINISTRATIVAS, incluindo as de supervisão, destinadas a MANTER e RECOLOCAR um item em estado no qual possa desempenhar uma função requerida”;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MANUTENÇÃO NO SISTEMA DE ESGOTAMENTO SANITÁRIO: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Projetados, construídos e operados para atenderem continuamente em quaisquer pontos servidos de acordo com a demanda e com o menor custo possível (Princípios atingidos partindo da eficiência da operação e dos serviços de manutenção);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Prevenção e remoção de obstruções;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Limpeza de coletores: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Trabalhos de reparos;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Conservação das instalações de recalques e demais unidades acessórias do sistema;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Perfeito conhecimento do sistema;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Completa equipe de trabalho – preparada e pronta para o atendimento;</a:t>
            </a:r>
          </a:p>
          <a:p>
            <a:pPr algn="just"/>
            <a:r>
              <a:rPr lang="pt-BR" sz="7200" dirty="0" smtClean="0">
                <a:latin typeface="Arial" pitchFamily="34" charset="0"/>
                <a:cs typeface="Arial" pitchFamily="34" charset="0"/>
              </a:rPr>
              <a:t>Sujeitos a falhas e interrupções no funcionamento – previsíveis ou não, que mais rápida e corretamente forem sanadas facilitarão a sua OPERAÇÃO.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9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CONSIDERAÇÕES SOBRE MANUTENÇÕES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3"/>
          </a:xfrm>
        </p:spPr>
        <p:txBody>
          <a:bodyPr>
            <a:normAutofit/>
          </a:bodyPr>
          <a:lstStyle/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900" b="1" dirty="0" smtClean="0">
                <a:latin typeface="Arial" pitchFamily="34" charset="0"/>
                <a:cs typeface="Arial" pitchFamily="34" charset="0"/>
              </a:rPr>
              <a:t>ADMINISTRAÇÃO: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Conjunto de Princípios, Normas e Funções: ordenar os fatores de produção e controlar a sua produtividade e eficiência para alcançar os objetivos determinados.</a:t>
            </a:r>
          </a:p>
          <a:p>
            <a:pPr algn="just"/>
            <a:r>
              <a:rPr lang="pt-BR" sz="1900" b="1" dirty="0" smtClean="0">
                <a:latin typeface="Arial" pitchFamily="34" charset="0"/>
                <a:cs typeface="Arial" pitchFamily="34" charset="0"/>
              </a:rPr>
              <a:t>OPERAÇÃO:</a:t>
            </a:r>
          </a:p>
          <a:p>
            <a:pPr algn="just"/>
            <a:r>
              <a:rPr lang="pt-BR" sz="1900" dirty="0" smtClean="0">
                <a:latin typeface="Arial" pitchFamily="34" charset="0"/>
                <a:cs typeface="Arial" pitchFamily="34" charset="0"/>
              </a:rPr>
              <a:t>Execução de medidas consideradas necessárias para a execução dos objetivos.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2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926976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CLASSIFICAÇÕES DOS PROCEDIMENTOS DE MANUTENÇÃO’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096344"/>
          </a:xfrm>
        </p:spPr>
        <p:txBody>
          <a:bodyPr>
            <a:normAutofit/>
          </a:bodyPr>
          <a:lstStyle/>
          <a:p>
            <a:pPr algn="just"/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PREVENTIVO: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“Antecipa às interrupções previstas e ao desgaste das partes do sistema”;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Lubrificação de rolamentos: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Substituição de gaxetas;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Desencrustações  de redes de esgotos;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 Vistorias em Poços de Visitas, Caixas de passagem e inspeção de esgotos;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Lavagem de coletores de esgotos sanitários com a utilização do Equipamento de Hidrojateamento, através de caminhão Hidro-vácuo.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CLASSSIFICAÇÕES DOS PROCEDIMENTOS DE MANUTENÇÃO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pt-BR" b="1" dirty="0" smtClean="0"/>
              <a:t>CORRETIVO:</a:t>
            </a:r>
          </a:p>
          <a:p>
            <a:r>
              <a:rPr lang="pt-BR" dirty="0" smtClean="0"/>
              <a:t>“Visa adaptar as instalações as novas solicitações ou corrigir defeitos construtivos de projeto”</a:t>
            </a:r>
          </a:p>
          <a:p>
            <a:r>
              <a:rPr lang="pt-BR" dirty="0" smtClean="0"/>
              <a:t>Substituições;</a:t>
            </a:r>
          </a:p>
          <a:p>
            <a:r>
              <a:rPr lang="pt-BR" dirty="0" smtClean="0"/>
              <a:t>Reformas;</a:t>
            </a:r>
          </a:p>
          <a:p>
            <a:r>
              <a:rPr lang="pt-BR" dirty="0" smtClean="0"/>
              <a:t>Remanejamentos:</a:t>
            </a:r>
          </a:p>
          <a:p>
            <a:r>
              <a:rPr lang="pt-BR" dirty="0" smtClean="0"/>
              <a:t>Melhorias das características funcionais;</a:t>
            </a:r>
          </a:p>
          <a:p>
            <a:r>
              <a:rPr lang="pt-BR" dirty="0" smtClean="0"/>
              <a:t>Aumento as capacidades da unidades;</a:t>
            </a:r>
          </a:p>
          <a:p>
            <a:r>
              <a:rPr lang="pt-BR" dirty="0" smtClean="0"/>
              <a:t>Substituição de equipamentos.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4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1377</Words>
  <Application>Microsoft Office PowerPoint</Application>
  <PresentationFormat>Apresentação na tela (4:3)</PresentationFormat>
  <Paragraphs>194</Paragraphs>
  <Slides>23</Slides>
  <Notes>4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  <vt:variant>
        <vt:lpstr>Apresentações personalizadas</vt:lpstr>
      </vt:variant>
      <vt:variant>
        <vt:i4>1</vt:i4>
      </vt:variant>
    </vt:vector>
  </HeadingPairs>
  <TitlesOfParts>
    <vt:vector size="25" baseType="lpstr">
      <vt:lpstr>Tema do Office</vt:lpstr>
      <vt:lpstr>MANUTENÇÕES DE REDES DE ESGOTOS SANITÁRIOS</vt:lpstr>
      <vt:lpstr>AILTON DONIZETI DA SILVA</vt:lpstr>
      <vt:lpstr>RESUMO</vt:lpstr>
      <vt:lpstr>MANUTENÇÃO NO SISTEMA DE ESGOTAMENTO SANITÁRIO</vt:lpstr>
      <vt:lpstr>INTRODUÇÃO /OBJETIVOS</vt:lpstr>
      <vt:lpstr> CONSIDERAÇÕES SOBRE MANUTENÇÕES</vt:lpstr>
      <vt:lpstr>CONSIDERAÇÕES SOBRE MANUTENÇÕES</vt:lpstr>
      <vt:lpstr>CLASSIFICAÇÕES DOS PROCEDIMENTOS DE MANUTENÇÃO’</vt:lpstr>
      <vt:lpstr>CLASSSIFICAÇÕES DOS PROCEDIMENTOS DE MANUTENÇÃO</vt:lpstr>
      <vt:lpstr>CLASSIFICAÇÕES DOS PROCEDIMENTOS DE MANUTENÇÃO</vt:lpstr>
      <vt:lpstr>PRINCIPAIS ANORMALIDADES</vt:lpstr>
      <vt:lpstr>Objetos sólidos encontrados e removidos do interior do coletor de esgoto.</vt:lpstr>
      <vt:lpstr>EQUIPAMENTOS DE MANUTENÇÃO</vt:lpstr>
      <vt:lpstr>EQUIPAMENTOS PRINCIPAIS</vt:lpstr>
      <vt:lpstr>EQUIPAMENTOS ACESSÓRIOS</vt:lpstr>
      <vt:lpstr>EQUIPAMENTOS DE SEGURANÇA</vt:lpstr>
      <vt:lpstr>SISTEMA DE ESGOTAMENTO SANITÁRIO DE POÇOS DE CALDAS</vt:lpstr>
      <vt:lpstr>PROCEDIMENTOS DE MANUTENÇÃO NOS COLETORES DE ESGOTOS</vt:lpstr>
      <vt:lpstr>Tabela 1 – Resumo dos resultados obtidos no estudo</vt:lpstr>
      <vt:lpstr>Figura 2 – Comparação da quantidade de redes hidrojateadas pelo número de entupimento de esgotos.</vt:lpstr>
      <vt:lpstr>CONCLUSÃO</vt:lpstr>
      <vt:lpstr>REFERÊNCIAS BIBLIOGRÁFICAS</vt:lpstr>
      <vt:lpstr>OBRIGADO A TODOS </vt:lpstr>
      <vt:lpstr>APRESENTAÇÃO ASSEMAE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MANUTENÇÕES DE REDE DE ESGOTOS SANITÁRIOS</dc:title>
  <dc:creator>Ailton</dc:creator>
  <cp:lastModifiedBy>ctbc</cp:lastModifiedBy>
  <cp:revision>97</cp:revision>
  <dcterms:created xsi:type="dcterms:W3CDTF">2015-05-05T11:40:09Z</dcterms:created>
  <dcterms:modified xsi:type="dcterms:W3CDTF">2015-05-26T13:54:19Z</dcterms:modified>
</cp:coreProperties>
</file>