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30"/>
  </p:notesMasterIdLst>
  <p:handoutMasterIdLst>
    <p:handoutMasterId r:id="rId31"/>
  </p:handoutMasterIdLst>
  <p:sldIdLst>
    <p:sldId id="260" r:id="rId4"/>
    <p:sldId id="262" r:id="rId5"/>
    <p:sldId id="263" r:id="rId6"/>
    <p:sldId id="265" r:id="rId7"/>
    <p:sldId id="296" r:id="rId8"/>
    <p:sldId id="294" r:id="rId9"/>
    <p:sldId id="268" r:id="rId10"/>
    <p:sldId id="269" r:id="rId11"/>
    <p:sldId id="270" r:id="rId12"/>
    <p:sldId id="279" r:id="rId13"/>
    <p:sldId id="271" r:id="rId14"/>
    <p:sldId id="272" r:id="rId15"/>
    <p:sldId id="273" r:id="rId16"/>
    <p:sldId id="290" r:id="rId17"/>
    <p:sldId id="274" r:id="rId18"/>
    <p:sldId id="297" r:id="rId19"/>
    <p:sldId id="289" r:id="rId20"/>
    <p:sldId id="277" r:id="rId21"/>
    <p:sldId id="291" r:id="rId22"/>
    <p:sldId id="278" r:id="rId23"/>
    <p:sldId id="298" r:id="rId24"/>
    <p:sldId id="284" r:id="rId25"/>
    <p:sldId id="285" r:id="rId26"/>
    <p:sldId id="293" r:id="rId27"/>
    <p:sldId id="287" r:id="rId28"/>
    <p:sldId id="261" r:id="rId29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io\Desktop\Nova%20pasta\Gr&#225;fico%20Custo%20de%20opera&#231;&#227;o%20x%20metro%20cubic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Custo de </a:t>
            </a:r>
            <a:r>
              <a:rPr lang="pt-BR" sz="2400" dirty="0" smtClean="0"/>
              <a:t>Operação </a:t>
            </a:r>
            <a:r>
              <a:rPr lang="pt-BR" sz="2400" b="1" i="0" baseline="0" dirty="0" smtClean="0">
                <a:effectLst/>
              </a:rPr>
              <a:t>por m³</a:t>
            </a:r>
            <a:endParaRPr lang="pt-BR" sz="2400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 smtClean="0"/>
              <a:t> (Energia</a:t>
            </a:r>
            <a:r>
              <a:rPr lang="pt-BR" sz="2400" baseline="0" dirty="0" smtClean="0"/>
              <a:t> + Prod. Químicos + Lodo)</a:t>
            </a:r>
            <a:endParaRPr lang="pt-BR" sz="24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Plan1!$B$3</c:f>
              <c:strCache>
                <c:ptCount val="1"/>
                <c:pt idx="0">
                  <c:v>LODO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Plan1!$C$2:$H$2</c:f>
              <c:strCache>
                <c:ptCount val="6"/>
                <c:pt idx="0">
                  <c:v>EPAR CAPIVARI II</c:v>
                </c:pt>
                <c:pt idx="1">
                  <c:v>SAMAMBAIA</c:v>
                </c:pt>
                <c:pt idx="2">
                  <c:v>CAPIVARI I</c:v>
                </c:pt>
                <c:pt idx="3">
                  <c:v>BARÃO GERALDO</c:v>
                </c:pt>
                <c:pt idx="4">
                  <c:v>PIÇARRÃO</c:v>
                </c:pt>
                <c:pt idx="5">
                  <c:v>ANHUMAS</c:v>
                </c:pt>
              </c:strCache>
            </c:strRef>
          </c:cat>
          <c:val>
            <c:numRef>
              <c:f>Plan1!$C$3:$H$3</c:f>
              <c:numCache>
                <c:formatCode>General</c:formatCode>
                <c:ptCount val="6"/>
                <c:pt idx="0">
                  <c:v>0.16</c:v>
                </c:pt>
                <c:pt idx="1">
                  <c:v>0.13</c:v>
                </c:pt>
                <c:pt idx="2">
                  <c:v>0.12000000000000001</c:v>
                </c:pt>
                <c:pt idx="3">
                  <c:v>0.05</c:v>
                </c:pt>
                <c:pt idx="4">
                  <c:v>6.0000000000000005E-2</c:v>
                </c:pt>
                <c:pt idx="5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Plan1!$B$4</c:f>
              <c:strCache>
                <c:ptCount val="1"/>
                <c:pt idx="0">
                  <c:v>QUÍMICOS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Plan1!$C$2:$H$2</c:f>
              <c:strCache>
                <c:ptCount val="6"/>
                <c:pt idx="0">
                  <c:v>EPAR CAPIVARI II</c:v>
                </c:pt>
                <c:pt idx="1">
                  <c:v>SAMAMBAIA</c:v>
                </c:pt>
                <c:pt idx="2">
                  <c:v>CAPIVARI I</c:v>
                </c:pt>
                <c:pt idx="3">
                  <c:v>BARÃO GERALDO</c:v>
                </c:pt>
                <c:pt idx="4">
                  <c:v>PIÇARRÃO</c:v>
                </c:pt>
                <c:pt idx="5">
                  <c:v>ANHUMAS</c:v>
                </c:pt>
              </c:strCache>
            </c:strRef>
          </c:cat>
          <c:val>
            <c:numRef>
              <c:f>Plan1!$C$4:$H$4</c:f>
              <c:numCache>
                <c:formatCode>General</c:formatCode>
                <c:ptCount val="6"/>
                <c:pt idx="0">
                  <c:v>4.0000000000000008E-2</c:v>
                </c:pt>
                <c:pt idx="1">
                  <c:v>2.0000000000000004E-2</c:v>
                </c:pt>
                <c:pt idx="2">
                  <c:v>4.0000000000000008E-2</c:v>
                </c:pt>
                <c:pt idx="3">
                  <c:v>3.0000000000000002E-2</c:v>
                </c:pt>
                <c:pt idx="4">
                  <c:v>6.0000000000000005E-2</c:v>
                </c:pt>
                <c:pt idx="5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Plan1!$B$5</c:f>
              <c:strCache>
                <c:ptCount val="1"/>
                <c:pt idx="0">
                  <c:v>ENERGIA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Plan1!$C$2:$H$2</c:f>
              <c:strCache>
                <c:ptCount val="6"/>
                <c:pt idx="0">
                  <c:v>EPAR CAPIVARI II</c:v>
                </c:pt>
                <c:pt idx="1">
                  <c:v>SAMAMBAIA</c:v>
                </c:pt>
                <c:pt idx="2">
                  <c:v>CAPIVARI I</c:v>
                </c:pt>
                <c:pt idx="3">
                  <c:v>BARÃO GERALDO</c:v>
                </c:pt>
                <c:pt idx="4">
                  <c:v>PIÇARRÃO</c:v>
                </c:pt>
                <c:pt idx="5">
                  <c:v>ANHUMAS</c:v>
                </c:pt>
              </c:strCache>
            </c:strRef>
          </c:cat>
          <c:val>
            <c:numRef>
              <c:f>Plan1!$C$5:$H$5</c:f>
              <c:numCache>
                <c:formatCode>General</c:formatCode>
                <c:ptCount val="6"/>
                <c:pt idx="0">
                  <c:v>0.67000000000000015</c:v>
                </c:pt>
                <c:pt idx="1">
                  <c:v>0.56999999999999995</c:v>
                </c:pt>
                <c:pt idx="2">
                  <c:v>0.26</c:v>
                </c:pt>
                <c:pt idx="3">
                  <c:v>7.0000000000000021E-2</c:v>
                </c:pt>
                <c:pt idx="4">
                  <c:v>0.11</c:v>
                </c:pt>
                <c:pt idx="5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55156400"/>
        <c:axId val="-955151504"/>
      </c:barChart>
      <c:catAx>
        <c:axId val="-95515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-955151504"/>
        <c:crosses val="autoZero"/>
        <c:auto val="1"/>
        <c:lblAlgn val="ctr"/>
        <c:lblOffset val="100"/>
        <c:noMultiLvlLbl val="0"/>
      </c:catAx>
      <c:valAx>
        <c:axId val="-955151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Valor R$/m³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9551564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pt-BR"/>
          </a:p>
        </c:txPr>
      </c:legendEntry>
      <c:layout>
        <c:manualLayout>
          <c:xMode val="edge"/>
          <c:yMode val="edge"/>
          <c:x val="0.84158969163942254"/>
          <c:y val="0.32757631711130475"/>
          <c:w val="0.15646099062178637"/>
          <c:h val="0.284811285381780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18/06/2017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3578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B642771-3085-4049-83A0-E5F3C837B3AC}" type="datetimeFigureOut">
              <a:rPr lang="pt-BR"/>
              <a:pPr>
                <a:defRPr/>
              </a:pPr>
              <a:t>18/06/2017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60401BD-568A-494E-806F-F35579D5FD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035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571CA1-068E-4165-9775-E7C3537ADDE8}" type="datetimeFigureOut">
              <a:rPr lang="pt-BR"/>
              <a:pPr>
                <a:defRPr/>
              </a:pPr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C6E7EB2-77E5-4D89-9528-E968FEC5AE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469637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1772121"/>
            <a:ext cx="7489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Arial" charset="0"/>
              </a:rPr>
              <a:t>ETE BARÃO GERALDO</a:t>
            </a:r>
            <a:endParaRPr lang="pt-BR" sz="4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087" y="3244334"/>
            <a:ext cx="7705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Arial" charset="0"/>
              </a:rPr>
              <a:t>UASB + FILTRO BIOLÓGICO PERCOLADOR</a:t>
            </a:r>
            <a:endParaRPr lang="pt-BR" sz="40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2" name="Picture 2" descr="C:\Users\RTS2001\Desktop\aneis bar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488884"/>
            <a:ext cx="3620642" cy="336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250825" y="274638"/>
            <a:ext cx="727392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7248" y="1047540"/>
            <a:ext cx="4454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Enchimento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do filtro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Leito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 material suporte da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biomassa:</a:t>
            </a:r>
          </a:p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endParaRPr lang="pt-BR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Tipo: enchimento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plástico não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estruturado (anéis plásticos);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Material: polipropileno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reciclado preto;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Área específica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 = 102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m²/m³;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Índice de vazios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 92%;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Densidade do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material: 0,92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kg/l;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Peso do enchimento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limpo: 53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kg/m³;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Diâmetro: 90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Comprimento: 90 mm.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Espaço Reservado para Conteúdo 11" descr="DSC01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6467"/>
            <a:ext cx="4437728" cy="255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77982"/>
            <a:ext cx="9036496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Sistema de drenagem do filtro:</a:t>
            </a:r>
            <a:endParaRPr lang="pt-BR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806065" algn="ctr"/>
                <a:tab pos="5612130" algn="r"/>
                <a:tab pos="449580" algn="l"/>
              </a:tabLst>
            </a:pP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Área útil de drenagem (área de vazios) do sistema de apoio do material de enchimento: superior a 15% da área superficial do filtro, para adequada circulação de </a:t>
            </a:r>
            <a:r>
              <a:rPr lang="pt-BR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ar;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806065" algn="ctr"/>
                <a:tab pos="5612130" algn="r"/>
                <a:tab pos="449580" algn="l"/>
              </a:tabLst>
            </a:pP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Área livre que comunica os canais dos drenos com a atmosfera: superior a 1% (desejável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 5%) da área da superfície do filtro, </a:t>
            </a:r>
            <a:r>
              <a:rPr lang="pt-BR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para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adequada circulação de </a:t>
            </a:r>
            <a:r>
              <a:rPr lang="pt-BR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ar; 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806065" algn="ctr"/>
                <a:tab pos="5612130" algn="r"/>
                <a:tab pos="449580" algn="l"/>
              </a:tabLst>
            </a:pP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Drenagem do fundo dos filtros: drenos e canais com declividade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 1% e </a:t>
            </a:r>
            <a:r>
              <a:rPr lang="pt-BR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velocidade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do líquido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 0,6 m/s. Canais com seção molhada no máximo 50% da seção transversal, para a vazão máxima efluente do </a:t>
            </a:r>
            <a:r>
              <a:rPr lang="pt-BR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filtro.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endParaRPr lang="pt-BR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Taxa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 aplicação de DBO </a:t>
            </a:r>
            <a:endParaRPr lang="pt-BR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por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área de 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enchimento: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10 g DBO/m².dia ou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1,0 kg DBO/m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.dia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endParaRPr lang="pt-BR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Taxa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 aplicação 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superficial: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£"/>
              <a:tabLst>
                <a:tab pos="2806065" algn="ctr"/>
                <a:tab pos="5612130" algn="r"/>
                <a:tab pos="449580" algn="l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28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/m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.dia para </a:t>
            </a:r>
            <a:r>
              <a:rPr lang="pt-BR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Qmed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44 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/m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.dia para </a:t>
            </a:r>
            <a:r>
              <a:rPr lang="pt-BR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Qmax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pt-BR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17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Configuração </a:t>
            </a:r>
            <a:r>
              <a:rPr lang="pt-B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facilidades para </a:t>
            </a:r>
            <a:r>
              <a:rPr lang="pt-BR" sz="17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retrofit</a:t>
            </a:r>
            <a:r>
              <a:rPr lang="pt-B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filtros biológicos funcionam atualmente como leitos percoladores para remoção de DBO, e numa etapa futura poderão funcionar afogados e sob aeração forçada, como Filtros Biológicos Aerados Submersos (FBAS), para remoção de DBO e nitrificação.</a:t>
            </a:r>
            <a:endParaRPr lang="pt-BR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23527" y="260648"/>
            <a:ext cx="720122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816424" cy="28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2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0541" y="927518"/>
            <a:ext cx="467748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Decantadores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Secundários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 unidades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endParaRPr lang="pt-BR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Tipo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: gravitacional, formato circular, </a:t>
            </a:r>
            <a:endParaRPr lang="pt-BR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poço central e limpeza mecanizada </a:t>
            </a:r>
            <a:endParaRPr lang="pt-BR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raspador de acionamento periférico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Dimensões úteis: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Diâmetro: 22,00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Área: 380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BR" sz="1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Profundidade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junto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à parede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lateral: 3,20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Profundidade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junto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ao poço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central: 3,95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Comprimento do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vertedor: 69,1m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7" y="260648"/>
            <a:ext cx="720122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76" y="1050211"/>
            <a:ext cx="4466268" cy="24083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76" y="3861048"/>
            <a:ext cx="4466267" cy="270956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4622" y="5658072"/>
            <a:ext cx="457200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Taxa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 escoamento linear através do vertedor de 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saída </a:t>
            </a: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380 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m.dia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para </a:t>
            </a:r>
            <a:r>
              <a:rPr lang="pt-BR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pt-BR" baseline="-25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0349" y="4420782"/>
            <a:ext cx="4572000" cy="11726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Taxa de escoamento superficial </a:t>
            </a:r>
            <a:endParaRPr lang="pt-BR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&lt;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24 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/m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dia para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pt-BR" baseline="-25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&lt;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40 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/m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dia para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pt-BR" baseline="-25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max</a:t>
            </a:r>
            <a:endParaRPr lang="pt-BR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05273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Recirculações de Lodo</a:t>
            </a:r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endParaRPr lang="pt-B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1ª etapa: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retorno de lodo dos decantadores para a entrada dos Filtros Biológicos Percoladores (FBP) para garantir uma vazão mínima nestes quando a vazão afluente a ETE for insuficiente. 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endParaRPr lang="pt-BR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Etapa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futura: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recirculação de lodo dos decantadores para a entrada dos Filtros Biológicos Aerados Submersos (FBAS), com vazão de até 100% da vazão do dia de maior contribuição, visando a nitrificação do efluente. 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Remoção do Lodo: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tubulação no fundo dos decantadores com descarga hidráulica interligada a uma elevatória e linha de recalque até a caixa de alimentação dos reatores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UASB.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23527" y="260648"/>
            <a:ext cx="720122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</p:spTree>
    <p:extLst>
      <p:ext uri="{BB962C8B-B14F-4D97-AF65-F5344CB8AC3E}">
        <p14:creationId xmlns:p14="http://schemas.microsoft.com/office/powerpoint/2010/main" val="32679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7" y="1124744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lodo no pós-tratamento (1ª etapa)</a:t>
            </a:r>
            <a:endParaRPr lang="pt-B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SS no FBP = 0,8 kg SS/kg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1.659 kg/dia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SSV no FBP = 0,56 kg SSV/kg DBO aplicada =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1.161 kg/dia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no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decantador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161 m</a:t>
            </a:r>
            <a:r>
              <a:rPr lang="pt-BR" sz="20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1% de teor de sólidos, removido dos decantadores secundários e enviados aos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UASBs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lodo no pós-tratamento (atual)</a:t>
            </a:r>
            <a:endParaRPr lang="pt-B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SS no FBP = 0,8 kg SS/kg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384 kg/dia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SSV no PBP = 0,56 kg SSV/kg DBO aplicada =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269 kg/dia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Produção no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</a:rPr>
              <a:t>decantador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 = 37,3 m</a:t>
            </a:r>
            <a:r>
              <a:rPr lang="pt-BR" sz="2000" baseline="30000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/dia a 1% de teor de sólidos, removido dos decantadores secundários e enviados aos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</a:rPr>
              <a:t>UASBs</a:t>
            </a:r>
            <a:endParaRPr lang="pt-BR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23527" y="260648"/>
            <a:ext cx="720122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</p:spTree>
    <p:extLst>
      <p:ext uri="{BB962C8B-B14F-4D97-AF65-F5344CB8AC3E}">
        <p14:creationId xmlns:p14="http://schemas.microsoft.com/office/powerpoint/2010/main" val="23794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052736"/>
            <a:ext cx="849694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Tratamento da Fase Sólida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lodo da ETE descartado dos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UASBs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produção de lodo da ETE (1ª etapa)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0,535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kgDBOaplicada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Lodo enviado ao desaguamento (1ª etapa) </a:t>
            </a: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3.327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= 108 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3% de teor de sólidos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produção de lodo da ETE (atual)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0,40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kg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Lodo enviado ao tanque de estocagem de lodo (atual)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582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=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16,1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3,5% de teor de sólidos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enviado ao desaguamento (atual)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582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=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13,8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4,1% de teor de sólidos (lodo mais adensado devido retirada de sobrenadante no tanque de lodo)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23527" y="260648"/>
            <a:ext cx="720122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</p:spTree>
    <p:extLst>
      <p:ext uri="{BB962C8B-B14F-4D97-AF65-F5344CB8AC3E}">
        <p14:creationId xmlns:p14="http://schemas.microsoft.com/office/powerpoint/2010/main" val="35988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80728"/>
            <a:ext cx="871296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Condicionamento químico do lodo</a:t>
            </a: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Polímero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catiônico: produto em pó a 90% de teor ativo</a:t>
            </a: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misturador hidráulico do lodo adensado na entrada da prensa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parafuso.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Auxiliar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floculação para melhor separação de sólidos e desaguamento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 máxima: 12 kg polímero ativo/ tonelada sólidos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médio mensal atual: 180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kg/mês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Desaguamento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lodo</a:t>
            </a: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Desidratação Mecânica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Prensa Parafuso 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Prensa Parafuso: 7,0 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/h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lodo desaguado/torta (final 1ª etapa)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13,7 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= 15,1 toneladas/dia a 22% de teor de sólidos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lodo desaguado/torta (atual)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 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= 2,8 toneladas/dia a 21,4% de teor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sólidos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23527" y="260648"/>
            <a:ext cx="720122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</p:spTree>
    <p:extLst>
      <p:ext uri="{BB962C8B-B14F-4D97-AF65-F5344CB8AC3E}">
        <p14:creationId xmlns:p14="http://schemas.microsoft.com/office/powerpoint/2010/main" val="11173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23527" y="260648"/>
            <a:ext cx="720122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pic>
        <p:nvPicPr>
          <p:cNvPr id="111619" name="Picture 5" descr="DSC0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28453"/>
            <a:ext cx="4158170" cy="26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6" descr="DSC0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453"/>
            <a:ext cx="4860925" cy="536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7" descr="DSC0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87825"/>
            <a:ext cx="4158170" cy="258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Retângulo 5"/>
          <p:cNvSpPr>
            <a:spLocks noChangeArrowheads="1"/>
          </p:cNvSpPr>
          <p:nvPr/>
        </p:nvSpPr>
        <p:spPr bwMode="auto">
          <a:xfrm>
            <a:off x="1619672" y="918094"/>
            <a:ext cx="561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pt-BR" altLang="pt-BR" sz="2000" b="1" dirty="0">
                <a:cs typeface="Arial" panose="020B0604020202020204" pitchFamily="34" charset="0"/>
              </a:rPr>
              <a:t>PRENSA</a:t>
            </a:r>
            <a:r>
              <a:rPr lang="pt-BR" altLang="pt-BR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dirty="0">
                <a:cs typeface="Arial" panose="020B0604020202020204" pitchFamily="34" charset="0"/>
              </a:rPr>
              <a:t>PARAFUSO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11605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980728"/>
            <a:ext cx="8064896" cy="571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Produtos Químicos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endParaRPr lang="pt-B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Hipoclorito de Sódio (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NaOCL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solução a 12% de teor ativo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produção de água de serviço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Dosagem: 3 a 8 mg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NaOCl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médio mensal atual: 182 kg/mês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 algn="just">
              <a:lnSpc>
                <a:spcPct val="140000"/>
              </a:lnSpc>
              <a:spcAft>
                <a:spcPts val="800"/>
              </a:spcAft>
            </a:pPr>
            <a:r>
              <a:rPr lang="pt-BR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Função: </a:t>
            </a:r>
            <a:r>
              <a:rPr lang="pt-BR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desinfecção </a:t>
            </a:r>
            <a:r>
              <a:rPr lang="pt-BR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pequena parcela do efluente tratado da ETE para utilização como água de serviço na limpeza de unidades de tratamento.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Antiespumante – solução isenta de silicone e óleos minerais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efluente tratado final da ETE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Dosagem: 0,3 a 1,5 mg/L (eventual)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mensal: 64 kg/mês (eventual)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pt-BR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Função: controle de espumas no efluente tratado, devido limitações do processo na remoção de detergentes/surfactantes do esgoto</a:t>
            </a:r>
            <a:r>
              <a:rPr lang="pt-BR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23527" y="260648"/>
            <a:ext cx="720122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</p:spTree>
    <p:extLst>
      <p:ext uri="{BB962C8B-B14F-4D97-AF65-F5344CB8AC3E}">
        <p14:creationId xmlns:p14="http://schemas.microsoft.com/office/powerpoint/2010/main" val="4186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2782" y="757536"/>
            <a:ext cx="8424936" cy="303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pt-BR" sz="9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Neutralizador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odores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Nebulização do produto na atmosfera (diluição 1:100) em áreas descobertas e locais com emissões fugitivas de maus odores.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Painéis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comando com temporizadores e programadores de horários controlam automaticamente o tempo de aspersão e pausa do sistema, sendo o produto aplicado através de bombas dosadoras de alta pressão e linha de bicos aspersores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23527" y="260648"/>
            <a:ext cx="720122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/>
          <a:stretch/>
        </p:blipFill>
        <p:spPr bwMode="auto">
          <a:xfrm>
            <a:off x="3053249" y="3356992"/>
            <a:ext cx="5757492" cy="342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92782" y="3793752"/>
            <a:ext cx="286046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Estação Elevatória de Esgoto Bruto; Filtros Biológicos Percoladores.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médio mensal atual: 392 L / mês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311150"/>
            <a:ext cx="727392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pic>
        <p:nvPicPr>
          <p:cNvPr id="105475" name="Picture 4" descr="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18264"/>
            <a:ext cx="7027873" cy="406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4" y="4987488"/>
            <a:ext cx="578316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Vazões e cargas orgânicas de projeto </a:t>
            </a: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1ª etapa de implantação)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média: 240 L/s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máxima horária: 390 L/s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 média afluente à ETE: 300 mg/L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 de DBO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afluente: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6.220 kg/dia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27984" y="4987488"/>
            <a:ext cx="471601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Vazões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cargas orgânicas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2017)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média: 91 L/s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máxima horária: 150 L/s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 média afluente à ETE: 185 mg/L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 média de DBO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afluente: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1.455 kg/dia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85835" y="1268760"/>
            <a:ext cx="1907705" cy="285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Início de Operação: Setembro/2009</a:t>
            </a:r>
            <a:endParaRPr lang="pt-BR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 Receptor: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Ribeirão Anhumas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(classe 04) 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250825" y="333375"/>
            <a:ext cx="72739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79208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4"/>
          <a:stretch/>
        </p:blipFill>
        <p:spPr bwMode="auto">
          <a:xfrm>
            <a:off x="107504" y="836712"/>
            <a:ext cx="891953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250825" y="333375"/>
            <a:ext cx="72739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</p:spTree>
    <p:extLst>
      <p:ext uri="{BB962C8B-B14F-4D97-AF65-F5344CB8AC3E}">
        <p14:creationId xmlns:p14="http://schemas.microsoft.com/office/powerpoint/2010/main" val="9995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9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33265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</p:spTree>
    <p:extLst>
      <p:ext uri="{BB962C8B-B14F-4D97-AF65-F5344CB8AC3E}">
        <p14:creationId xmlns:p14="http://schemas.microsoft.com/office/powerpoint/2010/main" val="37754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95537" y="332656"/>
            <a:ext cx="720080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96752"/>
            <a:ext cx="8187671" cy="5061917"/>
          </a:xfrm>
          <a:prstGeom prst="rect">
            <a:avLst/>
          </a:prstGeom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403504" y="1196752"/>
            <a:ext cx="818767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 smtClean="0">
                <a:cs typeface="Arial" panose="020B0604020202020204" pitchFamily="34" charset="0"/>
              </a:rPr>
              <a:t>CONSUMO DE ENERGIA ELÉTRICA (kwh registrado no mês)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3528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95536" y="332656"/>
            <a:ext cx="754571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309041"/>
              </p:ext>
            </p:extLst>
          </p:nvPr>
        </p:nvGraphicFramePr>
        <p:xfrm>
          <a:off x="395536" y="1052736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62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339752" y="260648"/>
            <a:ext cx="424916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ETE BARÃO GERALDO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37417" y="836712"/>
            <a:ext cx="8712200" cy="570925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SzPct val="130000"/>
              <a:defRPr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 </a:t>
            </a:r>
          </a:p>
          <a:p>
            <a:pPr>
              <a:buSzPct val="130000"/>
              <a:defRPr/>
            </a:pPr>
            <a:endParaRPr lang="pt-BR" sz="8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custo de operação; 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consumo de energia;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consumo de produtos químicos;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produção de lodo;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Simplicidade e facilidade operacional; 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Efluente de boa qualidade para padrões não restritivos: remoção de DBO; remoção parcial de amônia e surfactantes quando operado em baixa carga;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adaptação e desempenho para baixas vazões iniciais; 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Compatibilidade para expansões futuras;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de aproveitamento energético do biogás.</a:t>
            </a:r>
          </a:p>
          <a:p>
            <a:pPr marL="285750" indent="-285750">
              <a:buSzPct val="130000"/>
              <a:defRPr/>
            </a:pPr>
            <a:endParaRPr lang="pt-BR" sz="9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30000"/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DESVANTAGENS</a:t>
            </a:r>
          </a:p>
          <a:p>
            <a:pPr>
              <a:buSzPct val="130000"/>
              <a:defRPr/>
            </a:pPr>
            <a:endParaRPr lang="pt-BR" sz="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sulfeto nas fases líquida, sólida e gasosa para evitar maus 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odores e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corrosão, 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proporcionar segurança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Maiores limitações para recebimento de efluentes não domésticos e produção de água de </a:t>
            </a:r>
            <a:r>
              <a:rPr lang="pt-B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reúso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0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251520" y="548680"/>
            <a:ext cx="864096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>
                <a:solidFill>
                  <a:srgbClr val="000066"/>
                </a:solidFill>
                <a:latin typeface="Arial" charset="0"/>
              </a:rPr>
              <a:t>Sérgio Raimundo Grandin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>
                <a:solidFill>
                  <a:srgbClr val="000066"/>
                </a:solidFill>
                <a:latin typeface="Arial" charset="0"/>
              </a:rPr>
              <a:t>Engenheiro e Coordenador TS3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(19) 3735-5693 – eteanhumas@sanasa.com.br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ETE BARÃO GERALDO</a:t>
            </a:r>
            <a:endParaRPr lang="pt-BR" alt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Fluxograma ETE Barão Geraldo para te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2655"/>
            <a:ext cx="547260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TE Barão Geraldo_Vista Ge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7"/>
            <a:ext cx="3656629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3528" y="1118360"/>
            <a:ext cx="30243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Fluxograma de Processo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250825" y="274638"/>
            <a:ext cx="727392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908720"/>
            <a:ext cx="381635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Reatores UASB 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pt-BR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Número de módulos (1ª etapa de implantação):	3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Número de reatores por módulo:	2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Número total de reatores:	6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Dimensões de 1 reator: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Largura útil:	17,50 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Comprimento útil:	17,00 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Altura interna total:	5,20 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Altura na zona gasosa:	0,60 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Altura útil:	4,60 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Altura do compartimento de decantação:	1,58 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Altura do compartimento de digestão:	3,02 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Volume útil:	1.368,5 m</a:t>
            </a:r>
            <a:r>
              <a:rPr lang="pt-BR" sz="1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Área de decantação:	204 m</a:t>
            </a:r>
            <a:r>
              <a:rPr lang="pt-BR" sz="1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Área de passagem para a zona de decantação:	68 m</a:t>
            </a:r>
            <a:r>
              <a:rPr lang="pt-BR" sz="1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8"/>
            <a:ext cx="505704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87436"/>
            <a:ext cx="413995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Características construtivas UASB: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00" lvl="1" indent="-720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UASB fechado com laje de concreto;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00" lvl="1" indent="-720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Alimentação por reator: 16 caixas de alimentação na parte superior do reator interligadas com 144 tubos flexíveis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DN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75mm (1 ponto a cada 2,07m</a:t>
            </a:r>
            <a:r>
              <a:rPr lang="pt-BR" sz="1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 área de fundo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250825" y="274638"/>
            <a:ext cx="727392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14" y="188640"/>
            <a:ext cx="4926882" cy="4437113"/>
          </a:xfrm>
          <a:prstGeom prst="rect">
            <a:avLst/>
          </a:prstGeom>
        </p:spPr>
      </p:pic>
      <p:pic>
        <p:nvPicPr>
          <p:cNvPr id="5" name="Picture 3" descr="C:\Users\RTS2001\Desktop\Separador Trifásico abaixo da Caixa 3ª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" y="2794857"/>
            <a:ext cx="3047360" cy="40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014249" y="4692823"/>
            <a:ext cx="60222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1" indent="-720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Abas inclinadas do separador trifásico em lonas de poliéster revestidas com PVC;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00" lvl="1" indent="-720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Câmaras de gás interligadas superiormente com as câmaras de decantação;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00" lvl="1" indent="-720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Biogás coletado por tubulação DN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100mm;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00" lvl="1" indent="-720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Número de câmaras de gás por reator: 5;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00" lvl="1" indent="-720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Número de descargas de escuma por reator: 5 em DN 150mm;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00" lvl="1" indent="-720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Número de descargas de lodo por reator: 2 em DN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100mm.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7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67" y="1983036"/>
            <a:ext cx="4396893" cy="4686324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280540"/>
            <a:ext cx="7344816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BARÃO GERALDO - </a:t>
            </a:r>
            <a:r>
              <a:rPr lang="en-US" altLang="pt-BR" sz="22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Dimensionamento</a:t>
            </a:r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do UASB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3" y="836712"/>
            <a:ext cx="468052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ABNT: NBR 12209:2011</a:t>
            </a:r>
          </a:p>
          <a:p>
            <a:pPr>
              <a:spcAft>
                <a:spcPts val="0"/>
              </a:spcAft>
            </a:pPr>
            <a:endParaRPr lang="pt-BR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detenção hidráulico no reator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 8 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 5 a 6 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Velocidade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ascensional no compartimento de digestão do reator: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≤ 0,7 m/h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 1,2 m/h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Velocidade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passagem do líquido da zona de reação (digestão) para a zona de decantação: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≤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2,5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m/h para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≤ 4 m/h para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Taxa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escoamento superficial no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decantador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≤ 1,2 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55578" y="825125"/>
            <a:ext cx="4594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 de detenção hidráulico no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decantador</a:t>
            </a: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1,5 h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1,0 h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64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36712"/>
            <a:ext cx="9144000" cy="599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Parâmetros de desempenho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as vazões e cargas orgânicas de final de plano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60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Eficiência de remoção de DBO no UASB: 67% (65 a 70%)</a:t>
            </a:r>
          </a:p>
          <a:p>
            <a:pPr marL="360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DBO do efluente do UASB: 100 mg/L</a:t>
            </a:r>
          </a:p>
          <a:p>
            <a:pPr marL="360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Eficiência de remoção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75%</a:t>
            </a:r>
          </a:p>
          <a:p>
            <a:pPr marL="360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 do efluente do UASB: 75 mg/L</a:t>
            </a:r>
          </a:p>
          <a:p>
            <a:pPr marL="3600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Relação SSV/SS do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lodo =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0,7</a:t>
            </a:r>
            <a:endParaRPr lang="pt-BR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(final 1ª etapa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3.327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= 108 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produção (final 1ª etapa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0,535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kg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(atual)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582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= 16,1 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3,5%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produção (atual)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0,40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kg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9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produção de lodo exclusiva do UASB é de 0,28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kg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mas como ele recebe o lodo do descarte do pós-tratamento a taxa aumenta para 0,535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kg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UASB promove a digestão de lodo descartado dos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FBPs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redução de SSV de 20%, e também recebe líquidos retornados do desaguamento, com carga de sólidos correspondente a 5% dos lodos do </a:t>
            </a:r>
            <a:r>
              <a:rPr lang="pt-BR" sz="16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I\VAZAMENTO RAFAS RESUMIDO\Fotos vazamento RAFA Barão\DSC02448 (Cópi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7255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80540"/>
            <a:ext cx="7344816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BARÃO GERALDO - </a:t>
            </a:r>
            <a:r>
              <a:rPr lang="en-US" altLang="pt-BR" sz="22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Dimensionamento</a:t>
            </a:r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do UASB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4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8817" y="704085"/>
            <a:ext cx="44651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Biogás</a:t>
            </a: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Queimadores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Biogás: 1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flare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aberto, com painel de controle automático, protetor e sensor de chama, ignição automática e piloto alimentado por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GLP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250825" y="274638"/>
            <a:ext cx="727392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 </a:t>
            </a:r>
          </a:p>
        </p:txBody>
      </p:sp>
      <p:pic>
        <p:nvPicPr>
          <p:cNvPr id="4" name="Picture 4" descr="C:\Users\RTS2001\Desktop\Nova Pasta (4)\IMG_0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248472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19872" y="4437112"/>
            <a:ext cx="56106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queimador: 180 Nm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biogás/h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produção de biogás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1ª etapa):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140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NLbiogás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/Kg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(75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85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CH</a:t>
            </a:r>
            <a:r>
              <a:rPr lang="pt-BR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de biogás (final 1ª etapa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):1.785 Nm</a:t>
            </a:r>
            <a:r>
              <a:rPr lang="pt-BR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biogás/dia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de biogás (atual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64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278 Nm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biogás / dia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3668"/>
            <a:ext cx="2808312" cy="39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90" y="1672195"/>
            <a:ext cx="4326502" cy="4770537"/>
          </a:xfrm>
          <a:prstGeom prst="rect">
            <a:avLst/>
          </a:prstGeom>
          <a:solidFill>
            <a:srgbClr val="D9D9D9">
              <a:alpha val="40000"/>
            </a:srgb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Dimensões de 1 filtro:</a:t>
            </a:r>
          </a:p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endParaRPr lang="pt-BR" sz="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78815" algn="l"/>
                <a:tab pos="5940425" algn="r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Diâmetro útil: 18,50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7881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Altura do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leito: 3,00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7881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Altura do fundo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falso: 1,00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678815" algn="l"/>
                <a:tab pos="5940425" algn="r"/>
              </a:tabLst>
            </a:pPr>
            <a:endParaRPr lang="pt-BR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678815" algn="l"/>
                <a:tab pos="5940425" algn="r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Distribuidor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rotativo: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13411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Diâmetro do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distribuidor: 18,00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13411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Número de braços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distribuidores: 4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13411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Diâmetro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braço distribuidor: 200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13411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Diâmetro da coluna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central: 400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mm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131400" lvl="2" algn="just">
              <a:spcAft>
                <a:spcPts val="0"/>
              </a:spcAft>
              <a:tabLst>
                <a:tab pos="1134110" algn="l"/>
                <a:tab pos="5940425" algn="r"/>
              </a:tabLst>
            </a:pPr>
            <a:endParaRPr lang="pt-BR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806065" algn="ctr"/>
                <a:tab pos="5612130" algn="r"/>
                <a:tab pos="113411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Carga hidráulica na coluna central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sobre 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meio suporte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1,5 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806065" algn="ctr"/>
                <a:tab pos="5612130" algn="r"/>
                <a:tab pos="113411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Distância entre o centro dos braços de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distribuição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até a superfície de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enchimento: 0,6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806065" algn="ctr"/>
                <a:tab pos="5612130" algn="r"/>
                <a:tab pos="113411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Faixa de vazão:	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35 l/s a 180 l/s.  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250825" y="274638"/>
            <a:ext cx="727392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BARÃO GERALDO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5329" y="836712"/>
            <a:ext cx="392462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Filtros Biológicos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Percoladores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Taxa (FBP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3 unidades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45" y="1107085"/>
            <a:ext cx="4755054" cy="25616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45" y="3933056"/>
            <a:ext cx="4776758" cy="26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28140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1848</Words>
  <Application>Microsoft Office PowerPoint</Application>
  <PresentationFormat>Apresentação na tela (4:3)</PresentationFormat>
  <Paragraphs>261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MS PGothic</vt:lpstr>
      <vt:lpstr>Arial</vt:lpstr>
      <vt:lpstr>Arial Narrow</vt:lpstr>
      <vt:lpstr>Calibri</vt:lpstr>
      <vt:lpstr>Corbel</vt:lpstr>
      <vt:lpstr>Symbol</vt:lpstr>
      <vt:lpstr>Times New Roman</vt:lpstr>
      <vt:lpstr>Wingdings</vt:lpstr>
      <vt:lpstr>1_Personalizar design</vt:lpstr>
      <vt:lpstr>Personalizar design</vt:lpstr>
      <vt:lpstr>2_Personalizar design</vt:lpstr>
      <vt:lpstr>Apresentação do PowerPoint</vt:lpstr>
      <vt:lpstr>ETE BARÃO GERALDO</vt:lpstr>
      <vt:lpstr>Apresentação do PowerPoint</vt:lpstr>
      <vt:lpstr>ETE BARÃO GERALDO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ETE BARÃO GERALDO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ETE BARÃO GERALDO</vt:lpstr>
      <vt:lpstr>ETE BARÃO GERALDO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Usuário do Windows</cp:lastModifiedBy>
  <cp:revision>102</cp:revision>
  <cp:lastPrinted>2013-03-06T14:17:17Z</cp:lastPrinted>
  <dcterms:created xsi:type="dcterms:W3CDTF">2013-01-21T13:05:03Z</dcterms:created>
  <dcterms:modified xsi:type="dcterms:W3CDTF">2017-06-18T19:58:17Z</dcterms:modified>
</cp:coreProperties>
</file>