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7" r:id="rId1"/>
    <p:sldMasterId id="2147483722" r:id="rId2"/>
    <p:sldMasterId id="2147483736" r:id="rId3"/>
  </p:sldMasterIdLst>
  <p:handoutMasterIdLst>
    <p:handoutMasterId r:id="rId17"/>
  </p:handoutMasterIdLst>
  <p:sldIdLst>
    <p:sldId id="449" r:id="rId4"/>
    <p:sldId id="451" r:id="rId5"/>
    <p:sldId id="452" r:id="rId6"/>
    <p:sldId id="453" r:id="rId7"/>
    <p:sldId id="454" r:id="rId8"/>
    <p:sldId id="456" r:id="rId9"/>
    <p:sldId id="457" r:id="rId10"/>
    <p:sldId id="458" r:id="rId11"/>
    <p:sldId id="455" r:id="rId12"/>
    <p:sldId id="459" r:id="rId13"/>
    <p:sldId id="460" r:id="rId14"/>
    <p:sldId id="461" r:id="rId15"/>
    <p:sldId id="364" r:id="rId16"/>
  </p:sldIdLst>
  <p:sldSz cx="8640763" cy="6480175"/>
  <p:notesSz cx="6797675" cy="9928225"/>
  <p:defaultTextStyle>
    <a:defPPr>
      <a:defRPr lang="pt-BR"/>
    </a:defPPr>
    <a:lvl1pPr marL="0" algn="l" defTabSz="86392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1962" algn="l" defTabSz="86392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3925" algn="l" defTabSz="86392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95887" algn="l" defTabSz="86392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27849" algn="l" defTabSz="86392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59810" algn="l" defTabSz="86392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91773" algn="l" defTabSz="86392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23735" algn="l" defTabSz="86392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55697" algn="l" defTabSz="86392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27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6" autoAdjust="0"/>
    <p:restoredTop sz="96667" autoAdjust="0"/>
  </p:normalViewPr>
  <p:slideViewPr>
    <p:cSldViewPr>
      <p:cViewPr varScale="1">
        <p:scale>
          <a:sx n="119" d="100"/>
          <a:sy n="119" d="100"/>
        </p:scale>
        <p:origin x="2010" y="102"/>
      </p:cViewPr>
      <p:guideLst>
        <p:guide orient="horz" pos="2041"/>
        <p:guide pos="2722"/>
      </p:guideLst>
    </p:cSldViewPr>
  </p:slideViewPr>
  <p:outlineViewPr>
    <p:cViewPr>
      <p:scale>
        <a:sx n="33" d="100"/>
        <a:sy n="33" d="100"/>
      </p:scale>
      <p:origin x="0" y="5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AA891609-3A53-49A6-B8CB-DDAAB1A695E0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F524E3BF-0BFB-4E0B-9C43-AB27E59F31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54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04046" y="1296036"/>
            <a:ext cx="7419535" cy="1728047"/>
          </a:xfrm>
          <a:ln>
            <a:noFill/>
          </a:ln>
        </p:spPr>
        <p:txBody>
          <a:bodyPr vert="horz" tIns="0" rIns="1727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3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04046" y="3050667"/>
            <a:ext cx="7422415" cy="1656045"/>
          </a:xfrm>
        </p:spPr>
        <p:txBody>
          <a:bodyPr lIns="0" rIns="17278"/>
          <a:lstStyle>
            <a:lvl1pPr marL="0" marR="43196" indent="0" algn="r">
              <a:buNone/>
              <a:defRPr>
                <a:solidFill>
                  <a:schemeClr val="tx1"/>
                </a:solidFill>
              </a:defRPr>
            </a:lvl1pPr>
            <a:lvl2pPr marL="431962" indent="0" algn="ctr">
              <a:buNone/>
            </a:lvl2pPr>
            <a:lvl3pPr marL="863925" indent="0" algn="ctr">
              <a:buNone/>
            </a:lvl3pPr>
            <a:lvl4pPr marL="1295887" indent="0" algn="ctr">
              <a:buNone/>
            </a:lvl4pPr>
            <a:lvl5pPr marL="1727849" indent="0" algn="ctr">
              <a:buNone/>
            </a:lvl5pPr>
            <a:lvl6pPr marL="2159810" indent="0" algn="ctr">
              <a:buNone/>
            </a:lvl6pPr>
            <a:lvl7pPr marL="2591773" indent="0" algn="ctr">
              <a:buNone/>
            </a:lvl7pPr>
            <a:lvl8pPr marL="3023735" indent="0" algn="ctr">
              <a:buNone/>
            </a:lvl8pPr>
            <a:lvl9pPr marL="3455697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>
          <a:xfrm>
            <a:off x="432038" y="6006164"/>
            <a:ext cx="2016178" cy="345009"/>
          </a:xfrm>
          <a:prstGeom prst="rect">
            <a:avLst/>
          </a:prstGeom>
        </p:spPr>
        <p:txBody>
          <a:bodyPr lIns="86393" tIns="43196" rIns="86393" bIns="43196"/>
          <a:lstStyle/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32038" y="6006164"/>
            <a:ext cx="2016178" cy="345009"/>
          </a:xfrm>
          <a:prstGeom prst="rect">
            <a:avLst/>
          </a:prstGeom>
        </p:spPr>
        <p:txBody>
          <a:bodyPr lIns="86393" tIns="43196" rIns="86393" bIns="43196"/>
          <a:lstStyle/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264553" y="864026"/>
            <a:ext cx="1944172" cy="492463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32038" y="864026"/>
            <a:ext cx="5688502" cy="492463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32038" y="6006164"/>
            <a:ext cx="2016178" cy="345009"/>
          </a:xfrm>
          <a:prstGeom prst="rect">
            <a:avLst/>
          </a:prstGeom>
        </p:spPr>
        <p:txBody>
          <a:bodyPr lIns="86393" tIns="43196" rIns="86393" bIns="43196"/>
          <a:lstStyle/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Fortaleza, 19 a 23 de agosto de 2013 – Centro de Eventos do Ceará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Fortaleza, 19 a 23 de agosto de 2013 – Centro de Eventos do Ceará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04046" y="1296037"/>
            <a:ext cx="7419535" cy="1728047"/>
          </a:xfrm>
          <a:ln>
            <a:noFill/>
          </a:ln>
        </p:spPr>
        <p:txBody>
          <a:bodyPr tIns="0" rIns="17277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3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04047" y="3050667"/>
            <a:ext cx="7422415" cy="1656045"/>
          </a:xfrm>
        </p:spPr>
        <p:txBody>
          <a:bodyPr lIns="0" rIns="17277"/>
          <a:lstStyle>
            <a:lvl1pPr marL="0" marR="43191" indent="0" algn="r">
              <a:buNone/>
              <a:defRPr>
                <a:solidFill>
                  <a:schemeClr val="tx1"/>
                </a:solidFill>
              </a:defRPr>
            </a:lvl1pPr>
            <a:lvl2pPr marL="431916" indent="0" algn="ctr">
              <a:buNone/>
            </a:lvl2pPr>
            <a:lvl3pPr marL="863832" indent="0" algn="ctr">
              <a:buNone/>
            </a:lvl3pPr>
            <a:lvl4pPr marL="1295749" indent="0" algn="ctr">
              <a:buNone/>
            </a:lvl4pPr>
            <a:lvl5pPr marL="1727665" indent="0" algn="ctr">
              <a:buNone/>
            </a:lvl5pPr>
            <a:lvl6pPr marL="2159579" indent="0" algn="ctr">
              <a:buNone/>
            </a:lvl6pPr>
            <a:lvl7pPr marL="2591496" indent="0" algn="ctr">
              <a:buNone/>
            </a:lvl7pPr>
            <a:lvl8pPr marL="3023412" indent="0" algn="ctr">
              <a:buNone/>
            </a:lvl8pPr>
            <a:lvl9pPr marL="3455328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>
            <a:spLocks noGrp="1"/>
          </p:cNvSpPr>
          <p:nvPr>
            <p:ph type="dt" sz="half" idx="10"/>
          </p:nvPr>
        </p:nvSpPr>
        <p:spPr>
          <a:xfrm>
            <a:off x="431800" y="6005515"/>
            <a:ext cx="2016125" cy="346075"/>
          </a:xfrm>
          <a:prstGeom prst="rect">
            <a:avLst/>
          </a:prstGeom>
        </p:spPr>
        <p:txBody>
          <a:bodyPr lIns="86384" tIns="43191" rIns="86384" bIns="43191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Fortaleza, 19 a 23 de agosto de 2013 – Centro de Eventos do Ceará</a:t>
            </a:r>
            <a:endParaRPr lang="pt-B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1164" y="1244193"/>
            <a:ext cx="7344649" cy="1287395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3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1164" y="2555657"/>
            <a:ext cx="7344649" cy="1426538"/>
          </a:xfrm>
        </p:spPr>
        <p:txBody>
          <a:bodyPr lIns="43191" rIns="43191"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31800" y="6005515"/>
            <a:ext cx="2016125" cy="346075"/>
          </a:xfrm>
          <a:prstGeom prst="rect">
            <a:avLst/>
          </a:prstGeom>
        </p:spPr>
        <p:txBody>
          <a:bodyPr lIns="86384" tIns="43191" rIns="86384" bIns="43191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040" y="665298"/>
            <a:ext cx="7776687" cy="108002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32038" y="1814305"/>
            <a:ext cx="3816337" cy="41905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392390" y="1814305"/>
            <a:ext cx="3816337" cy="41905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31800" y="6005515"/>
            <a:ext cx="2016125" cy="346075"/>
          </a:xfrm>
          <a:prstGeom prst="rect">
            <a:avLst/>
          </a:prstGeom>
        </p:spPr>
        <p:txBody>
          <a:bodyPr lIns="86384" tIns="43191" rIns="86384" bIns="43191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040" y="665298"/>
            <a:ext cx="7776687" cy="1080029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32038" y="1753037"/>
            <a:ext cx="3817838" cy="623027"/>
          </a:xfrm>
        </p:spPr>
        <p:txBody>
          <a:bodyPr lIns="43191" tIns="0" rIns="43191" bIns="0" anchor="ctr">
            <a:noAutofit/>
          </a:bodyPr>
          <a:lstStyle>
            <a:lvl1pPr marL="0" indent="0">
              <a:buNone/>
              <a:defRPr sz="2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389390" y="1757301"/>
            <a:ext cx="3819337" cy="618766"/>
          </a:xfrm>
        </p:spPr>
        <p:txBody>
          <a:bodyPr lIns="43191" tIns="0" rIns="43191" bIns="0" anchor="ctr"/>
          <a:lstStyle>
            <a:lvl1pPr marL="0" indent="0">
              <a:buNone/>
              <a:defRPr sz="2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32038" y="2376064"/>
            <a:ext cx="3817838" cy="3633849"/>
          </a:xfrm>
        </p:spPr>
        <p:txBody>
          <a:bodyPr tIns="0"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389390" y="2376064"/>
            <a:ext cx="3819337" cy="3633849"/>
          </a:xfrm>
        </p:spPr>
        <p:txBody>
          <a:bodyPr tIns="0"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31800" y="6005515"/>
            <a:ext cx="2016125" cy="346075"/>
          </a:xfrm>
          <a:prstGeom prst="rect">
            <a:avLst/>
          </a:prstGeom>
        </p:spPr>
        <p:txBody>
          <a:bodyPr lIns="86384" tIns="43191" rIns="86384" bIns="43191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038" y="665298"/>
            <a:ext cx="7848693" cy="1080029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31800" y="6005515"/>
            <a:ext cx="2016125" cy="346075"/>
          </a:xfrm>
          <a:prstGeom prst="rect">
            <a:avLst/>
          </a:prstGeom>
        </p:spPr>
        <p:txBody>
          <a:bodyPr lIns="86384" tIns="43191" rIns="86384" bIns="43191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Fortaleza, 19 a 23 de agosto de 2013 – Centro de Eventos do Ceará</a:t>
            </a:r>
            <a:endParaRPr lang="pt-B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31800" y="6005515"/>
            <a:ext cx="2016125" cy="346075"/>
          </a:xfrm>
          <a:prstGeom prst="rect">
            <a:avLst/>
          </a:prstGeom>
        </p:spPr>
        <p:txBody>
          <a:bodyPr lIns="86384" tIns="43191" rIns="86384" bIns="43191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057" y="486015"/>
            <a:ext cx="2592229" cy="109803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48057" y="1584045"/>
            <a:ext cx="2592229" cy="4320117"/>
          </a:xfrm>
        </p:spPr>
        <p:txBody>
          <a:bodyPr lIns="17277" rIns="17277"/>
          <a:lstStyle>
            <a:lvl1pPr marL="0" indent="0" algn="l">
              <a:buNone/>
              <a:defRPr sz="1300"/>
            </a:lvl1pPr>
            <a:lvl2pPr indent="0" algn="l">
              <a:buNone/>
              <a:defRPr sz="1100"/>
            </a:lvl2pPr>
            <a:lvl3pPr indent="0" algn="l">
              <a:buNone/>
              <a:defRPr sz="9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378298" y="1584045"/>
            <a:ext cx="4830427" cy="4320117"/>
          </a:xfrm>
        </p:spPr>
        <p:txBody>
          <a:bodyPr tIns="0"/>
          <a:lstStyle>
            <a:lvl1pPr>
              <a:defRPr sz="2600"/>
            </a:lvl1pPr>
            <a:lvl2pPr>
              <a:defRPr sz="2500"/>
            </a:lvl2pPr>
            <a:lvl3pPr>
              <a:defRPr sz="2300"/>
            </a:lvl3pPr>
            <a:lvl4pPr>
              <a:defRPr sz="1900"/>
            </a:lvl4pPr>
            <a:lvl5pPr>
              <a:defRPr sz="17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31800" y="6005515"/>
            <a:ext cx="2016125" cy="346075"/>
          </a:xfrm>
          <a:prstGeom prst="rect">
            <a:avLst/>
          </a:prstGeom>
        </p:spPr>
        <p:txBody>
          <a:bodyPr lIns="86384" tIns="43191" rIns="86384" bIns="43191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4"/>
          <p:cNvSpPr/>
          <p:nvPr/>
        </p:nvSpPr>
        <p:spPr>
          <a:xfrm rot="420000" flipV="1">
            <a:off x="2990850" y="1047752"/>
            <a:ext cx="4968875" cy="388778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384" tIns="43191" rIns="86384" bIns="4319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ângulo retângulo 5"/>
          <p:cNvSpPr/>
          <p:nvPr/>
        </p:nvSpPr>
        <p:spPr>
          <a:xfrm rot="420000" flipV="1">
            <a:off x="7562850" y="5064125"/>
            <a:ext cx="147638" cy="14763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384" tIns="43191" rIns="86384" bIns="4319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 flipV="1">
            <a:off x="-9523" y="5495925"/>
            <a:ext cx="8659813" cy="984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6384" tIns="43191" rIns="86384" bIns="43191"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 flipV="1">
            <a:off x="4140202" y="5876925"/>
            <a:ext cx="4500563" cy="603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6384" tIns="43191" rIns="86384" bIns="43191"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053" y="1112155"/>
            <a:ext cx="2091065" cy="1495430"/>
          </a:xfrm>
        </p:spPr>
        <p:txBody>
          <a:bodyPr lIns="43191" rIns="43191" bIns="43191"/>
          <a:lstStyle>
            <a:lvl1pPr algn="l">
              <a:buNone/>
              <a:defRPr sz="19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76051" y="2672940"/>
            <a:ext cx="2088184" cy="2059256"/>
          </a:xfrm>
        </p:spPr>
        <p:txBody>
          <a:bodyPr lIns="60469" rIns="43191"/>
          <a:lstStyle>
            <a:lvl1pPr marL="0" indent="0" algn="l">
              <a:spcBef>
                <a:spcPts val="236"/>
              </a:spcBef>
              <a:buFontTx/>
              <a:buNone/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293956" y="1133433"/>
            <a:ext cx="4363585" cy="371530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0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31800" y="6005515"/>
            <a:ext cx="2016125" cy="346075"/>
          </a:xfrm>
          <a:prstGeom prst="rect">
            <a:avLst/>
          </a:prstGeom>
        </p:spPr>
        <p:txBody>
          <a:bodyPr lIns="86384" tIns="43191" rIns="86384" bIns="43191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632700" y="6005515"/>
            <a:ext cx="576263" cy="346075"/>
          </a:xfrm>
        </p:spPr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31800" y="6005515"/>
            <a:ext cx="2016125" cy="346075"/>
          </a:xfrm>
          <a:prstGeom prst="rect">
            <a:avLst/>
          </a:prstGeom>
        </p:spPr>
        <p:txBody>
          <a:bodyPr lIns="86384" tIns="43191" rIns="86384" bIns="43191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264553" y="864027"/>
            <a:ext cx="1944172" cy="492463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32038" y="864027"/>
            <a:ext cx="5688502" cy="492463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31800" y="6005515"/>
            <a:ext cx="2016125" cy="346075"/>
          </a:xfrm>
          <a:prstGeom prst="rect">
            <a:avLst/>
          </a:prstGeom>
        </p:spPr>
        <p:txBody>
          <a:bodyPr lIns="86384" tIns="43191" rIns="86384" bIns="43191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Fortaleza, 19 a 23 de agosto de 2013 – Centro de Eventos do Ceará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Fortaleza, 19 a 23 de agosto de 2013 – Centro de Eventos do Ceará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04046" y="1296036"/>
            <a:ext cx="7419535" cy="1728047"/>
          </a:xfrm>
          <a:ln>
            <a:noFill/>
          </a:ln>
        </p:spPr>
        <p:txBody>
          <a:bodyPr tIns="0" rIns="1727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3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04046" y="3050667"/>
            <a:ext cx="7422415" cy="1656045"/>
          </a:xfrm>
        </p:spPr>
        <p:txBody>
          <a:bodyPr lIns="0" rIns="17278"/>
          <a:lstStyle>
            <a:lvl1pPr marL="0" marR="43196" indent="0" algn="r">
              <a:buNone/>
              <a:defRPr>
                <a:solidFill>
                  <a:schemeClr val="tx1"/>
                </a:solidFill>
              </a:defRPr>
            </a:lvl1pPr>
            <a:lvl2pPr marL="431962" indent="0" algn="ctr">
              <a:buNone/>
            </a:lvl2pPr>
            <a:lvl3pPr marL="863925" indent="0" algn="ctr">
              <a:buNone/>
            </a:lvl3pPr>
            <a:lvl4pPr marL="1295887" indent="0" algn="ctr">
              <a:buNone/>
            </a:lvl4pPr>
            <a:lvl5pPr marL="1727849" indent="0" algn="ctr">
              <a:buNone/>
            </a:lvl5pPr>
            <a:lvl6pPr marL="2159810" indent="0" algn="ctr">
              <a:buNone/>
            </a:lvl6pPr>
            <a:lvl7pPr marL="2591773" indent="0" algn="ctr">
              <a:buNone/>
            </a:lvl7pPr>
            <a:lvl8pPr marL="3023735" indent="0" algn="ctr">
              <a:buNone/>
            </a:lvl8pPr>
            <a:lvl9pPr marL="3455697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>
            <a:spLocks noGrp="1"/>
          </p:cNvSpPr>
          <p:nvPr>
            <p:ph type="dt" sz="half" idx="10"/>
          </p:nvPr>
        </p:nvSpPr>
        <p:spPr>
          <a:xfrm>
            <a:off x="431800" y="6005514"/>
            <a:ext cx="2016125" cy="346075"/>
          </a:xfrm>
          <a:prstGeom prst="rect">
            <a:avLst/>
          </a:prstGeom>
        </p:spPr>
        <p:txBody>
          <a:bodyPr lIns="86393" tIns="43196" rIns="86393" bIns="43196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Fortaleza, 19 a 23 de agosto de 2013 – Centro de Eventos do Ceará</a:t>
            </a:r>
            <a:endParaRPr lang="pt-BR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1164" y="1244193"/>
            <a:ext cx="7344649" cy="1287395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3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1164" y="2555657"/>
            <a:ext cx="7344649" cy="1426538"/>
          </a:xfrm>
        </p:spPr>
        <p:txBody>
          <a:bodyPr lIns="43196" rIns="43196"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31800" y="6005514"/>
            <a:ext cx="2016125" cy="346075"/>
          </a:xfrm>
          <a:prstGeom prst="rect">
            <a:avLst/>
          </a:prstGeom>
        </p:spPr>
        <p:txBody>
          <a:bodyPr lIns="86393" tIns="43196" rIns="86393" bIns="43196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1164" y="1244193"/>
            <a:ext cx="7344649" cy="128739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3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1164" y="2555657"/>
            <a:ext cx="7344649" cy="1426538"/>
          </a:xfrm>
        </p:spPr>
        <p:txBody>
          <a:bodyPr lIns="43196" rIns="43196" anchor="t"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32038" y="6006164"/>
            <a:ext cx="2016178" cy="345009"/>
          </a:xfrm>
          <a:prstGeom prst="rect">
            <a:avLst/>
          </a:prstGeom>
        </p:spPr>
        <p:txBody>
          <a:bodyPr lIns="86393" tIns="43196" rIns="86393" bIns="43196"/>
          <a:lstStyle/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039" y="665298"/>
            <a:ext cx="7776687" cy="108002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32038" y="1814304"/>
            <a:ext cx="3816337" cy="41905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392389" y="1814304"/>
            <a:ext cx="3816337" cy="41905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31800" y="6005514"/>
            <a:ext cx="2016125" cy="346075"/>
          </a:xfrm>
          <a:prstGeom prst="rect">
            <a:avLst/>
          </a:prstGeom>
        </p:spPr>
        <p:txBody>
          <a:bodyPr lIns="86393" tIns="43196" rIns="86393" bIns="43196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039" y="665298"/>
            <a:ext cx="7776687" cy="1080029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32038" y="1753037"/>
            <a:ext cx="3817838" cy="623027"/>
          </a:xfrm>
        </p:spPr>
        <p:txBody>
          <a:bodyPr lIns="43196" tIns="0" rIns="43196" bIns="0" anchor="ctr">
            <a:noAutofit/>
          </a:bodyPr>
          <a:lstStyle>
            <a:lvl1pPr marL="0" indent="0">
              <a:buNone/>
              <a:defRPr sz="2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389389" y="1757300"/>
            <a:ext cx="3819337" cy="618766"/>
          </a:xfrm>
        </p:spPr>
        <p:txBody>
          <a:bodyPr lIns="43196" tIns="0" rIns="43196" bIns="0" anchor="ctr"/>
          <a:lstStyle>
            <a:lvl1pPr marL="0" indent="0">
              <a:buNone/>
              <a:defRPr sz="2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32038" y="2376064"/>
            <a:ext cx="3817838" cy="3633849"/>
          </a:xfrm>
        </p:spPr>
        <p:txBody>
          <a:bodyPr tIns="0"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389389" y="2376064"/>
            <a:ext cx="3819337" cy="3633849"/>
          </a:xfrm>
        </p:spPr>
        <p:txBody>
          <a:bodyPr tIns="0"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31800" y="6005514"/>
            <a:ext cx="2016125" cy="346075"/>
          </a:xfrm>
          <a:prstGeom prst="rect">
            <a:avLst/>
          </a:prstGeom>
        </p:spPr>
        <p:txBody>
          <a:bodyPr lIns="86393" tIns="43196" rIns="86393" bIns="43196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038" y="665298"/>
            <a:ext cx="7848693" cy="1080029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31800" y="6005514"/>
            <a:ext cx="2016125" cy="346075"/>
          </a:xfrm>
          <a:prstGeom prst="rect">
            <a:avLst/>
          </a:prstGeom>
        </p:spPr>
        <p:txBody>
          <a:bodyPr lIns="86393" tIns="43196" rIns="86393" bIns="43196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31800" y="6005514"/>
            <a:ext cx="2016125" cy="346075"/>
          </a:xfrm>
          <a:prstGeom prst="rect">
            <a:avLst/>
          </a:prstGeom>
        </p:spPr>
        <p:txBody>
          <a:bodyPr lIns="86393" tIns="43196" rIns="86393" bIns="43196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057" y="486015"/>
            <a:ext cx="2592229" cy="109803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48057" y="1584044"/>
            <a:ext cx="2592229" cy="4320117"/>
          </a:xfrm>
        </p:spPr>
        <p:txBody>
          <a:bodyPr lIns="17278" rIns="17278"/>
          <a:lstStyle>
            <a:lvl1pPr marL="0" indent="0" algn="l">
              <a:buNone/>
              <a:defRPr sz="1300"/>
            </a:lvl1pPr>
            <a:lvl2pPr indent="0" algn="l">
              <a:buNone/>
              <a:defRPr sz="1100"/>
            </a:lvl2pPr>
            <a:lvl3pPr indent="0" algn="l">
              <a:buNone/>
              <a:defRPr sz="9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378298" y="1584044"/>
            <a:ext cx="4830427" cy="4320117"/>
          </a:xfrm>
        </p:spPr>
        <p:txBody>
          <a:bodyPr tIns="0"/>
          <a:lstStyle>
            <a:lvl1pPr>
              <a:defRPr sz="2600"/>
            </a:lvl1pPr>
            <a:lvl2pPr>
              <a:defRPr sz="2500"/>
            </a:lvl2pPr>
            <a:lvl3pPr>
              <a:defRPr sz="2300"/>
            </a:lvl3pPr>
            <a:lvl4pPr>
              <a:defRPr sz="1900"/>
            </a:lvl4pPr>
            <a:lvl5pPr>
              <a:defRPr sz="17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31800" y="6005514"/>
            <a:ext cx="2016125" cy="346075"/>
          </a:xfrm>
          <a:prstGeom prst="rect">
            <a:avLst/>
          </a:prstGeom>
        </p:spPr>
        <p:txBody>
          <a:bodyPr lIns="86393" tIns="43196" rIns="86393" bIns="43196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4"/>
          <p:cNvSpPr/>
          <p:nvPr/>
        </p:nvSpPr>
        <p:spPr>
          <a:xfrm rot="420000" flipV="1">
            <a:off x="2990850" y="1047751"/>
            <a:ext cx="4968875" cy="388778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393" tIns="43196" rIns="86393" bIns="4319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ângulo retângulo 5"/>
          <p:cNvSpPr/>
          <p:nvPr/>
        </p:nvSpPr>
        <p:spPr>
          <a:xfrm rot="420000" flipV="1">
            <a:off x="7562850" y="5064125"/>
            <a:ext cx="147638" cy="14763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393" tIns="43196" rIns="86393" bIns="4319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 flipV="1">
            <a:off x="-9524" y="5495925"/>
            <a:ext cx="8659813" cy="984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6393" tIns="43196" rIns="86393" bIns="43196"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 flipV="1">
            <a:off x="4140201" y="5876925"/>
            <a:ext cx="4500563" cy="603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6393" tIns="43196" rIns="86393" bIns="43196"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052" y="1112154"/>
            <a:ext cx="2091065" cy="1495430"/>
          </a:xfrm>
        </p:spPr>
        <p:txBody>
          <a:bodyPr lIns="43196" rIns="43196" bIns="43196"/>
          <a:lstStyle>
            <a:lvl1pPr algn="l">
              <a:buNone/>
              <a:defRPr sz="19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76051" y="2672940"/>
            <a:ext cx="2088184" cy="2059256"/>
          </a:xfrm>
        </p:spPr>
        <p:txBody>
          <a:bodyPr lIns="60475" rIns="43196"/>
          <a:lstStyle>
            <a:lvl1pPr marL="0" indent="0" algn="l">
              <a:spcBef>
                <a:spcPts val="236"/>
              </a:spcBef>
              <a:buFontTx/>
              <a:buNone/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293955" y="1133433"/>
            <a:ext cx="4363585" cy="371530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0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31800" y="6005514"/>
            <a:ext cx="2016125" cy="346075"/>
          </a:xfrm>
          <a:prstGeom prst="rect">
            <a:avLst/>
          </a:prstGeom>
        </p:spPr>
        <p:txBody>
          <a:bodyPr lIns="86393" tIns="43196" rIns="86393" bIns="43196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632700" y="6005514"/>
            <a:ext cx="576263" cy="346075"/>
          </a:xfrm>
        </p:spPr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31800" y="6005514"/>
            <a:ext cx="2016125" cy="346075"/>
          </a:xfrm>
          <a:prstGeom prst="rect">
            <a:avLst/>
          </a:prstGeom>
        </p:spPr>
        <p:txBody>
          <a:bodyPr lIns="86393" tIns="43196" rIns="86393" bIns="43196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264553" y="864026"/>
            <a:ext cx="1944172" cy="492463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32038" y="864026"/>
            <a:ext cx="5688502" cy="492463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31800" y="6005514"/>
            <a:ext cx="2016125" cy="346075"/>
          </a:xfrm>
          <a:prstGeom prst="rect">
            <a:avLst/>
          </a:prstGeom>
        </p:spPr>
        <p:txBody>
          <a:bodyPr lIns="86393" tIns="43196" rIns="86393" bIns="43196"/>
          <a:lstStyle>
            <a:lvl1pPr>
              <a:defRPr/>
            </a:lvl1pPr>
          </a:lstStyle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Fortaleza, 19 a 23 de agosto de 2013 – Centro de Eventos do Ceará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Fortaleza, 19 a 23 de agosto de 2013 – Centro de Eventos do Ceará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039" y="665298"/>
            <a:ext cx="7776687" cy="1080029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32038" y="1814304"/>
            <a:ext cx="3816337" cy="41905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392389" y="1814304"/>
            <a:ext cx="3816337" cy="41905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32038" y="6006164"/>
            <a:ext cx="2016178" cy="345009"/>
          </a:xfrm>
          <a:prstGeom prst="rect">
            <a:avLst/>
          </a:prstGeom>
        </p:spPr>
        <p:txBody>
          <a:bodyPr lIns="86393" tIns="43196" rIns="86393" bIns="43196"/>
          <a:lstStyle/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039" y="665298"/>
            <a:ext cx="7776687" cy="1080029"/>
          </a:xfrm>
        </p:spPr>
        <p:txBody>
          <a:bodyPr tIns="43196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32038" y="1753037"/>
            <a:ext cx="3817838" cy="623027"/>
          </a:xfrm>
        </p:spPr>
        <p:txBody>
          <a:bodyPr lIns="43196" tIns="0" rIns="43196" bIns="0" anchor="ctr">
            <a:noAutofit/>
          </a:bodyPr>
          <a:lstStyle>
            <a:lvl1pPr marL="0" indent="0">
              <a:buNone/>
              <a:defRPr sz="2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389389" y="1757300"/>
            <a:ext cx="3819337" cy="618766"/>
          </a:xfrm>
        </p:spPr>
        <p:txBody>
          <a:bodyPr lIns="43196" tIns="0" rIns="43196" bIns="0" anchor="ctr"/>
          <a:lstStyle>
            <a:lvl1pPr marL="0" indent="0">
              <a:buNone/>
              <a:defRPr sz="2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32038" y="2376064"/>
            <a:ext cx="3817838" cy="3633849"/>
          </a:xfrm>
        </p:spPr>
        <p:txBody>
          <a:bodyPr tIns="0"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389389" y="2376064"/>
            <a:ext cx="3819337" cy="3633849"/>
          </a:xfrm>
        </p:spPr>
        <p:txBody>
          <a:bodyPr tIns="0"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32038" y="6006164"/>
            <a:ext cx="2016178" cy="345009"/>
          </a:xfrm>
          <a:prstGeom prst="rect">
            <a:avLst/>
          </a:prstGeom>
        </p:spPr>
        <p:txBody>
          <a:bodyPr lIns="86393" tIns="43196" rIns="86393" bIns="43196"/>
          <a:lstStyle/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038" y="665298"/>
            <a:ext cx="7848693" cy="1080029"/>
          </a:xfrm>
        </p:spPr>
        <p:txBody>
          <a:bodyPr vert="horz" tIns="4319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32038" y="6006164"/>
            <a:ext cx="2016178" cy="345009"/>
          </a:xfrm>
          <a:prstGeom prst="rect">
            <a:avLst/>
          </a:prstGeom>
        </p:spPr>
        <p:txBody>
          <a:bodyPr lIns="86393" tIns="43196" rIns="86393" bIns="43196"/>
          <a:lstStyle/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32038" y="6006164"/>
            <a:ext cx="2016178" cy="345009"/>
          </a:xfrm>
          <a:prstGeom prst="rect">
            <a:avLst/>
          </a:prstGeom>
        </p:spPr>
        <p:txBody>
          <a:bodyPr lIns="86393" tIns="43196" rIns="86393" bIns="43196"/>
          <a:lstStyle/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057" y="486015"/>
            <a:ext cx="2592229" cy="109803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48057" y="1584044"/>
            <a:ext cx="2592229" cy="4320117"/>
          </a:xfrm>
        </p:spPr>
        <p:txBody>
          <a:bodyPr lIns="17278" rIns="17278"/>
          <a:lstStyle>
            <a:lvl1pPr marL="0" indent="0" algn="l">
              <a:buNone/>
              <a:defRPr sz="1300"/>
            </a:lvl1pPr>
            <a:lvl2pPr indent="0" algn="l">
              <a:buNone/>
              <a:defRPr sz="1100"/>
            </a:lvl2pPr>
            <a:lvl3pPr indent="0" algn="l">
              <a:buNone/>
              <a:defRPr sz="9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378298" y="1584044"/>
            <a:ext cx="4830427" cy="4320117"/>
          </a:xfrm>
        </p:spPr>
        <p:txBody>
          <a:bodyPr tIns="0"/>
          <a:lstStyle>
            <a:lvl1pPr>
              <a:defRPr sz="2600"/>
            </a:lvl1pPr>
            <a:lvl2pPr>
              <a:defRPr sz="2500"/>
            </a:lvl2pPr>
            <a:lvl3pPr>
              <a:defRPr sz="2300"/>
            </a:lvl3pPr>
            <a:lvl4pPr>
              <a:defRPr sz="1900"/>
            </a:lvl4pPr>
            <a:lvl5pPr>
              <a:defRPr sz="17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32038" y="6006164"/>
            <a:ext cx="2016178" cy="345009"/>
          </a:xfrm>
          <a:prstGeom prst="rect">
            <a:avLst/>
          </a:prstGeom>
        </p:spPr>
        <p:txBody>
          <a:bodyPr lIns="86393" tIns="43196" rIns="86393" bIns="43196"/>
          <a:lstStyle/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2991528" y="1047030"/>
            <a:ext cx="4968439" cy="38881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393" tIns="43196" rIns="86393" bIns="4319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7563629" y="5064485"/>
            <a:ext cx="146893" cy="14688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393" tIns="43196" rIns="86393" bIns="4319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052" y="1112154"/>
            <a:ext cx="2091065" cy="1495430"/>
          </a:xfrm>
        </p:spPr>
        <p:txBody>
          <a:bodyPr vert="horz" lIns="43196" tIns="43196" rIns="43196" bIns="43196" anchor="b"/>
          <a:lstStyle>
            <a:lvl1pPr algn="l">
              <a:buNone/>
              <a:defRPr sz="19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76051" y="2672940"/>
            <a:ext cx="2088184" cy="2059256"/>
          </a:xfrm>
        </p:spPr>
        <p:txBody>
          <a:bodyPr lIns="60475" rIns="43196" bIns="43196" anchor="t"/>
          <a:lstStyle>
            <a:lvl1pPr marL="0" indent="0" algn="l">
              <a:spcBef>
                <a:spcPts val="236"/>
              </a:spcBef>
              <a:buFontTx/>
              <a:buNone/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32038" y="6006164"/>
            <a:ext cx="2016178" cy="345009"/>
          </a:xfrm>
          <a:prstGeom prst="rect">
            <a:avLst/>
          </a:prstGeom>
        </p:spPr>
        <p:txBody>
          <a:bodyPr lIns="86393" tIns="43196" rIns="86393" bIns="43196"/>
          <a:lstStyle/>
          <a:p>
            <a:fld id="{9464A615-1BF6-4F8C-99BA-70C62F0C6594}" type="datetimeFigureOut">
              <a:rPr lang="pt-BR" smtClean="0"/>
              <a:pPr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632675" y="6006164"/>
            <a:ext cx="576051" cy="345009"/>
          </a:xfrm>
        </p:spPr>
        <p:txBody>
          <a:bodyPr/>
          <a:lstStyle/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293955" y="1133433"/>
            <a:ext cx="4363585" cy="371530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0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000" y="5496148"/>
            <a:ext cx="8658765" cy="9840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6393" tIns="43196" rIns="86393" bIns="4319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140367" y="5877159"/>
            <a:ext cx="4500397" cy="6030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6393" tIns="43196" rIns="86393" bIns="4319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32039" y="665298"/>
            <a:ext cx="7776687" cy="1080029"/>
          </a:xfrm>
          <a:prstGeom prst="rect">
            <a:avLst/>
          </a:prstGeom>
        </p:spPr>
        <p:txBody>
          <a:bodyPr vert="horz" lIns="0" tIns="43196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32039" y="1828849"/>
            <a:ext cx="7776687" cy="4147312"/>
          </a:xfrm>
          <a:prstGeom prst="rect">
            <a:avLst/>
          </a:prstGeom>
        </p:spPr>
        <p:txBody>
          <a:bodyPr vert="horz" lIns="86393" tIns="43196" rIns="86393" bIns="43196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006849" y="6006164"/>
            <a:ext cx="5035335" cy="345009"/>
          </a:xfrm>
          <a:prstGeom prst="rect">
            <a:avLst/>
          </a:prstGeom>
        </p:spPr>
        <p:txBody>
          <a:bodyPr vert="horz" lIns="0" tIns="0" rIns="0" bIns="0" anchor="ctr"/>
          <a:lstStyle>
            <a:lvl1pPr algn="ct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pt-BR" dirty="0" smtClean="0"/>
              <a:t>Fortaleza, 19 a 23 de agosto de 2013 – Centro de Eventos do Ceará</a:t>
            </a: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488661" y="6006164"/>
            <a:ext cx="720064" cy="345009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4" name="Imagem 13" descr="logo ares.jpg"/>
          <p:cNvPicPr>
            <a:picLocks noChangeAspect="1"/>
          </p:cNvPicPr>
          <p:nvPr userDrawn="1"/>
        </p:nvPicPr>
        <p:blipFill>
          <a:blip r:embed="rId15" cstate="print">
            <a:lum bright="76000" contrast="-52000"/>
          </a:blip>
          <a:stretch>
            <a:fillRect/>
          </a:stretch>
        </p:blipFill>
        <p:spPr>
          <a:xfrm>
            <a:off x="2959480" y="971392"/>
            <a:ext cx="5681283" cy="5508785"/>
          </a:xfrm>
          <a:prstGeom prst="rect">
            <a:avLst/>
          </a:prstGeom>
          <a:noFill/>
        </p:spPr>
      </p:pic>
      <p:pic>
        <p:nvPicPr>
          <p:cNvPr id="16" name="Imagem 15" descr="ARES-PCJ - sem borda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7246322" y="0"/>
            <a:ext cx="1394443" cy="10403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696" r:id="rId13"/>
  </p:sldLayoutIdLst>
  <p:txStyles>
    <p:titleStyle>
      <a:lvl1pPr algn="l" rtl="0" eaLnBrk="1" latinLnBrk="0" hangingPunct="1">
        <a:spcBef>
          <a:spcPct val="0"/>
        </a:spcBef>
        <a:buNone/>
        <a:defRPr kumimoji="0" sz="47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9178" indent="-259178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04747" indent="-23325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63925" indent="-23325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23102" indent="-19870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82278" indent="-19870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641456" indent="-19870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814241" indent="-17278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073419" indent="-172784" algn="l" rtl="0" eaLnBrk="1" latinLnBrk="0" hangingPunct="1">
        <a:spcBef>
          <a:spcPct val="20000"/>
        </a:spcBef>
        <a:buClr>
          <a:schemeClr val="tx2"/>
        </a:buClr>
        <a:buChar char="•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332596" indent="-17278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319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639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958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278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1598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5917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0237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4556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31802" y="665163"/>
            <a:ext cx="77771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3191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31802" y="1828800"/>
            <a:ext cx="7777163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384" tIns="43191" rIns="86384" bIns="43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006600" y="6005515"/>
            <a:ext cx="5035550" cy="346075"/>
          </a:xfrm>
          <a:prstGeom prst="rect">
            <a:avLst/>
          </a:prstGeom>
        </p:spPr>
        <p:txBody>
          <a:bodyPr vert="horz" lIns="0" tIns="0" rIns="0" bIns="0" anchor="ctr"/>
          <a:lstStyle>
            <a:lvl1pPr algn="ct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pt-BR" smtClean="0"/>
              <a:t>Fortaleza, 19 a 23 de agosto de 2013 – Centro de Eventos do Ceará</a:t>
            </a: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488240" y="6005515"/>
            <a:ext cx="720725" cy="34607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30" name="Imagem 13" descr="logo ares.jpg"/>
          <p:cNvPicPr>
            <a:picLocks noChangeAspect="1"/>
          </p:cNvPicPr>
          <p:nvPr/>
        </p:nvPicPr>
        <p:blipFill>
          <a:blip r:embed="rId16" cstate="print">
            <a:lum bright="76000" contrast="-52000"/>
          </a:blip>
          <a:srcRect/>
          <a:stretch>
            <a:fillRect/>
          </a:stretch>
        </p:blipFill>
        <p:spPr bwMode="auto">
          <a:xfrm>
            <a:off x="2959100" y="971552"/>
            <a:ext cx="5681663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Imagem 15" descr="ARES-PCJ - sem borda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246940" y="2"/>
            <a:ext cx="139382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 descr="logo ares.jpg"/>
          <p:cNvPicPr>
            <a:picLocks noChangeAspect="1"/>
          </p:cNvPicPr>
          <p:nvPr userDrawn="1"/>
        </p:nvPicPr>
        <p:blipFill>
          <a:blip r:embed="rId16" cstate="print">
            <a:lum bright="76000" contrast="-52000"/>
          </a:blip>
          <a:stretch>
            <a:fillRect/>
          </a:stretch>
        </p:blipFill>
        <p:spPr>
          <a:xfrm>
            <a:off x="2959480" y="971392"/>
            <a:ext cx="5681283" cy="5508785"/>
          </a:xfrm>
          <a:prstGeom prst="rect">
            <a:avLst/>
          </a:prstGeom>
          <a:noFill/>
        </p:spPr>
      </p:pic>
      <p:pic>
        <p:nvPicPr>
          <p:cNvPr id="9" name="Imagem 8" descr="ARES-PCJ - sem borda.jp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7246322" y="0"/>
            <a:ext cx="1394443" cy="10403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7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5pPr>
      <a:lvl6pPr marL="457102"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6pPr>
      <a:lvl7pPr marL="914204"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7pPr>
      <a:lvl8pPr marL="1371307"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8pPr>
      <a:lvl9pPr marL="1828409"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9pPr>
    </p:titleStyle>
    <p:bodyStyle>
      <a:lvl1pPr marL="258707" indent="-258707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03120" indent="-231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63416" indent="-23172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22124" indent="-198396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80830" indent="-198396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641281" indent="-19868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814047" indent="-17276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073198" indent="-172766" algn="l" rtl="0" eaLnBrk="1" latinLnBrk="0" hangingPunct="1">
        <a:spcBef>
          <a:spcPct val="20000"/>
        </a:spcBef>
        <a:buClr>
          <a:schemeClr val="tx2"/>
        </a:buClr>
        <a:buChar char="•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332347" indent="-17276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319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638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957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276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1595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5914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023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4553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31801" y="665163"/>
            <a:ext cx="77771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3196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31801" y="1828800"/>
            <a:ext cx="7777163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393" tIns="43196" rIns="86393" bIns="43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006600" y="6005514"/>
            <a:ext cx="5035550" cy="346075"/>
          </a:xfrm>
          <a:prstGeom prst="rect">
            <a:avLst/>
          </a:prstGeom>
        </p:spPr>
        <p:txBody>
          <a:bodyPr vert="horz" lIns="0" tIns="0" rIns="0" bIns="0" anchor="ctr"/>
          <a:lstStyle>
            <a:lvl1pPr algn="ct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pt-BR" smtClean="0"/>
              <a:t>Fortaleza, 19 a 23 de agosto de 2013 – Centro de Eventos do Ceará</a:t>
            </a: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488239" y="6005514"/>
            <a:ext cx="720725" cy="34607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A16485-A851-4EFC-963E-C14BCD31A426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30" name="Imagem 13" descr="logo ares.jpg"/>
          <p:cNvPicPr>
            <a:picLocks noChangeAspect="1"/>
          </p:cNvPicPr>
          <p:nvPr/>
        </p:nvPicPr>
        <p:blipFill>
          <a:blip r:embed="rId16" cstate="print">
            <a:lum bright="76000" contrast="-52000"/>
          </a:blip>
          <a:srcRect/>
          <a:stretch>
            <a:fillRect/>
          </a:stretch>
        </p:blipFill>
        <p:spPr bwMode="auto">
          <a:xfrm>
            <a:off x="2959100" y="971551"/>
            <a:ext cx="5681663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Imagem 15" descr="ARES-PCJ - sem borda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246939" y="1"/>
            <a:ext cx="139382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7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5pPr>
      <a:lvl6pPr marL="457151"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6pPr>
      <a:lvl7pPr marL="914302"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7pPr>
      <a:lvl8pPr marL="1371453"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8pPr>
      <a:lvl9pPr marL="1828604" algn="l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Calibri" pitchFamily="34" charset="0"/>
        </a:defRPr>
      </a:lvl9pPr>
    </p:titleStyle>
    <p:bodyStyle>
      <a:lvl1pPr marL="258735" indent="-258735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03185" indent="-231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63508" indent="-231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22244" indent="-198417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80977" indent="-198417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641456" indent="-19870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814241" indent="-17278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073419" indent="-172784" algn="l" rtl="0" eaLnBrk="1" latinLnBrk="0" hangingPunct="1">
        <a:spcBef>
          <a:spcPct val="20000"/>
        </a:spcBef>
        <a:buClr>
          <a:schemeClr val="tx2"/>
        </a:buClr>
        <a:buChar char="•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332596" indent="-17278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319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639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958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278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1598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5917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0237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4556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2941710"/>
            <a:ext cx="8640763" cy="347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85" tIns="45242" rIns="90485" bIns="45242">
            <a:spAutoFit/>
          </a:bodyPr>
          <a:lstStyle/>
          <a:p>
            <a:pPr algn="ctr">
              <a:defRPr/>
            </a:pPr>
            <a:r>
              <a:rPr lang="pt-BR" sz="32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10 ANOS DA LEI 11.445/2007</a:t>
            </a:r>
          </a:p>
          <a:p>
            <a:pPr algn="ctr">
              <a:defRPr/>
            </a:pPr>
            <a:r>
              <a:rPr lang="pt-BR" sz="32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REGULAÇÃO COMO INSTRUMENTO PARA GARANTIR A SUSTENTABILIDADE DO SETOR</a:t>
            </a:r>
          </a:p>
          <a:p>
            <a:pPr algn="ctr">
              <a:defRPr/>
            </a:pPr>
            <a:r>
              <a:rPr lang="pt-BR" sz="32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(DE SANEAMENTO)</a:t>
            </a:r>
          </a:p>
          <a:p>
            <a:pPr algn="ctr">
              <a:defRPr/>
            </a:pPr>
            <a:endParaRPr lang="pt-BR" sz="3200" b="1" dirty="0" smtClean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pt-BR" sz="3200" b="1" dirty="0" smtClean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Dalto Favero Brochi </a:t>
            </a:r>
          </a:p>
          <a:p>
            <a:pPr algn="ctr">
              <a:defRPr/>
            </a:pPr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Junho/2017</a:t>
            </a:r>
            <a:endParaRPr lang="pt-BR" sz="14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387" name="Imagem 5" descr="Logo - A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2" y="5969002"/>
            <a:ext cx="715963" cy="511175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</p:pic>
      <p:pic>
        <p:nvPicPr>
          <p:cNvPr id="6" name="Imagem 5" descr="Congress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4431" y="525443"/>
            <a:ext cx="3571900" cy="207170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88796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0"/>
            <a:ext cx="8640763" cy="51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86" tIns="43194" rIns="86386" bIns="43194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INDICADORES DE EFICIÊNCIA</a:t>
            </a:r>
            <a:endParaRPr lang="pt-BR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Imagem 5" descr="Logo - A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510" y="5968859"/>
            <a:ext cx="716254" cy="511316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977" y="792575"/>
            <a:ext cx="8286808" cy="30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86" tIns="43194" rIns="86386" bIns="43194">
            <a:spAutoFit/>
          </a:bodyPr>
          <a:lstStyle/>
          <a:p>
            <a:pPr algn="just" fontAlgn="base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Através de uma regulação eficiente e indicadores que melhoram progressivamente, os municípios associados à ARES-PCJ têm bastante a comemorar.</a:t>
            </a:r>
          </a:p>
          <a:p>
            <a:pPr algn="just" fontAlgn="base"/>
            <a:endParaRPr lang="pt-BR" sz="2400" b="1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Pelos dados do Sistema de Informação de Fiscalização Unificada da ARES-PCJ, o Índice de Conformidade da Qualidade de Água (ICA), medido por meio do acompanhamento periódico, tinha média de 86,33% em 2015 e subiu para 98,47% em 2016.</a:t>
            </a:r>
          </a:p>
        </p:txBody>
      </p:sp>
    </p:spTree>
    <p:extLst>
      <p:ext uri="{BB962C8B-B14F-4D97-AF65-F5344CB8AC3E}">
        <p14:creationId xmlns:p14="http://schemas.microsoft.com/office/powerpoint/2010/main" val="810298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0"/>
            <a:ext cx="8640763" cy="51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86" tIns="43194" rIns="86386" bIns="43194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INDICADORES DE EFICIÊNCIA</a:t>
            </a:r>
            <a:endParaRPr lang="pt-BR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Imagem 5" descr="Logo - A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510" y="5968859"/>
            <a:ext cx="716254" cy="511316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977" y="792575"/>
            <a:ext cx="8286808" cy="267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86" tIns="43194" rIns="86386" bIns="43194">
            <a:spAutoFit/>
          </a:bodyPr>
          <a:lstStyle/>
          <a:p>
            <a:pPr algn="just" fontAlgn="base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O Índice de Conformidade de Pressão (ICP), verifica se a pressão da água distribuída aos usuários pelas redes públicas está em conformidade com as normas estabelecidas. </a:t>
            </a:r>
          </a:p>
          <a:p>
            <a:pPr algn="just" fontAlgn="base"/>
            <a:endParaRPr lang="pt-BR" sz="2400" b="1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A média que era de 43,84% em 2015, chegou a 61,92% no último ano, e programas de controle de perdas e eficiência realizados na região tendem a aumentar ainda mais esse índice.</a:t>
            </a:r>
          </a:p>
        </p:txBody>
      </p:sp>
    </p:spTree>
    <p:extLst>
      <p:ext uri="{BB962C8B-B14F-4D97-AF65-F5344CB8AC3E}">
        <p14:creationId xmlns:p14="http://schemas.microsoft.com/office/powerpoint/2010/main" val="810298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0"/>
            <a:ext cx="8640763" cy="51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86" tIns="43194" rIns="86386" bIns="43194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INDICADORES DE EFICIÊNCIA</a:t>
            </a:r>
            <a:endParaRPr lang="pt-BR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Imagem 5" descr="Logo - A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510" y="5968859"/>
            <a:ext cx="716254" cy="511316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977" y="792575"/>
            <a:ext cx="8286808" cy="4149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86" tIns="43194" rIns="86386" bIns="43194">
            <a:spAutoFit/>
          </a:bodyPr>
          <a:lstStyle/>
          <a:p>
            <a:pPr algn="just" fontAlgn="base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A ARES-PCJ  também tem feito o acompanhamento de cada prestador de serviço de saneamento, cobrando e também colaborando para a melhoria da gestão do consumo de energia elétrica e no combate às perdas hídricas. </a:t>
            </a:r>
          </a:p>
          <a:p>
            <a:pPr algn="just" fontAlgn="base"/>
            <a:endParaRPr lang="pt-BR" sz="2400" b="1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Em 2015 a Agência concluiu o Programa de Fomento à Eficiência Energética e em fevereiro deste ano de 2017, a entidade participa da Rede de Aprendizagem em gestão de perdas de água e energia elétrica em sistemas de abastecimento de água, em parceria com o Ministério das Cidades e da Cooperação Alemã, </a:t>
            </a:r>
            <a:r>
              <a:rPr lang="pt-BR" sz="2400" b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através da GIZ.</a:t>
            </a:r>
            <a:endParaRPr lang="pt-BR" sz="2400" b="1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98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1871935"/>
            <a:ext cx="8640763" cy="421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04" tIns="45252" rIns="90504" bIns="45252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MUITO OBRIGADO</a:t>
            </a:r>
          </a:p>
          <a:p>
            <a:pPr algn="ctr">
              <a:spcBef>
                <a:spcPts val="0"/>
              </a:spcBef>
              <a:defRPr/>
            </a:pPr>
            <a:r>
              <a:rPr lang="pt-BR" sz="3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PELA ATENÇÃO!!!</a:t>
            </a:r>
          </a:p>
          <a:p>
            <a:pPr algn="ctr">
              <a:spcBef>
                <a:spcPts val="0"/>
              </a:spcBef>
              <a:defRPr/>
            </a:pPr>
            <a:endParaRPr lang="pt-BR" sz="2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pt-BR" sz="2000" b="1" dirty="0">
                <a:solidFill>
                  <a:srgbClr val="FF0000"/>
                </a:solidFill>
                <a:latin typeface="Calibri" pitchFamily="34" charset="0"/>
              </a:rPr>
              <a:t>Site: </a:t>
            </a:r>
            <a:r>
              <a:rPr lang="pt-BR" sz="2000" b="1" dirty="0">
                <a:solidFill>
                  <a:srgbClr val="000099"/>
                </a:solidFill>
                <a:latin typeface="Calibri" pitchFamily="34" charset="0"/>
              </a:rPr>
              <a:t>www.arespcj.com.br</a:t>
            </a:r>
          </a:p>
          <a:p>
            <a:pPr algn="ctr" eaLnBrk="0" hangingPunct="0">
              <a:spcBef>
                <a:spcPts val="0"/>
              </a:spcBef>
              <a:defRPr/>
            </a:pPr>
            <a:endParaRPr lang="pt-BR" sz="2000" b="1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pt-BR" sz="2000" b="1" dirty="0">
                <a:solidFill>
                  <a:srgbClr val="FF0000"/>
                </a:solidFill>
                <a:latin typeface="Calibri" pitchFamily="34" charset="0"/>
              </a:rPr>
              <a:t>E-mail: </a:t>
            </a:r>
            <a:r>
              <a:rPr lang="pt-BR" sz="2000" b="1" dirty="0">
                <a:solidFill>
                  <a:srgbClr val="000099"/>
                </a:solidFill>
                <a:latin typeface="Calibri" pitchFamily="34" charset="0"/>
              </a:rPr>
              <a:t>arespcj@arespcj.com.br</a:t>
            </a:r>
          </a:p>
          <a:p>
            <a:pPr algn="ctr" eaLnBrk="0" hangingPunct="0">
              <a:spcBef>
                <a:spcPts val="0"/>
              </a:spcBef>
              <a:defRPr/>
            </a:pPr>
            <a:endParaRPr lang="pt-BR" sz="2000" b="1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</a:rPr>
              <a:t>Telefone: </a:t>
            </a:r>
            <a:r>
              <a:rPr lang="pt-BR" sz="2000" b="1" dirty="0" smtClean="0">
                <a:solidFill>
                  <a:srgbClr val="000099"/>
                </a:solidFill>
                <a:latin typeface="Calibri" pitchFamily="34" charset="0"/>
              </a:rPr>
              <a:t>(+55 19) 3601-8962</a:t>
            </a:r>
          </a:p>
          <a:p>
            <a:pPr algn="ctr" eaLnBrk="0" hangingPunct="0">
              <a:spcBef>
                <a:spcPts val="0"/>
              </a:spcBef>
              <a:defRPr/>
            </a:pPr>
            <a:endParaRPr lang="pt-BR" sz="2000" b="1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</a:rPr>
              <a:t>Ouvidoria: </a:t>
            </a:r>
            <a:r>
              <a:rPr lang="pt-BR" sz="2000" b="1" dirty="0" smtClean="0">
                <a:solidFill>
                  <a:srgbClr val="000099"/>
                </a:solidFill>
                <a:latin typeface="Calibri" pitchFamily="34" charset="0"/>
              </a:rPr>
              <a:t>0800-77-11445</a:t>
            </a:r>
          </a:p>
          <a:p>
            <a:pPr algn="ctr" eaLnBrk="0" hangingPunct="0">
              <a:spcBef>
                <a:spcPts val="0"/>
              </a:spcBef>
              <a:defRPr/>
            </a:pPr>
            <a:endParaRPr lang="pt-BR" sz="20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</a:rPr>
              <a:t>Endereço: </a:t>
            </a:r>
            <a:r>
              <a:rPr lang="pt-BR" sz="2000" b="1" dirty="0" smtClean="0">
                <a:solidFill>
                  <a:srgbClr val="000099"/>
                </a:solidFill>
                <a:latin typeface="Calibri" pitchFamily="34" charset="0"/>
              </a:rPr>
              <a:t>Rua Sete de Setembro, 751 - Americana/SP - Brasil</a:t>
            </a:r>
          </a:p>
        </p:txBody>
      </p:sp>
      <p:pic>
        <p:nvPicPr>
          <p:cNvPr id="27656" name="Imagem 7" descr="Logo - A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2269" y="215751"/>
            <a:ext cx="1997075" cy="142875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0"/>
            <a:ext cx="8640763" cy="51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86" tIns="43194" rIns="86386" bIns="43194"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 QUE É SUSTENTABILIDADE</a:t>
            </a:r>
            <a:endParaRPr lang="pt-BR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Imagem 5" descr="Logo - A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510" y="5968859"/>
            <a:ext cx="716254" cy="511316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977" y="739757"/>
            <a:ext cx="8286808" cy="19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86" tIns="43194" rIns="86386" bIns="43194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Termo utilizado para definir ações e atividades que visam suprir as necessidades atuais, sem comprometer o futuro.</a:t>
            </a:r>
          </a:p>
          <a:p>
            <a:pPr algn="just"/>
            <a:endParaRPr lang="pt-BR" sz="2400" b="1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É, também, a condição de um processo ou sistema, que permite a sua permanência, em certo nível, por um determinado prazo.</a:t>
            </a:r>
            <a:endParaRPr lang="pt-BR" sz="24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98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0"/>
            <a:ext cx="8640763" cy="51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86" tIns="43194" rIns="86386" bIns="43194"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 QUE É REGULAÇÃO</a:t>
            </a:r>
            <a:endParaRPr lang="pt-BR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Imagem 5" descr="Logo - A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510" y="5968859"/>
            <a:ext cx="716254" cy="511316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977" y="811195"/>
            <a:ext cx="8286808" cy="30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86" tIns="43194" rIns="86386" bIns="43194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O inc. II, art. 2º, do Decreto nº 7.217/2010, que regulamenta a Lei Federal 11.445/2007, considera a regulação como sendo todo e qualquer ato que discipline ou organize determinado serviço público, incluindo suas características, padrões de qualidade, impacto socioambiental, direitos e obrigações dos usuários e dos responsáveis por sua oferta ou prestação e fixação e revisão do valor de tarifas e outros preços públicos, para atingir os objetivos da regulação.</a:t>
            </a:r>
            <a:endParaRPr lang="pt-BR" sz="24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98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0"/>
            <a:ext cx="8640763" cy="51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86" tIns="43194" rIns="86386" bIns="43194"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SUSTENTABILIDADE ECONÔMICA</a:t>
            </a:r>
            <a:endParaRPr lang="pt-BR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Imagem 5" descr="Logo - A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510" y="5968859"/>
            <a:ext cx="716254" cy="511316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977" y="739757"/>
            <a:ext cx="8286808" cy="451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86" tIns="43194" rIns="86386" bIns="43194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A Lei Federal 11.445/2007 diz que os serviços de saneamento (água, esgoto resíduos sólidos e drenagem) devam primar pela sustentabilidade econômico-financeira.</a:t>
            </a: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O inc. VII, art. 2º, diz que aos serviços públicos de saneamento básico serão prestados com eficiência e sustentabilidade econômica.</a:t>
            </a: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O art. 29 diz que os serviços públicos de saneamento básico terão a sustentabilidade econômico-financeira assegurada, sempre que possível, mediante remuneração pela cobrança dos serviços de saneamento básico</a:t>
            </a:r>
            <a:endParaRPr lang="pt-BR" sz="24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98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0"/>
            <a:ext cx="8640763" cy="51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86" tIns="43194" rIns="86386" bIns="43194"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SUSTENTABILIDADE ECONÔMICA</a:t>
            </a:r>
            <a:endParaRPr lang="pt-BR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Imagem 5" descr="Logo - A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510" y="5968859"/>
            <a:ext cx="716254" cy="511316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977" y="739757"/>
            <a:ext cx="8286808" cy="378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86" tIns="43194" rIns="86386" bIns="43194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Assim, a sustentabilidade econômica deve promover a estabilidade do setor de saneamento e está diretamente ligada à aplicação de valores reais e necessários em suas taxas e tarifas, dando condições financeiras para o setor se desenvolver, caso contrário o sistema tende a se deteriorar.</a:t>
            </a: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Isso significa, também, que a arrecadação deverá ser suficiente para manter os serviços de saneamento dentro dos parâmetros mínimos estabelecidos pelas normas vigentes, como potabilidade da água e de tratamento do esgoto. </a:t>
            </a:r>
            <a:r>
              <a:rPr lang="pt-BR" sz="2400" dirty="0" smtClean="0"/>
              <a:t> 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10298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0"/>
            <a:ext cx="8640763" cy="51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86" tIns="43194" rIns="86386" bIns="43194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REGULAÇÃO ECONÔMICA</a:t>
            </a:r>
            <a:endParaRPr lang="pt-BR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Imagem 5" descr="Logo - A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510" y="5968859"/>
            <a:ext cx="716254" cy="511316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977" y="739757"/>
            <a:ext cx="8286808" cy="267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86" tIns="43194" rIns="86386" bIns="43194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A regulação econômica poderá garantir a sustentabilidade dos serviços de saneamento, porém deverá considerara capacidade do usuário em pagar por esses serviços, a sua qualidade e disponibilidade, além da tarifa, como um aspecto geral, para que tudo isso não resulte em prejuízos à população, buscando sempre a melhor prestação do serviço com a menor tarifa cobrada.</a:t>
            </a:r>
            <a:endParaRPr lang="pt-BR" sz="24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98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0"/>
            <a:ext cx="8640763" cy="51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86" tIns="43194" rIns="86386" bIns="43194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GARANTIA DE INVESTIMENTOS</a:t>
            </a:r>
            <a:endParaRPr lang="pt-BR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Imagem 5" descr="Logo - A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510" y="5968859"/>
            <a:ext cx="716254" cy="511316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977" y="739757"/>
            <a:ext cx="8286808" cy="30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86" tIns="43194" rIns="86386" bIns="43194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Ao avaliar um pedido de reajuste tarifário, a agência reguladora deve considerar os investimentos previstos e analisar seus aspectos técnicos e financeiros, sobretudo se eles estão contemplados no Plano Municipal de Saneamento Básico (PMSB) e no Plano Plurianual (PPA), bem como seu impacto nas tarifas, caso venham a ser executados ou adquiridos com recursos próprios, ou através de financiamentos, que necessitem de contrapartidas.</a:t>
            </a:r>
            <a:endParaRPr lang="pt-BR" sz="2400" b="1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98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0"/>
            <a:ext cx="8640763" cy="51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86" tIns="43194" rIns="86386" bIns="43194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FÓRMULA PARAMÉTRICA</a:t>
            </a:r>
            <a:endParaRPr lang="pt-BR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Imagem 5" descr="Logo - A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510" y="5968859"/>
            <a:ext cx="716254" cy="511316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977" y="739757"/>
            <a:ext cx="8286808" cy="528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86" tIns="43194" rIns="86386" bIns="43194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A ARES-PCJ, através de Fórmula Paramétrica, busca aplicação de tarifas reais e necessárias, visando o equilíbrio econômico e financeiro para o prestador, para sua sustentabilidade.</a:t>
            </a:r>
          </a:p>
          <a:p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pt-BR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  <a:sym typeface="Symbol"/>
              </a:rPr>
              <a:t>	</a:t>
            </a:r>
            <a:r>
              <a:rPr lang="en-US" sz="2000" b="1" baseline="-250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(t</a:t>
            </a:r>
            <a:r>
              <a:rPr lang="pt-BR" sz="2000" b="1" baseline="-250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  <a:sym typeface="Symbol"/>
              </a:rPr>
              <a:t></a:t>
            </a:r>
            <a:r>
              <a:rPr lang="en-US" sz="2000" b="1" baseline="-250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1,4)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[(</a:t>
            </a:r>
            <a:r>
              <a:rPr lang="en-US" sz="20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DEX</a:t>
            </a:r>
            <a:r>
              <a:rPr lang="en-US" sz="2000" b="1" baseline="-25000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 +  </a:t>
            </a:r>
            <a:r>
              <a:rPr lang="en-US" sz="20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DAP</a:t>
            </a:r>
            <a:r>
              <a:rPr lang="en-US" sz="2000" b="1" baseline="-25000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+  </a:t>
            </a:r>
            <a:r>
              <a:rPr lang="en-US" sz="20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IR</a:t>
            </a:r>
            <a:r>
              <a:rPr lang="en-US" sz="2000" b="1" baseline="-25000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) . </a:t>
            </a:r>
            <a:r>
              <a:rPr lang="en-US" sz="20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RPS</a:t>
            </a:r>
            <a:r>
              <a:rPr lang="en-US" sz="2000" b="1" baseline="-25000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- </a:t>
            </a:r>
            <a:r>
              <a:rPr lang="en-US" sz="20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OR</a:t>
            </a:r>
            <a:r>
              <a:rPr lang="en-US" sz="2000" b="1" baseline="-25000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- </a:t>
            </a:r>
            <a:r>
              <a:rPr lang="en-US" sz="20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RPI</a:t>
            </a:r>
            <a:r>
              <a:rPr lang="en-US" sz="2000" b="1" baseline="-25000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+ </a:t>
            </a:r>
            <a:r>
              <a:rPr lang="en-US" sz="20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VTC</a:t>
            </a:r>
            <a:r>
              <a:rPr lang="en-US" sz="2000" b="1" baseline="-25000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] / (1+i)</a:t>
            </a:r>
            <a:r>
              <a:rPr lang="en-US" sz="2000" b="1" baseline="300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</a:t>
            </a:r>
            <a:endParaRPr lang="pt-BR" sz="2000" b="1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TMN = 	___________________________________________________</a:t>
            </a:r>
          </a:p>
          <a:p>
            <a:r>
              <a:rPr lang="pt-BR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  <a:sym typeface="Symbol"/>
              </a:rPr>
              <a:t>			</a:t>
            </a:r>
            <a:r>
              <a:rPr lang="pt-BR" sz="2000" b="1" baseline="-250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(t</a:t>
            </a:r>
            <a:r>
              <a:rPr lang="pt-BR" sz="2000" b="1" baseline="-250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  <a:sym typeface="Symbol"/>
              </a:rPr>
              <a:t></a:t>
            </a:r>
            <a:r>
              <a:rPr lang="pt-BR" sz="2000" b="1" baseline="-250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1,4) </a:t>
            </a:r>
            <a:r>
              <a:rPr lang="pt-BR" sz="20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VF</a:t>
            </a:r>
            <a:r>
              <a:rPr lang="pt-BR" sz="2000" b="1" baseline="-25000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pt-BR" sz="20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/ (1+i)</a:t>
            </a:r>
            <a:r>
              <a:rPr lang="pt-BR" sz="2000" b="1" baseline="300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</a:t>
            </a:r>
            <a:endParaRPr lang="pt-BR" sz="2000" b="1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pt-BR" sz="14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pt-BR" sz="14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Onde:</a:t>
            </a:r>
          </a:p>
          <a:p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TMN = Tarifa Média Necessária</a:t>
            </a:r>
            <a:endParaRPr lang="pt-BR" sz="1400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4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DEXt</a:t>
            </a:r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= Despesas de Exploração projetadas para os períodos “t”</a:t>
            </a:r>
            <a:endParaRPr lang="pt-BR" sz="1400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4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DAPt</a:t>
            </a:r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= Depreciação, Amortizações e Provisões para os períodos “t”</a:t>
            </a:r>
            <a:endParaRPr lang="pt-BR" sz="1400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4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IRt</a:t>
            </a:r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= Investimentos a Serem Realizados nos períodos “t”</a:t>
            </a:r>
            <a:endParaRPr lang="pt-BR" sz="1400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4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RPSt</a:t>
            </a:r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= Taxa de Remuneração do Prestador do Serviço para os períodos “t”</a:t>
            </a:r>
            <a:endParaRPr lang="pt-BR" sz="1400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4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ORt</a:t>
            </a:r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= Outras Receitas previstas para os períodos “t”</a:t>
            </a:r>
            <a:endParaRPr lang="pt-BR" sz="1400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4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RPIt</a:t>
            </a:r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= Recursos Externos Previstos para Investimentos para os períodos “t”</a:t>
            </a:r>
            <a:endParaRPr lang="pt-BR" sz="1400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4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VTCt</a:t>
            </a:r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= Variação Tarifária a Compensar (Superávit/Déficit), para os períodos “t”</a:t>
            </a:r>
            <a:endParaRPr lang="pt-BR" sz="1400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400" b="1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VFt</a:t>
            </a:r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= Volume Faturado nos períodos “t”</a:t>
            </a:r>
            <a:endParaRPr lang="pt-BR" sz="1400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t = Período até próxima revisão tarifária, variando de 1 a 4</a:t>
            </a:r>
            <a:endParaRPr lang="pt-BR" sz="1400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i = Taxa de Desconto do Fluxo de Caixa</a:t>
            </a:r>
            <a:endParaRPr lang="pt-BR" sz="1400" dirty="0" smtClean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98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0"/>
            <a:ext cx="8640763" cy="51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86" tIns="43194" rIns="86386" bIns="43194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EFICIÊNCIA</a:t>
            </a:r>
            <a:endParaRPr lang="pt-BR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Imagem 5" descr="Logo - AR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510" y="5968859"/>
            <a:ext cx="716254" cy="511316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977" y="739757"/>
            <a:ext cx="8286808" cy="341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86" tIns="43194" rIns="86386" bIns="43194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A regulação não é somente um instrumento para a garantia de sustentabilidade ao setor de saneamento, mas também um indutor da eficiência da prestação desses serviços.</a:t>
            </a: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Os prestadores precisam investir em gestão e ações que traduzam em eficiência e, dessa forma, ampliar a garantia dessa sustentabilidade, através de investimentos em qualidade da água, eficiência energética, combate às perdas e fraudes, capacitação técnica, modernização, etc.</a:t>
            </a:r>
          </a:p>
        </p:txBody>
      </p:sp>
    </p:spTree>
    <p:extLst>
      <p:ext uri="{BB962C8B-B14F-4D97-AF65-F5344CB8AC3E}">
        <p14:creationId xmlns:p14="http://schemas.microsoft.com/office/powerpoint/2010/main" val="810298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Slide - ARES-PCJ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e Slide - ARES-PCJ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7345</TotalTime>
  <Words>687</Words>
  <Application>Microsoft Office PowerPoint</Application>
  <PresentationFormat>Personalizar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Calibri</vt:lpstr>
      <vt:lpstr>Constantia</vt:lpstr>
      <vt:lpstr>Symbol</vt:lpstr>
      <vt:lpstr>Wingdings 2</vt:lpstr>
      <vt:lpstr>1_Fluxo</vt:lpstr>
      <vt:lpstr>Tema de Slide - ARES-PCJ</vt:lpstr>
      <vt:lpstr>1_Tema de Slide - ARES-PCJ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Manzi</dc:creator>
  <cp:lastModifiedBy>Dalto</cp:lastModifiedBy>
  <cp:revision>560</cp:revision>
  <cp:lastPrinted>2017-06-19T11:48:10Z</cp:lastPrinted>
  <dcterms:created xsi:type="dcterms:W3CDTF">2013-07-23T16:56:47Z</dcterms:created>
  <dcterms:modified xsi:type="dcterms:W3CDTF">2017-06-19T11:51:47Z</dcterms:modified>
</cp:coreProperties>
</file>