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56" r:id="rId3"/>
  </p:sldMasterIdLst>
  <p:notesMasterIdLst>
    <p:notesMasterId r:id="rId42"/>
  </p:notesMasterIdLst>
  <p:handoutMasterIdLst>
    <p:handoutMasterId r:id="rId43"/>
  </p:handoutMasterIdLst>
  <p:sldIdLst>
    <p:sldId id="351" r:id="rId4"/>
    <p:sldId id="274" r:id="rId5"/>
    <p:sldId id="345" r:id="rId6"/>
    <p:sldId id="276" r:id="rId7"/>
    <p:sldId id="278" r:id="rId8"/>
    <p:sldId id="279" r:id="rId9"/>
    <p:sldId id="308" r:id="rId10"/>
    <p:sldId id="306" r:id="rId11"/>
    <p:sldId id="318" r:id="rId12"/>
    <p:sldId id="314" r:id="rId13"/>
    <p:sldId id="313" r:id="rId14"/>
    <p:sldId id="340" r:id="rId15"/>
    <p:sldId id="325" r:id="rId16"/>
    <p:sldId id="341" r:id="rId17"/>
    <p:sldId id="346" r:id="rId18"/>
    <p:sldId id="327" r:id="rId19"/>
    <p:sldId id="285" r:id="rId20"/>
    <p:sldId id="286" r:id="rId21"/>
    <p:sldId id="293" r:id="rId22"/>
    <p:sldId id="295" r:id="rId23"/>
    <p:sldId id="296" r:id="rId24"/>
    <p:sldId id="299" r:id="rId25"/>
    <p:sldId id="300" r:id="rId26"/>
    <p:sldId id="301" r:id="rId27"/>
    <p:sldId id="323" r:id="rId28"/>
    <p:sldId id="324" r:id="rId29"/>
    <p:sldId id="352" r:id="rId30"/>
    <p:sldId id="302" r:id="rId31"/>
    <p:sldId id="349" r:id="rId32"/>
    <p:sldId id="333" r:id="rId33"/>
    <p:sldId id="334" r:id="rId34"/>
    <p:sldId id="343" r:id="rId35"/>
    <p:sldId id="336" r:id="rId36"/>
    <p:sldId id="337" r:id="rId37"/>
    <p:sldId id="338" r:id="rId38"/>
    <p:sldId id="339" r:id="rId39"/>
    <p:sldId id="350" r:id="rId40"/>
    <p:sldId id="261" r:id="rId41"/>
  </p:sldIdLst>
  <p:sldSz cx="9144000" cy="6858000" type="screen4x3"/>
  <p:notesSz cx="6797675" cy="98742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tfm2025\AppData\Local\Microsoft\Windows\INetCache\Content.Outlook\RE2AA5U7\GR&#193;FICO%20IPD_DAVID%20(002)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uricio\Downloads\MD%20HA%20dados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uricio\Downloads\MD%20HA%20dados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tfm2025\Desktop\Workshop%20Itron%20-%20Apresenta&#231;&#227;o%20sobre%20Volum&#233;tricos\volumetric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_2\tfm\David\PERFIL%20DE%20CONSUMO\2016\Resumo%20Submedi&#231;&#227;o%20%202016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305075377299669E-2"/>
          <c:y val="3.8446770414213585E-2"/>
          <c:w val="0.91931566832335421"/>
          <c:h val="0.81897403999565099"/>
        </c:manualLayout>
      </c:layout>
      <c:lineChart>
        <c:grouping val="standard"/>
        <c:varyColors val="0"/>
        <c:ser>
          <c:idx val="0"/>
          <c:order val="0"/>
          <c:tx>
            <c:strRef>
              <c:f>'GRÁFICO IPD'!$A$3</c:f>
              <c:strCache>
                <c:ptCount val="1"/>
                <c:pt idx="0">
                  <c:v>Índice de Perdas na Distribuição (%)</c:v>
                </c:pt>
              </c:strCache>
            </c:strRef>
          </c:tx>
          <c:spPr>
            <a:ln w="22225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diamond"/>
            <c:size val="5"/>
            <c:spPr>
              <a:solidFill>
                <a:srgbClr val="002060"/>
              </a:solidFill>
              <a:ln w="3175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0"/>
              <c:layout>
                <c:manualLayout>
                  <c:x val="-2.2255717608552196E-2"/>
                  <c:y val="2.57191550569081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8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042785388954137E-2"/>
                  <c:y val="-2.455997295452790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8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519499236717073E-2"/>
                  <c:y val="-2.984125308733193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8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1215057333753208E-2"/>
                  <c:y val="-2.12997864808936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8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2445251836253032E-3"/>
                  <c:y val="-1.389942275137031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8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2626089446244314E-2"/>
                  <c:y val="-2.580228409786583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8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4.2328042328042331E-3"/>
                  <c:y val="-9.779951100244498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8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978892767020277E-2"/>
                  <c:y val="-1.77560110616200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8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2.6593279165519988E-2"/>
                  <c:y val="-2.933977281048526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8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9.8766543071005086E-3"/>
                  <c:y val="-2.60798696006519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8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5.6437389770723108E-3"/>
                  <c:y val="-1.95599022004889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8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2.3986001749781168E-2"/>
                  <c:y val="-2.933985330073349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8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5.1321547376278774E-2"/>
                  <c:y val="-2.045692699636005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8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066262609939578E-2"/>
                      <c:h val="3.9463223297071179E-2"/>
                    </c:manualLayout>
                  </c15:layout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1.3612386542901848E-3"/>
                  <c:y val="-1.608579088471849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8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00008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'GRÁFICO IPD'!$B$1:$AG$1</c:f>
              <c:strCache>
                <c:ptCount val="32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 (até xxx)</c:v>
                </c:pt>
              </c:strCache>
            </c:strRef>
          </c:cat>
          <c:val>
            <c:numRef>
              <c:f>'GRÁFICO IPD'!$B$3:$AF$3</c:f>
              <c:numCache>
                <c:formatCode>0.00</c:formatCode>
                <c:ptCount val="31"/>
                <c:pt idx="0">
                  <c:v>35.1</c:v>
                </c:pt>
                <c:pt idx="1">
                  <c:v>36.9</c:v>
                </c:pt>
                <c:pt idx="2">
                  <c:v>41</c:v>
                </c:pt>
                <c:pt idx="3">
                  <c:v>40.700000000000003</c:v>
                </c:pt>
                <c:pt idx="4">
                  <c:v>38.4</c:v>
                </c:pt>
                <c:pt idx="5">
                  <c:v>37.799999999999997</c:v>
                </c:pt>
                <c:pt idx="6">
                  <c:v>39.6</c:v>
                </c:pt>
                <c:pt idx="7">
                  <c:v>37.6</c:v>
                </c:pt>
                <c:pt idx="8">
                  <c:v>37.65</c:v>
                </c:pt>
                <c:pt idx="9">
                  <c:v>36.299999999999997</c:v>
                </c:pt>
                <c:pt idx="10">
                  <c:v>33.75</c:v>
                </c:pt>
                <c:pt idx="11">
                  <c:v>34.729999999999997</c:v>
                </c:pt>
                <c:pt idx="12">
                  <c:v>31.42</c:v>
                </c:pt>
                <c:pt idx="13">
                  <c:v>27.72</c:v>
                </c:pt>
                <c:pt idx="14">
                  <c:v>26.66</c:v>
                </c:pt>
                <c:pt idx="15">
                  <c:v>26.62</c:v>
                </c:pt>
                <c:pt idx="16">
                  <c:v>26</c:v>
                </c:pt>
                <c:pt idx="17">
                  <c:v>27.22</c:v>
                </c:pt>
                <c:pt idx="18">
                  <c:v>27.09</c:v>
                </c:pt>
                <c:pt idx="19">
                  <c:v>25.81</c:v>
                </c:pt>
                <c:pt idx="20">
                  <c:v>25.81</c:v>
                </c:pt>
                <c:pt idx="21">
                  <c:v>24.18</c:v>
                </c:pt>
                <c:pt idx="22">
                  <c:v>21.82</c:v>
                </c:pt>
                <c:pt idx="23">
                  <c:v>20.190000000000001</c:v>
                </c:pt>
                <c:pt idx="24">
                  <c:v>19.46</c:v>
                </c:pt>
                <c:pt idx="25">
                  <c:v>19.88</c:v>
                </c:pt>
                <c:pt idx="26">
                  <c:v>19.32</c:v>
                </c:pt>
                <c:pt idx="27">
                  <c:v>19.18</c:v>
                </c:pt>
                <c:pt idx="28">
                  <c:v>21.59</c:v>
                </c:pt>
                <c:pt idx="29">
                  <c:v>20.79</c:v>
                </c:pt>
                <c:pt idx="30">
                  <c:v>21.59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'GRÁFICO IPD'!$A$2</c:f>
              <c:strCache>
                <c:ptCount val="1"/>
                <c:pt idx="0">
                  <c:v>Índice de Perdas de Faturamento (%)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4.0795510309539415E-3"/>
                  <c:y val="2.9490616621983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416929799351958E-3"/>
                  <c:y val="6.62197019199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4.0413094596468163E-2"/>
                  <c:y val="3.57909531358871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pt-BR" sz="105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693632755221874E-2"/>
                      <c:h val="4.7055555615757694E-2"/>
                    </c:manualLayout>
                  </c15:layout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958353780164402E-2"/>
                  <c:y val="3.2171581769436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5837156529374964E-2"/>
                  <c:y val="6.9705093833780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4.0795510309539415E-3"/>
                  <c:y val="2.6809651474530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1.3598503436513139E-3"/>
                  <c:y val="1.3404825737265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1.3598503436513139E-3"/>
                  <c:y val="4.8257372654155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1660779656254906E-2"/>
                  <c:y val="6.201951921850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1.3118377113286769E-2"/>
                  <c:y val="5.89513775031597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1.3598503436512142E-3"/>
                  <c:y val="3.4852546916890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4.0795510309538418E-3"/>
                  <c:y val="3.7533512064343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0"/>
                  <c:y val="-2.1447721179624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pt-BR" sz="105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'GRÁFICO IPD'!$B$1:$AG$1</c:f>
              <c:strCache>
                <c:ptCount val="32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  <c:pt idx="29">
                  <c:v>2015</c:v>
                </c:pt>
                <c:pt idx="30">
                  <c:v>2016</c:v>
                </c:pt>
                <c:pt idx="31">
                  <c:v>2017 (até xxx)</c:v>
                </c:pt>
              </c:strCache>
            </c:strRef>
          </c:cat>
          <c:val>
            <c:numRef>
              <c:f>'GRÁFICO IPD'!$B$2:$AF$2</c:f>
              <c:numCache>
                <c:formatCode>#,##0.00</c:formatCode>
                <c:ptCount val="31"/>
                <c:pt idx="0">
                  <c:v>30.3</c:v>
                </c:pt>
                <c:pt idx="1">
                  <c:v>31</c:v>
                </c:pt>
                <c:pt idx="2">
                  <c:v>36.9</c:v>
                </c:pt>
                <c:pt idx="3">
                  <c:v>34.9</c:v>
                </c:pt>
                <c:pt idx="4">
                  <c:v>33.4</c:v>
                </c:pt>
                <c:pt idx="5">
                  <c:v>34.5</c:v>
                </c:pt>
                <c:pt idx="6">
                  <c:v>36.1</c:v>
                </c:pt>
                <c:pt idx="7">
                  <c:v>33.4</c:v>
                </c:pt>
                <c:pt idx="8">
                  <c:v>34.57</c:v>
                </c:pt>
                <c:pt idx="9">
                  <c:v>32.619999999999997</c:v>
                </c:pt>
                <c:pt idx="10">
                  <c:v>30.23</c:v>
                </c:pt>
                <c:pt idx="11">
                  <c:v>31.07</c:v>
                </c:pt>
                <c:pt idx="12">
                  <c:v>28.79</c:v>
                </c:pt>
                <c:pt idx="13">
                  <c:v>25.07</c:v>
                </c:pt>
                <c:pt idx="14">
                  <c:v>24.5</c:v>
                </c:pt>
                <c:pt idx="15">
                  <c:v>24.5</c:v>
                </c:pt>
                <c:pt idx="16">
                  <c:v>23.4</c:v>
                </c:pt>
                <c:pt idx="17">
                  <c:v>24.2</c:v>
                </c:pt>
                <c:pt idx="18">
                  <c:v>23.4</c:v>
                </c:pt>
                <c:pt idx="19">
                  <c:v>22</c:v>
                </c:pt>
                <c:pt idx="20">
                  <c:v>22</c:v>
                </c:pt>
                <c:pt idx="21">
                  <c:v>20.7</c:v>
                </c:pt>
                <c:pt idx="22">
                  <c:v>18</c:v>
                </c:pt>
                <c:pt idx="23">
                  <c:v>16.2</c:v>
                </c:pt>
                <c:pt idx="24">
                  <c:v>15.6</c:v>
                </c:pt>
                <c:pt idx="25">
                  <c:v>15.4</c:v>
                </c:pt>
                <c:pt idx="26">
                  <c:v>15.8</c:v>
                </c:pt>
                <c:pt idx="27">
                  <c:v>14.9</c:v>
                </c:pt>
                <c:pt idx="28">
                  <c:v>15.07</c:v>
                </c:pt>
                <c:pt idx="29">
                  <c:v>11.21</c:v>
                </c:pt>
                <c:pt idx="30">
                  <c:v>12.46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118496"/>
        <c:axId val="182118888"/>
      </c:lineChart>
      <c:catAx>
        <c:axId val="18211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2118888"/>
        <c:crosses val="autoZero"/>
        <c:auto val="1"/>
        <c:lblAlgn val="ctr"/>
        <c:lblOffset val="100"/>
        <c:noMultiLvlLbl val="0"/>
      </c:catAx>
      <c:valAx>
        <c:axId val="182118888"/>
        <c:scaling>
          <c:orientation val="minMax"/>
          <c:max val="45"/>
          <c:min val="1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%</a:t>
                </a:r>
              </a:p>
            </c:rich>
          </c:tx>
          <c:layout>
            <c:manualLayout>
              <c:xMode val="edge"/>
              <c:yMode val="edge"/>
              <c:x val="3.2664966930206249E-4"/>
              <c:y val="0.44407771513767874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82118496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92114144228098349"/>
          <c:w val="0.99132695081630051"/>
          <c:h val="7.8858584365962298E-2"/>
        </c:manualLayout>
      </c:layout>
      <c:overlay val="0"/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'[MD HA dados (1).xlsx]1376698'!$L$2:$L$148</c:f>
              <c:numCache>
                <c:formatCode>mmm\-yy</c:formatCode>
                <c:ptCount val="147"/>
                <c:pt idx="0">
                  <c:v>42795</c:v>
                </c:pt>
                <c:pt idx="1">
                  <c:v>42767</c:v>
                </c:pt>
                <c:pt idx="2">
                  <c:v>42736</c:v>
                </c:pt>
                <c:pt idx="3">
                  <c:v>42705</c:v>
                </c:pt>
                <c:pt idx="4">
                  <c:v>42675</c:v>
                </c:pt>
                <c:pt idx="5">
                  <c:v>42644</c:v>
                </c:pt>
                <c:pt idx="6">
                  <c:v>42614</c:v>
                </c:pt>
                <c:pt idx="7">
                  <c:v>42583</c:v>
                </c:pt>
                <c:pt idx="8">
                  <c:v>42552</c:v>
                </c:pt>
                <c:pt idx="9">
                  <c:v>42522</c:v>
                </c:pt>
                <c:pt idx="10">
                  <c:v>42491</c:v>
                </c:pt>
                <c:pt idx="11">
                  <c:v>42461</c:v>
                </c:pt>
                <c:pt idx="12">
                  <c:v>42430</c:v>
                </c:pt>
                <c:pt idx="13">
                  <c:v>42401</c:v>
                </c:pt>
                <c:pt idx="14">
                  <c:v>42370</c:v>
                </c:pt>
                <c:pt idx="15">
                  <c:v>42339</c:v>
                </c:pt>
                <c:pt idx="16">
                  <c:v>42309</c:v>
                </c:pt>
                <c:pt idx="17">
                  <c:v>42278</c:v>
                </c:pt>
                <c:pt idx="18">
                  <c:v>42248</c:v>
                </c:pt>
                <c:pt idx="19">
                  <c:v>42217</c:v>
                </c:pt>
                <c:pt idx="20">
                  <c:v>42186</c:v>
                </c:pt>
                <c:pt idx="21">
                  <c:v>42156</c:v>
                </c:pt>
                <c:pt idx="22">
                  <c:v>42125</c:v>
                </c:pt>
                <c:pt idx="23">
                  <c:v>42095</c:v>
                </c:pt>
                <c:pt idx="24">
                  <c:v>42064</c:v>
                </c:pt>
                <c:pt idx="25">
                  <c:v>42036</c:v>
                </c:pt>
                <c:pt idx="26">
                  <c:v>42005</c:v>
                </c:pt>
                <c:pt idx="27">
                  <c:v>41974</c:v>
                </c:pt>
                <c:pt idx="28">
                  <c:v>41944</c:v>
                </c:pt>
                <c:pt idx="29">
                  <c:v>41913</c:v>
                </c:pt>
                <c:pt idx="30">
                  <c:v>41883</c:v>
                </c:pt>
                <c:pt idx="31">
                  <c:v>41852</c:v>
                </c:pt>
                <c:pt idx="32">
                  <c:v>41821</c:v>
                </c:pt>
                <c:pt idx="33">
                  <c:v>41791</c:v>
                </c:pt>
                <c:pt idx="34">
                  <c:v>41760</c:v>
                </c:pt>
                <c:pt idx="35">
                  <c:v>41730</c:v>
                </c:pt>
                <c:pt idx="36">
                  <c:v>41699</c:v>
                </c:pt>
                <c:pt idx="37">
                  <c:v>41671</c:v>
                </c:pt>
                <c:pt idx="38">
                  <c:v>41640</c:v>
                </c:pt>
                <c:pt idx="39">
                  <c:v>41609</c:v>
                </c:pt>
                <c:pt idx="40">
                  <c:v>41579</c:v>
                </c:pt>
                <c:pt idx="41">
                  <c:v>41548</c:v>
                </c:pt>
                <c:pt idx="42">
                  <c:v>41518</c:v>
                </c:pt>
                <c:pt idx="43">
                  <c:v>41487</c:v>
                </c:pt>
                <c:pt idx="44">
                  <c:v>41456</c:v>
                </c:pt>
                <c:pt idx="45">
                  <c:v>41426</c:v>
                </c:pt>
                <c:pt idx="46">
                  <c:v>41395</c:v>
                </c:pt>
                <c:pt idx="47">
                  <c:v>41365</c:v>
                </c:pt>
                <c:pt idx="48">
                  <c:v>41334</c:v>
                </c:pt>
                <c:pt idx="49">
                  <c:v>41306</c:v>
                </c:pt>
                <c:pt idx="50">
                  <c:v>41275</c:v>
                </c:pt>
                <c:pt idx="51">
                  <c:v>41244</c:v>
                </c:pt>
                <c:pt idx="52">
                  <c:v>41214</c:v>
                </c:pt>
                <c:pt idx="53">
                  <c:v>41183</c:v>
                </c:pt>
                <c:pt idx="54">
                  <c:v>41153</c:v>
                </c:pt>
                <c:pt idx="55">
                  <c:v>41122</c:v>
                </c:pt>
                <c:pt idx="56">
                  <c:v>41091</c:v>
                </c:pt>
                <c:pt idx="57">
                  <c:v>41061</c:v>
                </c:pt>
                <c:pt idx="58">
                  <c:v>41030</c:v>
                </c:pt>
                <c:pt idx="59">
                  <c:v>41000</c:v>
                </c:pt>
                <c:pt idx="60">
                  <c:v>40969</c:v>
                </c:pt>
                <c:pt idx="61">
                  <c:v>40940</c:v>
                </c:pt>
                <c:pt idx="62">
                  <c:v>40909</c:v>
                </c:pt>
                <c:pt idx="63">
                  <c:v>40878</c:v>
                </c:pt>
                <c:pt idx="64">
                  <c:v>40848</c:v>
                </c:pt>
                <c:pt idx="65">
                  <c:v>40817</c:v>
                </c:pt>
                <c:pt idx="66">
                  <c:v>40787</c:v>
                </c:pt>
                <c:pt idx="67">
                  <c:v>40756</c:v>
                </c:pt>
                <c:pt idx="68">
                  <c:v>40725</c:v>
                </c:pt>
                <c:pt idx="69">
                  <c:v>40695</c:v>
                </c:pt>
                <c:pt idx="70">
                  <c:v>40664</c:v>
                </c:pt>
                <c:pt idx="71">
                  <c:v>40634</c:v>
                </c:pt>
                <c:pt idx="72">
                  <c:v>40603</c:v>
                </c:pt>
                <c:pt idx="73">
                  <c:v>40575</c:v>
                </c:pt>
                <c:pt idx="74">
                  <c:v>40544</c:v>
                </c:pt>
                <c:pt idx="75">
                  <c:v>40513</c:v>
                </c:pt>
                <c:pt idx="76">
                  <c:v>40483</c:v>
                </c:pt>
                <c:pt idx="77">
                  <c:v>40452</c:v>
                </c:pt>
                <c:pt idx="78">
                  <c:v>40422</c:v>
                </c:pt>
                <c:pt idx="79">
                  <c:v>40391</c:v>
                </c:pt>
                <c:pt idx="80">
                  <c:v>40360</c:v>
                </c:pt>
                <c:pt idx="81">
                  <c:v>40330</c:v>
                </c:pt>
                <c:pt idx="82">
                  <c:v>40299</c:v>
                </c:pt>
                <c:pt idx="83">
                  <c:v>40269</c:v>
                </c:pt>
                <c:pt idx="84">
                  <c:v>40238</c:v>
                </c:pt>
                <c:pt idx="85">
                  <c:v>40210</c:v>
                </c:pt>
                <c:pt idx="86">
                  <c:v>40179</c:v>
                </c:pt>
                <c:pt idx="87">
                  <c:v>40148</c:v>
                </c:pt>
                <c:pt idx="88">
                  <c:v>40118</c:v>
                </c:pt>
                <c:pt idx="89">
                  <c:v>40087</c:v>
                </c:pt>
                <c:pt idx="90">
                  <c:v>40057</c:v>
                </c:pt>
                <c:pt idx="91">
                  <c:v>40026</c:v>
                </c:pt>
                <c:pt idx="92">
                  <c:v>39995</c:v>
                </c:pt>
                <c:pt idx="93">
                  <c:v>39965</c:v>
                </c:pt>
                <c:pt idx="94">
                  <c:v>39934</c:v>
                </c:pt>
                <c:pt idx="95">
                  <c:v>39904</c:v>
                </c:pt>
                <c:pt idx="96">
                  <c:v>39873</c:v>
                </c:pt>
                <c:pt idx="97">
                  <c:v>39845</c:v>
                </c:pt>
                <c:pt idx="98">
                  <c:v>39814</c:v>
                </c:pt>
                <c:pt idx="99">
                  <c:v>39783</c:v>
                </c:pt>
                <c:pt idx="100">
                  <c:v>39753</c:v>
                </c:pt>
                <c:pt idx="101">
                  <c:v>39722</c:v>
                </c:pt>
                <c:pt idx="102">
                  <c:v>39692</c:v>
                </c:pt>
                <c:pt idx="103">
                  <c:v>39661</c:v>
                </c:pt>
                <c:pt idx="104">
                  <c:v>39630</c:v>
                </c:pt>
                <c:pt idx="105">
                  <c:v>39600</c:v>
                </c:pt>
                <c:pt idx="106">
                  <c:v>39569</c:v>
                </c:pt>
                <c:pt idx="107">
                  <c:v>39539</c:v>
                </c:pt>
                <c:pt idx="108">
                  <c:v>39508</c:v>
                </c:pt>
                <c:pt idx="109">
                  <c:v>39479</c:v>
                </c:pt>
                <c:pt idx="110">
                  <c:v>39448</c:v>
                </c:pt>
                <c:pt idx="111">
                  <c:v>39417</c:v>
                </c:pt>
                <c:pt idx="112">
                  <c:v>39387</c:v>
                </c:pt>
                <c:pt idx="113">
                  <c:v>39356</c:v>
                </c:pt>
                <c:pt idx="114">
                  <c:v>39326</c:v>
                </c:pt>
                <c:pt idx="115">
                  <c:v>39295</c:v>
                </c:pt>
                <c:pt idx="116">
                  <c:v>39264</c:v>
                </c:pt>
                <c:pt idx="117">
                  <c:v>39234</c:v>
                </c:pt>
                <c:pt idx="118">
                  <c:v>39203</c:v>
                </c:pt>
                <c:pt idx="119">
                  <c:v>39173</c:v>
                </c:pt>
                <c:pt idx="120">
                  <c:v>39142</c:v>
                </c:pt>
                <c:pt idx="121">
                  <c:v>39114</c:v>
                </c:pt>
                <c:pt idx="122">
                  <c:v>39083</c:v>
                </c:pt>
                <c:pt idx="123">
                  <c:v>39052</c:v>
                </c:pt>
                <c:pt idx="124">
                  <c:v>39022</c:v>
                </c:pt>
                <c:pt idx="125">
                  <c:v>38991</c:v>
                </c:pt>
                <c:pt idx="126">
                  <c:v>38961</c:v>
                </c:pt>
                <c:pt idx="127">
                  <c:v>38930</c:v>
                </c:pt>
                <c:pt idx="128">
                  <c:v>38899</c:v>
                </c:pt>
                <c:pt idx="129">
                  <c:v>38869</c:v>
                </c:pt>
                <c:pt idx="130">
                  <c:v>38838</c:v>
                </c:pt>
                <c:pt idx="131">
                  <c:v>38808</c:v>
                </c:pt>
                <c:pt idx="132">
                  <c:v>38777</c:v>
                </c:pt>
                <c:pt idx="133">
                  <c:v>38749</c:v>
                </c:pt>
                <c:pt idx="134">
                  <c:v>38718</c:v>
                </c:pt>
                <c:pt idx="135">
                  <c:v>38687</c:v>
                </c:pt>
                <c:pt idx="136">
                  <c:v>38657</c:v>
                </c:pt>
                <c:pt idx="137">
                  <c:v>38626</c:v>
                </c:pt>
                <c:pt idx="138">
                  <c:v>38596</c:v>
                </c:pt>
                <c:pt idx="139">
                  <c:v>38565</c:v>
                </c:pt>
                <c:pt idx="140">
                  <c:v>38534</c:v>
                </c:pt>
                <c:pt idx="141">
                  <c:v>38504</c:v>
                </c:pt>
                <c:pt idx="142">
                  <c:v>38473</c:v>
                </c:pt>
                <c:pt idx="143">
                  <c:v>38443</c:v>
                </c:pt>
                <c:pt idx="144">
                  <c:v>38412</c:v>
                </c:pt>
                <c:pt idx="145">
                  <c:v>38384</c:v>
                </c:pt>
                <c:pt idx="146">
                  <c:v>38353</c:v>
                </c:pt>
              </c:numCache>
            </c:numRef>
          </c:xVal>
          <c:yVal>
            <c:numRef>
              <c:f>'[MD HA dados (1).xlsx]1376698'!$M$2:$M$148</c:f>
              <c:numCache>
                <c:formatCode>General</c:formatCode>
                <c:ptCount val="147"/>
                <c:pt idx="0">
                  <c:v>26</c:v>
                </c:pt>
                <c:pt idx="1">
                  <c:v>55</c:v>
                </c:pt>
                <c:pt idx="2">
                  <c:v>23</c:v>
                </c:pt>
                <c:pt idx="3">
                  <c:v>23</c:v>
                </c:pt>
                <c:pt idx="4">
                  <c:v>22</c:v>
                </c:pt>
                <c:pt idx="5">
                  <c:v>22</c:v>
                </c:pt>
                <c:pt idx="6">
                  <c:v>27</c:v>
                </c:pt>
                <c:pt idx="7">
                  <c:v>24</c:v>
                </c:pt>
                <c:pt idx="8">
                  <c:v>22</c:v>
                </c:pt>
                <c:pt idx="9">
                  <c:v>21</c:v>
                </c:pt>
                <c:pt idx="10">
                  <c:v>20</c:v>
                </c:pt>
                <c:pt idx="11">
                  <c:v>23</c:v>
                </c:pt>
                <c:pt idx="12">
                  <c:v>20</c:v>
                </c:pt>
                <c:pt idx="13">
                  <c:v>22</c:v>
                </c:pt>
                <c:pt idx="14">
                  <c:v>27</c:v>
                </c:pt>
                <c:pt idx="15">
                  <c:v>24</c:v>
                </c:pt>
                <c:pt idx="16">
                  <c:v>26</c:v>
                </c:pt>
                <c:pt idx="17">
                  <c:v>18</c:v>
                </c:pt>
                <c:pt idx="18">
                  <c:v>23</c:v>
                </c:pt>
                <c:pt idx="19">
                  <c:v>22</c:v>
                </c:pt>
                <c:pt idx="20">
                  <c:v>17</c:v>
                </c:pt>
                <c:pt idx="21">
                  <c:v>6</c:v>
                </c:pt>
                <c:pt idx="22">
                  <c:v>6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9</c:v>
                </c:pt>
                <c:pt idx="27">
                  <c:v>10</c:v>
                </c:pt>
                <c:pt idx="28">
                  <c:v>8</c:v>
                </c:pt>
                <c:pt idx="29">
                  <c:v>10</c:v>
                </c:pt>
                <c:pt idx="30">
                  <c:v>11</c:v>
                </c:pt>
                <c:pt idx="31">
                  <c:v>14</c:v>
                </c:pt>
                <c:pt idx="32">
                  <c:v>14</c:v>
                </c:pt>
                <c:pt idx="33">
                  <c:v>17</c:v>
                </c:pt>
                <c:pt idx="34">
                  <c:v>13</c:v>
                </c:pt>
                <c:pt idx="35">
                  <c:v>14</c:v>
                </c:pt>
                <c:pt idx="36">
                  <c:v>15</c:v>
                </c:pt>
                <c:pt idx="37">
                  <c:v>18</c:v>
                </c:pt>
                <c:pt idx="38">
                  <c:v>24</c:v>
                </c:pt>
                <c:pt idx="39">
                  <c:v>22</c:v>
                </c:pt>
                <c:pt idx="40">
                  <c:v>18</c:v>
                </c:pt>
                <c:pt idx="41">
                  <c:v>21</c:v>
                </c:pt>
                <c:pt idx="42">
                  <c:v>19</c:v>
                </c:pt>
                <c:pt idx="43">
                  <c:v>20</c:v>
                </c:pt>
                <c:pt idx="44">
                  <c:v>19</c:v>
                </c:pt>
                <c:pt idx="45">
                  <c:v>14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21</c:v>
                </c:pt>
                <c:pt idx="50">
                  <c:v>30</c:v>
                </c:pt>
                <c:pt idx="51">
                  <c:v>22</c:v>
                </c:pt>
                <c:pt idx="52">
                  <c:v>19</c:v>
                </c:pt>
                <c:pt idx="53">
                  <c:v>19</c:v>
                </c:pt>
                <c:pt idx="54">
                  <c:v>21</c:v>
                </c:pt>
                <c:pt idx="55">
                  <c:v>20</c:v>
                </c:pt>
                <c:pt idx="56">
                  <c:v>23</c:v>
                </c:pt>
                <c:pt idx="57">
                  <c:v>22</c:v>
                </c:pt>
                <c:pt idx="58">
                  <c:v>25</c:v>
                </c:pt>
                <c:pt idx="59">
                  <c:v>22</c:v>
                </c:pt>
                <c:pt idx="60">
                  <c:v>31</c:v>
                </c:pt>
                <c:pt idx="61">
                  <c:v>18</c:v>
                </c:pt>
                <c:pt idx="62">
                  <c:v>22</c:v>
                </c:pt>
                <c:pt idx="63">
                  <c:v>19</c:v>
                </c:pt>
                <c:pt idx="64">
                  <c:v>18</c:v>
                </c:pt>
                <c:pt idx="65">
                  <c:v>18</c:v>
                </c:pt>
                <c:pt idx="66">
                  <c:v>16</c:v>
                </c:pt>
                <c:pt idx="67">
                  <c:v>20</c:v>
                </c:pt>
                <c:pt idx="68">
                  <c:v>20</c:v>
                </c:pt>
                <c:pt idx="69">
                  <c:v>19</c:v>
                </c:pt>
                <c:pt idx="70">
                  <c:v>16</c:v>
                </c:pt>
                <c:pt idx="71">
                  <c:v>19</c:v>
                </c:pt>
                <c:pt idx="72">
                  <c:v>17</c:v>
                </c:pt>
                <c:pt idx="73">
                  <c:v>20</c:v>
                </c:pt>
                <c:pt idx="74">
                  <c:v>21</c:v>
                </c:pt>
                <c:pt idx="75">
                  <c:v>17</c:v>
                </c:pt>
                <c:pt idx="76">
                  <c:v>19</c:v>
                </c:pt>
                <c:pt idx="77">
                  <c:v>19</c:v>
                </c:pt>
                <c:pt idx="78">
                  <c:v>22</c:v>
                </c:pt>
                <c:pt idx="79">
                  <c:v>22</c:v>
                </c:pt>
                <c:pt idx="80">
                  <c:v>26</c:v>
                </c:pt>
                <c:pt idx="81">
                  <c:v>16</c:v>
                </c:pt>
                <c:pt idx="82">
                  <c:v>18</c:v>
                </c:pt>
                <c:pt idx="83">
                  <c:v>17</c:v>
                </c:pt>
                <c:pt idx="84">
                  <c:v>18</c:v>
                </c:pt>
                <c:pt idx="85">
                  <c:v>22</c:v>
                </c:pt>
                <c:pt idx="86">
                  <c:v>27</c:v>
                </c:pt>
                <c:pt idx="87">
                  <c:v>29</c:v>
                </c:pt>
                <c:pt idx="88">
                  <c:v>26</c:v>
                </c:pt>
                <c:pt idx="89">
                  <c:v>23</c:v>
                </c:pt>
                <c:pt idx="90">
                  <c:v>24</c:v>
                </c:pt>
                <c:pt idx="91">
                  <c:v>25</c:v>
                </c:pt>
                <c:pt idx="92">
                  <c:v>28</c:v>
                </c:pt>
                <c:pt idx="93">
                  <c:v>22</c:v>
                </c:pt>
                <c:pt idx="94">
                  <c:v>26</c:v>
                </c:pt>
                <c:pt idx="95">
                  <c:v>28</c:v>
                </c:pt>
                <c:pt idx="96">
                  <c:v>18</c:v>
                </c:pt>
                <c:pt idx="97">
                  <c:v>18</c:v>
                </c:pt>
                <c:pt idx="98">
                  <c:v>18</c:v>
                </c:pt>
                <c:pt idx="99">
                  <c:v>18</c:v>
                </c:pt>
                <c:pt idx="100">
                  <c:v>23</c:v>
                </c:pt>
                <c:pt idx="101">
                  <c:v>18</c:v>
                </c:pt>
                <c:pt idx="102">
                  <c:v>23</c:v>
                </c:pt>
                <c:pt idx="103">
                  <c:v>24</c:v>
                </c:pt>
                <c:pt idx="104">
                  <c:v>21</c:v>
                </c:pt>
                <c:pt idx="105">
                  <c:v>18</c:v>
                </c:pt>
                <c:pt idx="106">
                  <c:v>17</c:v>
                </c:pt>
                <c:pt idx="107">
                  <c:v>17</c:v>
                </c:pt>
                <c:pt idx="108">
                  <c:v>19</c:v>
                </c:pt>
                <c:pt idx="109">
                  <c:v>23</c:v>
                </c:pt>
                <c:pt idx="110">
                  <c:v>25</c:v>
                </c:pt>
                <c:pt idx="111">
                  <c:v>15</c:v>
                </c:pt>
                <c:pt idx="112">
                  <c:v>15</c:v>
                </c:pt>
                <c:pt idx="113">
                  <c:v>18</c:v>
                </c:pt>
                <c:pt idx="114">
                  <c:v>18</c:v>
                </c:pt>
                <c:pt idx="115">
                  <c:v>22</c:v>
                </c:pt>
                <c:pt idx="116">
                  <c:v>17</c:v>
                </c:pt>
                <c:pt idx="117">
                  <c:v>13</c:v>
                </c:pt>
                <c:pt idx="118">
                  <c:v>18</c:v>
                </c:pt>
                <c:pt idx="119">
                  <c:v>19</c:v>
                </c:pt>
                <c:pt idx="120">
                  <c:v>19</c:v>
                </c:pt>
                <c:pt idx="121">
                  <c:v>17</c:v>
                </c:pt>
                <c:pt idx="122">
                  <c:v>24</c:v>
                </c:pt>
                <c:pt idx="123">
                  <c:v>18</c:v>
                </c:pt>
                <c:pt idx="124">
                  <c:v>17</c:v>
                </c:pt>
                <c:pt idx="125">
                  <c:v>14</c:v>
                </c:pt>
                <c:pt idx="126">
                  <c:v>19</c:v>
                </c:pt>
                <c:pt idx="127">
                  <c:v>20</c:v>
                </c:pt>
                <c:pt idx="128">
                  <c:v>19</c:v>
                </c:pt>
                <c:pt idx="129">
                  <c:v>21</c:v>
                </c:pt>
                <c:pt idx="130">
                  <c:v>24</c:v>
                </c:pt>
                <c:pt idx="131">
                  <c:v>20</c:v>
                </c:pt>
                <c:pt idx="132">
                  <c:v>20</c:v>
                </c:pt>
                <c:pt idx="133">
                  <c:v>18</c:v>
                </c:pt>
                <c:pt idx="134">
                  <c:v>18</c:v>
                </c:pt>
                <c:pt idx="135">
                  <c:v>21</c:v>
                </c:pt>
                <c:pt idx="136">
                  <c:v>23</c:v>
                </c:pt>
                <c:pt idx="137">
                  <c:v>21</c:v>
                </c:pt>
                <c:pt idx="138">
                  <c:v>15</c:v>
                </c:pt>
                <c:pt idx="139">
                  <c:v>22</c:v>
                </c:pt>
                <c:pt idx="140">
                  <c:v>16</c:v>
                </c:pt>
                <c:pt idx="141">
                  <c:v>23</c:v>
                </c:pt>
                <c:pt idx="142">
                  <c:v>18</c:v>
                </c:pt>
                <c:pt idx="143">
                  <c:v>27</c:v>
                </c:pt>
                <c:pt idx="144">
                  <c:v>25</c:v>
                </c:pt>
                <c:pt idx="145">
                  <c:v>15</c:v>
                </c:pt>
                <c:pt idx="146">
                  <c:v>29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119280"/>
        <c:axId val="182117712"/>
      </c:scatterChart>
      <c:valAx>
        <c:axId val="182119280"/>
        <c:scaling>
          <c:orientation val="minMax"/>
          <c:max val="42826"/>
          <c:min val="3835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117712"/>
        <c:crosses val="autoZero"/>
        <c:crossBetween val="midCat"/>
        <c:majorUnit val="300"/>
        <c:minorUnit val="50"/>
      </c:valAx>
      <c:valAx>
        <c:axId val="182117712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11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9103103680896"/>
          <c:y val="1.8572177148286899E-2"/>
          <c:w val="0.88674128015907838"/>
          <c:h val="0.8369665172093439"/>
        </c:manualLayout>
      </c:layout>
      <c:lineChart>
        <c:grouping val="standard"/>
        <c:varyColors val="0"/>
        <c:ser>
          <c:idx val="1"/>
          <c:order val="0"/>
          <c:spPr>
            <a:ln w="34925" cap="rnd">
              <a:solidFill>
                <a:schemeClr val="tx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tx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'Subst HA Jun Jul-15'!$A$1:$A$19</c:f>
              <c:numCache>
                <c:formatCode>General</c:formatCode>
                <c:ptCount val="19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</c:numCache>
            </c:numRef>
          </c:cat>
          <c:val>
            <c:numRef>
              <c:f>'Subst HA Jun Jul-15'!$B$1:$B$19</c:f>
              <c:numCache>
                <c:formatCode>General</c:formatCode>
                <c:ptCount val="19"/>
                <c:pt idx="0">
                  <c:v>48742</c:v>
                </c:pt>
                <c:pt idx="1">
                  <c:v>47472</c:v>
                </c:pt>
                <c:pt idx="2">
                  <c:v>46704</c:v>
                </c:pt>
                <c:pt idx="3">
                  <c:v>46493</c:v>
                </c:pt>
                <c:pt idx="4">
                  <c:v>46179</c:v>
                </c:pt>
                <c:pt idx="5">
                  <c:v>44616</c:v>
                </c:pt>
                <c:pt idx="6">
                  <c:v>42022</c:v>
                </c:pt>
                <c:pt idx="7">
                  <c:v>40884</c:v>
                </c:pt>
                <c:pt idx="8">
                  <c:v>39621</c:v>
                </c:pt>
                <c:pt idx="9">
                  <c:v>41238</c:v>
                </c:pt>
                <c:pt idx="10">
                  <c:v>39955</c:v>
                </c:pt>
                <c:pt idx="11">
                  <c:v>40932</c:v>
                </c:pt>
                <c:pt idx="12">
                  <c:v>44524</c:v>
                </c:pt>
                <c:pt idx="13">
                  <c:v>52608</c:v>
                </c:pt>
                <c:pt idx="14">
                  <c:v>53947</c:v>
                </c:pt>
                <c:pt idx="15">
                  <c:v>57685</c:v>
                </c:pt>
                <c:pt idx="16">
                  <c:v>54094</c:v>
                </c:pt>
                <c:pt idx="17">
                  <c:v>57934</c:v>
                </c:pt>
                <c:pt idx="18">
                  <c:v>55519</c:v>
                </c:pt>
              </c:numCache>
            </c:numRef>
          </c:val>
          <c:smooth val="0"/>
        </c:ser>
        <c:ser>
          <c:idx val="0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'Subst HA Jun Jul-15'!$A$1:$A$19</c:f>
              <c:numCache>
                <c:formatCode>General</c:formatCode>
                <c:ptCount val="19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</c:numCache>
            </c:numRef>
          </c:cat>
          <c:val>
            <c:numRef>
              <c:f>'Subst HA Jun Jul-15'!$C$1:$C$19</c:f>
              <c:numCache>
                <c:formatCode>General</c:formatCode>
                <c:ptCount val="19"/>
                <c:pt idx="0">
                  <c:v>43738</c:v>
                </c:pt>
                <c:pt idx="1">
                  <c:v>43738</c:v>
                </c:pt>
                <c:pt idx="2">
                  <c:v>43738</c:v>
                </c:pt>
                <c:pt idx="3">
                  <c:v>43738</c:v>
                </c:pt>
                <c:pt idx="4">
                  <c:v>43738</c:v>
                </c:pt>
                <c:pt idx="5">
                  <c:v>43738</c:v>
                </c:pt>
                <c:pt idx="6">
                  <c:v>43738</c:v>
                </c:pt>
                <c:pt idx="7">
                  <c:v>43738</c:v>
                </c:pt>
                <c:pt idx="8">
                  <c:v>43738</c:v>
                </c:pt>
                <c:pt idx="9">
                  <c:v>43738</c:v>
                </c:pt>
                <c:pt idx="10">
                  <c:v>43738</c:v>
                </c:pt>
                <c:pt idx="11">
                  <c:v>43738</c:v>
                </c:pt>
                <c:pt idx="13">
                  <c:v>55298</c:v>
                </c:pt>
                <c:pt idx="14">
                  <c:v>55298</c:v>
                </c:pt>
                <c:pt idx="15">
                  <c:v>55298</c:v>
                </c:pt>
                <c:pt idx="16">
                  <c:v>55298</c:v>
                </c:pt>
                <c:pt idx="17">
                  <c:v>55298</c:v>
                </c:pt>
                <c:pt idx="18">
                  <c:v>55298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686856"/>
        <c:axId val="310681760"/>
      </c:lineChart>
      <c:catAx>
        <c:axId val="310686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/>
                  <a:t>Meses</a:t>
                </a:r>
              </a:p>
            </c:rich>
          </c:tx>
          <c:layout>
            <c:manualLayout>
              <c:xMode val="edge"/>
              <c:yMode val="edge"/>
              <c:x val="0.49225450938596271"/>
              <c:y val="0.938253332738022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0681760"/>
        <c:crosses val="autoZero"/>
        <c:auto val="1"/>
        <c:lblAlgn val="ctr"/>
        <c:lblOffset val="100"/>
        <c:noMultiLvlLbl val="0"/>
      </c:catAx>
      <c:valAx>
        <c:axId val="310681760"/>
        <c:scaling>
          <c:orientation val="minMax"/>
          <c:min val="3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/>
                  <a:t>Volume (m³)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068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'[MD HA dados (1).xlsx]690990'!$G$2:$G$141</c:f>
              <c:numCache>
                <c:formatCode>mmm\-yy</c:formatCode>
                <c:ptCount val="140"/>
                <c:pt idx="0">
                  <c:v>42795</c:v>
                </c:pt>
                <c:pt idx="1">
                  <c:v>42767</c:v>
                </c:pt>
                <c:pt idx="2">
                  <c:v>42736</c:v>
                </c:pt>
                <c:pt idx="3">
                  <c:v>42705</c:v>
                </c:pt>
                <c:pt idx="4">
                  <c:v>42675</c:v>
                </c:pt>
                <c:pt idx="5">
                  <c:v>42644</c:v>
                </c:pt>
                <c:pt idx="6">
                  <c:v>42614</c:v>
                </c:pt>
                <c:pt idx="7">
                  <c:v>42583</c:v>
                </c:pt>
                <c:pt idx="8">
                  <c:v>42552</c:v>
                </c:pt>
                <c:pt idx="9">
                  <c:v>42522</c:v>
                </c:pt>
                <c:pt idx="10">
                  <c:v>42491</c:v>
                </c:pt>
                <c:pt idx="11">
                  <c:v>42461</c:v>
                </c:pt>
                <c:pt idx="12">
                  <c:v>42430</c:v>
                </c:pt>
                <c:pt idx="13">
                  <c:v>42401</c:v>
                </c:pt>
                <c:pt idx="14">
                  <c:v>42370</c:v>
                </c:pt>
                <c:pt idx="15">
                  <c:v>42339</c:v>
                </c:pt>
                <c:pt idx="16">
                  <c:v>42309</c:v>
                </c:pt>
                <c:pt idx="17">
                  <c:v>42278</c:v>
                </c:pt>
                <c:pt idx="18">
                  <c:v>42248</c:v>
                </c:pt>
                <c:pt idx="19">
                  <c:v>42217</c:v>
                </c:pt>
                <c:pt idx="20">
                  <c:v>42186</c:v>
                </c:pt>
                <c:pt idx="21">
                  <c:v>42156</c:v>
                </c:pt>
                <c:pt idx="22">
                  <c:v>42125</c:v>
                </c:pt>
                <c:pt idx="23">
                  <c:v>42095</c:v>
                </c:pt>
                <c:pt idx="24">
                  <c:v>42064</c:v>
                </c:pt>
                <c:pt idx="25">
                  <c:v>42036</c:v>
                </c:pt>
                <c:pt idx="26">
                  <c:v>42005</c:v>
                </c:pt>
                <c:pt idx="27">
                  <c:v>41974</c:v>
                </c:pt>
                <c:pt idx="28">
                  <c:v>41944</c:v>
                </c:pt>
                <c:pt idx="29">
                  <c:v>41913</c:v>
                </c:pt>
                <c:pt idx="30">
                  <c:v>41883</c:v>
                </c:pt>
                <c:pt idx="31">
                  <c:v>41852</c:v>
                </c:pt>
                <c:pt idx="32">
                  <c:v>41821</c:v>
                </c:pt>
                <c:pt idx="33">
                  <c:v>41791</c:v>
                </c:pt>
                <c:pt idx="34">
                  <c:v>41760</c:v>
                </c:pt>
                <c:pt idx="35">
                  <c:v>41730</c:v>
                </c:pt>
                <c:pt idx="36">
                  <c:v>41699</c:v>
                </c:pt>
                <c:pt idx="37">
                  <c:v>41671</c:v>
                </c:pt>
                <c:pt idx="38">
                  <c:v>41640</c:v>
                </c:pt>
                <c:pt idx="39">
                  <c:v>41609</c:v>
                </c:pt>
                <c:pt idx="40">
                  <c:v>41579</c:v>
                </c:pt>
                <c:pt idx="41">
                  <c:v>41548</c:v>
                </c:pt>
                <c:pt idx="42">
                  <c:v>41518</c:v>
                </c:pt>
                <c:pt idx="43">
                  <c:v>41487</c:v>
                </c:pt>
                <c:pt idx="44">
                  <c:v>41456</c:v>
                </c:pt>
                <c:pt idx="45">
                  <c:v>41426</c:v>
                </c:pt>
                <c:pt idx="46">
                  <c:v>41395</c:v>
                </c:pt>
                <c:pt idx="47">
                  <c:v>41365</c:v>
                </c:pt>
                <c:pt idx="48">
                  <c:v>41334</c:v>
                </c:pt>
                <c:pt idx="49">
                  <c:v>41306</c:v>
                </c:pt>
                <c:pt idx="50">
                  <c:v>41275</c:v>
                </c:pt>
                <c:pt idx="51">
                  <c:v>41244</c:v>
                </c:pt>
                <c:pt idx="52">
                  <c:v>41214</c:v>
                </c:pt>
                <c:pt idx="53">
                  <c:v>41183</c:v>
                </c:pt>
                <c:pt idx="54">
                  <c:v>41153</c:v>
                </c:pt>
                <c:pt idx="55">
                  <c:v>41122</c:v>
                </c:pt>
                <c:pt idx="56">
                  <c:v>41091</c:v>
                </c:pt>
                <c:pt idx="57">
                  <c:v>41061</c:v>
                </c:pt>
                <c:pt idx="58">
                  <c:v>41030</c:v>
                </c:pt>
                <c:pt idx="59">
                  <c:v>41000</c:v>
                </c:pt>
                <c:pt idx="60">
                  <c:v>40969</c:v>
                </c:pt>
                <c:pt idx="61">
                  <c:v>40940</c:v>
                </c:pt>
                <c:pt idx="62">
                  <c:v>40909</c:v>
                </c:pt>
                <c:pt idx="63">
                  <c:v>40878</c:v>
                </c:pt>
                <c:pt idx="64">
                  <c:v>40848</c:v>
                </c:pt>
                <c:pt idx="65">
                  <c:v>40817</c:v>
                </c:pt>
                <c:pt idx="66">
                  <c:v>40787</c:v>
                </c:pt>
                <c:pt idx="67">
                  <c:v>40756</c:v>
                </c:pt>
                <c:pt idx="68">
                  <c:v>40725</c:v>
                </c:pt>
                <c:pt idx="69">
                  <c:v>40695</c:v>
                </c:pt>
                <c:pt idx="70">
                  <c:v>40664</c:v>
                </c:pt>
                <c:pt idx="71">
                  <c:v>40634</c:v>
                </c:pt>
                <c:pt idx="72">
                  <c:v>40603</c:v>
                </c:pt>
                <c:pt idx="73">
                  <c:v>40575</c:v>
                </c:pt>
                <c:pt idx="74">
                  <c:v>40544</c:v>
                </c:pt>
                <c:pt idx="75">
                  <c:v>40513</c:v>
                </c:pt>
                <c:pt idx="76">
                  <c:v>40483</c:v>
                </c:pt>
                <c:pt idx="77">
                  <c:v>40452</c:v>
                </c:pt>
                <c:pt idx="78">
                  <c:v>40422</c:v>
                </c:pt>
                <c:pt idx="79">
                  <c:v>40391</c:v>
                </c:pt>
                <c:pt idx="80">
                  <c:v>40360</c:v>
                </c:pt>
                <c:pt idx="81">
                  <c:v>40330</c:v>
                </c:pt>
                <c:pt idx="82">
                  <c:v>40299</c:v>
                </c:pt>
                <c:pt idx="83">
                  <c:v>40269</c:v>
                </c:pt>
                <c:pt idx="84">
                  <c:v>40238</c:v>
                </c:pt>
                <c:pt idx="85">
                  <c:v>40210</c:v>
                </c:pt>
                <c:pt idx="86">
                  <c:v>40179</c:v>
                </c:pt>
                <c:pt idx="87">
                  <c:v>40148</c:v>
                </c:pt>
                <c:pt idx="88">
                  <c:v>40118</c:v>
                </c:pt>
                <c:pt idx="89">
                  <c:v>40087</c:v>
                </c:pt>
                <c:pt idx="90">
                  <c:v>40057</c:v>
                </c:pt>
                <c:pt idx="91">
                  <c:v>40026</c:v>
                </c:pt>
                <c:pt idx="92">
                  <c:v>39995</c:v>
                </c:pt>
                <c:pt idx="93">
                  <c:v>39965</c:v>
                </c:pt>
                <c:pt idx="94">
                  <c:v>39934</c:v>
                </c:pt>
                <c:pt idx="95">
                  <c:v>39904</c:v>
                </c:pt>
                <c:pt idx="96">
                  <c:v>39873</c:v>
                </c:pt>
                <c:pt idx="97">
                  <c:v>39845</c:v>
                </c:pt>
                <c:pt idx="98">
                  <c:v>39814</c:v>
                </c:pt>
                <c:pt idx="99">
                  <c:v>39783</c:v>
                </c:pt>
                <c:pt idx="100">
                  <c:v>39753</c:v>
                </c:pt>
                <c:pt idx="101">
                  <c:v>39722</c:v>
                </c:pt>
                <c:pt idx="102">
                  <c:v>39692</c:v>
                </c:pt>
                <c:pt idx="103">
                  <c:v>39661</c:v>
                </c:pt>
                <c:pt idx="104">
                  <c:v>39630</c:v>
                </c:pt>
                <c:pt idx="105">
                  <c:v>39600</c:v>
                </c:pt>
                <c:pt idx="106">
                  <c:v>39569</c:v>
                </c:pt>
                <c:pt idx="107">
                  <c:v>39539</c:v>
                </c:pt>
                <c:pt idx="108">
                  <c:v>39508</c:v>
                </c:pt>
                <c:pt idx="109">
                  <c:v>39479</c:v>
                </c:pt>
                <c:pt idx="110">
                  <c:v>39448</c:v>
                </c:pt>
                <c:pt idx="111">
                  <c:v>39417</c:v>
                </c:pt>
                <c:pt idx="112">
                  <c:v>39387</c:v>
                </c:pt>
                <c:pt idx="113">
                  <c:v>39356</c:v>
                </c:pt>
                <c:pt idx="114">
                  <c:v>39326</c:v>
                </c:pt>
                <c:pt idx="115">
                  <c:v>39295</c:v>
                </c:pt>
                <c:pt idx="116">
                  <c:v>39264</c:v>
                </c:pt>
                <c:pt idx="117">
                  <c:v>39234</c:v>
                </c:pt>
                <c:pt idx="118">
                  <c:v>39203</c:v>
                </c:pt>
                <c:pt idx="119">
                  <c:v>39173</c:v>
                </c:pt>
                <c:pt idx="120">
                  <c:v>39142</c:v>
                </c:pt>
                <c:pt idx="121">
                  <c:v>39114</c:v>
                </c:pt>
                <c:pt idx="122">
                  <c:v>39083</c:v>
                </c:pt>
                <c:pt idx="123">
                  <c:v>39052</c:v>
                </c:pt>
                <c:pt idx="124">
                  <c:v>39022</c:v>
                </c:pt>
                <c:pt idx="125">
                  <c:v>38991</c:v>
                </c:pt>
                <c:pt idx="126">
                  <c:v>38961</c:v>
                </c:pt>
                <c:pt idx="127">
                  <c:v>38930</c:v>
                </c:pt>
                <c:pt idx="128">
                  <c:v>38899</c:v>
                </c:pt>
                <c:pt idx="129">
                  <c:v>38869</c:v>
                </c:pt>
                <c:pt idx="130">
                  <c:v>38838</c:v>
                </c:pt>
                <c:pt idx="131">
                  <c:v>38808</c:v>
                </c:pt>
                <c:pt idx="132">
                  <c:v>38777</c:v>
                </c:pt>
                <c:pt idx="133">
                  <c:v>38749</c:v>
                </c:pt>
                <c:pt idx="134">
                  <c:v>38718</c:v>
                </c:pt>
                <c:pt idx="135">
                  <c:v>38687</c:v>
                </c:pt>
                <c:pt idx="136">
                  <c:v>38657</c:v>
                </c:pt>
                <c:pt idx="137">
                  <c:v>38626</c:v>
                </c:pt>
                <c:pt idx="138">
                  <c:v>38596</c:v>
                </c:pt>
                <c:pt idx="139">
                  <c:v>38565</c:v>
                </c:pt>
              </c:numCache>
            </c:numRef>
          </c:xVal>
          <c:yVal>
            <c:numRef>
              <c:f>'[MD HA dados (1).xlsx]690990'!$H$2:$H$141</c:f>
              <c:numCache>
                <c:formatCode>General</c:formatCode>
                <c:ptCount val="140"/>
                <c:pt idx="0">
                  <c:v>40</c:v>
                </c:pt>
                <c:pt idx="1">
                  <c:v>42</c:v>
                </c:pt>
                <c:pt idx="2">
                  <c:v>40</c:v>
                </c:pt>
                <c:pt idx="3">
                  <c:v>42</c:v>
                </c:pt>
                <c:pt idx="4">
                  <c:v>46</c:v>
                </c:pt>
                <c:pt idx="5">
                  <c:v>44</c:v>
                </c:pt>
                <c:pt idx="6">
                  <c:v>32</c:v>
                </c:pt>
                <c:pt idx="7">
                  <c:v>31</c:v>
                </c:pt>
                <c:pt idx="8">
                  <c:v>34</c:v>
                </c:pt>
                <c:pt idx="9">
                  <c:v>36</c:v>
                </c:pt>
                <c:pt idx="10">
                  <c:v>37</c:v>
                </c:pt>
                <c:pt idx="11">
                  <c:v>39</c:v>
                </c:pt>
                <c:pt idx="12">
                  <c:v>34</c:v>
                </c:pt>
                <c:pt idx="13">
                  <c:v>34</c:v>
                </c:pt>
                <c:pt idx="14">
                  <c:v>42</c:v>
                </c:pt>
                <c:pt idx="15">
                  <c:v>43</c:v>
                </c:pt>
                <c:pt idx="16">
                  <c:v>49</c:v>
                </c:pt>
                <c:pt idx="17">
                  <c:v>39</c:v>
                </c:pt>
                <c:pt idx="18">
                  <c:v>32</c:v>
                </c:pt>
                <c:pt idx="19">
                  <c:v>27</c:v>
                </c:pt>
                <c:pt idx="20">
                  <c:v>31</c:v>
                </c:pt>
                <c:pt idx="21">
                  <c:v>3</c:v>
                </c:pt>
                <c:pt idx="22">
                  <c:v>5</c:v>
                </c:pt>
                <c:pt idx="23">
                  <c:v>7</c:v>
                </c:pt>
                <c:pt idx="24">
                  <c:v>7</c:v>
                </c:pt>
                <c:pt idx="25">
                  <c:v>7</c:v>
                </c:pt>
                <c:pt idx="26">
                  <c:v>8</c:v>
                </c:pt>
                <c:pt idx="27">
                  <c:v>38</c:v>
                </c:pt>
                <c:pt idx="28">
                  <c:v>36</c:v>
                </c:pt>
                <c:pt idx="29">
                  <c:v>28</c:v>
                </c:pt>
                <c:pt idx="30">
                  <c:v>34</c:v>
                </c:pt>
                <c:pt idx="31">
                  <c:v>33</c:v>
                </c:pt>
                <c:pt idx="32">
                  <c:v>27</c:v>
                </c:pt>
                <c:pt idx="33">
                  <c:v>34</c:v>
                </c:pt>
                <c:pt idx="34">
                  <c:v>29</c:v>
                </c:pt>
                <c:pt idx="35">
                  <c:v>33</c:v>
                </c:pt>
                <c:pt idx="36">
                  <c:v>37</c:v>
                </c:pt>
                <c:pt idx="37">
                  <c:v>46</c:v>
                </c:pt>
                <c:pt idx="38">
                  <c:v>47</c:v>
                </c:pt>
                <c:pt idx="39">
                  <c:v>55</c:v>
                </c:pt>
                <c:pt idx="40">
                  <c:v>54</c:v>
                </c:pt>
                <c:pt idx="41">
                  <c:v>53</c:v>
                </c:pt>
                <c:pt idx="42">
                  <c:v>44</c:v>
                </c:pt>
                <c:pt idx="43">
                  <c:v>44</c:v>
                </c:pt>
                <c:pt idx="44">
                  <c:v>30</c:v>
                </c:pt>
                <c:pt idx="45">
                  <c:v>35</c:v>
                </c:pt>
                <c:pt idx="46">
                  <c:v>29</c:v>
                </c:pt>
                <c:pt idx="47">
                  <c:v>32</c:v>
                </c:pt>
                <c:pt idx="48">
                  <c:v>39</c:v>
                </c:pt>
                <c:pt idx="49">
                  <c:v>40</c:v>
                </c:pt>
                <c:pt idx="50">
                  <c:v>53</c:v>
                </c:pt>
                <c:pt idx="51">
                  <c:v>56</c:v>
                </c:pt>
                <c:pt idx="52">
                  <c:v>49</c:v>
                </c:pt>
                <c:pt idx="53">
                  <c:v>46</c:v>
                </c:pt>
                <c:pt idx="54">
                  <c:v>35</c:v>
                </c:pt>
                <c:pt idx="55">
                  <c:v>29</c:v>
                </c:pt>
                <c:pt idx="56">
                  <c:v>33</c:v>
                </c:pt>
                <c:pt idx="57">
                  <c:v>35</c:v>
                </c:pt>
                <c:pt idx="58">
                  <c:v>42</c:v>
                </c:pt>
                <c:pt idx="59">
                  <c:v>39</c:v>
                </c:pt>
                <c:pt idx="60">
                  <c:v>49</c:v>
                </c:pt>
                <c:pt idx="61">
                  <c:v>47</c:v>
                </c:pt>
                <c:pt idx="62">
                  <c:v>48</c:v>
                </c:pt>
                <c:pt idx="63">
                  <c:v>57</c:v>
                </c:pt>
                <c:pt idx="64">
                  <c:v>65</c:v>
                </c:pt>
                <c:pt idx="65">
                  <c:v>60</c:v>
                </c:pt>
                <c:pt idx="66">
                  <c:v>53</c:v>
                </c:pt>
                <c:pt idx="67">
                  <c:v>62</c:v>
                </c:pt>
                <c:pt idx="68">
                  <c:v>47</c:v>
                </c:pt>
                <c:pt idx="69">
                  <c:v>57</c:v>
                </c:pt>
                <c:pt idx="70">
                  <c:v>48</c:v>
                </c:pt>
                <c:pt idx="71">
                  <c:v>52</c:v>
                </c:pt>
                <c:pt idx="72">
                  <c:v>53</c:v>
                </c:pt>
                <c:pt idx="73">
                  <c:v>49</c:v>
                </c:pt>
                <c:pt idx="74">
                  <c:v>39</c:v>
                </c:pt>
                <c:pt idx="75">
                  <c:v>38</c:v>
                </c:pt>
                <c:pt idx="76">
                  <c:v>46</c:v>
                </c:pt>
                <c:pt idx="77">
                  <c:v>41</c:v>
                </c:pt>
                <c:pt idx="78">
                  <c:v>42</c:v>
                </c:pt>
                <c:pt idx="79">
                  <c:v>54</c:v>
                </c:pt>
                <c:pt idx="80">
                  <c:v>41</c:v>
                </c:pt>
                <c:pt idx="81">
                  <c:v>41</c:v>
                </c:pt>
                <c:pt idx="82">
                  <c:v>45</c:v>
                </c:pt>
                <c:pt idx="83">
                  <c:v>43</c:v>
                </c:pt>
                <c:pt idx="84">
                  <c:v>69</c:v>
                </c:pt>
                <c:pt idx="85">
                  <c:v>54</c:v>
                </c:pt>
                <c:pt idx="86">
                  <c:v>39</c:v>
                </c:pt>
                <c:pt idx="87">
                  <c:v>43</c:v>
                </c:pt>
                <c:pt idx="88">
                  <c:v>30</c:v>
                </c:pt>
                <c:pt idx="89">
                  <c:v>38</c:v>
                </c:pt>
                <c:pt idx="90">
                  <c:v>34</c:v>
                </c:pt>
                <c:pt idx="91">
                  <c:v>36</c:v>
                </c:pt>
                <c:pt idx="92">
                  <c:v>34</c:v>
                </c:pt>
                <c:pt idx="93">
                  <c:v>32</c:v>
                </c:pt>
                <c:pt idx="94">
                  <c:v>38</c:v>
                </c:pt>
                <c:pt idx="95">
                  <c:v>39</c:v>
                </c:pt>
                <c:pt idx="96">
                  <c:v>43</c:v>
                </c:pt>
                <c:pt idx="97">
                  <c:v>47</c:v>
                </c:pt>
                <c:pt idx="98">
                  <c:v>40</c:v>
                </c:pt>
                <c:pt idx="99">
                  <c:v>39</c:v>
                </c:pt>
                <c:pt idx="100">
                  <c:v>37</c:v>
                </c:pt>
                <c:pt idx="101">
                  <c:v>38</c:v>
                </c:pt>
                <c:pt idx="102">
                  <c:v>34</c:v>
                </c:pt>
                <c:pt idx="103">
                  <c:v>42</c:v>
                </c:pt>
                <c:pt idx="104">
                  <c:v>34</c:v>
                </c:pt>
                <c:pt idx="105">
                  <c:v>30</c:v>
                </c:pt>
                <c:pt idx="106">
                  <c:v>28</c:v>
                </c:pt>
                <c:pt idx="107">
                  <c:v>36</c:v>
                </c:pt>
                <c:pt idx="108">
                  <c:v>33</c:v>
                </c:pt>
                <c:pt idx="109">
                  <c:v>32</c:v>
                </c:pt>
                <c:pt idx="110">
                  <c:v>34</c:v>
                </c:pt>
                <c:pt idx="111">
                  <c:v>33</c:v>
                </c:pt>
                <c:pt idx="112">
                  <c:v>38</c:v>
                </c:pt>
                <c:pt idx="113">
                  <c:v>36</c:v>
                </c:pt>
                <c:pt idx="114">
                  <c:v>34</c:v>
                </c:pt>
                <c:pt idx="115">
                  <c:v>29</c:v>
                </c:pt>
                <c:pt idx="116">
                  <c:v>29</c:v>
                </c:pt>
                <c:pt idx="117">
                  <c:v>26</c:v>
                </c:pt>
                <c:pt idx="118">
                  <c:v>24</c:v>
                </c:pt>
                <c:pt idx="119">
                  <c:v>31</c:v>
                </c:pt>
                <c:pt idx="120">
                  <c:v>32</c:v>
                </c:pt>
                <c:pt idx="121">
                  <c:v>38</c:v>
                </c:pt>
                <c:pt idx="122">
                  <c:v>28</c:v>
                </c:pt>
                <c:pt idx="123">
                  <c:v>25</c:v>
                </c:pt>
                <c:pt idx="124">
                  <c:v>33</c:v>
                </c:pt>
                <c:pt idx="125">
                  <c:v>29</c:v>
                </c:pt>
                <c:pt idx="126">
                  <c:v>33</c:v>
                </c:pt>
                <c:pt idx="127">
                  <c:v>34</c:v>
                </c:pt>
                <c:pt idx="128">
                  <c:v>25</c:v>
                </c:pt>
                <c:pt idx="129">
                  <c:v>28</c:v>
                </c:pt>
                <c:pt idx="130">
                  <c:v>22</c:v>
                </c:pt>
                <c:pt idx="131">
                  <c:v>32</c:v>
                </c:pt>
                <c:pt idx="132">
                  <c:v>28</c:v>
                </c:pt>
                <c:pt idx="133">
                  <c:v>35</c:v>
                </c:pt>
                <c:pt idx="134">
                  <c:v>28</c:v>
                </c:pt>
                <c:pt idx="135">
                  <c:v>27</c:v>
                </c:pt>
                <c:pt idx="136">
                  <c:v>39</c:v>
                </c:pt>
                <c:pt idx="137">
                  <c:v>39</c:v>
                </c:pt>
                <c:pt idx="138">
                  <c:v>33</c:v>
                </c:pt>
                <c:pt idx="139">
                  <c:v>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115360"/>
        <c:axId val="182112616"/>
      </c:scatterChart>
      <c:valAx>
        <c:axId val="182115360"/>
        <c:scaling>
          <c:orientation val="minMax"/>
          <c:max val="42795"/>
          <c:min val="3856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112616"/>
        <c:crosses val="autoZero"/>
        <c:crossBetween val="midCat"/>
        <c:majorUnit val="300"/>
      </c:valAx>
      <c:valAx>
        <c:axId val="182112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115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995625546806667E-2"/>
          <c:y val="1.6353316579451792E-2"/>
          <c:w val="0.88550436486341444"/>
          <c:h val="0.83917654705491507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numRef>
              <c:f>Plan1!$A$1:$A$13</c:f>
              <c:numCache>
                <c:formatCode>General</c:formatCode>
                <c:ptCount val="13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cat>
          <c:val>
            <c:numRef>
              <c:f>Plan1!$B$1:$B$13</c:f>
              <c:numCache>
                <c:formatCode>General</c:formatCode>
                <c:ptCount val="13"/>
                <c:pt idx="0">
                  <c:v>1825</c:v>
                </c:pt>
                <c:pt idx="1">
                  <c:v>1511</c:v>
                </c:pt>
                <c:pt idx="2">
                  <c:v>1334</c:v>
                </c:pt>
                <c:pt idx="3">
                  <c:v>1086</c:v>
                </c:pt>
                <c:pt idx="4">
                  <c:v>625</c:v>
                </c:pt>
                <c:pt idx="5">
                  <c:v>877</c:v>
                </c:pt>
                <c:pt idx="6">
                  <c:v>2287</c:v>
                </c:pt>
                <c:pt idx="7">
                  <c:v>2967</c:v>
                </c:pt>
                <c:pt idx="8">
                  <c:v>3183</c:v>
                </c:pt>
                <c:pt idx="9">
                  <c:v>3162</c:v>
                </c:pt>
                <c:pt idx="10">
                  <c:v>3348</c:v>
                </c:pt>
                <c:pt idx="11">
                  <c:v>3297</c:v>
                </c:pt>
                <c:pt idx="12">
                  <c:v>3095</c:v>
                </c:pt>
              </c:numCache>
            </c:numRef>
          </c:val>
          <c:smooth val="0"/>
        </c:ser>
        <c:ser>
          <c:idx val="0"/>
          <c:order val="1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Plan1!$A$1:$A$13</c:f>
              <c:numCache>
                <c:formatCode>General</c:formatCode>
                <c:ptCount val="13"/>
                <c:pt idx="0">
                  <c:v>-6</c:v>
                </c:pt>
                <c:pt idx="1">
                  <c:v>-5</c:v>
                </c:pt>
                <c:pt idx="2">
                  <c:v>-4</c:v>
                </c:pt>
                <c:pt idx="3">
                  <c:v>-3</c:v>
                </c:pt>
                <c:pt idx="4">
                  <c:v>-2</c:v>
                </c:pt>
                <c:pt idx="5">
                  <c:v>-1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</c:numCache>
            </c:numRef>
          </c:cat>
          <c:val>
            <c:numRef>
              <c:f>Plan1!$C$1:$C$13</c:f>
              <c:numCache>
                <c:formatCode>General</c:formatCode>
                <c:ptCount val="13"/>
                <c:pt idx="0">
                  <c:v>1209</c:v>
                </c:pt>
                <c:pt idx="1">
                  <c:v>1209</c:v>
                </c:pt>
                <c:pt idx="2">
                  <c:v>1209</c:v>
                </c:pt>
                <c:pt idx="3">
                  <c:v>1209</c:v>
                </c:pt>
                <c:pt idx="4">
                  <c:v>1209</c:v>
                </c:pt>
                <c:pt idx="5">
                  <c:v>1209</c:v>
                </c:pt>
                <c:pt idx="7">
                  <c:v>3175</c:v>
                </c:pt>
                <c:pt idx="8">
                  <c:v>3175</c:v>
                </c:pt>
                <c:pt idx="9">
                  <c:v>3175</c:v>
                </c:pt>
                <c:pt idx="10">
                  <c:v>3175</c:v>
                </c:pt>
                <c:pt idx="11">
                  <c:v>3175</c:v>
                </c:pt>
                <c:pt idx="12">
                  <c:v>3175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684896"/>
        <c:axId val="310681368"/>
      </c:lineChart>
      <c:catAx>
        <c:axId val="310684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 dirty="0" smtClean="0"/>
                  <a:t>Meses</a:t>
                </a:r>
                <a:endParaRPr lang="pt-BR" sz="12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0681368"/>
        <c:crosses val="autoZero"/>
        <c:auto val="1"/>
        <c:lblAlgn val="ctr"/>
        <c:lblOffset val="100"/>
        <c:noMultiLvlLbl val="0"/>
      </c:catAx>
      <c:valAx>
        <c:axId val="31068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 dirty="0" smtClean="0"/>
                  <a:t>Volume (m³)</a:t>
                </a:r>
                <a:endParaRPr lang="pt-BR" sz="12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068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Plan1!$F$2:$F$12</c:f>
              <c:strCache>
                <c:ptCount val="11"/>
                <c:pt idx="0">
                  <c:v>0-1</c:v>
                </c:pt>
                <c:pt idx="1">
                  <c:v>1-2</c:v>
                </c:pt>
                <c:pt idx="2">
                  <c:v>2-3</c:v>
                </c:pt>
                <c:pt idx="3">
                  <c:v>3-4</c:v>
                </c:pt>
                <c:pt idx="4">
                  <c:v>4-5</c:v>
                </c:pt>
                <c:pt idx="5">
                  <c:v>5-6</c:v>
                </c:pt>
                <c:pt idx="6">
                  <c:v>6-7</c:v>
                </c:pt>
                <c:pt idx="7">
                  <c:v>7-8</c:v>
                </c:pt>
                <c:pt idx="8">
                  <c:v>8-9</c:v>
                </c:pt>
                <c:pt idx="9">
                  <c:v>9-10</c:v>
                </c:pt>
                <c:pt idx="10">
                  <c:v>&gt;10</c:v>
                </c:pt>
              </c:strCache>
            </c:strRef>
          </c:cat>
          <c:val>
            <c:numRef>
              <c:f>Plan1!$G$2:$G$12</c:f>
              <c:numCache>
                <c:formatCode>General</c:formatCode>
                <c:ptCount val="11"/>
                <c:pt idx="0">
                  <c:v>9422</c:v>
                </c:pt>
                <c:pt idx="1">
                  <c:v>23565</c:v>
                </c:pt>
                <c:pt idx="2">
                  <c:v>18265</c:v>
                </c:pt>
                <c:pt idx="3">
                  <c:v>12063</c:v>
                </c:pt>
                <c:pt idx="4">
                  <c:v>4954</c:v>
                </c:pt>
                <c:pt idx="5">
                  <c:v>1849</c:v>
                </c:pt>
                <c:pt idx="6">
                  <c:v>3813</c:v>
                </c:pt>
                <c:pt idx="7">
                  <c:v>1882</c:v>
                </c:pt>
                <c:pt idx="8">
                  <c:v>2636</c:v>
                </c:pt>
                <c:pt idx="9">
                  <c:v>7157</c:v>
                </c:pt>
                <c:pt idx="10">
                  <c:v>1624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2113400"/>
        <c:axId val="182118104"/>
      </c:barChart>
      <c:catAx>
        <c:axId val="182113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118104"/>
        <c:crosses val="autoZero"/>
        <c:auto val="1"/>
        <c:lblAlgn val="ctr"/>
        <c:lblOffset val="100"/>
        <c:noMultiLvlLbl val="0"/>
      </c:catAx>
      <c:valAx>
        <c:axId val="182118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Quantidade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113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037207367114238"/>
          <c:y val="0.11997457371170384"/>
          <c:w val="0.73497878755077206"/>
          <c:h val="0.713064248426826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'2016'!$B$130</c:f>
              <c:strCache>
                <c:ptCount val="1"/>
                <c:pt idx="0">
                  <c:v>VELOCIMÉTRICO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3698544092244839E-2"/>
                  <c:y val="-1.2278527924292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51282051282043E-2"/>
                  <c:y val="-1.7287949516464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233618233618232E-2"/>
                  <c:y val="-2.593192427469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'2016'!$A$131:$A$133</c:f>
              <c:strCache>
                <c:ptCount val="3"/>
                <c:pt idx="0">
                  <c:v>0 A 10</c:v>
                </c:pt>
                <c:pt idx="1">
                  <c:v>11 A 20</c:v>
                </c:pt>
                <c:pt idx="2">
                  <c:v>&gt;20</c:v>
                </c:pt>
              </c:strCache>
            </c:strRef>
          </c:cat>
          <c:val>
            <c:numRef>
              <c:f>'2016'!$B$131:$B$133</c:f>
              <c:numCache>
                <c:formatCode>0.00%</c:formatCode>
                <c:ptCount val="3"/>
                <c:pt idx="0">
                  <c:v>0.1852</c:v>
                </c:pt>
                <c:pt idx="1">
                  <c:v>0.10199999999999999</c:v>
                </c:pt>
                <c:pt idx="2">
                  <c:v>0.11020000000000001</c:v>
                </c:pt>
              </c:numCache>
            </c:numRef>
          </c:val>
        </c:ser>
        <c:ser>
          <c:idx val="1"/>
          <c:order val="1"/>
          <c:tx>
            <c:strRef>
              <c:f>'2016'!$C$130</c:f>
              <c:strCache>
                <c:ptCount val="1"/>
                <c:pt idx="0">
                  <c:v>VOLUMÉTRICO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1.1111171035127458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711532853266E-2"/>
                  <c:y val="-2.593192427469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150684931506848E-2"/>
                  <c:y val="-1.851851851851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'2016'!$A$131:$A$133</c:f>
              <c:strCache>
                <c:ptCount val="3"/>
                <c:pt idx="0">
                  <c:v>0 A 10</c:v>
                </c:pt>
                <c:pt idx="1">
                  <c:v>11 A 20</c:v>
                </c:pt>
                <c:pt idx="2">
                  <c:v>&gt;20</c:v>
                </c:pt>
              </c:strCache>
            </c:strRef>
          </c:cat>
          <c:val>
            <c:numRef>
              <c:f>'2016'!$C$131:$C$133</c:f>
              <c:numCache>
                <c:formatCode>0.00%</c:formatCode>
                <c:ptCount val="3"/>
                <c:pt idx="0">
                  <c:v>1.9400000000000001E-2</c:v>
                </c:pt>
                <c:pt idx="1">
                  <c:v>1.8100000000000002E-2</c:v>
                </c:pt>
                <c:pt idx="2">
                  <c:v>1.35E-2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2114184"/>
        <c:axId val="182116928"/>
        <c:axId val="0"/>
      </c:bar3DChart>
      <c:catAx>
        <c:axId val="1821141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050" b="1"/>
                  <a:t>Consumos médios </a:t>
                </a:r>
              </a:p>
              <a:p>
                <a:pPr>
                  <a:defRPr sz="1050" b="1"/>
                </a:pPr>
                <a:r>
                  <a:rPr lang="pt-BR" sz="1050" b="1"/>
                  <a:t>(m³/mês)</a:t>
                </a:r>
              </a:p>
            </c:rich>
          </c:tx>
          <c:layout>
            <c:manualLayout>
              <c:xMode val="edge"/>
              <c:yMode val="edge"/>
              <c:x val="0.79393781093154991"/>
              <c:y val="0.86021726129156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116928"/>
        <c:crosses val="autoZero"/>
        <c:auto val="1"/>
        <c:lblAlgn val="ctr"/>
        <c:lblOffset val="100"/>
        <c:noMultiLvlLbl val="0"/>
      </c:catAx>
      <c:valAx>
        <c:axId val="18211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/>
                  <a:t>Índice de Submedição</a:t>
                </a:r>
              </a:p>
            </c:rich>
          </c:tx>
          <c:layout>
            <c:manualLayout>
              <c:xMode val="edge"/>
              <c:yMode val="edge"/>
              <c:x val="2.0371582030755557E-2"/>
              <c:y val="0.319276393532031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114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703B3-24D8-44D0-AEA4-99F01C310583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2227FD0-28A5-45FC-8617-83DC2071A23A}">
      <dgm:prSet phldrT="[Texto]" custT="1"/>
      <dgm:spPr/>
      <dgm:t>
        <a:bodyPr/>
        <a:lstStyle/>
        <a:p>
          <a:r>
            <a:rPr lang="pt-BR" sz="1600" b="1" u="sng" dirty="0" smtClean="0"/>
            <a:t>2005</a:t>
          </a:r>
          <a:r>
            <a:rPr lang="pt-BR" sz="1400" dirty="0" smtClean="0"/>
            <a:t> </a:t>
          </a:r>
        </a:p>
        <a:p>
          <a:r>
            <a:rPr lang="pt-BR" sz="1400" dirty="0" smtClean="0"/>
            <a:t>PROJETO PILOTO COM 200 VOLUMÉTRICOS INSTALADOS EM BAIRRO ISOLADO       (PQ. DAS HORTÊNCIAS)</a:t>
          </a:r>
          <a:endParaRPr lang="pt-BR" sz="1400" dirty="0"/>
        </a:p>
      </dgm:t>
    </dgm:pt>
    <dgm:pt modelId="{6D70FC84-E0A7-42F5-809A-C9AA57F9F954}" type="parTrans" cxnId="{819F03B3-7949-449E-AD33-F2AC4922292F}">
      <dgm:prSet/>
      <dgm:spPr/>
      <dgm:t>
        <a:bodyPr/>
        <a:lstStyle/>
        <a:p>
          <a:endParaRPr lang="pt-BR"/>
        </a:p>
      </dgm:t>
    </dgm:pt>
    <dgm:pt modelId="{3CA5EF9C-A4AB-45D2-8353-55FBF385E4CE}" type="sibTrans" cxnId="{819F03B3-7949-449E-AD33-F2AC4922292F}">
      <dgm:prSet/>
      <dgm:spPr/>
      <dgm:t>
        <a:bodyPr/>
        <a:lstStyle/>
        <a:p>
          <a:endParaRPr lang="pt-BR"/>
        </a:p>
      </dgm:t>
    </dgm:pt>
    <dgm:pt modelId="{A13FB52D-55DD-405C-92A1-62FFFF79AAE4}">
      <dgm:prSet phldrT="[Texto]" custT="1"/>
      <dgm:spPr/>
      <dgm:t>
        <a:bodyPr/>
        <a:lstStyle/>
        <a:p>
          <a:r>
            <a:rPr lang="pt-BR" sz="1600" b="1" u="sng" dirty="0" smtClean="0"/>
            <a:t>2007</a:t>
          </a:r>
          <a:r>
            <a:rPr lang="pt-BR" sz="1400" dirty="0" smtClean="0"/>
            <a:t>  </a:t>
          </a:r>
        </a:p>
        <a:p>
          <a:r>
            <a:rPr lang="pt-BR" sz="1400" dirty="0" smtClean="0"/>
            <a:t>INÍCIO DA UTILIZAÇÃO EM LIGAÇÕES COM CONSUMO &gt; 40 m³/mês</a:t>
          </a:r>
          <a:endParaRPr lang="pt-BR" sz="1400" dirty="0"/>
        </a:p>
      </dgm:t>
    </dgm:pt>
    <dgm:pt modelId="{34F198D3-43C6-4FF0-895F-91A3E3FC879A}" type="parTrans" cxnId="{63193367-596E-44E4-9E90-7D3DEFDF6D9C}">
      <dgm:prSet/>
      <dgm:spPr/>
      <dgm:t>
        <a:bodyPr/>
        <a:lstStyle/>
        <a:p>
          <a:endParaRPr lang="pt-BR"/>
        </a:p>
      </dgm:t>
    </dgm:pt>
    <dgm:pt modelId="{6F3DB57E-1410-411E-8A16-F40F42DEDCBE}" type="sibTrans" cxnId="{63193367-596E-44E4-9E90-7D3DEFDF6D9C}">
      <dgm:prSet/>
      <dgm:spPr/>
      <dgm:t>
        <a:bodyPr/>
        <a:lstStyle/>
        <a:p>
          <a:endParaRPr lang="pt-BR"/>
        </a:p>
      </dgm:t>
    </dgm:pt>
    <dgm:pt modelId="{FCCEA9EB-B9C1-4B7E-BE35-4654D8820155}">
      <dgm:prSet phldrT="[Texto]" custT="1"/>
      <dgm:spPr/>
      <dgm:t>
        <a:bodyPr/>
        <a:lstStyle/>
        <a:p>
          <a:r>
            <a:rPr lang="pt-BR" sz="1600" b="1" u="sng" dirty="0" smtClean="0"/>
            <a:t>2010</a:t>
          </a:r>
          <a:r>
            <a:rPr lang="pt-BR" sz="1400" dirty="0" smtClean="0"/>
            <a:t> </a:t>
          </a:r>
        </a:p>
        <a:p>
          <a:r>
            <a:rPr lang="pt-BR" sz="1400" dirty="0" smtClean="0"/>
            <a:t>PROJETO PILOTO COM RETENTORES DE PARTÍCULAS.</a:t>
          </a:r>
          <a:endParaRPr lang="pt-BR" sz="1400" dirty="0"/>
        </a:p>
      </dgm:t>
    </dgm:pt>
    <dgm:pt modelId="{EDDD1E18-98E1-4F32-8311-92E8ED9F09FC}" type="parTrans" cxnId="{12FCBFC9-FB0A-4138-8B9B-E0993C3FA32F}">
      <dgm:prSet/>
      <dgm:spPr/>
      <dgm:t>
        <a:bodyPr/>
        <a:lstStyle/>
        <a:p>
          <a:endParaRPr lang="pt-BR"/>
        </a:p>
      </dgm:t>
    </dgm:pt>
    <dgm:pt modelId="{C2F0E066-FD16-46B3-A372-E23CABD37829}" type="sibTrans" cxnId="{12FCBFC9-FB0A-4138-8B9B-E0993C3FA32F}">
      <dgm:prSet/>
      <dgm:spPr/>
      <dgm:t>
        <a:bodyPr/>
        <a:lstStyle/>
        <a:p>
          <a:endParaRPr lang="pt-BR"/>
        </a:p>
      </dgm:t>
    </dgm:pt>
    <dgm:pt modelId="{12996F7C-A106-4CA6-B2FC-614E55F0898A}">
      <dgm:prSet phldrT="[Texto]" custT="1"/>
      <dgm:spPr/>
      <dgm:t>
        <a:bodyPr/>
        <a:lstStyle/>
        <a:p>
          <a:r>
            <a:rPr lang="pt-BR" sz="1600" b="1" u="sng" dirty="0" smtClean="0"/>
            <a:t>2013</a:t>
          </a:r>
          <a:r>
            <a:rPr lang="pt-BR" sz="1400" dirty="0" smtClean="0"/>
            <a:t>  </a:t>
          </a:r>
        </a:p>
        <a:p>
          <a:r>
            <a:rPr lang="pt-BR" sz="1400" dirty="0" smtClean="0"/>
            <a:t>PADRONIZAÇÃO DO USO RETENTOR DE PARTÍCULAS</a:t>
          </a:r>
          <a:endParaRPr lang="pt-BR" sz="1400" dirty="0"/>
        </a:p>
      </dgm:t>
    </dgm:pt>
    <dgm:pt modelId="{1D808204-2410-46D6-B80B-9BFD16EA5420}" type="parTrans" cxnId="{3A9710EF-5214-4DA6-ACD4-0F9A16D78590}">
      <dgm:prSet/>
      <dgm:spPr/>
      <dgm:t>
        <a:bodyPr/>
        <a:lstStyle/>
        <a:p>
          <a:endParaRPr lang="pt-BR"/>
        </a:p>
      </dgm:t>
    </dgm:pt>
    <dgm:pt modelId="{AADF049C-8DD1-49A4-9DEA-4F400BEEAC72}" type="sibTrans" cxnId="{3A9710EF-5214-4DA6-ACD4-0F9A16D78590}">
      <dgm:prSet/>
      <dgm:spPr/>
      <dgm:t>
        <a:bodyPr/>
        <a:lstStyle/>
        <a:p>
          <a:endParaRPr lang="pt-BR"/>
        </a:p>
      </dgm:t>
    </dgm:pt>
    <dgm:pt modelId="{023DE122-FF1E-43BA-8805-188C8B837162}">
      <dgm:prSet phldrT="[Texto]" custT="1"/>
      <dgm:spPr/>
      <dgm:t>
        <a:bodyPr/>
        <a:lstStyle/>
        <a:p>
          <a:r>
            <a:rPr lang="pt-BR" sz="1400" b="1" u="sng" dirty="0" smtClean="0"/>
            <a:t>2016</a:t>
          </a:r>
          <a:r>
            <a:rPr lang="pt-BR" sz="1200" dirty="0" smtClean="0"/>
            <a:t>  </a:t>
          </a:r>
        </a:p>
        <a:p>
          <a:r>
            <a:rPr lang="pt-BR" sz="1400" dirty="0" smtClean="0"/>
            <a:t>PADRONIZAÇÃO DO USO  DE HIDRÔMETROS VOLUMÉTRICOS EM TODAS AS LIGAÇÕES DE ÁGUA</a:t>
          </a:r>
          <a:r>
            <a:rPr lang="pt-BR" sz="1200" dirty="0" smtClean="0"/>
            <a:t>.</a:t>
          </a:r>
          <a:endParaRPr lang="pt-BR" sz="1200" dirty="0"/>
        </a:p>
      </dgm:t>
    </dgm:pt>
    <dgm:pt modelId="{08825E41-49FF-4D56-A494-92E5EAF91653}" type="parTrans" cxnId="{432FFB6D-423C-4DF8-BA2A-F02C70BABA6E}">
      <dgm:prSet/>
      <dgm:spPr/>
      <dgm:t>
        <a:bodyPr/>
        <a:lstStyle/>
        <a:p>
          <a:endParaRPr lang="pt-BR"/>
        </a:p>
      </dgm:t>
    </dgm:pt>
    <dgm:pt modelId="{38F2A875-6117-4AA8-BAA3-BA327B647481}" type="sibTrans" cxnId="{432FFB6D-423C-4DF8-BA2A-F02C70BABA6E}">
      <dgm:prSet/>
      <dgm:spPr/>
      <dgm:t>
        <a:bodyPr/>
        <a:lstStyle/>
        <a:p>
          <a:endParaRPr lang="pt-BR"/>
        </a:p>
      </dgm:t>
    </dgm:pt>
    <dgm:pt modelId="{FDC2FE59-CDC8-4989-9FDB-16018761169E}">
      <dgm:prSet phldrT="[Texto]" custT="1"/>
      <dgm:spPr/>
      <dgm:t>
        <a:bodyPr/>
        <a:lstStyle/>
        <a:p>
          <a:r>
            <a:rPr lang="pt-BR" sz="1400" b="1" u="sng" dirty="0" smtClean="0"/>
            <a:t>2017</a:t>
          </a:r>
          <a:r>
            <a:rPr lang="pt-BR" sz="1400" b="1" dirty="0" smtClean="0"/>
            <a:t> </a:t>
          </a:r>
        </a:p>
        <a:p>
          <a:r>
            <a:rPr lang="pt-BR" sz="1400" dirty="0" smtClean="0"/>
            <a:t>PRESENTE EM MAIS DE 25% DAS LIGAÇÕES DE ÁGUA  COM PREVISÃO DE CHEGAR A 48% EM 2018.</a:t>
          </a:r>
          <a:endParaRPr lang="pt-BR" sz="1400" dirty="0"/>
        </a:p>
      </dgm:t>
    </dgm:pt>
    <dgm:pt modelId="{D536012B-4A42-4AF1-92BB-8EBB7CE65864}" type="parTrans" cxnId="{32B4DB4D-0363-4DCD-BD34-D6B8D3D0EFA6}">
      <dgm:prSet/>
      <dgm:spPr/>
      <dgm:t>
        <a:bodyPr/>
        <a:lstStyle/>
        <a:p>
          <a:endParaRPr lang="pt-BR"/>
        </a:p>
      </dgm:t>
    </dgm:pt>
    <dgm:pt modelId="{EA748105-537B-4A15-A2E4-8A9B7C650D81}" type="sibTrans" cxnId="{32B4DB4D-0363-4DCD-BD34-D6B8D3D0EFA6}">
      <dgm:prSet/>
      <dgm:spPr/>
      <dgm:t>
        <a:bodyPr/>
        <a:lstStyle/>
        <a:p>
          <a:endParaRPr lang="pt-BR"/>
        </a:p>
      </dgm:t>
    </dgm:pt>
    <dgm:pt modelId="{D93E2492-6A7C-4C6E-80A7-BDD0C14FAEAC}" type="pres">
      <dgm:prSet presAssocID="{5BD703B3-24D8-44D0-AEA4-99F01C3105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26C0114-D062-405B-94B8-F0DC6B718349}" type="pres">
      <dgm:prSet presAssocID="{42227FD0-28A5-45FC-8617-83DC2071A23A}" presName="node" presStyleLbl="node1" presStyleIdx="0" presStyleCnt="6" custScaleX="1067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F6D385-ABEB-4AFA-AA0B-8580BEE79ADA}" type="pres">
      <dgm:prSet presAssocID="{3CA5EF9C-A4AB-45D2-8353-55FBF385E4CE}" presName="sibTrans" presStyleCnt="0"/>
      <dgm:spPr/>
    </dgm:pt>
    <dgm:pt modelId="{BB0AAB73-EBA4-4288-8A89-5D2E62A0A732}" type="pres">
      <dgm:prSet presAssocID="{A13FB52D-55DD-405C-92A1-62FFFF79AAE4}" presName="node" presStyleLbl="node1" presStyleIdx="1" presStyleCnt="6" custScaleX="102029" custLinFactNeighborX="977" custLinFactNeighborY="-18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A737F8-69A5-4C30-9BB3-88CF3383958A}" type="pres">
      <dgm:prSet presAssocID="{6F3DB57E-1410-411E-8A16-F40F42DEDCBE}" presName="sibTrans" presStyleCnt="0"/>
      <dgm:spPr/>
    </dgm:pt>
    <dgm:pt modelId="{8A304ED3-8726-4811-A9B1-60645011E570}" type="pres">
      <dgm:prSet presAssocID="{FCCEA9EB-B9C1-4B7E-BE35-4654D8820155}" presName="node" presStyleLbl="node1" presStyleIdx="2" presStyleCnt="6" custScaleX="995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AE54E5-6D90-4A36-9569-18D38215FFE3}" type="pres">
      <dgm:prSet presAssocID="{C2F0E066-FD16-46B3-A372-E23CABD37829}" presName="sibTrans" presStyleCnt="0"/>
      <dgm:spPr/>
    </dgm:pt>
    <dgm:pt modelId="{AFFE03DF-86B6-4636-B2B2-A79FB252CB3B}" type="pres">
      <dgm:prSet presAssocID="{12996F7C-A106-4CA6-B2FC-614E55F0898A}" presName="node" presStyleLbl="node1" presStyleIdx="3" presStyleCnt="6" custScaleX="106938" custLinFactNeighborX="-17579" custLinFactNeighborY="-18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17FD6E-3328-414D-8CBA-FE9445975321}" type="pres">
      <dgm:prSet presAssocID="{AADF049C-8DD1-49A4-9DEA-4F400BEEAC72}" presName="sibTrans" presStyleCnt="0"/>
      <dgm:spPr/>
    </dgm:pt>
    <dgm:pt modelId="{DDA1AC93-2D33-4F82-9BA4-0D3F80BD9875}" type="pres">
      <dgm:prSet presAssocID="{023DE122-FF1E-43BA-8805-188C8B837162}" presName="node" presStyleLbl="node1" presStyleIdx="4" presStyleCnt="6" custScaleX="1086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019F17-C62F-422D-B11D-C751F775EE64}" type="pres">
      <dgm:prSet presAssocID="{38F2A875-6117-4AA8-BAA3-BA327B647481}" presName="sibTrans" presStyleCnt="0"/>
      <dgm:spPr/>
    </dgm:pt>
    <dgm:pt modelId="{778011BC-354F-4745-8258-BC0D9E72A6CB}" type="pres">
      <dgm:prSet presAssocID="{FDC2FE59-CDC8-4989-9FDB-16018761169E}" presName="node" presStyleLbl="node1" presStyleIdx="5" presStyleCnt="6" custLinFactNeighborX="11579" custLinFactNeighborY="54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B3B4667-100A-4C8D-A9AB-1EF9F79498BD}" type="presOf" srcId="{42227FD0-28A5-45FC-8617-83DC2071A23A}" destId="{226C0114-D062-405B-94B8-F0DC6B718349}" srcOrd="0" destOrd="0" presId="urn:microsoft.com/office/officeart/2005/8/layout/hList6"/>
    <dgm:cxn modelId="{9915637B-4B00-4B1E-939F-DCB67D321A4D}" type="presOf" srcId="{12996F7C-A106-4CA6-B2FC-614E55F0898A}" destId="{AFFE03DF-86B6-4636-B2B2-A79FB252CB3B}" srcOrd="0" destOrd="0" presId="urn:microsoft.com/office/officeart/2005/8/layout/hList6"/>
    <dgm:cxn modelId="{C198E831-1D94-4F21-86B5-0A4DAE4479EF}" type="presOf" srcId="{023DE122-FF1E-43BA-8805-188C8B837162}" destId="{DDA1AC93-2D33-4F82-9BA4-0D3F80BD9875}" srcOrd="0" destOrd="0" presId="urn:microsoft.com/office/officeart/2005/8/layout/hList6"/>
    <dgm:cxn modelId="{6CB48796-3E64-4C7B-A26F-3790AEB92A4F}" type="presOf" srcId="{FDC2FE59-CDC8-4989-9FDB-16018761169E}" destId="{778011BC-354F-4745-8258-BC0D9E72A6CB}" srcOrd="0" destOrd="0" presId="urn:microsoft.com/office/officeart/2005/8/layout/hList6"/>
    <dgm:cxn modelId="{F873557C-3BD1-4690-BFE0-B333480B4843}" type="presOf" srcId="{5BD703B3-24D8-44D0-AEA4-99F01C310583}" destId="{D93E2492-6A7C-4C6E-80A7-BDD0C14FAEAC}" srcOrd="0" destOrd="0" presId="urn:microsoft.com/office/officeart/2005/8/layout/hList6"/>
    <dgm:cxn modelId="{819F03B3-7949-449E-AD33-F2AC4922292F}" srcId="{5BD703B3-24D8-44D0-AEA4-99F01C310583}" destId="{42227FD0-28A5-45FC-8617-83DC2071A23A}" srcOrd="0" destOrd="0" parTransId="{6D70FC84-E0A7-42F5-809A-C9AA57F9F954}" sibTransId="{3CA5EF9C-A4AB-45D2-8353-55FBF385E4CE}"/>
    <dgm:cxn modelId="{32B4DB4D-0363-4DCD-BD34-D6B8D3D0EFA6}" srcId="{5BD703B3-24D8-44D0-AEA4-99F01C310583}" destId="{FDC2FE59-CDC8-4989-9FDB-16018761169E}" srcOrd="5" destOrd="0" parTransId="{D536012B-4A42-4AF1-92BB-8EBB7CE65864}" sibTransId="{EA748105-537B-4A15-A2E4-8A9B7C650D81}"/>
    <dgm:cxn modelId="{432FFB6D-423C-4DF8-BA2A-F02C70BABA6E}" srcId="{5BD703B3-24D8-44D0-AEA4-99F01C310583}" destId="{023DE122-FF1E-43BA-8805-188C8B837162}" srcOrd="4" destOrd="0" parTransId="{08825E41-49FF-4D56-A494-92E5EAF91653}" sibTransId="{38F2A875-6117-4AA8-BAA3-BA327B647481}"/>
    <dgm:cxn modelId="{934502F1-C203-423F-8858-0E46FB746ABF}" type="presOf" srcId="{FCCEA9EB-B9C1-4B7E-BE35-4654D8820155}" destId="{8A304ED3-8726-4811-A9B1-60645011E570}" srcOrd="0" destOrd="0" presId="urn:microsoft.com/office/officeart/2005/8/layout/hList6"/>
    <dgm:cxn modelId="{59CD17BA-E573-4C39-9DD3-BFC0A1CD136C}" type="presOf" srcId="{A13FB52D-55DD-405C-92A1-62FFFF79AAE4}" destId="{BB0AAB73-EBA4-4288-8A89-5D2E62A0A732}" srcOrd="0" destOrd="0" presId="urn:microsoft.com/office/officeart/2005/8/layout/hList6"/>
    <dgm:cxn modelId="{63193367-596E-44E4-9E90-7D3DEFDF6D9C}" srcId="{5BD703B3-24D8-44D0-AEA4-99F01C310583}" destId="{A13FB52D-55DD-405C-92A1-62FFFF79AAE4}" srcOrd="1" destOrd="0" parTransId="{34F198D3-43C6-4FF0-895F-91A3E3FC879A}" sibTransId="{6F3DB57E-1410-411E-8A16-F40F42DEDCBE}"/>
    <dgm:cxn modelId="{3A9710EF-5214-4DA6-ACD4-0F9A16D78590}" srcId="{5BD703B3-24D8-44D0-AEA4-99F01C310583}" destId="{12996F7C-A106-4CA6-B2FC-614E55F0898A}" srcOrd="3" destOrd="0" parTransId="{1D808204-2410-46D6-B80B-9BFD16EA5420}" sibTransId="{AADF049C-8DD1-49A4-9DEA-4F400BEEAC72}"/>
    <dgm:cxn modelId="{12FCBFC9-FB0A-4138-8B9B-E0993C3FA32F}" srcId="{5BD703B3-24D8-44D0-AEA4-99F01C310583}" destId="{FCCEA9EB-B9C1-4B7E-BE35-4654D8820155}" srcOrd="2" destOrd="0" parTransId="{EDDD1E18-98E1-4F32-8311-92E8ED9F09FC}" sibTransId="{C2F0E066-FD16-46B3-A372-E23CABD37829}"/>
    <dgm:cxn modelId="{3F896CBA-24A2-49C1-A76A-A8CC5E10A0C3}" type="presParOf" srcId="{D93E2492-6A7C-4C6E-80A7-BDD0C14FAEAC}" destId="{226C0114-D062-405B-94B8-F0DC6B718349}" srcOrd="0" destOrd="0" presId="urn:microsoft.com/office/officeart/2005/8/layout/hList6"/>
    <dgm:cxn modelId="{E5273268-7612-4632-9B78-E2B5DECB432F}" type="presParOf" srcId="{D93E2492-6A7C-4C6E-80A7-BDD0C14FAEAC}" destId="{D9F6D385-ABEB-4AFA-AA0B-8580BEE79ADA}" srcOrd="1" destOrd="0" presId="urn:microsoft.com/office/officeart/2005/8/layout/hList6"/>
    <dgm:cxn modelId="{5C2ACFCA-9CE0-4887-B689-5F910FB82176}" type="presParOf" srcId="{D93E2492-6A7C-4C6E-80A7-BDD0C14FAEAC}" destId="{BB0AAB73-EBA4-4288-8A89-5D2E62A0A732}" srcOrd="2" destOrd="0" presId="urn:microsoft.com/office/officeart/2005/8/layout/hList6"/>
    <dgm:cxn modelId="{8603020E-E5A7-4714-9F16-89FD5ED4F4DF}" type="presParOf" srcId="{D93E2492-6A7C-4C6E-80A7-BDD0C14FAEAC}" destId="{77A737F8-69A5-4C30-9BB3-88CF3383958A}" srcOrd="3" destOrd="0" presId="urn:microsoft.com/office/officeart/2005/8/layout/hList6"/>
    <dgm:cxn modelId="{894DCA36-9B91-466A-9795-78A97F3BD841}" type="presParOf" srcId="{D93E2492-6A7C-4C6E-80A7-BDD0C14FAEAC}" destId="{8A304ED3-8726-4811-A9B1-60645011E570}" srcOrd="4" destOrd="0" presId="urn:microsoft.com/office/officeart/2005/8/layout/hList6"/>
    <dgm:cxn modelId="{D0FDC4D5-6FC1-4C13-8610-F335D1A01A80}" type="presParOf" srcId="{D93E2492-6A7C-4C6E-80A7-BDD0C14FAEAC}" destId="{6FAE54E5-6D90-4A36-9569-18D38215FFE3}" srcOrd="5" destOrd="0" presId="urn:microsoft.com/office/officeart/2005/8/layout/hList6"/>
    <dgm:cxn modelId="{A007B8AE-1C80-4F2E-8999-1251E6CF7BBB}" type="presParOf" srcId="{D93E2492-6A7C-4C6E-80A7-BDD0C14FAEAC}" destId="{AFFE03DF-86B6-4636-B2B2-A79FB252CB3B}" srcOrd="6" destOrd="0" presId="urn:microsoft.com/office/officeart/2005/8/layout/hList6"/>
    <dgm:cxn modelId="{205B8408-FDBC-4783-AAC0-630CD4E615E3}" type="presParOf" srcId="{D93E2492-6A7C-4C6E-80A7-BDD0C14FAEAC}" destId="{4617FD6E-3328-414D-8CBA-FE9445975321}" srcOrd="7" destOrd="0" presId="urn:microsoft.com/office/officeart/2005/8/layout/hList6"/>
    <dgm:cxn modelId="{67BD6971-2012-4463-BDC0-E82E06E2DF81}" type="presParOf" srcId="{D93E2492-6A7C-4C6E-80A7-BDD0C14FAEAC}" destId="{DDA1AC93-2D33-4F82-9BA4-0D3F80BD9875}" srcOrd="8" destOrd="0" presId="urn:microsoft.com/office/officeart/2005/8/layout/hList6"/>
    <dgm:cxn modelId="{2404405F-CFE6-4023-A3BE-EC86B01E17AA}" type="presParOf" srcId="{D93E2492-6A7C-4C6E-80A7-BDD0C14FAEAC}" destId="{62019F17-C62F-422D-B11D-C751F775EE64}" srcOrd="9" destOrd="0" presId="urn:microsoft.com/office/officeart/2005/8/layout/hList6"/>
    <dgm:cxn modelId="{0832FD66-0D0F-424F-9A91-C76CA9920F50}" type="presParOf" srcId="{D93E2492-6A7C-4C6E-80A7-BDD0C14FAEAC}" destId="{778011BC-354F-4745-8258-BC0D9E72A6CB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C0114-D062-405B-94B8-F0DC6B718349}">
      <dsp:nvSpPr>
        <dsp:cNvPr id="0" name=""/>
        <dsp:cNvSpPr/>
      </dsp:nvSpPr>
      <dsp:spPr>
        <a:xfrm rot="16200000">
          <a:off x="-1281353" y="1282988"/>
          <a:ext cx="3960440" cy="139446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u="sng" kern="1200" dirty="0" smtClean="0"/>
            <a:t>2005</a:t>
          </a:r>
          <a:r>
            <a:rPr lang="pt-BR" sz="14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PROJETO PILOTO COM 200 VOLUMÉTRICOS INSTALADOS EM BAIRRO ISOLADO       (PQ. DAS HORTÊNCIAS)</a:t>
          </a:r>
          <a:endParaRPr lang="pt-BR" sz="1400" kern="1200" dirty="0"/>
        </a:p>
      </dsp:txBody>
      <dsp:txXfrm rot="5400000">
        <a:off x="1635" y="792088"/>
        <a:ext cx="1394463" cy="2376264"/>
      </dsp:txXfrm>
    </dsp:sp>
    <dsp:sp modelId="{BB0AAB73-EBA4-4288-8A89-5D2E62A0A732}">
      <dsp:nvSpPr>
        <dsp:cNvPr id="0" name=""/>
        <dsp:cNvSpPr/>
      </dsp:nvSpPr>
      <dsp:spPr>
        <a:xfrm rot="16200000">
          <a:off x="180945" y="1314048"/>
          <a:ext cx="3960440" cy="133234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u="sng" kern="1200" dirty="0" smtClean="0"/>
            <a:t>2007</a:t>
          </a:r>
          <a:r>
            <a:rPr lang="pt-BR" sz="1400" kern="1200" dirty="0" smtClean="0"/>
            <a:t>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INÍCIO DA UTILIZAÇÃO EM LIGAÇÕES COM CONSUMO &gt; 40 m³/mês</a:t>
          </a:r>
          <a:endParaRPr lang="pt-BR" sz="1400" kern="1200" dirty="0"/>
        </a:p>
      </dsp:txBody>
      <dsp:txXfrm rot="5400000">
        <a:off x="1494993" y="792088"/>
        <a:ext cx="1332343" cy="2376264"/>
      </dsp:txXfrm>
    </dsp:sp>
    <dsp:sp modelId="{8A304ED3-8726-4811-A9B1-60645011E570}">
      <dsp:nvSpPr>
        <dsp:cNvPr id="0" name=""/>
        <dsp:cNvSpPr/>
      </dsp:nvSpPr>
      <dsp:spPr>
        <a:xfrm rot="16200000">
          <a:off x="1594294" y="1330025"/>
          <a:ext cx="3960440" cy="1300389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u="sng" kern="1200" dirty="0" smtClean="0"/>
            <a:t>2010</a:t>
          </a:r>
          <a:r>
            <a:rPr lang="pt-BR" sz="14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PROJETO PILOTO COM RETENTORES DE PARTÍCULAS.</a:t>
          </a:r>
          <a:endParaRPr lang="pt-BR" sz="1400" kern="1200" dirty="0"/>
        </a:p>
      </dsp:txBody>
      <dsp:txXfrm rot="5400000">
        <a:off x="2924319" y="792088"/>
        <a:ext cx="1300389" cy="2376264"/>
      </dsp:txXfrm>
    </dsp:sp>
    <dsp:sp modelId="{AFFE03DF-86B6-4636-B2B2-A79FB252CB3B}">
      <dsp:nvSpPr>
        <dsp:cNvPr id="0" name=""/>
        <dsp:cNvSpPr/>
      </dsp:nvSpPr>
      <dsp:spPr>
        <a:xfrm rot="16200000">
          <a:off x="3023435" y="1281996"/>
          <a:ext cx="3960440" cy="139644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u="sng" kern="1200" dirty="0" smtClean="0"/>
            <a:t>2013</a:t>
          </a:r>
          <a:r>
            <a:rPr lang="pt-BR" sz="1400" kern="1200" dirty="0" smtClean="0"/>
            <a:t>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PADRONIZAÇÃO DO USO RETENTOR DE PARTÍCULAS</a:t>
          </a:r>
          <a:endParaRPr lang="pt-BR" sz="1400" kern="1200" dirty="0"/>
        </a:p>
      </dsp:txBody>
      <dsp:txXfrm rot="5400000">
        <a:off x="4305431" y="792088"/>
        <a:ext cx="1396447" cy="2376264"/>
      </dsp:txXfrm>
    </dsp:sp>
    <dsp:sp modelId="{DDA1AC93-2D33-4F82-9BA4-0D3F80BD9875}">
      <dsp:nvSpPr>
        <dsp:cNvPr id="0" name=""/>
        <dsp:cNvSpPr/>
      </dsp:nvSpPr>
      <dsp:spPr>
        <a:xfrm rot="16200000">
          <a:off x="4546066" y="1270968"/>
          <a:ext cx="3960440" cy="14185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sng" kern="1200" dirty="0" smtClean="0"/>
            <a:t>2016</a:t>
          </a:r>
          <a:r>
            <a:rPr lang="pt-BR" sz="1200" kern="1200" dirty="0" smtClean="0"/>
            <a:t>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PADRONIZAÇÃO DO USO  DE HIDRÔMETROS VOLUMÉTRICOS EM TODAS AS LIGAÇÕES DE ÁGUA</a:t>
          </a:r>
          <a:r>
            <a:rPr lang="pt-BR" sz="1200" kern="1200" dirty="0" smtClean="0"/>
            <a:t>.</a:t>
          </a:r>
          <a:endParaRPr lang="pt-BR" sz="1200" kern="1200" dirty="0"/>
        </a:p>
      </dsp:txBody>
      <dsp:txXfrm rot="5400000">
        <a:off x="5817034" y="792088"/>
        <a:ext cx="1418503" cy="2376264"/>
      </dsp:txXfrm>
    </dsp:sp>
    <dsp:sp modelId="{778011BC-354F-4745-8258-BC0D9E72A6CB}">
      <dsp:nvSpPr>
        <dsp:cNvPr id="0" name=""/>
        <dsp:cNvSpPr/>
      </dsp:nvSpPr>
      <dsp:spPr>
        <a:xfrm rot="16200000">
          <a:off x="6007815" y="1327295"/>
          <a:ext cx="3960440" cy="130584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sng" kern="1200" dirty="0" smtClean="0"/>
            <a:t>2017</a:t>
          </a:r>
          <a:r>
            <a:rPr lang="pt-BR" sz="1400" b="1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PRESENTE EM MAIS DE 25% DAS LIGAÇÕES DE ÁGUA  COM PREVISÃO DE CHEGAR A 48% EM 2018.</a:t>
          </a:r>
          <a:endParaRPr lang="pt-BR" sz="1400" kern="1200" dirty="0"/>
        </a:p>
      </dsp:txBody>
      <dsp:txXfrm rot="5400000">
        <a:off x="7335111" y="792087"/>
        <a:ext cx="1305848" cy="2376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0.75241</cdr:x>
      <cdr:y>0.22252</cdr:y>
    </cdr:from>
    <cdr:to>
      <cdr:x>0.99817</cdr:x>
      <cdr:y>0.77748</cdr:y>
    </cdr:to>
    <cdr:sp macro="" textlink="">
      <cdr:nvSpPr>
        <cdr:cNvPr id="2" name="CaixaDeTexto 13"/>
        <cdr:cNvSpPr txBox="1"/>
      </cdr:nvSpPr>
      <cdr:spPr>
        <a:xfrm xmlns:a="http://schemas.openxmlformats.org/drawingml/2006/main">
          <a:off x="6393189" y="1036654"/>
          <a:ext cx="2088232" cy="2585323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  <a:alpha val="44000"/>
          </a:schemeClr>
        </a:solidFill>
        <a:ln xmlns:a="http://schemas.openxmlformats.org/drawingml/2006/main">
          <a:solidFill>
            <a:schemeClr val="tx2">
              <a:lumMod val="75000"/>
            </a:schemeClr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pt-BR" sz="1800" dirty="0" smtClean="0">
              <a:solidFill>
                <a:schemeClr val="tx2"/>
              </a:solidFill>
            </a:rPr>
            <a:t>AUMENTO VOL.:     11.560 m³/mês (26%)</a:t>
          </a:r>
          <a:endParaRPr lang="pt-BR" sz="1800" dirty="0">
            <a:solidFill>
              <a:schemeClr val="tx2"/>
            </a:solidFill>
          </a:endParaRPr>
        </a:p>
        <a:p xmlns:a="http://schemas.openxmlformats.org/drawingml/2006/main">
          <a:pPr algn="ctr">
            <a:lnSpc>
              <a:spcPct val="150000"/>
            </a:lnSpc>
            <a:defRPr/>
          </a:pPr>
          <a:r>
            <a:rPr lang="pt-BR" sz="1800" dirty="0" smtClean="0">
              <a:solidFill>
                <a:schemeClr val="tx2"/>
              </a:solidFill>
            </a:rPr>
            <a:t>AUMENTO FAT.: R$91.310,00/mês (23%)</a:t>
          </a:r>
        </a:p>
        <a:p xmlns:a="http://schemas.openxmlformats.org/drawingml/2006/main">
          <a:pPr algn="ctr">
            <a:lnSpc>
              <a:spcPct val="150000"/>
            </a:lnSpc>
            <a:defRPr/>
          </a:pPr>
          <a:r>
            <a:rPr lang="pt-BR" sz="1800" dirty="0" smtClean="0">
              <a:solidFill>
                <a:schemeClr val="tx2"/>
              </a:solidFill>
            </a:rPr>
            <a:t>R.I.: 5,7 MESES</a:t>
          </a:r>
          <a:endParaRPr lang="pt-BR" sz="18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0.69202</cdr:x>
      <cdr:y>0.03994</cdr:y>
    </cdr:from>
    <cdr:to>
      <cdr:x>0.69202</cdr:x>
      <cdr:y>0.85916</cdr:y>
    </cdr:to>
    <cdr:cxnSp macro="">
      <cdr:nvCxnSpPr>
        <cdr:cNvPr id="3" name="Conector reto 2"/>
        <cdr:cNvCxnSpPr/>
      </cdr:nvCxnSpPr>
      <cdr:spPr>
        <a:xfrm xmlns:a="http://schemas.openxmlformats.org/drawingml/2006/main" flipV="1">
          <a:off x="6253476" y="193971"/>
          <a:ext cx="0" cy="39788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0.79906</cdr:x>
      <cdr:y>0</cdr:y>
    </cdr:from>
    <cdr:to>
      <cdr:x>0.95972</cdr:x>
      <cdr:y>0.07586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7220699" y="-1320023"/>
          <a:ext cx="1451803" cy="368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800" dirty="0" smtClean="0">
              <a:solidFill>
                <a:schemeClr val="accent1"/>
              </a:solidFill>
            </a:rPr>
            <a:t>Volumétricos</a:t>
          </a:r>
          <a:endParaRPr lang="pt-BR" sz="180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0.35062</cdr:x>
      <cdr:y>0.22666</cdr:y>
    </cdr:from>
    <cdr:to>
      <cdr:x>0.53615</cdr:x>
      <cdr:y>0.32834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168352" y="1100865"/>
          <a:ext cx="1676545" cy="49381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0.57875</cdr:x>
      <cdr:y>0.44304</cdr:y>
    </cdr:from>
    <cdr:to>
      <cdr:x>0.98425</cdr:x>
      <cdr:y>0.62568</cdr:y>
    </cdr:to>
    <cdr:sp macro="" textlink="">
      <cdr:nvSpPr>
        <cdr:cNvPr id="2" name="CaixaDeTexto 13"/>
        <cdr:cNvSpPr txBox="1"/>
      </cdr:nvSpPr>
      <cdr:spPr>
        <a:xfrm xmlns:a="http://schemas.openxmlformats.org/drawingml/2006/main">
          <a:off x="5292080" y="2520280"/>
          <a:ext cx="3707904" cy="1039002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  <a:alpha val="44000"/>
          </a:schemeClr>
        </a:solidFill>
        <a:ln xmlns:a="http://schemas.openxmlformats.org/drawingml/2006/main">
          <a:solidFill>
            <a:schemeClr val="tx2">
              <a:lumMod val="75000"/>
            </a:schemeClr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pt-BR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defRPr/>
          </a:pPr>
          <a:r>
            <a:rPr lang="pt-BR" sz="1600" dirty="0" smtClean="0">
              <a:solidFill>
                <a:schemeClr val="tx2"/>
              </a:solidFill>
            </a:rPr>
            <a:t>AUMENTO VOL.: 1.966 m³/mês (162%)</a:t>
          </a:r>
          <a:endParaRPr lang="pt-BR" sz="1600" dirty="0">
            <a:solidFill>
              <a:schemeClr val="tx2"/>
            </a:solidFill>
          </a:endParaRPr>
        </a:p>
        <a:p xmlns:a="http://schemas.openxmlformats.org/drawingml/2006/main">
          <a:pPr algn="ctr">
            <a:lnSpc>
              <a:spcPct val="150000"/>
            </a:lnSpc>
            <a:defRPr/>
          </a:pPr>
          <a:r>
            <a:rPr lang="pt-BR" sz="1600" dirty="0" smtClean="0">
              <a:solidFill>
                <a:schemeClr val="tx2"/>
              </a:solidFill>
            </a:rPr>
            <a:t>AUMENTO FAT.: R$24.563,00/mês (139%)</a:t>
          </a:r>
        </a:p>
        <a:p xmlns:a="http://schemas.openxmlformats.org/drawingml/2006/main">
          <a:pPr algn="ctr">
            <a:lnSpc>
              <a:spcPct val="150000"/>
            </a:lnSpc>
            <a:defRPr/>
          </a:pPr>
          <a:r>
            <a:rPr lang="pt-BR" sz="1600" dirty="0" smtClean="0">
              <a:solidFill>
                <a:schemeClr val="tx2"/>
              </a:solidFill>
            </a:rPr>
            <a:t>R.I.: 1 Mês</a:t>
          </a:r>
          <a:endParaRPr lang="pt-BR" sz="16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0.55124</cdr:x>
      <cdr:y>0.07595</cdr:y>
    </cdr:from>
    <cdr:to>
      <cdr:x>0.55612</cdr:x>
      <cdr:y>0.84097</cdr:y>
    </cdr:to>
    <cdr:cxnSp macro="">
      <cdr:nvCxnSpPr>
        <cdr:cNvPr id="3" name="Conector reto 2"/>
        <cdr:cNvCxnSpPr/>
      </cdr:nvCxnSpPr>
      <cdr:spPr>
        <a:xfrm xmlns:a="http://schemas.openxmlformats.org/drawingml/2006/main" flipH="1" flipV="1">
          <a:off x="5040560" y="432048"/>
          <a:ext cx="44590" cy="435192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0.55124</cdr:x>
      <cdr:y>0.03797</cdr:y>
    </cdr:from>
    <cdr:to>
      <cdr:x>0.61056</cdr:x>
      <cdr:y>0.08023</cdr:y>
    </cdr:to>
    <cdr:cxnSp macro="">
      <cdr:nvCxnSpPr>
        <cdr:cNvPr id="4" name="Conector de seta reta 3"/>
        <cdr:cNvCxnSpPr/>
      </cdr:nvCxnSpPr>
      <cdr:spPr>
        <a:xfrm xmlns:a="http://schemas.openxmlformats.org/drawingml/2006/main" flipV="1">
          <a:off x="5040560" y="216024"/>
          <a:ext cx="542440" cy="240365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0.63559</cdr:x>
      <cdr:y>0</cdr:y>
    </cdr:from>
    <cdr:to>
      <cdr:x>0.8903</cdr:x>
      <cdr:y>0.09659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400600" y="0"/>
          <a:ext cx="2164268" cy="4938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0.59322</cdr:x>
      <cdr:y>0.90341</cdr:y>
    </cdr:from>
    <cdr:to>
      <cdr:x>0.9613</cdr:x>
      <cdr:y>1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040560" y="4618750"/>
          <a:ext cx="3127519" cy="4938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0.71662</cdr:x>
      <cdr:y>0.07595</cdr:y>
    </cdr:from>
    <cdr:to>
      <cdr:x>0.88663</cdr:x>
      <cdr:y>0.16276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6552728" y="432048"/>
          <a:ext cx="1554615" cy="4938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0.17649</cdr:x>
      <cdr:y>0.13924</cdr:y>
    </cdr:from>
    <cdr:to>
      <cdr:x>0.3465</cdr:x>
      <cdr:y>0.22605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613780" y="792088"/>
          <a:ext cx="1554572" cy="49383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129" tIns="45564" rIns="91129" bIns="455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4187"/>
          </a:xfrm>
          <a:prstGeom prst="rect">
            <a:avLst/>
          </a:prstGeom>
        </p:spPr>
        <p:txBody>
          <a:bodyPr vert="horz" lIns="91129" tIns="45564" rIns="91129" bIns="455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129" tIns="45564" rIns="91129" bIns="455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378485"/>
            <a:ext cx="2946400" cy="494187"/>
          </a:xfrm>
          <a:prstGeom prst="rect">
            <a:avLst/>
          </a:prstGeom>
        </p:spPr>
        <p:txBody>
          <a:bodyPr vert="horz" lIns="91129" tIns="45564" rIns="91129" bIns="455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129" tIns="45564" rIns="91129" bIns="455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4187"/>
          </a:xfrm>
          <a:prstGeom prst="rect">
            <a:avLst/>
          </a:prstGeom>
        </p:spPr>
        <p:txBody>
          <a:bodyPr vert="horz" lIns="91129" tIns="45564" rIns="91129" bIns="455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4" rIns="91129" bIns="4556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690823"/>
            <a:ext cx="5438775" cy="4442939"/>
          </a:xfrm>
          <a:prstGeom prst="rect">
            <a:avLst/>
          </a:prstGeom>
        </p:spPr>
        <p:txBody>
          <a:bodyPr vert="horz" lIns="91129" tIns="45564" rIns="91129" bIns="45564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129" tIns="45564" rIns="91129" bIns="455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9" y="9378485"/>
            <a:ext cx="2946400" cy="494187"/>
          </a:xfrm>
          <a:prstGeom prst="rect">
            <a:avLst/>
          </a:prstGeom>
        </p:spPr>
        <p:txBody>
          <a:bodyPr vert="horz" lIns="91129" tIns="45564" rIns="91129" bIns="455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935" indent="-2842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825" indent="-2273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555" indent="-2273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6285" indent="-2273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101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574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047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520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53890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935" indent="-2842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825" indent="-2273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555" indent="-2273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6285" indent="-2273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101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574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047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520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918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935" indent="-2842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825" indent="-2273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555" indent="-2273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6285" indent="-2273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101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574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047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520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85485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935" indent="-2842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825" indent="-2273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555" indent="-2273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6285" indent="-2273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101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574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047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520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80613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935" indent="-2842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825" indent="-2273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555" indent="-2273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6285" indent="-2273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101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574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047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520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9568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935" indent="-2842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825" indent="-2273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555" indent="-2273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6285" indent="-2273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101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574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047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520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89091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935" indent="-2842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825" indent="-2273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555" indent="-2273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6285" indent="-2273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101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574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047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520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19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935" indent="-2842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825" indent="-2273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555" indent="-2273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6285" indent="-2273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101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574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047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520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10764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935" indent="-2842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825" indent="-2273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555" indent="-2273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6285" indent="-2273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101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574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047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520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26448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935" indent="-2842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825" indent="-2273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555" indent="-2273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6285" indent="-2273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101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574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047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520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08196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0417" indent="-28477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9103" indent="-22782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4744" indent="-22782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0385" indent="-22782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6027" indent="-2278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1668" indent="-2278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7309" indent="-2278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2950" indent="-2278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6042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935" indent="-2842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825" indent="-2273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555" indent="-2273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6285" indent="-2273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101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574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047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520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3931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935" indent="-2842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825" indent="-2273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555" indent="-2273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6285" indent="-2273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101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574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047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520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7187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935" indent="-2842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825" indent="-2273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555" indent="-2273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6285" indent="-2273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101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574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047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520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09408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935" indent="-2842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825" indent="-2273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555" indent="-2273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6285" indent="-2273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101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574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047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520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60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33A7DE-072A-4DC8-B5B5-8CAB5AEC6A4C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565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935" indent="-2842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825" indent="-2273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555" indent="-2273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6285" indent="-2273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101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574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047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520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982956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935" indent="-2842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825" indent="-2273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555" indent="-2273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6285" indent="-2273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101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574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047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520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41984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935" indent="-28420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825" indent="-22736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555" indent="-22736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6285" indent="-22736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101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574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047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5205" indent="-2273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2185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36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/>
          <a:stretch/>
        </p:blipFill>
        <p:spPr bwMode="auto">
          <a:xfrm>
            <a:off x="3203848" y="5661248"/>
            <a:ext cx="1590650" cy="73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grpSp>
        <p:nvGrpSpPr>
          <p:cNvPr id="7" name="Grupo 6"/>
          <p:cNvGrpSpPr/>
          <p:nvPr userDrawn="1"/>
        </p:nvGrpSpPr>
        <p:grpSpPr>
          <a:xfrm>
            <a:off x="3468386" y="198656"/>
            <a:ext cx="3600450" cy="854080"/>
            <a:chOff x="5287426" y="4443401"/>
            <a:chExt cx="3600450" cy="854080"/>
          </a:xfrm>
        </p:grpSpPr>
        <p:sp>
          <p:nvSpPr>
            <p:cNvPr id="8" name="CaixaDeTexto 7"/>
            <p:cNvSpPr txBox="1"/>
            <p:nvPr userDrawn="1"/>
          </p:nvSpPr>
          <p:spPr>
            <a:xfrm>
              <a:off x="5287426" y="4443401"/>
              <a:ext cx="3600450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21ª Exposição de Experiências Municipais em Saneamento</a:t>
              </a: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pt-BR" sz="2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11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a 22 de junho de 2017 – Campinas / SP</a:t>
              </a:r>
              <a:endParaRPr lang="pt-BR" sz="1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Conector reto 9"/>
            <p:cNvCxnSpPr/>
            <p:nvPr userDrawn="1"/>
          </p:nvCxnSpPr>
          <p:spPr>
            <a:xfrm>
              <a:off x="5455920" y="5054600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 userDrawn="1"/>
          </p:nvCxnSpPr>
          <p:spPr>
            <a:xfrm>
              <a:off x="5455920" y="5258901"/>
              <a:ext cx="3215640" cy="50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25" y="143899"/>
            <a:ext cx="1597724" cy="9088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522234"/>
            <a:ext cx="8353425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Procurador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Mário Orlando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Galves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Carvalho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04"/>
          <a:stretch/>
        </p:blipFill>
        <p:spPr bwMode="auto">
          <a:xfrm>
            <a:off x="5226913" y="6074795"/>
            <a:ext cx="1362252" cy="58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6074796"/>
            <a:ext cx="1646701" cy="619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539750" y="1484313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539750" y="1484313"/>
            <a:ext cx="7993063" cy="1368425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3200" b="1" dirty="0">
                <a:solidFill>
                  <a:srgbClr val="003399"/>
                </a:solidFill>
                <a:latin typeface="Arial" charset="0"/>
                <a:cs typeface="Arial" charset="0"/>
              </a:rPr>
              <a:t>EFICIÊNCIA OPERACIONAL CONTROLE DE PERDAS  </a:t>
            </a: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6492875" y="5817071"/>
            <a:ext cx="1090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dirty="0">
                <a:solidFill>
                  <a:srgbClr val="003399"/>
                </a:solidFill>
              </a:rPr>
              <a:t>Ref.  Dez/2016</a:t>
            </a: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4859089" y="4912132"/>
            <a:ext cx="38893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 smtClean="0">
                <a:solidFill>
                  <a:srgbClr val="002060"/>
                </a:solidFill>
                <a:latin typeface="Arial" charset="0"/>
              </a:rPr>
              <a:t>Roseli das Dores Ribeiro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 smtClean="0">
                <a:solidFill>
                  <a:srgbClr val="002060"/>
                </a:solidFill>
                <a:latin typeface="Arial" charset="0"/>
              </a:rPr>
              <a:t>Ana Lucia Floriano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b="1" i="1" dirty="0" smtClean="0">
                <a:solidFill>
                  <a:srgbClr val="002060"/>
                </a:solidFill>
                <a:latin typeface="Arial" charset="0"/>
              </a:rPr>
              <a:t>Coordenadoria de Micromedição e Uso Racional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sz="1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" name="Picture 2" descr="logo congre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34" y="2996952"/>
            <a:ext cx="3542958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57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124744"/>
            <a:ext cx="795637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corretiva (parado, embaçado)</a:t>
            </a:r>
          </a:p>
          <a:p>
            <a:pPr marL="342900" lvl="0" indent="-342900"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preventiva  (MP - idade)</a:t>
            </a:r>
          </a:p>
          <a:p>
            <a:pPr marL="342900" lvl="0" indent="-342900"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por adequação (substituição </a:t>
            </a:r>
            <a:r>
              <a:rPr lang="pt-BR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velocimétrico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volumétrico)</a:t>
            </a:r>
          </a:p>
          <a:p>
            <a:pPr marL="342900" lvl="0" indent="-342900"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/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Preditiva (MD)</a:t>
            </a:r>
          </a:p>
          <a:p>
            <a:pPr marL="342900" lvl="0" indent="-342900"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/>
            </a:pP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 Medidor Avariado (HA)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4056" y="332656"/>
            <a:ext cx="694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b="1" dirty="0">
                <a:solidFill>
                  <a:prstClr val="white"/>
                </a:solidFill>
                <a:latin typeface="Arial" charset="0"/>
              </a:rPr>
              <a:t>Critérios </a:t>
            </a:r>
            <a:r>
              <a:rPr lang="pt-BR" sz="2400" b="1" dirty="0" smtClean="0">
                <a:solidFill>
                  <a:prstClr val="white"/>
                </a:solidFill>
                <a:latin typeface="Arial" charset="0"/>
              </a:rPr>
              <a:t>de Manutenção/Troca de Hidrômetro</a:t>
            </a:r>
            <a:endParaRPr lang="pt-BR" sz="24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074" name="Picture 2" descr="Resultado de imagem para worker with wre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9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842226"/>
            <a:ext cx="8244408" cy="4750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SzPct val="90000"/>
              <a:defRPr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MD (queda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gradual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spcAft>
                <a:spcPts val="1200"/>
              </a:spcAft>
              <a:buSzPct val="90000"/>
              <a:defRPr/>
            </a:pPr>
            <a:endParaRPr lang="pt-BR" dirty="0">
              <a:solidFill>
                <a:prstClr val="black"/>
              </a:solidFill>
            </a:endParaRP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endParaRPr lang="pt-BR" dirty="0" smtClean="0">
              <a:solidFill>
                <a:prstClr val="black"/>
              </a:solidFill>
            </a:endParaRP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endParaRPr lang="pt-BR" dirty="0">
              <a:solidFill>
                <a:prstClr val="black"/>
              </a:solidFill>
            </a:endParaRP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r>
              <a:rPr lang="pt-BR" b="1" dirty="0"/>
              <a:t> </a:t>
            </a:r>
            <a:endParaRPr lang="pt-BR" dirty="0" smtClean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  <a:buSzPct val="90000"/>
              <a:defRPr/>
            </a:pPr>
            <a:r>
              <a:rPr lang="pt-BR" b="1" dirty="0"/>
              <a:t>  </a:t>
            </a:r>
            <a:endParaRPr lang="pt-BR" dirty="0">
              <a:solidFill>
                <a:prstClr val="black"/>
              </a:solidFill>
            </a:endParaRP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endParaRPr lang="pt-BR" dirty="0" smtClean="0">
              <a:solidFill>
                <a:prstClr val="black"/>
              </a:solidFill>
            </a:endParaRP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endParaRPr lang="pt-BR" dirty="0">
              <a:solidFill>
                <a:prstClr val="black"/>
              </a:solidFill>
            </a:endParaRP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endParaRPr lang="pt-BR" dirty="0" smtClean="0">
              <a:solidFill>
                <a:prstClr val="black"/>
              </a:solidFill>
            </a:endParaRP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endParaRPr lang="pt-BR" dirty="0">
              <a:solidFill>
                <a:prstClr val="black"/>
              </a:solidFill>
            </a:endParaRP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endParaRPr lang="pt-BR" dirty="0" smtClean="0">
              <a:solidFill>
                <a:prstClr val="black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429974" y="2924944"/>
            <a:ext cx="151017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latin typeface="Courier"/>
              </a:rPr>
              <a:t>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429974" y="3282806"/>
            <a:ext cx="28405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b="1" dirty="0">
                <a:latin typeface="Courier"/>
              </a:rPr>
              <a:t>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51520" y="33265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dirty="0" smtClean="0">
                <a:solidFill>
                  <a:prstClr val="white"/>
                </a:solidFill>
                <a:latin typeface="Arial" charset="0"/>
              </a:rPr>
              <a:t>Exemplo de Manutenção Preditiva (MD) </a:t>
            </a:r>
            <a:endParaRPr lang="pt-BR" sz="2400" b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6" y="1196752"/>
            <a:ext cx="7938348" cy="5118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4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29974" y="2924944"/>
            <a:ext cx="151017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b="1" dirty="0">
                <a:latin typeface="Courier"/>
              </a:rPr>
              <a:t>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429974" y="3282806"/>
            <a:ext cx="28405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b="1" dirty="0">
                <a:latin typeface="Courier"/>
              </a:rPr>
              <a:t> 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23528" y="284665"/>
            <a:ext cx="7290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latin typeface="Arial" charset="0"/>
              </a:rPr>
              <a:t>Exemplo de Manutenção Preditiva (MD) </a:t>
            </a:r>
            <a:endParaRPr lang="pt-BR" sz="2400" b="1" dirty="0">
              <a:solidFill>
                <a:prstClr val="white"/>
              </a:solidFill>
              <a:latin typeface="Arial" charset="0"/>
            </a:endParaRPr>
          </a:p>
          <a:p>
            <a:pPr lvl="0"/>
            <a:endParaRPr lang="pt-BR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35696" y="1115452"/>
            <a:ext cx="4989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SzPct val="90000"/>
              <a:defRPr/>
            </a:pPr>
            <a:r>
              <a:rPr lang="pt-BR" dirty="0" smtClean="0">
                <a:solidFill>
                  <a:prstClr val="black"/>
                </a:solidFill>
              </a:rPr>
              <a:t>Ligação de água código de consumidor: 1.376.698</a:t>
            </a:r>
            <a:endParaRPr lang="pt-BR" dirty="0">
              <a:solidFill>
                <a:prstClr val="black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323528" y="1768137"/>
            <a:ext cx="8568952" cy="4397167"/>
            <a:chOff x="323528" y="1768137"/>
            <a:chExt cx="8599356" cy="4461213"/>
          </a:xfrm>
        </p:grpSpPr>
        <p:graphicFrame>
          <p:nvGraphicFramePr>
            <p:cNvPr id="12" name="Gráfico 11"/>
            <p:cNvGraphicFramePr>
              <a:graphicFrameLocks/>
            </p:cNvGraphicFramePr>
            <p:nvPr/>
          </p:nvGraphicFramePr>
          <p:xfrm>
            <a:off x="323528" y="1768137"/>
            <a:ext cx="8599356" cy="44612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3" name="Conector reto 12"/>
            <p:cNvCxnSpPr/>
            <p:nvPr/>
          </p:nvCxnSpPr>
          <p:spPr>
            <a:xfrm flipH="1" flipV="1">
              <a:off x="7438672" y="2177568"/>
              <a:ext cx="21184" cy="3689825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6732240" y="1916832"/>
              <a:ext cx="14237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FF0000"/>
                  </a:solidFill>
                </a:rPr>
                <a:t>TH – MD (</a:t>
              </a:r>
              <a:r>
                <a:rPr lang="pt-BR" sz="1200" b="1" dirty="0" err="1" smtClean="0">
                  <a:solidFill>
                    <a:srgbClr val="FF0000"/>
                  </a:solidFill>
                </a:rPr>
                <a:t>Jul</a:t>
              </a:r>
              <a:r>
                <a:rPr lang="pt-BR" sz="1200" b="1" dirty="0" smtClean="0">
                  <a:solidFill>
                    <a:srgbClr val="FF0000"/>
                  </a:solidFill>
                </a:rPr>
                <a:t>/2015)</a:t>
              </a:r>
              <a:endParaRPr lang="pt-BR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Conector reto 14"/>
            <p:cNvCxnSpPr/>
            <p:nvPr/>
          </p:nvCxnSpPr>
          <p:spPr>
            <a:xfrm flipH="1" flipV="1">
              <a:off x="6516216" y="4149080"/>
              <a:ext cx="873326" cy="122037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flipH="1">
              <a:off x="755576" y="3888344"/>
              <a:ext cx="576064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7531795" y="3501008"/>
              <a:ext cx="1216669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76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810657"/>
              </p:ext>
            </p:extLst>
          </p:nvPr>
        </p:nvGraphicFramePr>
        <p:xfrm>
          <a:off x="107504" y="1320023"/>
          <a:ext cx="9036496" cy="485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833518" y="955039"/>
            <a:ext cx="212423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Mês da Substituição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 flipV="1">
            <a:off x="6359242" y="1271096"/>
            <a:ext cx="288032" cy="24289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5695449" y="6176859"/>
            <a:ext cx="3265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* Análise </a:t>
            </a:r>
            <a:r>
              <a:rPr lang="pt-BR" dirty="0">
                <a:solidFill>
                  <a:schemeClr val="tx2"/>
                </a:solidFill>
              </a:rPr>
              <a:t>de 3.875 consumidores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11560" y="33265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Resultados MD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7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54640" y="2060848"/>
            <a:ext cx="7057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Courier"/>
              </a:rPr>
              <a:t>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429974" y="3282806"/>
            <a:ext cx="28405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b="1" dirty="0">
                <a:latin typeface="Courier"/>
              </a:rPr>
              <a:t>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27584" y="93714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SzPct val="90000"/>
              <a:defRPr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Hidrômetro avariado (volumétrico com queda abrupta)</a:t>
            </a: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34493" y="290229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200" b="1" dirty="0" smtClean="0">
                <a:solidFill>
                  <a:prstClr val="white"/>
                </a:solidFill>
                <a:latin typeface="Arial" charset="0"/>
              </a:rPr>
              <a:t>Exemplo de Manutenção Hidrômetro  Avariado (HA)</a:t>
            </a:r>
          </a:p>
        </p:txBody>
      </p:sp>
      <p:pic>
        <p:nvPicPr>
          <p:cNvPr id="8" name="Imagem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52638"/>
            <a:ext cx="6588452" cy="4918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1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Exemplo de Manutenção Corretiva (HA)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23728" y="1115452"/>
            <a:ext cx="4989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SzPct val="90000"/>
              <a:defRPr/>
            </a:pPr>
            <a:r>
              <a:rPr lang="pt-BR" dirty="0" smtClean="0">
                <a:solidFill>
                  <a:prstClr val="black"/>
                </a:solidFill>
              </a:rPr>
              <a:t>Ligação de água código de consumidor: 690.990</a:t>
            </a:r>
            <a:endParaRPr lang="pt-BR" dirty="0">
              <a:solidFill>
                <a:prstClr val="black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95536" y="1656520"/>
            <a:ext cx="8424936" cy="4796815"/>
            <a:chOff x="395536" y="1656520"/>
            <a:chExt cx="8424936" cy="4796815"/>
          </a:xfrm>
        </p:grpSpPr>
        <p:graphicFrame>
          <p:nvGraphicFramePr>
            <p:cNvPr id="5" name="Gráfico 4"/>
            <p:cNvGraphicFramePr>
              <a:graphicFrameLocks/>
            </p:cNvGraphicFramePr>
            <p:nvPr/>
          </p:nvGraphicFramePr>
          <p:xfrm>
            <a:off x="395536" y="1656520"/>
            <a:ext cx="8424936" cy="47968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Conector reto 5"/>
            <p:cNvCxnSpPr/>
            <p:nvPr/>
          </p:nvCxnSpPr>
          <p:spPr>
            <a:xfrm flipH="1" flipV="1">
              <a:off x="7335600" y="2124437"/>
              <a:ext cx="4420" cy="3978739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/>
            <p:cNvSpPr txBox="1"/>
            <p:nvPr/>
          </p:nvSpPr>
          <p:spPr>
            <a:xfrm>
              <a:off x="6732240" y="1916832"/>
              <a:ext cx="13821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t-BR" sz="1200" b="1" dirty="0" smtClean="0">
                  <a:solidFill>
                    <a:srgbClr val="FF0000"/>
                  </a:solidFill>
                </a:rPr>
                <a:t>TH – HA (</a:t>
              </a:r>
              <a:r>
                <a:rPr lang="pt-BR" sz="1200" b="1" dirty="0" err="1" smtClean="0">
                  <a:solidFill>
                    <a:srgbClr val="FF0000"/>
                  </a:solidFill>
                </a:rPr>
                <a:t>Jul</a:t>
              </a:r>
              <a:r>
                <a:rPr lang="pt-BR" sz="1200" b="1" dirty="0" smtClean="0">
                  <a:solidFill>
                    <a:srgbClr val="FF0000"/>
                  </a:solidFill>
                </a:rPr>
                <a:t>/2015)</a:t>
              </a:r>
              <a:endParaRPr lang="pt-BR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Conector reto 7"/>
            <p:cNvCxnSpPr/>
            <p:nvPr/>
          </p:nvCxnSpPr>
          <p:spPr>
            <a:xfrm flipH="1">
              <a:off x="755576" y="3958008"/>
              <a:ext cx="6264696" cy="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flipH="1">
              <a:off x="7370432" y="3958008"/>
              <a:ext cx="107265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2623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881183"/>
              </p:ext>
            </p:extLst>
          </p:nvPr>
        </p:nvGraphicFramePr>
        <p:xfrm>
          <a:off x="-180528" y="1052736"/>
          <a:ext cx="91440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683568" y="33265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Resultados 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HA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76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Histórico dos Volumétricos na SANASA 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34001294"/>
              </p:ext>
            </p:extLst>
          </p:nvPr>
        </p:nvGraphicFramePr>
        <p:xfrm>
          <a:off x="479605" y="1484784"/>
          <a:ext cx="864096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91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015" y="1346680"/>
            <a:ext cx="8934804" cy="5174288"/>
          </a:xfrm>
          <a:prstGeom prst="rect">
            <a:avLst/>
          </a:prstGeom>
        </p:spPr>
      </p:pic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Projeto Piloto – Pq. das </a:t>
            </a:r>
            <a:r>
              <a:rPr lang="pt-BR" sz="2400" b="1" dirty="0" err="1" smtClean="0">
                <a:solidFill>
                  <a:schemeClr val="bg1"/>
                </a:solidFill>
                <a:latin typeface="Arial" charset="0"/>
              </a:rPr>
              <a:t>Hortências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6876255" y="2708275"/>
            <a:ext cx="1956595" cy="1225550"/>
          </a:xfrm>
          <a:prstGeom prst="ellipse">
            <a:avLst/>
          </a:prstGeom>
          <a:noFill/>
          <a:ln>
            <a:solidFill>
              <a:schemeClr val="accent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7740353" y="3933824"/>
            <a:ext cx="288031" cy="83790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914340" y="6132774"/>
            <a:ext cx="7424292" cy="369332"/>
          </a:xfrm>
          <a:prstGeom prst="rect">
            <a:avLst/>
          </a:prstGeom>
          <a:solidFill>
            <a:schemeClr val="tx2">
              <a:lumMod val="40000"/>
              <a:lumOff val="60000"/>
              <a:alpha val="44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chemeClr val="tx2"/>
                </a:solidFill>
              </a:rPr>
              <a:t>93 MEDIDORES TIPO VOLUMÉTRICO INSTALADOS DESDE JANEIRO/2005</a:t>
            </a:r>
          </a:p>
        </p:txBody>
      </p:sp>
      <p:sp>
        <p:nvSpPr>
          <p:cNvPr id="12" name="CaixaDeTexto 4"/>
          <p:cNvSpPr txBox="1">
            <a:spLocks noChangeArrowheads="1"/>
          </p:cNvSpPr>
          <p:nvPr/>
        </p:nvSpPr>
        <p:spPr bwMode="auto">
          <a:xfrm>
            <a:off x="6807985" y="4725144"/>
            <a:ext cx="22285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accent2"/>
                </a:solidFill>
              </a:rPr>
              <a:t>EFEITO DA CRISE</a:t>
            </a:r>
          </a:p>
          <a:p>
            <a:pPr algn="ctr"/>
            <a:r>
              <a:rPr lang="pt-BR" altLang="pt-BR" b="1" dirty="0">
                <a:solidFill>
                  <a:schemeClr val="accent2"/>
                </a:solidFill>
              </a:rPr>
              <a:t> HÍDRICA</a:t>
            </a:r>
          </a:p>
        </p:txBody>
      </p:sp>
    </p:spTree>
    <p:extLst>
      <p:ext uri="{BB962C8B-B14F-4D97-AF65-F5344CB8AC3E}">
        <p14:creationId xmlns:p14="http://schemas.microsoft.com/office/powerpoint/2010/main" val="21910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322010" y="260648"/>
            <a:ext cx="8352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Retentor de partículas - características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2010" y="1124744"/>
            <a:ext cx="8570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7" y="1071361"/>
            <a:ext cx="3897817" cy="3168351"/>
          </a:xfrm>
          <a:prstGeom prst="rect">
            <a:avLst/>
          </a:prstGeom>
        </p:spPr>
      </p:pic>
      <p:sp>
        <p:nvSpPr>
          <p:cNvPr id="12" name="CaixaDeTexto 37"/>
          <p:cNvSpPr txBox="1"/>
          <p:nvPr/>
        </p:nvSpPr>
        <p:spPr>
          <a:xfrm>
            <a:off x="4591049" y="3276601"/>
            <a:ext cx="542926" cy="2857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100" dirty="0"/>
          </a:p>
        </p:txBody>
      </p:sp>
      <p:sp>
        <p:nvSpPr>
          <p:cNvPr id="13" name="CaixaDeTexto 38"/>
          <p:cNvSpPr txBox="1"/>
          <p:nvPr/>
        </p:nvSpPr>
        <p:spPr>
          <a:xfrm>
            <a:off x="5229225" y="3286125"/>
            <a:ext cx="561974" cy="2190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1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70" y="5013176"/>
            <a:ext cx="1814357" cy="142541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0" r="24960"/>
          <a:stretch/>
        </p:blipFill>
        <p:spPr>
          <a:xfrm>
            <a:off x="5929461" y="764598"/>
            <a:ext cx="2810827" cy="46847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35" y="5013176"/>
            <a:ext cx="1925066" cy="154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267647" y="332656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Setor de Micromedição e Uso Racional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7647" y="856357"/>
            <a:ext cx="8568951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SzPct val="90000"/>
              <a:defRPr/>
            </a:pPr>
            <a:r>
              <a:rPr lang="pt-BR" sz="2400" b="1" dirty="0" smtClean="0">
                <a:latin typeface="Arial Black" panose="020B0A04020102020204" pitchFamily="34" charset="0"/>
                <a:cs typeface="Arial" charset="0"/>
              </a:rPr>
              <a:t>Principais atividades</a:t>
            </a:r>
          </a:p>
          <a:p>
            <a:pPr marL="800100" lvl="1" indent="-342900" algn="just" eaLnBrk="1" hangingPunct="1">
              <a:lnSpc>
                <a:spcPct val="150000"/>
              </a:lnSpc>
              <a:buSzPct val="90000"/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Gestão do parque de hidrômetros</a:t>
            </a:r>
          </a:p>
          <a:p>
            <a:pPr marL="800100" lvl="1" indent="-342900" algn="just" eaLnBrk="1" hangingPunct="1">
              <a:lnSpc>
                <a:spcPct val="150000"/>
              </a:lnSpc>
              <a:buSzPct val="90000"/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Laboratório de </a:t>
            </a:r>
            <a:r>
              <a:rPr lang="pt-BR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hidrometria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 </a:t>
            </a:r>
          </a:p>
          <a:p>
            <a:pPr marL="1257300" lvl="2" indent="-342900" algn="just" eaLnBrk="1" hangingPunct="1">
              <a:lnSpc>
                <a:spcPct val="150000"/>
              </a:lnSpc>
              <a:buSzPct val="90000"/>
              <a:buFont typeface="Courier New" panose="02070309020205020404" pitchFamily="49" charset="0"/>
              <a:buChar char="o"/>
              <a:defRPr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Inspeção de lotes de hidrômetros – SANASA e Terceiros</a:t>
            </a:r>
          </a:p>
          <a:p>
            <a:pPr marL="1257300" lvl="2" indent="-342900" algn="just" eaLnBrk="1" hangingPunct="1">
              <a:lnSpc>
                <a:spcPct val="150000"/>
              </a:lnSpc>
              <a:buSzPct val="90000"/>
              <a:buFont typeface="Courier New" panose="02070309020205020404" pitchFamily="49" charset="0"/>
              <a:buChar char="o"/>
              <a:defRPr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Calibração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a pedido de clientes</a:t>
            </a:r>
          </a:p>
          <a:p>
            <a:pPr marL="1257300" lvl="2" indent="-342900" algn="just" eaLnBrk="1" hangingPunct="1">
              <a:lnSpc>
                <a:spcPct val="150000"/>
              </a:lnSpc>
              <a:buSzPct val="90000"/>
              <a:buFont typeface="Courier New" panose="02070309020205020404" pitchFamily="49" charset="0"/>
              <a:buChar char="o"/>
              <a:defRPr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Pesquisas, desenvolvimento e novas tecnologias.</a:t>
            </a:r>
          </a:p>
          <a:p>
            <a:pPr marL="800100" lvl="1" indent="-342900" algn="just" eaLnBrk="1" hangingPunct="1">
              <a:lnSpc>
                <a:spcPct val="150000"/>
              </a:lnSpc>
              <a:buSzPct val="90000"/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Medição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individualizada em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condomínios (a partir do ano de 2006)</a:t>
            </a:r>
          </a:p>
          <a:p>
            <a:pPr lvl="1" algn="just" eaLnBrk="1" hangingPunct="1">
              <a:lnSpc>
                <a:spcPct val="150000"/>
              </a:lnSpc>
              <a:buSzPct val="90000"/>
              <a:defRPr/>
            </a:pPr>
            <a:r>
              <a:rPr lang="pt-BR" dirty="0" smtClean="0">
                <a:latin typeface="Arial" panose="020B0604020202020204" pitchFamily="34" charset="0"/>
              </a:rPr>
              <a:t>Atualmente: 591Ligações Principais (</a:t>
            </a:r>
            <a:r>
              <a:rPr lang="pt-BR" dirty="0" err="1" smtClean="0">
                <a:latin typeface="Arial" panose="020B0604020202020204" pitchFamily="34" charset="0"/>
              </a:rPr>
              <a:t>LP´s</a:t>
            </a:r>
            <a:r>
              <a:rPr lang="pt-BR" dirty="0">
                <a:latin typeface="Arial" panose="020B0604020202020204" pitchFamily="34" charset="0"/>
              </a:rPr>
              <a:t>) </a:t>
            </a:r>
            <a:r>
              <a:rPr lang="pt-BR" dirty="0" smtClean="0">
                <a:latin typeface="Arial" panose="020B0604020202020204" pitchFamily="34" charset="0"/>
              </a:rPr>
              <a:t>e  48.663 Ligações Internas </a:t>
            </a:r>
            <a:r>
              <a:rPr lang="pt-BR" dirty="0">
                <a:latin typeface="Arial" panose="020B0604020202020204" pitchFamily="34" charset="0"/>
              </a:rPr>
              <a:t>(</a:t>
            </a:r>
            <a:r>
              <a:rPr lang="pt-BR" dirty="0" err="1" smtClean="0">
                <a:latin typeface="Arial" panose="020B0604020202020204" pitchFamily="34" charset="0"/>
              </a:rPr>
              <a:t>LI´s</a:t>
            </a:r>
            <a:r>
              <a:rPr lang="pt-BR" dirty="0" smtClean="0">
                <a:latin typeface="Arial" panose="020B0604020202020204" pitchFamily="34" charset="0"/>
              </a:rPr>
              <a:t>).</a:t>
            </a:r>
          </a:p>
          <a:p>
            <a:pPr marL="800100" lvl="1" indent="-342900" algn="just" eaLnBrk="1" hangingPunct="1">
              <a:lnSpc>
                <a:spcPct val="150000"/>
              </a:lnSpc>
              <a:buSzPct val="90000"/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Medição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de </a:t>
            </a: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esgoto</a:t>
            </a:r>
          </a:p>
          <a:p>
            <a:pPr lvl="1" algn="just" eaLnBrk="1" hangingPunct="1">
              <a:lnSpc>
                <a:spcPct val="150000"/>
              </a:lnSpc>
              <a:buSzPct val="90000"/>
              <a:defRPr/>
            </a:pPr>
            <a:endParaRPr lang="pt-B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pPr marL="800100" lvl="1" indent="-342900" algn="just" eaLnBrk="1" hangingPunct="1">
              <a:lnSpc>
                <a:spcPct val="150000"/>
              </a:lnSpc>
              <a:buSzPct val="90000"/>
              <a:buFont typeface="Arial" panose="020B0604020202020204" pitchFamily="34" charset="0"/>
              <a:buChar char="•"/>
              <a:defRPr/>
            </a:pPr>
            <a:r>
              <a:rPr lang="pt-BR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Uso consciente da </a:t>
            </a: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</a:rPr>
              <a:t>água </a:t>
            </a:r>
          </a:p>
          <a:p>
            <a:pPr marL="1619250" lvl="3" indent="-247650" eaLnBrk="1" hangingPunct="1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endParaRPr lang="pt-BR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323528" y="334696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Idade dos Volumétricos em Campo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539552" y="1196752"/>
          <a:ext cx="80648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067944" y="1717125"/>
            <a:ext cx="424847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IDADE MÉDIA: 36 MESES</a:t>
            </a:r>
            <a:endParaRPr lang="pt-BR" dirty="0"/>
          </a:p>
        </p:txBody>
      </p:sp>
      <p:sp>
        <p:nvSpPr>
          <p:cNvPr id="2" name="Chave esquerda 1"/>
          <p:cNvSpPr/>
          <p:nvPr/>
        </p:nvSpPr>
        <p:spPr>
          <a:xfrm rot="16200000">
            <a:off x="2864658" y="4241938"/>
            <a:ext cx="390348" cy="3024336"/>
          </a:xfrm>
          <a:prstGeom prst="leftBrace">
            <a:avLst>
              <a:gd name="adj1" fmla="val 8333"/>
              <a:gd name="adj2" fmla="val 517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2394526" y="5983669"/>
            <a:ext cx="14734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68.269 (78%) </a:t>
            </a:r>
            <a:endParaRPr lang="pt-BR" dirty="0"/>
          </a:p>
        </p:txBody>
      </p:sp>
      <p:sp>
        <p:nvSpPr>
          <p:cNvPr id="8" name="Chave esquerda 7"/>
          <p:cNvSpPr/>
          <p:nvPr/>
        </p:nvSpPr>
        <p:spPr>
          <a:xfrm rot="5400000">
            <a:off x="6447056" y="1924325"/>
            <a:ext cx="390348" cy="3636404"/>
          </a:xfrm>
          <a:prstGeom prst="leftBrace">
            <a:avLst>
              <a:gd name="adj1" fmla="val 8333"/>
              <a:gd name="adj2" fmla="val 517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796136" y="2976161"/>
            <a:ext cx="14734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18.961 (22%)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09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Diagnóstico Utilização Medidores Volumétricos 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671838"/>
              </p:ext>
            </p:extLst>
          </p:nvPr>
        </p:nvGraphicFramePr>
        <p:xfrm>
          <a:off x="611560" y="827709"/>
          <a:ext cx="7456910" cy="1486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2054"/>
                <a:gridCol w="2424856"/>
              </a:tblGrid>
              <a:tr h="373485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Informações Gerais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348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anose="020B0604020202020204" pitchFamily="34" charset="0"/>
                        </a:rPr>
                        <a:t>Quantidade  Adquirida</a:t>
                      </a:r>
                      <a:endParaRPr lang="pt-BR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anose="020B0604020202020204" pitchFamily="34" charset="0"/>
                        </a:rPr>
                        <a:t>96.418 (100%)</a:t>
                      </a:r>
                      <a:endParaRPr lang="pt-BR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348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anose="020B0604020202020204" pitchFamily="34" charset="0"/>
                        </a:rPr>
                        <a:t>Quantidade em campo </a:t>
                      </a:r>
                      <a:endParaRPr lang="pt-BR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anose="020B0604020202020204" pitchFamily="34" charset="0"/>
                        </a:rPr>
                        <a:t>87.230</a:t>
                      </a:r>
                      <a:r>
                        <a:rPr lang="pt-BR" baseline="0" dirty="0" smtClean="0">
                          <a:latin typeface="Arial" panose="020B0604020202020204" pitchFamily="34" charset="0"/>
                        </a:rPr>
                        <a:t> (90,86%)</a:t>
                      </a:r>
                      <a:endParaRPr lang="pt-BR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2870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latin typeface="Arial" panose="020B0604020202020204" pitchFamily="34" charset="0"/>
                        </a:rPr>
                        <a:t>Substituídos</a:t>
                      </a:r>
                      <a:r>
                        <a:rPr lang="pt-BR" baseline="0" dirty="0" smtClean="0">
                          <a:latin typeface="Arial" panose="020B0604020202020204" pitchFamily="34" charset="0"/>
                        </a:rPr>
                        <a:t> por </a:t>
                      </a:r>
                      <a:r>
                        <a:rPr lang="pt-BR" dirty="0" smtClean="0">
                          <a:latin typeface="Arial" panose="020B0604020202020204" pitchFamily="34" charset="0"/>
                        </a:rPr>
                        <a:t>Travamento</a:t>
                      </a:r>
                      <a:r>
                        <a:rPr lang="pt-BR" baseline="0" dirty="0" smtClean="0">
                          <a:latin typeface="Arial" panose="020B0604020202020204" pitchFamily="34" charset="0"/>
                        </a:rPr>
                        <a:t> / Queda abrupta</a:t>
                      </a:r>
                      <a:endParaRPr lang="pt-BR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 smtClean="0">
                          <a:latin typeface="Arial" panose="020B0604020202020204" pitchFamily="34" charset="0"/>
                        </a:rPr>
                        <a:t>5.652 (5,86%)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611560" y="2313924"/>
            <a:ext cx="7456910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Análise das Substituições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2749570"/>
            <a:ext cx="8568952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Início em 2016 – Quedas abruptas de consumo (HA);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Quantidade de medidores analisados: 2.544;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Idade média: 6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(maior % sem retentor); com expectativa de 10 anos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Volume marcado médio: 2.387 m³;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Principais causas das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substituições: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Desgaste do pivô superior do pistão: 72%;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Travamento por partículas: 17%;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Quebra do eixo de transmissão: 10%;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Outros: 1%</a:t>
            </a:r>
          </a:p>
        </p:txBody>
      </p:sp>
    </p:spTree>
    <p:extLst>
      <p:ext uri="{BB962C8B-B14F-4D97-AF65-F5344CB8AC3E}">
        <p14:creationId xmlns:p14="http://schemas.microsoft.com/office/powerpoint/2010/main" val="17283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Análise de Volumétricos Retirados De Campo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18" y="1451894"/>
            <a:ext cx="2780239" cy="208517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258" y="1483420"/>
            <a:ext cx="2773817" cy="208036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843808" y="980728"/>
            <a:ext cx="29523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Desgaste do pivô superior do pistão </a:t>
            </a:r>
            <a:endParaRPr lang="pt-BR" sz="1400" b="1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418" y="4022153"/>
            <a:ext cx="2780239" cy="2085179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2843808" y="3645024"/>
            <a:ext cx="295232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Mecanismo danificado por partículas </a:t>
            </a:r>
            <a:endParaRPr lang="pt-BR" sz="14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867" y="4059381"/>
            <a:ext cx="2730601" cy="204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79" y="1445281"/>
            <a:ext cx="2777977" cy="208348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418" y="1494502"/>
            <a:ext cx="2759969" cy="2069976"/>
          </a:xfrm>
          <a:prstGeom prst="rect">
            <a:avLst/>
          </a:prstGeom>
        </p:spPr>
      </p:pic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Análise de Volumétricos Retirados De Campo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75656" y="1001632"/>
            <a:ext cx="532859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Quebra do eixo de transmissão magnética e desgaste do pistão</a:t>
            </a:r>
            <a:endParaRPr lang="pt-BR" sz="1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843808" y="3679556"/>
            <a:ext cx="367240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Quebra do eixo de transmissão magnética</a:t>
            </a:r>
            <a:endParaRPr lang="pt-BR" sz="14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439" y="4138126"/>
            <a:ext cx="2736948" cy="203544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012" y="4130193"/>
            <a:ext cx="2777977" cy="203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9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Próximas Etapas  - </a:t>
            </a:r>
            <a:r>
              <a:rPr lang="pt-BR" sz="2400" b="1" dirty="0">
                <a:solidFill>
                  <a:schemeClr val="bg1"/>
                </a:solidFill>
                <a:latin typeface="Arial" charset="0"/>
              </a:rPr>
              <a:t>D</a:t>
            </a:r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esafios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5900" y="948690"/>
            <a:ext cx="84969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Espacialização dos dados;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Diagnósticos dos “travamento” em conjunto com outros dados disponíveis do sistema de abastecimento;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Propor soluções e/ou alternativas;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Cadastro no sistema corporativo da data de instalação 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 retentores de partículas, para acompanhamento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da vida útil.</a:t>
            </a:r>
          </a:p>
          <a:p>
            <a:pPr>
              <a:lnSpc>
                <a:spcPct val="150000"/>
              </a:lnSpc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Adoção da retro lavagem dos retentores de partículas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AutoShape 2" descr="Resultado de imagem para checklist pn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79" y="2204864"/>
            <a:ext cx="308762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prstClr val="white"/>
                </a:solidFill>
                <a:latin typeface="Arial" charset="0"/>
              </a:rPr>
              <a:t>Levantamento de Perfil </a:t>
            </a:r>
            <a:r>
              <a:rPr lang="pt-BR" sz="2400" b="1" dirty="0">
                <a:solidFill>
                  <a:prstClr val="white"/>
                </a:solidFill>
                <a:latin typeface="Arial" charset="0"/>
              </a:rPr>
              <a:t>e</a:t>
            </a:r>
            <a:r>
              <a:rPr lang="pt-BR" sz="2400" b="1" dirty="0" smtClean="0">
                <a:solidFill>
                  <a:prstClr val="white"/>
                </a:solidFill>
                <a:latin typeface="Arial" charset="0"/>
              </a:rPr>
              <a:t> </a:t>
            </a:r>
            <a:r>
              <a:rPr lang="pt-BR" sz="2400" b="1" dirty="0" err="1">
                <a:solidFill>
                  <a:prstClr val="white"/>
                </a:solidFill>
                <a:latin typeface="Arial" charset="0"/>
              </a:rPr>
              <a:t>S</a:t>
            </a:r>
            <a:r>
              <a:rPr lang="pt-BR" sz="2400" b="1" dirty="0" err="1" smtClean="0">
                <a:solidFill>
                  <a:prstClr val="white"/>
                </a:solidFill>
                <a:latin typeface="Arial" charset="0"/>
              </a:rPr>
              <a:t>ubmedição</a:t>
            </a:r>
            <a:endParaRPr lang="pt-BR" sz="2400" b="1" dirty="0">
              <a:solidFill>
                <a:prstClr val="white"/>
              </a:solidFill>
              <a:latin typeface="Arial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251520" y="2272195"/>
          <a:ext cx="7272807" cy="458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052736"/>
            <a:ext cx="4139951" cy="288032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1578871"/>
            <a:ext cx="424847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prstClr val="black"/>
                </a:solidFill>
              </a:rPr>
              <a:t>ESTUDO PARA DETERMINAÇÃO DO ÍNDICE DE EFICIÊNCIA DA MICROMEDIÇÃO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2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88314" y="332656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Curva de Calibração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24708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7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Benefícios do Medidor Volumétrico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1124744"/>
            <a:ext cx="84969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Maior sensibilidade;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Reduz a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submedição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Reduz perdas aparentes 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Recupera o faturamento;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Maior durabilidade  sem perda da sensibilidade;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Rápido retorno do investimento;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Funciona em qualquer posição;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Não marca a mais contra os clientes;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Permite a realização de teste em campo, facilitando a manutenção.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46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611560" y="332656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Conclusões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0" y="1124744"/>
            <a:ext cx="8496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Perdas aparentes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podem representar </a:t>
            </a:r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de 50% do IPD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hidrômetros volumétricos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 importante ferramenta para </a:t>
            </a:r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reduzir a </a:t>
            </a:r>
            <a:r>
              <a:rPr lang="pt-BR" sz="20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submedição</a:t>
            </a:r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recuperar o faturamento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combate as perdas aparentes deve ser priorizado, pois a recuperação de faturamento contribui para o combate as perdas reais.</a:t>
            </a:r>
          </a:p>
        </p:txBody>
      </p:sp>
    </p:spTree>
    <p:extLst>
      <p:ext uri="{BB962C8B-B14F-4D97-AF65-F5344CB8AC3E}">
        <p14:creationId xmlns:p14="http://schemas.microsoft.com/office/powerpoint/2010/main" val="13400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 congre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816" y="4517479"/>
            <a:ext cx="2895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755576" y="2924944"/>
            <a:ext cx="727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</a:t>
            </a:r>
            <a:endParaRPr lang="pt-BR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323850" y="260648"/>
            <a:ext cx="720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Eficiência Operacional – Controle de Perdas</a:t>
            </a:r>
            <a:endParaRPr 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17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467544" y="332656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Parque de Hidrômetros – Março/2017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4" name="Group 8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2941"/>
              </p:ext>
            </p:extLst>
          </p:nvPr>
        </p:nvGraphicFramePr>
        <p:xfrm>
          <a:off x="467543" y="968464"/>
          <a:ext cx="8127482" cy="5329178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1324661"/>
                <a:gridCol w="1490916"/>
                <a:gridCol w="352776"/>
                <a:gridCol w="1808597"/>
                <a:gridCol w="1025755"/>
                <a:gridCol w="2124777"/>
              </a:tblGrid>
              <a:tr h="7992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kern="1200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DN </a:t>
                      </a:r>
                      <a:endParaRPr kumimoji="0" lang="pt-BR" sz="3200" b="1" i="0" u="none" strike="noStrike" kern="1200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kern="1200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Qn</a:t>
                      </a:r>
                      <a:r>
                        <a:rPr kumimoji="0" lang="pt-BR" sz="3200" u="none" strike="noStrike" kern="1200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                 </a:t>
                      </a:r>
                      <a:r>
                        <a:rPr kumimoji="0" lang="pt-BR" sz="2800" u="none" strike="noStrike" kern="1200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pt-BR" sz="2800" u="none" strike="noStrike" kern="1200" cap="none" normalizeH="0" baseline="-25000" dirty="0" err="1" smtClean="0">
                          <a:ln>
                            <a:noFill/>
                          </a:ln>
                          <a:effectLst/>
                        </a:rPr>
                        <a:t>m³</a:t>
                      </a:r>
                      <a:r>
                        <a:rPr kumimoji="0" lang="pt-BR" sz="2800" u="none" strike="noStrike" kern="1200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/h)</a:t>
                      </a:r>
                      <a:endParaRPr kumimoji="0" lang="pt-BR" sz="2800" b="1" i="0" u="none" strike="noStrike" kern="1200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TIPO</a:t>
                      </a:r>
                      <a:endParaRPr kumimoji="0" lang="pt-BR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CLASSE</a:t>
                      </a:r>
                      <a:endParaRPr kumimoji="0" lang="pt-BR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3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QUANTIDADE</a:t>
                      </a:r>
                      <a:endParaRPr kumimoji="0" lang="pt-BR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</a:tr>
              <a:tr h="6233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¾”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0,75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VELOCIMÉTRICO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199.362 (58,69%)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</a:tr>
              <a:tr h="54376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¾”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VELOCIMÉTRICO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8.941 (2,63%)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</a:tr>
              <a:tr h="49497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¾”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VOLUMÉTRICO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87.230 (25,68%)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</a:tr>
              <a:tr h="50323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Previsão de instalação de 70.000 medidores volumétricos em 2017 </a:t>
                      </a: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 ± 160.000 (48%)</a:t>
                      </a:r>
                      <a:endParaRPr lang="pt-BR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</a:tr>
              <a:tr h="3702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¾”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2,5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VELOCIMÉTRICO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38.164 (11,23%)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</a:tr>
              <a:tr h="5452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¾”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ELETRÔNICO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1.750 (0,52%)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</a:tr>
              <a:tr h="6682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1” a 4”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3,5 a 100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VELOCIMÉTRICO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4.250 (1,25%)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</a:tr>
              <a:tr h="54526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339.697 (100%)</a:t>
                      </a: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200" marR="7200" marT="7201" marB="0" anchor="ctr" horzOverflow="overflow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76362" y="5517232"/>
            <a:ext cx="8568953" cy="134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Índice de </a:t>
            </a:r>
            <a:r>
              <a:rPr lang="pt-B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hidrometração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99,94% 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representa o percentual de hidrômetros em funcionamento regular e com condições de leitura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88640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USO CONSCIENTE DA ÁGUA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98072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Desde 2004</a:t>
            </a:r>
            <a:endParaRPr lang="pt-BR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714" y="1691111"/>
            <a:ext cx="4781558" cy="458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282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chemeClr val="bg1"/>
                </a:solidFill>
                <a:latin typeface="Arial" charset="0"/>
              </a:rPr>
              <a:t>PROGRAMA REÁGUA</a:t>
            </a:r>
            <a:endParaRPr lang="pt-BR" sz="3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7" name="Picture 3" descr="C:\Users\rtfm2051.SANASA\Pictures\LOGOS\LOGOS materiais\Logo reágua reduzi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02251"/>
            <a:ext cx="7488832" cy="54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476375" y="296863"/>
            <a:ext cx="538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“Mais Futuro para Nossa ÁGUA”</a:t>
            </a:r>
            <a:endParaRPr 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08899" name="Picture 2" descr="G:\Backup Registro Fotográfico\FOTOS 5ª ETAPA REAGUA I\EE Conceição Ribeiro - TEM DEPOIS\Oficina Gerágua\IMG_3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138238"/>
            <a:ext cx="7037387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412875"/>
            <a:ext cx="19288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1844675"/>
            <a:ext cx="16764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rtfm2051\Pictures\LOGOS\LOGOS materiais\Logo reágu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797425"/>
            <a:ext cx="207803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Logo bi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5092700"/>
            <a:ext cx="974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 descr="C:\Users\rtfm2051\Pictures\Governo SP JPE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286375"/>
            <a:ext cx="21129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64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7711" y="26064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PROJETO USO RACIONAL DA ÁGUA EM ESCOLAS PÚBLICAS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124744"/>
            <a:ext cx="84969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Período de: 2012 à 2016</a:t>
            </a:r>
          </a:p>
          <a:p>
            <a:pPr algn="ctr"/>
            <a:endParaRPr lang="pt-BR" sz="2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 smtClean="0"/>
              <a:t>200 UNIDADES ESCOLARES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 smtClean="0"/>
              <a:t>Intervenção: Instalações Hidráulicas e Programa de Educação Ambiental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 smtClean="0"/>
              <a:t>Meta: 25 Litros de água por aluno por dia ou redução de 25% no consumo de água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      Garantir a perenidade do projeto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 smtClean="0"/>
              <a:t>Resultado: Apoio e envolvimento da diversidade comunitária</a:t>
            </a:r>
          </a:p>
          <a:p>
            <a:r>
              <a:rPr lang="pt-BR" sz="2400" b="1" dirty="0" smtClean="0"/>
              <a:t>                    643 agentes multiplicadores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              Inclusão no Projeto Politico Pedagógico das escolas</a:t>
            </a:r>
          </a:p>
          <a:p>
            <a:r>
              <a:rPr lang="pt-BR" sz="2400" b="1" dirty="0"/>
              <a:t> </a:t>
            </a:r>
            <a:r>
              <a:rPr lang="pt-BR" sz="2400" b="1" dirty="0" smtClean="0"/>
              <a:t>                   Coletânea de atividades pedagógicos </a:t>
            </a:r>
          </a:p>
          <a:p>
            <a:r>
              <a:rPr lang="pt-BR" sz="2400" b="1" dirty="0" smtClean="0"/>
              <a:t>                    93% atingiram a meta  -   de: 38.438 m³ para 15.026m³                                                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3809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3B54A01-67EE-4A57-96E0-D5CC71642B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71151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260648"/>
            <a:ext cx="711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USO CONSCIENTE DA ÁGUA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008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"/>
            <a:ext cx="9144000" cy="685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613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7742" y="908720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Por Que? </a:t>
            </a:r>
          </a:p>
          <a:p>
            <a:pPr algn="just"/>
            <a:r>
              <a:rPr lang="pt-BR" dirty="0" smtClean="0"/>
              <a:t>Promover o Uso Consciente da Água a partir do protagonismo social no sistema de abastecimento de água e esgotamento sanitário.</a:t>
            </a:r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Para Que?</a:t>
            </a:r>
          </a:p>
          <a:p>
            <a:pPr algn="just"/>
            <a:r>
              <a:rPr lang="pt-BR" dirty="0" smtClean="0"/>
              <a:t>Promover o entendimento dos aspectos sociais, econômicos e ambientais em interação ao meio ambiente natural e construído.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b="1" dirty="0" smtClean="0"/>
              <a:t>Resultados: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285 OFICINAS REALIZADAS (01/03/2017 á 09/06/2017)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/>
              <a:t>15.794 PARTICIPANTES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8435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 congre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816" y="4517479"/>
            <a:ext cx="2895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755576" y="2924944"/>
            <a:ext cx="7272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</a:t>
            </a:r>
            <a:endParaRPr lang="pt-BR" sz="2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323850" y="260648"/>
            <a:ext cx="720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Eficiência Operacional – Controle de Perdas</a:t>
            </a:r>
            <a:endParaRPr lang="pt-B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518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1" y="254000"/>
            <a:ext cx="9144000" cy="173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2200" b="1" dirty="0" smtClean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2200" b="1" dirty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218469" y="332656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Conceitos Básicos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8469" y="752654"/>
            <a:ext cx="813593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400" i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Perda Aparente ou Não Física</a:t>
            </a:r>
          </a:p>
          <a:p>
            <a:pPr algn="just">
              <a:lnSpc>
                <a:spcPct val="150000"/>
              </a:lnSpc>
              <a:defRPr/>
            </a:pPr>
            <a:endParaRPr lang="pt-BR" sz="2400" i="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Toda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água fornecida e que não é medida ou que não tenha o seu uso definido, como: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ligações clandestinas ou irregulares;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fraudes nos hidrômetros;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erros de micromedição </a:t>
            </a: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pt-BR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submedição</a:t>
            </a:r>
            <a:r>
              <a:rPr lang="pt-BR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e 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macromedição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erro cadastral;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erros de leitura. </a:t>
            </a:r>
            <a:endParaRPr lang="pt-BR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  <a:defRPr/>
            </a:pPr>
            <a:endParaRPr lang="pt-BR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pt-BR" sz="2000" i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pt-BR" sz="2000" i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pt-BR" sz="2000" i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schemeClr val="bg1"/>
                </a:solidFill>
                <a:latin typeface="Arial" charset="0"/>
              </a:rPr>
              <a:t>Evolução do IPD / IPF</a:t>
            </a:r>
            <a:endParaRPr lang="pt-BR" sz="24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/>
          </p:nvPr>
        </p:nvGraphicFramePr>
        <p:xfrm>
          <a:off x="251520" y="1060450"/>
          <a:ext cx="8712968" cy="5680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ctor reto 3"/>
          <p:cNvCxnSpPr/>
          <p:nvPr/>
        </p:nvCxnSpPr>
        <p:spPr>
          <a:xfrm flipV="1">
            <a:off x="3015120" y="1669744"/>
            <a:ext cx="0" cy="42484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979712" y="1294884"/>
            <a:ext cx="267265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Início do programa de perdas</a:t>
            </a:r>
            <a:endParaRPr lang="pt-BR" sz="16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343398" y="2052354"/>
            <a:ext cx="196707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Redução de pressões</a:t>
            </a:r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291579" y="2282244"/>
            <a:ext cx="284482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Redução da </a:t>
            </a:r>
            <a:r>
              <a:rPr lang="pt-BR" sz="1600" b="1" dirty="0" err="1" smtClean="0"/>
              <a:t>Submedição</a:t>
            </a:r>
            <a:endParaRPr lang="pt-BR" sz="1600" b="1" dirty="0" smtClean="0"/>
          </a:p>
          <a:p>
            <a:pPr algn="ctr"/>
            <a:r>
              <a:rPr lang="pt-BR" sz="1600" dirty="0" smtClean="0"/>
              <a:t>(Adoção do medidor </a:t>
            </a:r>
            <a:r>
              <a:rPr lang="pt-BR" sz="1600" dirty="0" err="1" smtClean="0"/>
              <a:t>Qn</a:t>
            </a:r>
            <a:r>
              <a:rPr lang="pt-BR" sz="1600" dirty="0" smtClean="0"/>
              <a:t> 0,75</a:t>
            </a:r>
          </a:p>
          <a:p>
            <a:pPr algn="ctr"/>
            <a:r>
              <a:rPr lang="pt-BR" sz="1600" dirty="0" smtClean="0"/>
              <a:t>Renovação do parque – FINAME BNDES)</a:t>
            </a:r>
            <a:endParaRPr lang="pt-BR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780176" y="3617048"/>
            <a:ext cx="295232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Crise Hídrica</a:t>
            </a:r>
          </a:p>
        </p:txBody>
      </p:sp>
      <p:sp>
        <p:nvSpPr>
          <p:cNvPr id="10" name="Elipse 9"/>
          <p:cNvSpPr/>
          <p:nvPr/>
        </p:nvSpPr>
        <p:spPr>
          <a:xfrm>
            <a:off x="5724128" y="3420075"/>
            <a:ext cx="2088232" cy="1687303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015120" y="2420888"/>
            <a:ext cx="2265027" cy="1850555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7343800" y="3985908"/>
            <a:ext cx="1800200" cy="1932309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8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  <p:bldP spid="13" grpId="0"/>
      <p:bldP spid="13" grpId="1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prstClr val="white"/>
                </a:solidFill>
                <a:latin typeface="Arial" charset="0"/>
              </a:rPr>
              <a:t>Histórico do Combate à </a:t>
            </a:r>
            <a:r>
              <a:rPr lang="pt-BR" sz="2400" b="1" dirty="0" err="1">
                <a:solidFill>
                  <a:prstClr val="white"/>
                </a:solidFill>
                <a:latin typeface="Arial" charset="0"/>
              </a:rPr>
              <a:t>S</a:t>
            </a:r>
            <a:r>
              <a:rPr lang="pt-BR" sz="2400" b="1" dirty="0" err="1" smtClean="0">
                <a:solidFill>
                  <a:prstClr val="white"/>
                </a:solidFill>
                <a:latin typeface="Arial" charset="0"/>
              </a:rPr>
              <a:t>ubmedição</a:t>
            </a:r>
            <a:endParaRPr lang="pt-BR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536" y="1340768"/>
            <a:ext cx="849694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SzPct val="90000"/>
              <a:defRPr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A partir do ano de 1997</a:t>
            </a:r>
          </a:p>
          <a:p>
            <a:pPr marL="247650" indent="-247650" eaLnBrk="1" hangingPunct="1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Definição de novos critérios para dimensionamento de medidores com redução dos diâmetros.</a:t>
            </a:r>
          </a:p>
          <a:p>
            <a:pPr eaLnBrk="1" hangingPunct="1">
              <a:spcAft>
                <a:spcPts val="1200"/>
              </a:spcAft>
              <a:buSzPct val="90000"/>
              <a:defRPr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47650" indent="-247650" eaLnBrk="1" hangingPunct="1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Redimensionamento de hidrômetros - Adequação;</a:t>
            </a:r>
          </a:p>
          <a:p>
            <a:pPr eaLnBrk="1" hangingPunct="1">
              <a:spcAft>
                <a:spcPts val="1200"/>
              </a:spcAft>
              <a:buSzPct val="90000"/>
              <a:defRPr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Definição dos diâmetros em função dos consumos mensais</a:t>
            </a:r>
          </a:p>
          <a:p>
            <a:pPr eaLnBrk="1" hangingPunct="1">
              <a:spcAft>
                <a:spcPts val="1200"/>
              </a:spcAft>
              <a:buSzPct val="90000"/>
              <a:defRPr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47650" indent="-247650" eaLnBrk="1" hangingPunct="1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Manutenção preventiva de medidores de grande capacidade;</a:t>
            </a:r>
          </a:p>
          <a:p>
            <a:pPr eaLnBrk="1" hangingPunct="1">
              <a:spcAft>
                <a:spcPts val="1200"/>
              </a:spcAft>
              <a:buSzPct val="90000"/>
              <a:defRPr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Priorizando a qualidade da medição e não a vida útil do medidor</a:t>
            </a:r>
          </a:p>
          <a:p>
            <a:pPr eaLnBrk="1" hangingPunct="1">
              <a:spcAft>
                <a:spcPts val="1200"/>
              </a:spcAft>
              <a:buSzPct val="90000"/>
              <a:defRPr/>
            </a:pPr>
            <a:endParaRPr lang="pt-BR" sz="2000" b="1" dirty="0" smtClean="0">
              <a:latin typeface="Arial" panose="020B0604020202020204" pitchFamily="34" charset="0"/>
            </a:endParaRPr>
          </a:p>
          <a:p>
            <a:pPr eaLnBrk="1" hangingPunct="1">
              <a:spcAft>
                <a:spcPts val="1200"/>
              </a:spcAft>
              <a:buSzPct val="90000"/>
              <a:defRPr/>
            </a:pPr>
            <a:r>
              <a:rPr lang="pt-BR" sz="2000" b="1" dirty="0" smtClean="0">
                <a:latin typeface="Arial" panose="020B0604020202020204" pitchFamily="34" charset="0"/>
              </a:rPr>
              <a:t>1,25% do parque  -    26,94% volume  	-  28,93% faturamento</a:t>
            </a:r>
          </a:p>
          <a:p>
            <a:pPr eaLnBrk="1" hangingPunct="1">
              <a:spcAft>
                <a:spcPts val="1200"/>
              </a:spcAft>
              <a:buSzPct val="90000"/>
              <a:defRPr/>
            </a:pPr>
            <a:endParaRPr lang="pt-BR" sz="2000" b="1" dirty="0" smtClean="0">
              <a:latin typeface="Arial" panose="020B0604020202020204" pitchFamily="34" charset="0"/>
            </a:endParaRPr>
          </a:p>
          <a:p>
            <a:pPr eaLnBrk="1" hangingPunct="1">
              <a:spcAft>
                <a:spcPts val="1200"/>
              </a:spcAft>
              <a:buSzPct val="90000"/>
              <a:defRPr/>
            </a:pPr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</a:rPr>
              <a:t>	</a:t>
            </a:r>
            <a:r>
              <a:rPr lang="pt-BR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99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98072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Padronização das ligações de água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(a partir do ano de 1997)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buSzPct val="90000"/>
              <a:defRPr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assegurado e sistemático ao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medidor</a:t>
            </a:r>
          </a:p>
          <a:p>
            <a:pPr lvl="0">
              <a:spcAft>
                <a:spcPts val="1200"/>
              </a:spcAft>
              <a:buSzPct val="90000"/>
              <a:defRPr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Dificulta realização de fraude no medidor e ramal</a:t>
            </a:r>
            <a:endParaRPr lang="pt-BR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35" y="2852936"/>
            <a:ext cx="3934895" cy="3062714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19885"/>
            <a:ext cx="4536504" cy="3095765"/>
          </a:xfrm>
          <a:prstGeom prst="rect">
            <a:avLst/>
          </a:prstGeom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prstClr val="white"/>
                </a:solidFill>
                <a:latin typeface="Arial" charset="0"/>
              </a:rPr>
              <a:t>Histórico do Combate à </a:t>
            </a:r>
            <a:r>
              <a:rPr lang="pt-BR" sz="2400" b="1" dirty="0" err="1" smtClean="0">
                <a:solidFill>
                  <a:prstClr val="white"/>
                </a:solidFill>
                <a:latin typeface="Arial" charset="0"/>
              </a:rPr>
              <a:t>Submedição</a:t>
            </a:r>
            <a:endParaRPr lang="pt-BR" sz="24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5503" y="615860"/>
            <a:ext cx="835292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endParaRPr lang="pt-BR" sz="2400" dirty="0" smtClean="0">
              <a:solidFill>
                <a:prstClr val="black"/>
              </a:solidFill>
            </a:endParaRP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Montagem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Laboratório de </a:t>
            </a:r>
            <a:r>
              <a:rPr lang="pt-BR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Hidrometria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Inspeção de recebimento em todos os lotes de hidrômetros;</a:t>
            </a: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Ensaio de fadiga e IDM de acordo com a Norma ABNT 15538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endParaRPr lang="pt-BR" sz="2400" dirty="0">
              <a:solidFill>
                <a:prstClr val="black"/>
              </a:solidFill>
            </a:endParaRP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endParaRPr lang="pt-BR" sz="2400" dirty="0" smtClean="0">
              <a:solidFill>
                <a:prstClr val="black"/>
              </a:solidFill>
            </a:endParaRP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endParaRPr lang="pt-BR" sz="2400" dirty="0">
              <a:solidFill>
                <a:prstClr val="black"/>
              </a:solidFill>
            </a:endParaRP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endParaRPr lang="pt-BR" sz="2400" dirty="0">
              <a:solidFill>
                <a:prstClr val="black"/>
              </a:solidFill>
            </a:endParaRP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endParaRPr lang="pt-BR" sz="2400" dirty="0" smtClean="0">
              <a:solidFill>
                <a:prstClr val="black"/>
              </a:solidFill>
            </a:endParaRP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endParaRPr lang="pt-BR" sz="2400" dirty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  <a:buSzPct val="90000"/>
              <a:defRPr/>
            </a:pPr>
            <a:r>
              <a:rPr lang="pt-BR" dirty="0" smtClean="0">
                <a:solidFill>
                  <a:prstClr val="black"/>
                </a:solidFill>
              </a:rPr>
              <a:t>    </a:t>
            </a:r>
            <a:r>
              <a:rPr lang="pt-B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Bancada de calibração		           Bancada de fadiga</a:t>
            </a: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9" t="39746"/>
          <a:stretch/>
        </p:blipFill>
        <p:spPr bwMode="auto">
          <a:xfrm>
            <a:off x="4371968" y="2776649"/>
            <a:ext cx="3866432" cy="2886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8" t="11759" r="8279" b="16981"/>
          <a:stretch/>
        </p:blipFill>
        <p:spPr bwMode="auto">
          <a:xfrm>
            <a:off x="367528" y="2780928"/>
            <a:ext cx="3744416" cy="2886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prstClr val="white"/>
                </a:solidFill>
                <a:latin typeface="Arial" charset="0"/>
              </a:rPr>
              <a:t>Histórico do Combate à </a:t>
            </a:r>
            <a:r>
              <a:rPr lang="pt-BR" sz="2400" b="1" dirty="0" err="1">
                <a:solidFill>
                  <a:prstClr val="white"/>
                </a:solidFill>
                <a:latin typeface="Arial" charset="0"/>
              </a:rPr>
              <a:t>S</a:t>
            </a:r>
            <a:r>
              <a:rPr lang="pt-BR" sz="2400" b="1" dirty="0" err="1" smtClean="0">
                <a:solidFill>
                  <a:prstClr val="white"/>
                </a:solidFill>
                <a:latin typeface="Arial" charset="0"/>
              </a:rPr>
              <a:t>ubmedição</a:t>
            </a:r>
            <a:endParaRPr lang="pt-BR" sz="24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124744"/>
            <a:ext cx="871296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Renovação do parque de hidrômetros – FINAME BNDES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1200"/>
              </a:spcAft>
              <a:buSzPct val="90000"/>
              <a:defRPr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Utilização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medidores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Qn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0,75 m³/h (a partir de 2005);</a:t>
            </a:r>
          </a:p>
          <a:p>
            <a:pPr lvl="0">
              <a:spcAft>
                <a:spcPts val="1200"/>
              </a:spcAft>
              <a:buSzPct val="90000"/>
              <a:defRPr/>
            </a:pPr>
            <a:endParaRPr lang="pt-BR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Utilização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medidores volumétricos, classe C (a partir de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2007);</a:t>
            </a:r>
          </a:p>
          <a:p>
            <a:pPr>
              <a:spcAft>
                <a:spcPts val="1200"/>
              </a:spcAft>
              <a:buSzPct val="90000"/>
              <a:defRPr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7650" lvl="0" indent="-247650">
              <a:spcAft>
                <a:spcPts val="1200"/>
              </a:spcAft>
              <a:buSzPct val="90000"/>
              <a:buFont typeface="Wingdings" pitchFamily="2" charset="2"/>
              <a:buChar char="§"/>
              <a:defRPr/>
            </a:pP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Padronização 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uso do medidor volumétrico e retentor de partículas (2016).</a:t>
            </a:r>
            <a:endParaRPr lang="pt-BR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m para water mete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97152"/>
            <a:ext cx="2592288" cy="161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51520" y="332656"/>
            <a:ext cx="728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>
                <a:solidFill>
                  <a:prstClr val="white"/>
                </a:solidFill>
                <a:latin typeface="Arial" charset="0"/>
              </a:rPr>
              <a:t>Histórico do Combate à </a:t>
            </a:r>
            <a:r>
              <a:rPr lang="pt-BR" sz="2400" b="1" dirty="0" err="1" smtClean="0">
                <a:solidFill>
                  <a:prstClr val="white"/>
                </a:solidFill>
                <a:latin typeface="Arial" charset="0"/>
              </a:rPr>
              <a:t>Submedição</a:t>
            </a:r>
            <a:endParaRPr lang="pt-BR" sz="2400" b="1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5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1332</Words>
  <Application>Microsoft Office PowerPoint</Application>
  <PresentationFormat>Apresentação na tela (4:3)</PresentationFormat>
  <Paragraphs>334</Paragraphs>
  <Slides>38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38</vt:i4>
      </vt:variant>
    </vt:vector>
  </HeadingPairs>
  <TitlesOfParts>
    <vt:vector size="50" baseType="lpstr">
      <vt:lpstr>MS PGothic</vt:lpstr>
      <vt:lpstr>Arial</vt:lpstr>
      <vt:lpstr>Arial Black</vt:lpstr>
      <vt:lpstr>Calibri</vt:lpstr>
      <vt:lpstr>Corbel</vt:lpstr>
      <vt:lpstr>Courier</vt:lpstr>
      <vt:lpstr>Courier New</vt:lpstr>
      <vt:lpstr>Symbol</vt:lpstr>
      <vt:lpstr>Wingdings</vt:lpstr>
      <vt:lpstr>1_Personalizar design</vt:lpstr>
      <vt:lpstr>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Roseli Ribeiro</cp:lastModifiedBy>
  <cp:revision>130</cp:revision>
  <cp:lastPrinted>2017-06-19T18:46:39Z</cp:lastPrinted>
  <dcterms:created xsi:type="dcterms:W3CDTF">2013-01-21T13:05:03Z</dcterms:created>
  <dcterms:modified xsi:type="dcterms:W3CDTF">2017-06-21T11:13:25Z</dcterms:modified>
</cp:coreProperties>
</file>