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38121" y="1893002"/>
            <a:ext cx="91440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CONTROLE DA MEDIÇÃO DE ÁGUA COMO FORMA DE TRANSPARÊNCIA</a:t>
            </a:r>
            <a:endParaRPr lang="pt-BR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pt-BR" b="1" dirty="0" smtClean="0"/>
              <a:t>Autores:</a:t>
            </a:r>
          </a:p>
          <a:p>
            <a:pPr algn="l">
              <a:buNone/>
            </a:pPr>
            <a:endParaRPr lang="pt-BR" b="1" dirty="0" smtClean="0"/>
          </a:p>
          <a:p>
            <a:r>
              <a:rPr lang="pt-BR" b="1" dirty="0" smtClean="0"/>
              <a:t>Silvana Souza da Silva Mello</a:t>
            </a:r>
            <a:endParaRPr lang="pt-BR" dirty="0" smtClean="0"/>
          </a:p>
          <a:p>
            <a:r>
              <a:rPr lang="x-none" b="1" smtClean="0"/>
              <a:t>Vera Lucia Nogueira</a:t>
            </a:r>
            <a:r>
              <a:rPr lang="x-none" smtClean="0"/>
              <a:t> </a:t>
            </a:r>
            <a:endParaRPr lang="pt-BR" dirty="0" smtClean="0"/>
          </a:p>
          <a:p>
            <a:pPr algn="l"/>
            <a:endParaRPr lang="pt-BR" b="1" dirty="0" smtClean="0"/>
          </a:p>
          <a:p>
            <a:pPr algn="l"/>
            <a:endParaRPr lang="pt-BR" dirty="0"/>
          </a:p>
        </p:txBody>
      </p:sp>
      <p:pic>
        <p:nvPicPr>
          <p:cNvPr id="4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6014" y="5584752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04"/>
          <p:cNvGraphicFramePr>
            <a:graphicFrameLocks noGrp="1"/>
          </p:cNvGraphicFramePr>
          <p:nvPr/>
        </p:nvGraphicFramePr>
        <p:xfrm>
          <a:off x="2654743" y="2212015"/>
          <a:ext cx="6956450" cy="4206240"/>
        </p:xfrm>
        <a:graphic>
          <a:graphicData uri="http://schemas.openxmlformats.org/drawingml/2006/table">
            <a:tbl>
              <a:tblPr/>
              <a:tblGrid>
                <a:gridCol w="3300413"/>
                <a:gridCol w="722312"/>
                <a:gridCol w="1004888"/>
                <a:gridCol w="1000143"/>
                <a:gridCol w="928694"/>
              </a:tblGrid>
              <a:tr h="47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Hidrômetro/idade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Quant.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 condição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resultado Menos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resultado Mais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- até 2 anos de uso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- acima de 2 e até 5 anos de uso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- acima de 5 e até 10 anos de uso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- acima de 10 anos de uso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5P - acima de 10 anos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 - acima de 10 anos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- até 10 anos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- acima de 10 anos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 - até 10 anos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 - acima de 10 anos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 - até 10 anos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 - acima de 10 anos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215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- até 10 anos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- acima de 10 anos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138013" y="1213219"/>
            <a:ext cx="10600329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800" dirty="0"/>
              <a:t>Por meio desse trabalho de amostragem, constatou-se que é um erro pensar que as perdas estão vinculadas apenas a idade dos micromedidores. Esse pode ser um dos fatores, porém, observamos que a classe, a marca e pressão de rede influenciam diretamente nos resultados.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678999" y="6399102"/>
            <a:ext cx="8032750" cy="320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500" dirty="0" err="1"/>
              <a:t>Obs</a:t>
            </a:r>
            <a:r>
              <a:rPr lang="pt-BR" sz="1500" dirty="0"/>
              <a:t>: Cada letra corresponde a um tipo de marca de aparelho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4"/>
          <p:cNvGraphicFramePr>
            <a:graphicFrameLocks noGrp="1"/>
          </p:cNvGraphicFramePr>
          <p:nvPr/>
        </p:nvGraphicFramePr>
        <p:xfrm>
          <a:off x="2125256" y="1452674"/>
          <a:ext cx="7965042" cy="4841800"/>
        </p:xfrm>
        <a:graphic>
          <a:graphicData uri="http://schemas.openxmlformats.org/drawingml/2006/table">
            <a:tbl>
              <a:tblPr/>
              <a:tblGrid>
                <a:gridCol w="6105202"/>
                <a:gridCol w="692235"/>
                <a:gridCol w="1167605"/>
              </a:tblGrid>
              <a:tr h="35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de hidrômetros avaliados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Condições de uso (conforme critérios INMETRO)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Sim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52,96%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47,04%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864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Obs: Conforme critérios do INMETRO, considera-se como sem condições de uso o hidrômetro cujo consumo aferido seja 10% inferior ou 10% superior ao consumo real.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Apresentando consumo negativo em pelo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menos uma das medições: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76,13%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576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Obs</a:t>
                      </a: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Nestes casos, quando o hidrômetro mede "para menos",  parte do que é consumido não é cobrado.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572" marR="51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655" y="1329070"/>
            <a:ext cx="3744005" cy="527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8195" y="1596247"/>
            <a:ext cx="5486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As aferições foram registradas em planilhas individuais e em conjunto de 10 (resultado de todos os hidrômetros de uma mesma aferição).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Essas planilhas podem ser entregues a cada imóvel que tenha seu hidrômetro aferido como comprovante dos serviços executados. Os resultados das aferições foram avaliados através de análise das leituras e das curvas de erro.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Este serviço foi realizado gratuitamente, pois trata-se de um direito dos munícipes.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712381" y="1790159"/>
            <a:ext cx="10175359" cy="41549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400" dirty="0">
                <a:solidFill>
                  <a:srgbClr val="292929"/>
                </a:solidFill>
              </a:rPr>
              <a:t>A partir dos resultados citados anteriormente foi elaborado um projeto para substituição dos hidrômetros.</a:t>
            </a:r>
          </a:p>
          <a:p>
            <a:pPr algn="l"/>
            <a:endParaRPr lang="pt-BR" sz="2400" dirty="0">
              <a:solidFill>
                <a:srgbClr val="292929"/>
              </a:solidFill>
            </a:endParaRPr>
          </a:p>
          <a:p>
            <a:pPr algn="l"/>
            <a:r>
              <a:rPr lang="pt-BR" sz="2400" dirty="0">
                <a:solidFill>
                  <a:srgbClr val="292929"/>
                </a:solidFill>
              </a:rPr>
              <a:t>Para garantir o acesso a 100% dos hidrômetros e, com a experiência de quase 30 anos de fornecimento de medidores, decidiu-se que </a:t>
            </a:r>
            <a:r>
              <a:rPr lang="pt-BR" sz="2400" b="1" dirty="0">
                <a:solidFill>
                  <a:srgbClr val="292929"/>
                </a:solidFill>
              </a:rPr>
              <a:t>o ideal era fornecer o hidrômetro, sem custo ao cidadão</a:t>
            </a:r>
            <a:r>
              <a:rPr lang="pt-BR" sz="2400" dirty="0">
                <a:solidFill>
                  <a:srgbClr val="292929"/>
                </a:solidFill>
              </a:rPr>
              <a:t>, tendo esse que ficar responsável pela sua guarda e segurança.</a:t>
            </a:r>
          </a:p>
          <a:p>
            <a:pPr algn="l"/>
            <a:endParaRPr lang="pt-BR" sz="2400" dirty="0">
              <a:solidFill>
                <a:srgbClr val="292929"/>
              </a:solidFill>
            </a:endParaRPr>
          </a:p>
          <a:p>
            <a:pPr algn="l"/>
            <a:r>
              <a:rPr lang="pt-BR" sz="2400" dirty="0">
                <a:solidFill>
                  <a:srgbClr val="292929"/>
                </a:solidFill>
              </a:rPr>
              <a:t>Com o projeto aprovado pela câmara de vereadores e sancionada a Lei 1539/2008, iniciou-se o trabalho que, no 1º ano (9 meses) foram substituídos 2.120 medidores de um total de 21.693 ligações. 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530010" y="1127052"/>
            <a:ext cx="47846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Substituição dos Hidrômetros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65814" y="1810555"/>
            <a:ext cx="1164265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Por meio desse trabalho de amostragem, constatou-se que é um erro pensar que as perdas estão vinculadas apenas a idade dos micromedidores instalados na rede. Esse pode ser um dos fatores, porém, pode-se observar que a classe,  marca, pressão de rede influenciam diretamente nos resultados.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Pode-se verificar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que muitos medidores com mais de dez anos de uso estavam em perfeitas condições, enquanto outros, ainda novos, não registravam corretamente o consumo de água.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Foram aferidos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574 medidores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sendo praticamente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metade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destes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não possuía condições de uso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por estarem fora dos padrões de medição aceitos pelo INMETRO. Chamou a atenção, também, o fato de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76% dos medidores aferidos registrarem a menor, em pelo menos 1 da aferições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Após nove meses de substituição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dos hidrômetros sem condições de uso, registrou-se um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aumento de consumo de 32% no consumo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micromedido dos imóveis estudados.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645860" y="1105106"/>
            <a:ext cx="4286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RESULTADOS/DISCUSSÃO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1786269" y="1435395"/>
            <a:ext cx="8761227" cy="4976037"/>
            <a:chOff x="2234953" y="3184376"/>
            <a:chExt cx="3633192" cy="2862064"/>
          </a:xfrm>
        </p:grpSpPr>
        <p:pic>
          <p:nvPicPr>
            <p:cNvPr id="17" name="Gráfico 2"/>
            <p:cNvPicPr>
              <a:picLocks noChangeArrowheads="1"/>
            </p:cNvPicPr>
            <p:nvPr/>
          </p:nvPicPr>
          <p:blipFill>
            <a:blip r:embed="rId4" cstate="print"/>
            <a:srcRect r="-47" b="-348"/>
            <a:stretch>
              <a:fillRect/>
            </a:stretch>
          </p:blipFill>
          <p:spPr bwMode="auto">
            <a:xfrm>
              <a:off x="2234953" y="3184376"/>
              <a:ext cx="3633192" cy="2260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419872" y="5589240"/>
              <a:ext cx="955675" cy="457200"/>
            </a:xfrm>
            <a:prstGeom prst="rect">
              <a:avLst/>
            </a:prstGeom>
            <a:gradFill rotWithShape="1">
              <a:gsLst>
                <a:gs pos="0">
                  <a:srgbClr val="CCC0D9"/>
                </a:gs>
                <a:gs pos="50000">
                  <a:srgbClr val="E5DFEC"/>
                </a:gs>
                <a:gs pos="100000">
                  <a:srgbClr val="CCC0D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b="1">
                  <a:latin typeface="Calibri" pitchFamily="34" charset="0"/>
                </a:rPr>
                <a:t>32,51% DE AUMENTO</a:t>
              </a:r>
            </a:p>
            <a:p>
              <a:endParaRPr lang="pt-BR"/>
            </a:p>
          </p:txBody>
        </p:sp>
        <p:sp>
          <p:nvSpPr>
            <p:cNvPr id="19" name="AutoShape 5"/>
            <p:cNvSpPr>
              <a:spLocks/>
            </p:cNvSpPr>
            <p:nvPr/>
          </p:nvSpPr>
          <p:spPr bwMode="auto">
            <a:xfrm rot="5400000">
              <a:off x="3811860" y="4693196"/>
              <a:ext cx="184150" cy="1400175"/>
            </a:xfrm>
            <a:prstGeom prst="rightBrace">
              <a:avLst>
                <a:gd name="adj1" fmla="val 63362"/>
                <a:gd name="adj2" fmla="val 5243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22744" y="1863135"/>
            <a:ext cx="10015869" cy="4303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Com esta prática foi possível comprovar: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O órgão público pode ter uma ferramenta que garanta a boa gestão do seu processo de micro medição.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Garantir que o cidadão pague corretamente pelo seu consumo.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Evitar perdas de receita.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Credibilidade junto ao cidadão.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Garantia na manutenção do sistema.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06455" y="3109078"/>
            <a:ext cx="4572001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www.daep.com.br</a:t>
            </a:r>
            <a:endParaRPr lang="pt-BR" sz="4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65944" y="3806471"/>
            <a:ext cx="389151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diretoria@daep.com.br</a:t>
            </a:r>
          </a:p>
        </p:txBody>
      </p:sp>
      <p:sp>
        <p:nvSpPr>
          <p:cNvPr id="10" name="WordArt 42"/>
          <p:cNvSpPr>
            <a:spLocks noChangeArrowheads="1" noChangeShapeType="1" noTextEdit="1"/>
          </p:cNvSpPr>
          <p:nvPr/>
        </p:nvSpPr>
        <p:spPr bwMode="auto">
          <a:xfrm>
            <a:off x="2758078" y="1782667"/>
            <a:ext cx="6553200" cy="1582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Impact"/>
              </a:rPr>
              <a:t>OBRIGADO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33778" y="4450730"/>
            <a:ext cx="2753832" cy="8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Fone: (18) 3654 - 6100</a:t>
            </a: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Fax: (18) 3654 – 6109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2" name="Picture 16" descr="DAEPVA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345" y="5414627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pas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1150" y="138430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81213" y="60848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  <a:latin typeface="Calibri" pitchFamily="34" charset="0"/>
              </a:rPr>
              <a:t>62.409 </a:t>
            </a: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habitantes.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38638" y="6048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PENÁPOLIS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2360429" y="1161910"/>
            <a:ext cx="8676167" cy="5547234"/>
            <a:chOff x="3157871" y="1353297"/>
            <a:chExt cx="7553729" cy="5302684"/>
          </a:xfrm>
        </p:grpSpPr>
        <p:pic>
          <p:nvPicPr>
            <p:cNvPr id="4" name="Picture 6" descr="D:\edu\CAPAS PNQS 2010\capas jpeg\perfil.jpg"/>
            <p:cNvPicPr>
              <a:picLocks noChangeAspect="1" noChangeArrowheads="1"/>
            </p:cNvPicPr>
            <p:nvPr/>
          </p:nvPicPr>
          <p:blipFill>
            <a:blip r:embed="rId2" cstate="print"/>
            <a:srcRect l="4764" t="39747" r="4727" b="3663"/>
            <a:stretch>
              <a:fillRect/>
            </a:stretch>
          </p:blipFill>
          <p:spPr bwMode="auto">
            <a:xfrm>
              <a:off x="3157871" y="1353297"/>
              <a:ext cx="7070651" cy="5288634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" name="Retângulo 4"/>
            <p:cNvSpPr/>
            <p:nvPr/>
          </p:nvSpPr>
          <p:spPr>
            <a:xfrm>
              <a:off x="8598731" y="1888382"/>
              <a:ext cx="15978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ÁGUA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90920" y="5287438"/>
              <a:ext cx="612068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RESÍDUOS</a:t>
              </a:r>
              <a:r>
                <a:rPr lang="pt-BR" sz="36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  </a:t>
              </a: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SÓLIDOS 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7363962" y="3553733"/>
              <a:ext cx="2771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34" charset="0"/>
                </a:rPr>
                <a:t>ESGOTO</a:t>
              </a:r>
            </a:p>
          </p:txBody>
        </p:sp>
        <p:pic>
          <p:nvPicPr>
            <p:cNvPr id="8" name="Picture 16" descr="DAEPVAZ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74112" y="5650253"/>
              <a:ext cx="1490614" cy="100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4619624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>
                <a:latin typeface="+mn-lt"/>
              </a:rPr>
              <a:t>População: 62.409 habitantes;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Numero de ligações de água: 25.765;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Numero de economias de água: 28.643;</a:t>
            </a:r>
            <a:br>
              <a:rPr lang="pt-BR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100% de </a:t>
            </a:r>
            <a:r>
              <a:rPr lang="en-US" sz="2400" dirty="0" err="1" smtClean="0">
                <a:latin typeface="+mn-lt"/>
              </a:rPr>
              <a:t>água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tratada</a:t>
            </a:r>
            <a:r>
              <a:rPr lang="en-US" sz="2400" dirty="0" smtClean="0">
                <a:latin typeface="+mn-lt"/>
              </a:rPr>
              <a:t> e </a:t>
            </a:r>
            <a:r>
              <a:rPr lang="en-US" sz="2400" dirty="0" err="1" smtClean="0">
                <a:latin typeface="+mn-lt"/>
              </a:rPr>
              <a:t>distribuída</a:t>
            </a:r>
            <a:r>
              <a:rPr lang="en-US" sz="2400" dirty="0" smtClean="0">
                <a:latin typeface="+mn-lt"/>
              </a:rPr>
              <a:t>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100% </a:t>
            </a:r>
            <a:r>
              <a:rPr lang="en-US" sz="2400" dirty="0" err="1" smtClean="0">
                <a:latin typeface="+mn-lt"/>
              </a:rPr>
              <a:t>esgoto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coletado</a:t>
            </a:r>
            <a:r>
              <a:rPr lang="en-US" sz="2400" dirty="0" smtClean="0">
                <a:latin typeface="+mn-lt"/>
              </a:rPr>
              <a:t> e  </a:t>
            </a:r>
            <a:r>
              <a:rPr lang="en-US" sz="2400" dirty="0" err="1" smtClean="0">
                <a:latin typeface="+mn-lt"/>
              </a:rPr>
              <a:t>tratado</a:t>
            </a:r>
            <a:r>
              <a:rPr lang="en-US" sz="2400" dirty="0" smtClean="0">
                <a:latin typeface="+mn-lt"/>
              </a:rPr>
              <a:t>;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100% de </a:t>
            </a:r>
            <a:r>
              <a:rPr lang="en-US" sz="2400" dirty="0" err="1" smtClean="0">
                <a:latin typeface="+mn-lt"/>
              </a:rPr>
              <a:t>resíduos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sólidos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coletados</a:t>
            </a:r>
            <a:r>
              <a:rPr lang="en-US" sz="2400" dirty="0" smtClean="0">
                <a:latin typeface="+mn-lt"/>
              </a:rPr>
              <a:t> e </a:t>
            </a:r>
            <a:r>
              <a:rPr lang="en-US" sz="2400" dirty="0" err="1" smtClean="0">
                <a:latin typeface="+mn-lt"/>
              </a:rPr>
              <a:t>dispostos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dentro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legislação</a:t>
            </a:r>
            <a:r>
              <a:rPr lang="en-US" sz="2400" dirty="0" smtClean="0">
                <a:latin typeface="+mn-lt"/>
              </a:rPr>
              <a:t>;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99% de </a:t>
            </a:r>
            <a:r>
              <a:rPr lang="en-US" sz="2400" dirty="0" err="1" smtClean="0">
                <a:latin typeface="+mn-lt"/>
              </a:rPr>
              <a:t>malha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asfáltica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executada</a:t>
            </a:r>
            <a:r>
              <a:rPr lang="en-US" sz="2400" dirty="0" smtClean="0">
                <a:latin typeface="+mn-lt"/>
              </a:rPr>
              <a:t>;</a:t>
            </a:r>
            <a:endParaRPr lang="en-US" sz="2400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28650" y="1352550"/>
            <a:ext cx="11220450" cy="5257800"/>
          </a:xfrm>
        </p:spPr>
        <p:txBody>
          <a:bodyPr anchor="t" anchorCtr="0">
            <a:normAutofit fontScale="90000"/>
          </a:bodyPr>
          <a:lstStyle/>
          <a:p>
            <a:pPr>
              <a:defRPr/>
            </a:pPr>
            <a:r>
              <a:rPr lang="pt-BR" sz="2400" dirty="0" smtClean="0"/>
              <a:t>Com a </a:t>
            </a:r>
            <a:r>
              <a:rPr lang="pt-BR" sz="2400" b="1" dirty="0" smtClean="0"/>
              <a:t>criação do DAEP, </a:t>
            </a:r>
            <a:r>
              <a:rPr lang="pt-BR" sz="2400" dirty="0" smtClean="0"/>
              <a:t>em 1978  iniciou –se o processo de  instalação de hidrômetros</a:t>
            </a:r>
            <a:r>
              <a:rPr lang="pt-BR" sz="2400" b="1" dirty="0" smtClean="0"/>
              <a:t>, priorizando  nesta etapa,  as indústrias</a:t>
            </a:r>
            <a:r>
              <a:rPr lang="pt-BR" sz="2400" dirty="0" smtClean="0"/>
              <a:t>.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Em </a:t>
            </a:r>
            <a:r>
              <a:rPr lang="pt-BR" sz="2400" b="1" dirty="0" smtClean="0"/>
              <a:t>1981, houve a necessidade da micromedição em todos os imóveis da área urbana</a:t>
            </a:r>
            <a:r>
              <a:rPr lang="pt-BR" sz="2400" dirty="0" smtClean="0"/>
              <a:t>, uma vez que não havia </a:t>
            </a:r>
            <a:r>
              <a:rPr lang="pt-BR" sz="2400" dirty="0" err="1" smtClean="0"/>
              <a:t>hidrometração</a:t>
            </a:r>
            <a:r>
              <a:rPr lang="pt-BR" sz="2400" dirty="0" smtClean="0"/>
              <a:t> das ligações, o consumo de água era pago sobre a área construída do imóvel, por meio de um carnê semestral e não havia receita  suficiente para manutenção  e investimentos do órgão.</a:t>
            </a:r>
            <a:br>
              <a:rPr lang="pt-BR" sz="2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- </a:t>
            </a:r>
            <a:r>
              <a:rPr lang="pt-BR" sz="2400" b="1" dirty="0" smtClean="0"/>
              <a:t>Estratégia utilizada para </a:t>
            </a:r>
            <a:r>
              <a:rPr lang="pt-BR" sz="2400" b="1" dirty="0" err="1" smtClean="0"/>
              <a:t>hidrometração</a:t>
            </a:r>
            <a:r>
              <a:rPr lang="pt-BR" sz="2400" b="1" dirty="0" smtClean="0"/>
              <a:t> </a:t>
            </a:r>
            <a:r>
              <a:rPr lang="pt-BR" sz="2400" dirty="0" smtClean="0"/>
              <a:t>da cidade uma vez que havia falta de recursos financeiros para aquisição dos aparelhos:</a:t>
            </a:r>
            <a:br>
              <a:rPr lang="pt-BR" sz="2400" dirty="0" smtClean="0"/>
            </a:br>
            <a:r>
              <a:rPr lang="pt-BR" sz="2400" dirty="0" smtClean="0"/>
              <a:t>   - Contratação de indústria por meio licitatório para venda do hidrômetro diretamente ao usuário de forma parcelada.</a:t>
            </a:r>
            <a:br>
              <a:rPr lang="pt-BR" sz="2400" dirty="0" smtClean="0"/>
            </a:br>
            <a:r>
              <a:rPr lang="pt-BR" sz="2400" dirty="0" smtClean="0"/>
              <a:t>   - Os hidrômetros para famílias carentes, após analise técnica eram adquiridos pelo DAEP.</a:t>
            </a:r>
            <a:br>
              <a:rPr lang="pt-BR" sz="2400" dirty="0" smtClean="0"/>
            </a:br>
            <a:r>
              <a:rPr lang="pt-BR" sz="2400" dirty="0" smtClean="0"/>
              <a:t>   - O não pagamento do parcelamento eram repassados da indústria, para DAEP e inscritos em divida ativa.</a:t>
            </a:r>
            <a:br>
              <a:rPr lang="pt-BR" sz="2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400" dirty="0" smtClean="0"/>
              <a:t>Resultado:</a:t>
            </a:r>
            <a:br>
              <a:rPr lang="pt-BR" sz="2400" dirty="0" smtClean="0"/>
            </a:br>
            <a:r>
              <a:rPr lang="pt-BR" sz="2400" dirty="0" smtClean="0"/>
              <a:t> 100% da cidade </a:t>
            </a:r>
            <a:r>
              <a:rPr lang="pt-BR" sz="2400" dirty="0" err="1" smtClean="0"/>
              <a:t>hidrometrada</a:t>
            </a:r>
            <a:endParaRPr lang="pt-BR" sz="2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62750" y="1790700"/>
            <a:ext cx="5105400" cy="47625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800" dirty="0" smtClean="0">
                <a:latin typeface="+mn-lt"/>
              </a:rPr>
              <a:t>Foram adquiridas duas bancadas de aferição, uma mecânica e outra semiautomática iniciando-se a </a:t>
            </a:r>
            <a:r>
              <a:rPr lang="pt-BR" sz="2800" b="1" dirty="0" smtClean="0">
                <a:latin typeface="+mn-lt"/>
              </a:rPr>
              <a:t>manutenção preventiva </a:t>
            </a:r>
            <a:r>
              <a:rPr lang="pt-BR" sz="2800" dirty="0" smtClean="0">
                <a:latin typeface="+mn-lt"/>
              </a:rPr>
              <a:t>dos medidores, sendo que os que apresentavam problemas eram corrigidos, recuperados ou substituídos, garantindo, dessa forma, que nenhum hidrômetro ficasse parado na rede.</a:t>
            </a:r>
            <a:br>
              <a:rPr lang="pt-BR" sz="2800" dirty="0" smtClean="0">
                <a:latin typeface="+mn-lt"/>
              </a:rPr>
            </a:br>
            <a:endParaRPr lang="pt-BR" sz="28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857750" y="609600"/>
            <a:ext cx="2876550" cy="6309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chemeClr val="accent1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9" name="Imagem 3" descr="aaaaaaaaaaaaaaaaaa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563" y="1666875"/>
            <a:ext cx="5909276" cy="44291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Comunicação\Fotos\Banca de aferição\DSC0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511" y="3012782"/>
            <a:ext cx="3714010" cy="278550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60888" y="1373816"/>
            <a:ext cx="8799261" cy="1103570"/>
          </a:xfrm>
        </p:spPr>
        <p:txBody>
          <a:bodyPr anchor="t" anchorCtr="0">
            <a:normAutofit/>
          </a:bodyPr>
          <a:lstStyle/>
          <a:p>
            <a:r>
              <a:rPr lang="pt-BR" sz="2400" dirty="0" smtClean="0"/>
              <a:t>Em 2007, o processo foi melhorado por meio da aquisição de uma nova bancada, automática, aprovada pelo INMETRO, sendo calibrada anualmente pelo mesmo órgão (sendo referência na região).  </a:t>
            </a:r>
            <a:endParaRPr lang="pt-BR" sz="2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:\Comunicação\Fotos\Banca de aferição\DSC00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748" y="3009015"/>
            <a:ext cx="3714306" cy="2785730"/>
          </a:xfrm>
          <a:prstGeom prst="rect">
            <a:avLst/>
          </a:prstGeom>
          <a:noFill/>
        </p:spPr>
      </p:pic>
      <p:pic>
        <p:nvPicPr>
          <p:cNvPr id="1028" name="Picture 4" descr="Q:\Comunicação\Fotos\Banca de aferição\DSC09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6317" y="3001927"/>
            <a:ext cx="3729368" cy="2797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0" y="1990725"/>
            <a:ext cx="10068523" cy="4122995"/>
          </a:xfrm>
        </p:spPr>
        <p:txBody>
          <a:bodyPr anchor="t" anchorCtr="0">
            <a:normAutofit fontScale="90000"/>
          </a:bodyPr>
          <a:lstStyle/>
          <a:p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Ao longo do período, após estudos internos dos dados levantados entre o volume de água tratado, o volume distribuído e o volume micromedido, percebeu-se que havia perdas de receita devido a alguns fatores, entre eles: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 - Classes metrológicas antigas instaladas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 - Grande número de hidrômetros na rede, sem a manutenção preventiva no prazo previsto, por falta de mão de obra. 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Ação proposta:</a:t>
            </a:r>
            <a:br>
              <a:rPr lang="pt-BR" sz="2400" dirty="0" smtClean="0">
                <a:solidFill>
                  <a:srgbClr val="FF0000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Elaboração de estudo por amostragem na área urbana para medição da eficiência dos aparelhos medidores (quatro meses de duração).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114800" y="988829"/>
            <a:ext cx="3625702" cy="6386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chemeClr val="accent1">
                    <a:lumMod val="50000"/>
                  </a:schemeClr>
                </a:solidFill>
              </a:rPr>
              <a:t>Início 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</a:rPr>
              <a:t>do Projeto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0" y="1990725"/>
            <a:ext cx="9430569" cy="3325553"/>
          </a:xfrm>
        </p:spPr>
        <p:txBody>
          <a:bodyPr anchor="t" anchorCtr="0">
            <a:normAutofit fontScale="90000"/>
          </a:bodyPr>
          <a:lstStyle/>
          <a:p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Foram retirados 574 hidrômetros para testes. 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Desses, 270 </a:t>
            </a:r>
            <a:r>
              <a:rPr lang="pt-BR" sz="2400" b="1" dirty="0" smtClean="0">
                <a:solidFill>
                  <a:srgbClr val="292929"/>
                </a:solidFill>
                <a:latin typeface="+mn-lt"/>
              </a:rPr>
              <a:t>(47,04%) </a:t>
            </a: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apresentaram erros de medição superiores aos padrões estabelecidos pelo INMETRO (segundo portaria 246 para medidores em uso a vazão mínima – 40l/h varia de +10 até -10%). </a:t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292929"/>
                </a:solidFill>
                <a:latin typeface="+mn-lt"/>
              </a:rPr>
            </a:br>
            <a:r>
              <a:rPr lang="pt-BR" sz="2400" b="1" dirty="0" smtClean="0">
                <a:solidFill>
                  <a:srgbClr val="292929"/>
                </a:solidFill>
                <a:latin typeface="+mn-lt"/>
              </a:rPr>
              <a:t>437 destes hidrômetros </a:t>
            </a: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apresentaram medição 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para menos,  </a:t>
            </a:r>
            <a:r>
              <a:rPr lang="pt-BR" sz="2400" dirty="0" smtClean="0">
                <a:latin typeface="+mn-lt"/>
              </a:rPr>
              <a:t>significando  que  </a:t>
            </a:r>
            <a:r>
              <a:rPr lang="pt-BR" sz="2400" dirty="0" smtClean="0">
                <a:solidFill>
                  <a:srgbClr val="292929"/>
                </a:solidFill>
                <a:latin typeface="+mn-lt"/>
              </a:rPr>
              <a:t>uma parte do que foi consumido não foi cobrado, ocasionando assim, perda de arrecadação. </a:t>
            </a:r>
            <a:endParaRPr lang="pt-BR" sz="2400" dirty="0">
              <a:solidFill>
                <a:srgbClr val="292929"/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874</Words>
  <Application>Microsoft Office PowerPoint</Application>
  <PresentationFormat>Personalizar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CONTROLE DA MEDIÇÃO DE ÁGUA COMO FORMA DE TRANSPARÊNCIA</vt:lpstr>
      <vt:lpstr>Apresentação do PowerPoint</vt:lpstr>
      <vt:lpstr>Apresentação do PowerPoint</vt:lpstr>
      <vt:lpstr>População: 62.409 habitantes;  Numero de ligações de água: 25.765;  Numero de economias de água: 28.643;  100% de água tratada e distribuída    100% esgoto coletado e  tratado;  100% de resíduos sólidos coletados e dispostos dentro da legislação;  99% de malha asfáltica executada;</vt:lpstr>
      <vt:lpstr>Com a criação do DAEP, em 1978  iniciou –se o processo de  instalação de hidrômetros, priorizando  nesta etapa,  as indústrias.   Em 1981, houve a necessidade da micromedição em todos os imóveis da área urbana, uma vez que não havia hidrometração das ligações, o consumo de água era pago sobre a área construída do imóvel, por meio de um carnê semestral e não havia receita  suficiente para manutenção  e investimentos do órgão.  - Estratégia utilizada para hidrometração da cidade uma vez que havia falta de recursos financeiros para aquisição dos aparelhos:    - Contratação de indústria por meio licitatório para venda do hidrômetro diretamente ao usuário de forma parcelada.    - Os hidrômetros para famílias carentes, após analise técnica eram adquiridos pelo DAEP.    - O não pagamento do parcelamento eram repassados da indústria, para DAEP e inscritos em divida ativa.  Resultado:  100% da cidade hidrometrada</vt:lpstr>
      <vt:lpstr>Foram adquiridas duas bancadas de aferição, uma mecânica e outra semiautomática iniciando-se a manutenção preventiva dos medidores, sendo que os que apresentavam problemas eram corrigidos, recuperados ou substituídos, garantindo, dessa forma, que nenhum hidrômetro ficasse parado na rede. </vt:lpstr>
      <vt:lpstr>Em 2007, o processo foi melhorado por meio da aquisição de uma nova bancada, automática, aprovada pelo INMETRO, sendo calibrada anualmente pelo mesmo órgão (sendo referência na região).  </vt:lpstr>
      <vt:lpstr>Ao longo do período, após estudos internos dos dados levantados entre o volume de água tratado, o volume distribuído e o volume micromedido, percebeu-se que havia perdas de receita devido a alguns fatores, entre eles:   - Classes metrológicas antigas instaladas   - Grande número de hidrômetros na rede, sem a manutenção preventiva no prazo previsto, por falta de mão de obra.   Ação proposta:  Elaboração de estudo por amostragem na área urbana para medição da eficiência dos aparelhos medidores (quatro meses de duração).  </vt:lpstr>
      <vt:lpstr>Foram retirados 574 hidrômetros para testes.   Desses, 270 (47,04%) apresentaram erros de medição superiores aos padrões estabelecidos pelo INMETRO (segundo portaria 246 para medidores em uso a vazão mínima – 40l/h varia de +10 até -10%).    437 destes hidrômetros apresentaram medição para menos,  significando  que  uma parte do que foi consumido não foi cobrado, ocasionando assim, perda de arrecadação.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Eduardo</cp:lastModifiedBy>
  <cp:revision>32</cp:revision>
  <dcterms:created xsi:type="dcterms:W3CDTF">2017-05-30T09:26:55Z</dcterms:created>
  <dcterms:modified xsi:type="dcterms:W3CDTF">2017-06-15T19:11:45Z</dcterms:modified>
</cp:coreProperties>
</file>