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8" r:id="rId3"/>
    <p:sldId id="310" r:id="rId4"/>
    <p:sldId id="309" r:id="rId5"/>
    <p:sldId id="312" r:id="rId6"/>
    <p:sldId id="311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0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20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57223-37D3-4BB3-A582-E62F8724854D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1692A-F8CD-49D3-97CE-A523720840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944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692A-F8CD-49D3-97CE-A5237208406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919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199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948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94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487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137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754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271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936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406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351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554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44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10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mailto:matheuscosta@saaeguarulhos.sp.gov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hiagosantin@saaeguarulhos.sp.gov.br" TargetMode="External"/><Relationship Id="rId5" Type="http://schemas.openxmlformats.org/officeDocument/2006/relationships/hyperlink" Target="mailto:luizmendes@saaeguarulhos.sp.gov.br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5661248"/>
            <a:ext cx="5292723" cy="7920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85613" y="278092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ESTUDO DA SOBREMEDIÇÃO EM MEDIDORES VELOCIMÉTRICOS EM COLUNAS PRESSURIZADAS</a:t>
            </a:r>
            <a:endParaRPr lang="pt-BR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2197" y="677167"/>
            <a:ext cx="1371768" cy="19733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7687" y="0"/>
            <a:ext cx="1686313" cy="1152128"/>
          </a:xfrm>
          <a:prstGeom prst="rect">
            <a:avLst/>
          </a:prstGeom>
        </p:spPr>
      </p:pic>
      <p:pic>
        <p:nvPicPr>
          <p:cNvPr id="13" name="Imagem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29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DSC00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916660"/>
            <a:ext cx="2476517" cy="185738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428596" y="627437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Registro das leituras para a instalação apto </a:t>
            </a:r>
            <a:r>
              <a:rPr lang="pt-BR" b="1" dirty="0" smtClean="0"/>
              <a:t>261 – Torre 2</a:t>
            </a:r>
            <a:endParaRPr lang="pt-BR" dirty="0"/>
          </a:p>
        </p:txBody>
      </p:sp>
      <p:pic>
        <p:nvPicPr>
          <p:cNvPr id="21" name="Imagem 20" descr="DSC085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0858" y="3916924"/>
            <a:ext cx="2476517" cy="1857388"/>
          </a:xfrm>
          <a:prstGeom prst="rect">
            <a:avLst/>
          </a:prstGeom>
        </p:spPr>
      </p:pic>
      <p:pic>
        <p:nvPicPr>
          <p:cNvPr id="22" name="Imagem 21" descr="DSC008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2805" y="1916660"/>
            <a:ext cx="2476517" cy="1857388"/>
          </a:xfrm>
          <a:prstGeom prst="rect">
            <a:avLst/>
          </a:prstGeom>
        </p:spPr>
      </p:pic>
      <p:pic>
        <p:nvPicPr>
          <p:cNvPr id="23" name="Imagem 22" descr="DSC008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1916660"/>
            <a:ext cx="2476517" cy="1857388"/>
          </a:xfrm>
          <a:prstGeom prst="rect">
            <a:avLst/>
          </a:prstGeom>
        </p:spPr>
      </p:pic>
      <p:pic>
        <p:nvPicPr>
          <p:cNvPr id="25" name="Imagem 24" descr="DSC085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916924"/>
            <a:ext cx="2476517" cy="1857388"/>
          </a:xfrm>
          <a:prstGeom prst="rect">
            <a:avLst/>
          </a:prstGeom>
        </p:spPr>
      </p:pic>
      <p:pic>
        <p:nvPicPr>
          <p:cNvPr id="27" name="Imagem 26" descr="DSC085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805" y="3916924"/>
            <a:ext cx="2476517" cy="1857388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357290" y="58457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8m³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429124" y="58457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5m³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286644" y="58457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5m³</a:t>
            </a:r>
            <a:endParaRPr lang="pt-BR" dirty="0"/>
          </a:p>
        </p:txBody>
      </p:sp>
      <p:sp>
        <p:nvSpPr>
          <p:cNvPr id="3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801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RESULTADOS E DISCUSSÃO</a:t>
            </a:r>
            <a:endParaRPr lang="pt-BR" sz="2400" b="1" dirty="0" smtClean="0"/>
          </a:p>
          <a:p>
            <a:pPr marL="0" indent="0" algn="just">
              <a:buNone/>
            </a:pPr>
            <a:endParaRPr lang="pt-BR" sz="1400" b="1" dirty="0" smtClean="0"/>
          </a:p>
          <a:p>
            <a:pPr lvl="1" algn="just">
              <a:lnSpc>
                <a:spcPct val="150000"/>
              </a:lnSpc>
            </a:pPr>
            <a:endParaRPr lang="pt-BR" sz="1600" dirty="0" smtClean="0"/>
          </a:p>
        </p:txBody>
      </p:sp>
      <p:sp>
        <p:nvSpPr>
          <p:cNvPr id="33" name="Retângulo 32"/>
          <p:cNvSpPr/>
          <p:nvPr/>
        </p:nvSpPr>
        <p:spPr>
          <a:xfrm>
            <a:off x="1142976" y="2071678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571472" y="2786058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1000100" y="4000504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500034" y="4714884"/>
            <a:ext cx="8572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4214810" y="2000240"/>
            <a:ext cx="8572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4429124" y="4214818"/>
            <a:ext cx="8572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6643702" y="1928802"/>
            <a:ext cx="100013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6500826" y="2285992"/>
            <a:ext cx="6429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6715140" y="3929066"/>
            <a:ext cx="100013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6643702" y="4357694"/>
            <a:ext cx="6429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428596" y="600076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Registro das leituras para a instalação apto </a:t>
            </a:r>
            <a:r>
              <a:rPr lang="pt-BR" b="1" dirty="0" smtClean="0"/>
              <a:t>261 da Torre 2 sob influência do pressurizador – </a:t>
            </a:r>
            <a:r>
              <a:rPr lang="pt-BR" b="1" dirty="0" err="1" smtClean="0"/>
              <a:t>sobremedição</a:t>
            </a:r>
            <a:endParaRPr lang="pt-BR" b="1" dirty="0" smtClean="0"/>
          </a:p>
          <a:p>
            <a:pPr algn="ctr"/>
            <a:r>
              <a:rPr lang="pt-BR" b="1" dirty="0" smtClean="0"/>
              <a:t> </a:t>
            </a:r>
            <a:endParaRPr lang="pt-BR" dirty="0"/>
          </a:p>
        </p:txBody>
      </p:sp>
      <p:sp>
        <p:nvSpPr>
          <p:cNvPr id="3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801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RESULTADOS E DISCUSSÃO</a:t>
            </a:r>
            <a:endParaRPr lang="pt-BR" sz="2400" b="1" dirty="0" smtClean="0"/>
          </a:p>
          <a:p>
            <a:pPr marL="0" indent="0" algn="just">
              <a:buNone/>
            </a:pPr>
            <a:endParaRPr lang="pt-BR" sz="1400" b="1" dirty="0" smtClean="0"/>
          </a:p>
          <a:p>
            <a:pPr lvl="1" algn="just">
              <a:lnSpc>
                <a:spcPct val="150000"/>
              </a:lnSpc>
            </a:pPr>
            <a:endParaRPr lang="pt-BR" sz="1600" dirty="0" smtClean="0"/>
          </a:p>
        </p:txBody>
      </p:sp>
      <p:pic>
        <p:nvPicPr>
          <p:cNvPr id="3074" name="Imagem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928802"/>
            <a:ext cx="80754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RESULTADOS E DISCUSSÃO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r>
              <a:rPr lang="pt-BR" sz="2000" dirty="0" smtClean="0"/>
              <a:t>Para a Torre </a:t>
            </a:r>
            <a:r>
              <a:rPr lang="pt-BR" sz="2000" dirty="0" smtClean="0"/>
              <a:t>02 </a:t>
            </a:r>
            <a:r>
              <a:rPr lang="pt-BR" sz="2000" dirty="0" smtClean="0"/>
              <a:t>apenas os pavimentos sujeitos </a:t>
            </a:r>
            <a:r>
              <a:rPr lang="pt-BR" sz="2000" dirty="0" smtClean="0"/>
              <a:t>à influência do pressurizador ou da válvula redutora de pressão é que </a:t>
            </a:r>
            <a:r>
              <a:rPr lang="pt-BR" sz="2000" dirty="0" smtClean="0"/>
              <a:t>apresentaram </a:t>
            </a:r>
            <a:r>
              <a:rPr lang="pt-BR" sz="2000" dirty="0" smtClean="0"/>
              <a:t>as </a:t>
            </a:r>
            <a:r>
              <a:rPr lang="pt-BR" sz="2000" dirty="0" err="1" smtClean="0"/>
              <a:t>sobremedições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 algn="just"/>
            <a:r>
              <a:rPr lang="pt-BR" sz="2000" dirty="0" smtClean="0"/>
              <a:t>Nesses pavimentos onde ocorreu a </a:t>
            </a:r>
            <a:r>
              <a:rPr lang="pt-BR" sz="2000" dirty="0" err="1" smtClean="0"/>
              <a:t>sobremedição</a:t>
            </a:r>
            <a:r>
              <a:rPr lang="pt-BR" sz="2000" dirty="0" smtClean="0"/>
              <a:t> foi verificado e registrado através de filmagem o efeito da oscilação da carga de pressão provocando a totalização contínua do volume pelos hidrômetros </a:t>
            </a:r>
            <a:r>
              <a:rPr lang="pt-BR" sz="2000" dirty="0" smtClean="0"/>
              <a:t>velocimétricos;</a:t>
            </a:r>
          </a:p>
          <a:p>
            <a:pPr algn="just"/>
            <a:r>
              <a:rPr lang="pt-BR" sz="2000" dirty="0" smtClean="0"/>
              <a:t>Quanto à Torre 01, ocorreu a </a:t>
            </a:r>
            <a:r>
              <a:rPr lang="pt-BR" sz="2000" dirty="0" err="1" smtClean="0"/>
              <a:t>sobremedição</a:t>
            </a:r>
            <a:r>
              <a:rPr lang="pt-BR" sz="2000" dirty="0" smtClean="0"/>
              <a:t> ocorreu </a:t>
            </a:r>
            <a:r>
              <a:rPr lang="pt-BR" sz="2000" dirty="0" smtClean="0"/>
              <a:t>em apenas um pavimento sob a influência da VRP, sendo possível verificar nessa torre que os pavimentos sob influência do pressurizador não possuíam oscilações bruscas de </a:t>
            </a:r>
            <a:r>
              <a:rPr lang="pt-BR" sz="2000" dirty="0" smtClean="0"/>
              <a:t>pressão além dos limites previstos pela NBR 5626/98.</a:t>
            </a:r>
            <a:endParaRPr lang="pt-BR" sz="20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RESULTADOS E DISCUSSÃO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endParaRPr lang="pt-BR" sz="20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rcRect l="2489" t="14666" r="1778" b="10028"/>
          <a:stretch>
            <a:fillRect/>
          </a:stretch>
        </p:blipFill>
        <p:spPr>
          <a:xfrm>
            <a:off x="736270" y="2000240"/>
            <a:ext cx="7693382" cy="402385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8596" y="600076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Registro das leituras para a instalação apto </a:t>
            </a:r>
            <a:r>
              <a:rPr lang="pt-BR" b="1" dirty="0" smtClean="0"/>
              <a:t>274 da Torre 1 sob a influência do pressurizador – sem </a:t>
            </a:r>
            <a:r>
              <a:rPr lang="pt-BR" b="1" dirty="0" err="1" smtClean="0"/>
              <a:t>sobremedição</a:t>
            </a:r>
            <a:r>
              <a:rPr lang="pt-BR" b="1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CONCLUSÕES</a:t>
            </a:r>
            <a:endParaRPr lang="pt-BR" sz="2400" b="1" dirty="0" smtClean="0"/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r>
              <a:rPr lang="pt-BR" sz="2000" dirty="0" smtClean="0"/>
              <a:t>O uso da pressurização é uma solução economicamente priorizada em muitas instalações prediais para melhor aproveitamento do espaço vertical da edificação, evitando assim a construção de reservatórios superiores </a:t>
            </a:r>
            <a:r>
              <a:rPr lang="pt-BR" sz="2000" dirty="0" smtClean="0"/>
              <a:t>à </a:t>
            </a:r>
            <a:r>
              <a:rPr lang="pt-BR" sz="2000" dirty="0" smtClean="0"/>
              <a:t>elevadas alturas, reduzindo assim a disponibilidade de espaço para novos pavimentos tipo. </a:t>
            </a:r>
          </a:p>
          <a:p>
            <a:pPr algn="just"/>
            <a:r>
              <a:rPr lang="pt-BR" sz="2000" dirty="0" smtClean="0"/>
              <a:t>Todavia, tal solução vem acompanhada da necessidade de pressurização para garantir as cargas mínimas recomendadas pela NBR 5626/98. </a:t>
            </a:r>
            <a:endParaRPr lang="pt-BR" sz="2000" dirty="0" smtClean="0"/>
          </a:p>
          <a:p>
            <a:pPr algn="just"/>
            <a:r>
              <a:rPr lang="pt-BR" sz="2000" dirty="0" smtClean="0"/>
              <a:t>As </a:t>
            </a:r>
            <a:r>
              <a:rPr lang="pt-BR" sz="2000" dirty="0" smtClean="0"/>
              <a:t>edificações mais altas também implicam no aumento da carga nos pontos mais baixos das colunas de distribuição, sendo necessário o uso de </a:t>
            </a:r>
            <a:r>
              <a:rPr lang="pt-BR" sz="2000" dirty="0" err="1" smtClean="0"/>
              <a:t>VRPs</a:t>
            </a:r>
            <a:r>
              <a:rPr lang="pt-BR" sz="2000" dirty="0" smtClean="0"/>
              <a:t>, sendo ambos os equipamentos dependentes de manutenções periódicas</a:t>
            </a:r>
            <a:r>
              <a:rPr lang="pt-BR" sz="2000" dirty="0" smtClean="0"/>
              <a:t>.</a:t>
            </a:r>
            <a:endParaRPr lang="pt-BR" sz="20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CONCLUSÕES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r>
              <a:rPr lang="pt-BR" sz="2000" dirty="0" smtClean="0"/>
              <a:t>Tais </a:t>
            </a:r>
            <a:r>
              <a:rPr lang="pt-BR" sz="2000" dirty="0" smtClean="0"/>
              <a:t>manutenções periódicas nem sempre são feitas à contento, condicionando estes equipamentos a funcionamento inadequado resultando em golpes de pressão contínuos resultando em oscilações de pressões que resultam na </a:t>
            </a:r>
            <a:r>
              <a:rPr lang="pt-BR" sz="2000" dirty="0" err="1" smtClean="0"/>
              <a:t>sobremedição</a:t>
            </a:r>
            <a:r>
              <a:rPr lang="pt-BR" sz="2000" dirty="0" smtClean="0"/>
              <a:t>, ou seja, registro de consumo sem que a água realmente tenha passado pelos medidores.</a:t>
            </a:r>
          </a:p>
          <a:p>
            <a:pPr algn="just"/>
            <a:r>
              <a:rPr lang="pt-BR" sz="2000" dirty="0" smtClean="0"/>
              <a:t>Para solução do problema da </a:t>
            </a:r>
            <a:r>
              <a:rPr lang="pt-BR" sz="2000" dirty="0" err="1" smtClean="0"/>
              <a:t>sobremedição</a:t>
            </a:r>
            <a:r>
              <a:rPr lang="pt-BR" sz="2000" dirty="0" smtClean="0"/>
              <a:t> e consequentemente não onerar os clientes, o SAAE Guarulhos efetuou a troca de todos os medidores do condomínio por medidores do tipo volumétrico, extinguindo assim o fenômeno da </a:t>
            </a:r>
            <a:r>
              <a:rPr lang="pt-BR" sz="2000" dirty="0" err="1" smtClean="0"/>
              <a:t>sobremedição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 smtClean="0"/>
              <a:t>Trabalhos também foram realizados com retenções à jusante do hidrômetro velocimétrico, sendo que houve uma amenização do efeito da </a:t>
            </a:r>
            <a:r>
              <a:rPr lang="pt-BR" sz="2000" dirty="0" err="1" smtClean="0"/>
              <a:t>sobremedição</a:t>
            </a:r>
            <a:r>
              <a:rPr lang="pt-BR" sz="2000" dirty="0" smtClean="0"/>
              <a:t>, no caso da instalação apresentada a diferença que era de 3m³ passou para 2m³.</a:t>
            </a:r>
            <a:endParaRPr lang="pt-BR" sz="2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9552" y="2060848"/>
            <a:ext cx="784887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	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02588" y="1907551"/>
            <a:ext cx="82303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i="1" dirty="0" smtClean="0"/>
              <a:t>Obrigado pela atenção.</a:t>
            </a:r>
            <a:endParaRPr lang="pt-BR" sz="2800" dirty="0"/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Contatos: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hlinkClick r:id="rId5"/>
              </a:rPr>
              <a:t>luizmendes@saaeguarulhos.sp.gov.br</a:t>
            </a:r>
            <a:endParaRPr lang="pt-BR" sz="2800" dirty="0" smtClean="0"/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hlinkClick r:id="rId6"/>
              </a:rPr>
              <a:t>thiagosantim@saaeguarulhos.sp.gov.br</a:t>
            </a:r>
            <a:endParaRPr lang="pt-BR" sz="2800" dirty="0" smtClean="0"/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hlinkClick r:id="rId7"/>
              </a:rPr>
              <a:t>matheuscosta@saaeguarulhos.sp.gov.br</a:t>
            </a:r>
            <a:endParaRPr lang="pt-BR" sz="2800" dirty="0" smtClean="0"/>
          </a:p>
          <a:p>
            <a:pPr algn="just">
              <a:lnSpc>
                <a:spcPct val="150000"/>
              </a:lnSpc>
            </a:pP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11" name="Imagem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66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INTRODUÇÃO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r>
              <a:rPr lang="pt-BR" sz="2000" dirty="0" smtClean="0"/>
              <a:t>As instalações prediais de água fria são dimensionadas atendendo às recomendações da NBR 5626/98:</a:t>
            </a:r>
          </a:p>
          <a:p>
            <a:pPr lvl="1" algn="just"/>
            <a:r>
              <a:rPr lang="pt-BR" sz="1600" dirty="0" smtClean="0"/>
              <a:t>Limite de velocidade máxima de 3m/s;</a:t>
            </a:r>
          </a:p>
          <a:p>
            <a:pPr lvl="1" algn="just"/>
            <a:r>
              <a:rPr lang="pt-BR" sz="1600" dirty="0" smtClean="0"/>
              <a:t>Cargas mínimas e máximas de pressão, sendo respectivamente 1mca e 40mca nos pontos de utilização;</a:t>
            </a:r>
          </a:p>
          <a:p>
            <a:pPr lvl="1" algn="just"/>
            <a:r>
              <a:rPr lang="pt-BR" sz="1600" dirty="0" smtClean="0"/>
              <a:t>Previsão da ocorrência de transientes hidráulicos com </a:t>
            </a:r>
            <a:r>
              <a:rPr lang="pt-BR" sz="1600" dirty="0" err="1" smtClean="0"/>
              <a:t>sobrepressões</a:t>
            </a:r>
            <a:r>
              <a:rPr lang="pt-BR" sz="1600" dirty="0" smtClean="0"/>
              <a:t> da ordem de 20mca.</a:t>
            </a:r>
          </a:p>
          <a:p>
            <a:pPr algn="just"/>
            <a:r>
              <a:rPr lang="pt-BR" sz="2000" dirty="0" smtClean="0"/>
              <a:t>Tais recomendações em muitos projetos são respeitadas, todavia, quando da utilização dos pressurizadores e válvulas redutoras de pressão sem a manutenção adequada resultam na ocorrência de </a:t>
            </a:r>
            <a:r>
              <a:rPr lang="pt-BR" sz="2000" dirty="0" err="1" smtClean="0"/>
              <a:t>sobrepressões</a:t>
            </a:r>
            <a:r>
              <a:rPr lang="pt-BR" sz="2000" dirty="0" smtClean="0"/>
              <a:t> sucessivas como nos casos em que é instalada uma válvula </a:t>
            </a:r>
            <a:r>
              <a:rPr lang="pt-BR" sz="2000" dirty="0" err="1" smtClean="0"/>
              <a:t>pulsadora</a:t>
            </a:r>
            <a:r>
              <a:rPr lang="pt-BR" sz="2000" dirty="0" smtClean="0"/>
              <a:t> na tubulação.</a:t>
            </a:r>
          </a:p>
          <a:p>
            <a:pPr lvl="1" algn="just">
              <a:lnSpc>
                <a:spcPct val="150000"/>
              </a:lnSpc>
            </a:pPr>
            <a:endParaRPr lang="pt-BR" sz="16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INTRODUÇÃO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r>
              <a:rPr lang="pt-BR" sz="2000" dirty="0" smtClean="0"/>
              <a:t>Em Guarulhos a medição individualizada é obrigatória desde 1994, conforme estabelecido pela Lei municipal nº 4650/1994, sendo a gestão dos hidrômetros condominiais também sob a responsabilidade do SAAE;</a:t>
            </a:r>
          </a:p>
          <a:p>
            <a:pPr algn="just"/>
            <a:r>
              <a:rPr lang="pt-BR" sz="2000" dirty="0" smtClean="0"/>
              <a:t>Ocorrência de divergências entre o volume mensal registrado no medidor principal, entrada do condomínio, quando comparado com a soma dos volumes mensais dos medidores individuais;</a:t>
            </a:r>
          </a:p>
          <a:p>
            <a:pPr algn="just"/>
            <a:r>
              <a:rPr lang="pt-BR" sz="2000" dirty="0" smtClean="0"/>
              <a:t>Apuramos duas situações:</a:t>
            </a:r>
          </a:p>
          <a:p>
            <a:pPr lvl="1" algn="just"/>
            <a:r>
              <a:rPr lang="pt-BR" sz="1600" dirty="0" smtClean="0"/>
              <a:t>Na maioria das ocorrências eram condomínios fazendo uso de fontes alternativas de água: poços artesianos, caminhão pipa abastecendo diretamente o reservatório;</a:t>
            </a:r>
          </a:p>
          <a:p>
            <a:pPr lvl="1" algn="just"/>
            <a:r>
              <a:rPr lang="pt-BR" sz="1600" dirty="0" smtClean="0"/>
              <a:t>Hidrômetros totalizando consumo sem a passagem de água – constatado pelo capeamento da saída da tubulação de jusante do hidrômetro.</a:t>
            </a:r>
            <a:endParaRPr lang="pt-BR" sz="2000" dirty="0" smtClean="0"/>
          </a:p>
          <a:p>
            <a:pPr lvl="1" algn="just">
              <a:lnSpc>
                <a:spcPct val="150000"/>
              </a:lnSpc>
            </a:pPr>
            <a:endParaRPr lang="pt-BR" sz="16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INTRODUÇÃO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r>
              <a:rPr lang="pt-BR" sz="2000" dirty="0" smtClean="0"/>
              <a:t>Para estudo inicial destes casos foram instalados em série ao medidor do cliente medidores ultrassônicos e posteriormente volumétricos;</a:t>
            </a:r>
          </a:p>
          <a:p>
            <a:pPr algn="just"/>
            <a:r>
              <a:rPr lang="pt-BR" sz="2000" dirty="0" smtClean="0"/>
              <a:t>Apenas o velocimétrico totalizava a volume na mesma condição de operação;</a:t>
            </a:r>
          </a:p>
          <a:p>
            <a:pPr algn="just"/>
            <a:r>
              <a:rPr lang="pt-BR" sz="2000" dirty="0" smtClean="0"/>
              <a:t>Característica comum das instalações avaliadas: a coluna era pressurizada ou havia válvula redutora de pressão (VRP) em regime de pulsos sucessivos.</a:t>
            </a:r>
          </a:p>
          <a:p>
            <a:pPr lvl="1" algn="just">
              <a:lnSpc>
                <a:spcPct val="150000"/>
              </a:lnSpc>
            </a:pPr>
            <a:endParaRPr lang="pt-BR" sz="16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42844" y="5917188"/>
            <a:ext cx="885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Coluna com VRP em regime de pulso constante – detalhe manômetro de jusante</a:t>
            </a:r>
            <a:endParaRPr lang="pt-BR" dirty="0"/>
          </a:p>
        </p:txBody>
      </p:sp>
      <p:pic>
        <p:nvPicPr>
          <p:cNvPr id="13" name="Imagem 12" descr="DSC08402.JPG"/>
          <p:cNvPicPr>
            <a:picLocks noChangeAspect="1"/>
          </p:cNvPicPr>
          <p:nvPr/>
        </p:nvPicPr>
        <p:blipFill>
          <a:blip r:embed="rId6" cstate="print"/>
          <a:srcRect t="21898" b="17883"/>
          <a:stretch>
            <a:fillRect/>
          </a:stretch>
        </p:blipFill>
        <p:spPr>
          <a:xfrm>
            <a:off x="285752" y="1357298"/>
            <a:ext cx="5572132" cy="4473983"/>
          </a:xfrm>
          <a:prstGeom prst="rect">
            <a:avLst/>
          </a:prstGeom>
        </p:spPr>
      </p:pic>
      <p:pic>
        <p:nvPicPr>
          <p:cNvPr id="16" name="Imagem 15" descr="DSC083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1428736"/>
            <a:ext cx="2636018" cy="1977014"/>
          </a:xfrm>
          <a:prstGeom prst="rect">
            <a:avLst/>
          </a:prstGeom>
        </p:spPr>
      </p:pic>
      <p:pic>
        <p:nvPicPr>
          <p:cNvPr id="17" name="Imagem 16" descr="DSC08401.JPG"/>
          <p:cNvPicPr>
            <a:picLocks noChangeAspect="1"/>
          </p:cNvPicPr>
          <p:nvPr/>
        </p:nvPicPr>
        <p:blipFill>
          <a:blip r:embed="rId8" cstate="print"/>
          <a:srcRect r="11626"/>
          <a:stretch>
            <a:fillRect/>
          </a:stretch>
        </p:blipFill>
        <p:spPr>
          <a:xfrm>
            <a:off x="6000760" y="3500438"/>
            <a:ext cx="2714644" cy="23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MATERIAL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lvl="0"/>
            <a:r>
              <a:rPr lang="pt-BR" sz="2000" dirty="0" smtClean="0"/>
              <a:t>28 hidrômetros volumétricos DN3/4”, </a:t>
            </a:r>
            <a:r>
              <a:rPr lang="pt-BR" sz="2000" dirty="0" err="1" smtClean="0"/>
              <a:t>Qn</a:t>
            </a:r>
            <a:r>
              <a:rPr lang="pt-BR" sz="2000" dirty="0" smtClean="0"/>
              <a:t> = 1,5</a:t>
            </a:r>
            <a:r>
              <a:rPr lang="pt-BR" sz="2000" dirty="0" err="1" smtClean="0"/>
              <a:t>m³</a:t>
            </a:r>
            <a:r>
              <a:rPr lang="pt-BR" sz="2000" dirty="0" smtClean="0"/>
              <a:t>/h;</a:t>
            </a:r>
          </a:p>
          <a:p>
            <a:pPr lvl="0"/>
            <a:r>
              <a:rPr lang="pt-BR" sz="2000" dirty="0" smtClean="0"/>
              <a:t>28 hidrômetros ultrassônicos DN3/4”, </a:t>
            </a:r>
            <a:r>
              <a:rPr lang="pt-BR" sz="2000" dirty="0" err="1" smtClean="0"/>
              <a:t>Qn</a:t>
            </a:r>
            <a:r>
              <a:rPr lang="pt-BR" sz="2000" dirty="0" smtClean="0"/>
              <a:t> = 1,5</a:t>
            </a:r>
            <a:r>
              <a:rPr lang="pt-BR" sz="2000" dirty="0" err="1" smtClean="0"/>
              <a:t>m³</a:t>
            </a:r>
            <a:r>
              <a:rPr lang="pt-BR" sz="2000" dirty="0" smtClean="0"/>
              <a:t>/h;</a:t>
            </a:r>
          </a:p>
          <a:p>
            <a:pPr lvl="0"/>
            <a:r>
              <a:rPr lang="pt-BR" sz="2000" dirty="0" err="1" smtClean="0"/>
              <a:t>Logger</a:t>
            </a:r>
            <a:r>
              <a:rPr lang="pt-BR" sz="2000" dirty="0" smtClean="0"/>
              <a:t> de pressão e vazão;</a:t>
            </a:r>
          </a:p>
          <a:p>
            <a:pPr lvl="0"/>
            <a:r>
              <a:rPr lang="pt-BR" sz="2000" dirty="0" smtClean="0"/>
              <a:t>Planilhas de cálculo eletrônicas;</a:t>
            </a:r>
          </a:p>
          <a:p>
            <a:pPr lvl="0"/>
            <a:r>
              <a:rPr lang="pt-BR" sz="2000" dirty="0" smtClean="0"/>
              <a:t>Instalação predial com a ocorrência do fenômeno hidráulico, no caso:</a:t>
            </a:r>
          </a:p>
          <a:p>
            <a:pPr lvl="1"/>
            <a:r>
              <a:rPr lang="pt-BR" sz="1600" dirty="0" smtClean="0"/>
              <a:t>Condomínio com 02 torres;</a:t>
            </a:r>
          </a:p>
          <a:p>
            <a:pPr lvl="1"/>
            <a:r>
              <a:rPr lang="pt-BR" sz="1600" dirty="0" smtClean="0"/>
              <a:t>Sendo 28 pavimentos por torre;</a:t>
            </a:r>
          </a:p>
          <a:p>
            <a:pPr lvl="1"/>
            <a:r>
              <a:rPr lang="pt-BR" sz="1600" dirty="0" smtClean="0"/>
              <a:t>Total de apartamentos = 224.</a:t>
            </a:r>
          </a:p>
          <a:p>
            <a:pPr lvl="1" algn="just">
              <a:lnSpc>
                <a:spcPct val="150000"/>
              </a:lnSpc>
            </a:pPr>
            <a:endParaRPr lang="pt-BR" sz="16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42844" y="5917188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Cavaletes com medidores ultrassônicos, volumétricos e pontos de </a:t>
            </a:r>
            <a:endParaRPr lang="pt-BR" b="1" dirty="0" smtClean="0"/>
          </a:p>
          <a:p>
            <a:pPr algn="ctr"/>
            <a:r>
              <a:rPr lang="pt-BR" b="1" dirty="0" smtClean="0"/>
              <a:t>medição </a:t>
            </a:r>
            <a:r>
              <a:rPr lang="pt-BR" b="1" dirty="0" smtClean="0"/>
              <a:t>de pressão</a:t>
            </a:r>
            <a:endParaRPr lang="pt-BR" dirty="0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285860"/>
            <a:ext cx="7000924" cy="4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42844" y="5917188"/>
            <a:ext cx="885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Instalação junto ao medidor do </a:t>
            </a:r>
            <a:r>
              <a:rPr lang="pt-BR" b="1" dirty="0" smtClean="0"/>
              <a:t>cliente apto 261 – Torre 2</a:t>
            </a:r>
            <a:endParaRPr lang="pt-BR" dirty="0"/>
          </a:p>
        </p:txBody>
      </p:sp>
      <p:pic>
        <p:nvPicPr>
          <p:cNvPr id="2050" name="Imagem 5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571604" y="357166"/>
            <a:ext cx="609282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MÉTODO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r>
              <a:rPr lang="pt-BR" sz="2000" dirty="0" smtClean="0"/>
              <a:t>Instalação dos equipamentos em um medidor de cada pavimento simultaneamente para cada torre;</a:t>
            </a:r>
          </a:p>
          <a:p>
            <a:pPr algn="just"/>
            <a:r>
              <a:rPr lang="pt-BR" sz="2000" dirty="0" smtClean="0"/>
              <a:t>Antes da instalação foi feito o registro fotográfico da leitura de cada um dos 3 hidrômetros utilizados no estudo;</a:t>
            </a:r>
          </a:p>
          <a:p>
            <a:pPr algn="just"/>
            <a:r>
              <a:rPr lang="pt-BR" sz="2000" dirty="0" smtClean="0"/>
              <a:t>Os equipamentos permaneceram instalados por 7 dias em todos os pontos de medição e após a retirada, novamente era feito o registro fotográfico da leitura após o estudo;</a:t>
            </a:r>
          </a:p>
          <a:p>
            <a:pPr algn="just"/>
            <a:r>
              <a:rPr lang="pt-BR" sz="2000" dirty="0" smtClean="0"/>
              <a:t>Os dados coletados foram tratados em planilhas de cálculo do Excel para verificação da ocorrência de </a:t>
            </a:r>
            <a:r>
              <a:rPr lang="pt-BR" sz="2000" dirty="0" err="1" smtClean="0"/>
              <a:t>sobremedição</a:t>
            </a:r>
            <a:r>
              <a:rPr lang="pt-BR" sz="2000" dirty="0" smtClean="0"/>
              <a:t> e sua relação com o abastecimento gravitacional ou com o abastecimento pressurizado;</a:t>
            </a:r>
          </a:p>
          <a:p>
            <a:pPr algn="just"/>
            <a:r>
              <a:rPr lang="pt-BR" sz="2000" dirty="0" smtClean="0"/>
              <a:t> Todos os trabalhos foram registrados através de Ordens de Serviço específicas para arquivamento das informações.</a:t>
            </a:r>
          </a:p>
          <a:p>
            <a:pPr lvl="1" algn="just">
              <a:lnSpc>
                <a:spcPct val="150000"/>
              </a:lnSpc>
            </a:pPr>
            <a:endParaRPr lang="pt-BR" sz="16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887</Words>
  <Application>Microsoft Office PowerPoint</Application>
  <PresentationFormat>Apresentação na tela (4:3)</PresentationFormat>
  <Paragraphs>73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para o slide principal</dc:title>
  <dc:creator>Luiz Antonio Serrano Junior</dc:creator>
  <cp:lastModifiedBy>Thiago</cp:lastModifiedBy>
  <cp:revision>80</cp:revision>
  <dcterms:created xsi:type="dcterms:W3CDTF">2017-02-02T16:11:11Z</dcterms:created>
  <dcterms:modified xsi:type="dcterms:W3CDTF">2017-06-21T10:10:31Z</dcterms:modified>
</cp:coreProperties>
</file>