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78" r:id="rId6"/>
  </p:sldMasterIdLst>
  <p:notesMasterIdLst>
    <p:notesMasterId r:id="rId29"/>
  </p:notesMasterIdLst>
  <p:handoutMasterIdLst>
    <p:handoutMasterId r:id="rId30"/>
  </p:handoutMasterIdLst>
  <p:sldIdLst>
    <p:sldId id="283" r:id="rId7"/>
    <p:sldId id="321" r:id="rId8"/>
    <p:sldId id="306" r:id="rId9"/>
    <p:sldId id="305" r:id="rId10"/>
    <p:sldId id="308" r:id="rId11"/>
    <p:sldId id="307" r:id="rId12"/>
    <p:sldId id="309" r:id="rId13"/>
    <p:sldId id="319" r:id="rId14"/>
    <p:sldId id="311" r:id="rId15"/>
    <p:sldId id="310" r:id="rId16"/>
    <p:sldId id="304" r:id="rId17"/>
    <p:sldId id="312" r:id="rId18"/>
    <p:sldId id="314" r:id="rId19"/>
    <p:sldId id="322" r:id="rId20"/>
    <p:sldId id="323" r:id="rId21"/>
    <p:sldId id="318" r:id="rId22"/>
    <p:sldId id="320" r:id="rId23"/>
    <p:sldId id="324" r:id="rId24"/>
    <p:sldId id="329" r:id="rId25"/>
    <p:sldId id="330" r:id="rId26"/>
    <p:sldId id="331" r:id="rId27"/>
    <p:sldId id="282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66">
          <p15:clr>
            <a:srgbClr val="A4A3A4"/>
          </p15:clr>
        </p15:guide>
        <p15:guide id="4" orient="horz" pos="1159">
          <p15:clr>
            <a:srgbClr val="A4A3A4"/>
          </p15:clr>
        </p15:guide>
        <p15:guide id="5" orient="horz" pos="1334">
          <p15:clr>
            <a:srgbClr val="A4A3A4"/>
          </p15:clr>
        </p15:guide>
        <p15:guide id="6" orient="horz" pos="1621">
          <p15:clr>
            <a:srgbClr val="A4A3A4"/>
          </p15:clr>
        </p15:guide>
        <p15:guide id="7" pos="1298">
          <p15:clr>
            <a:srgbClr val="A4A3A4"/>
          </p15:clr>
        </p15:guide>
        <p15:guide id="8" pos="2887">
          <p15:clr>
            <a:srgbClr val="A4A3A4"/>
          </p15:clr>
        </p15:guide>
        <p15:guide id="9" pos="577">
          <p15:clr>
            <a:srgbClr val="A4A3A4"/>
          </p15:clr>
        </p15:guide>
        <p15:guide id="10" orient="horz" pos="1461" userDrawn="1">
          <p15:clr>
            <a:srgbClr val="A4A3A4"/>
          </p15:clr>
        </p15:guide>
        <p15:guide id="11" orient="horz" pos="899">
          <p15:clr>
            <a:srgbClr val="A4A3A4"/>
          </p15:clr>
        </p15:guide>
        <p15:guide id="12" orient="horz" pos="28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2C7"/>
    <a:srgbClr val="0070C0"/>
    <a:srgbClr val="FF0000"/>
    <a:srgbClr val="E6171C"/>
    <a:srgbClr val="99AB21"/>
    <a:srgbClr val="0091C9"/>
    <a:srgbClr val="008EC5"/>
    <a:srgbClr val="0088C7"/>
    <a:srgbClr val="5A5A5F"/>
    <a:srgbClr val="823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77" autoAdjust="0"/>
  </p:normalViewPr>
  <p:slideViewPr>
    <p:cSldViewPr snapToGrid="0" snapToObjects="1">
      <p:cViewPr>
        <p:scale>
          <a:sx n="70" d="100"/>
          <a:sy n="70" d="100"/>
        </p:scale>
        <p:origin x="-660" y="-78"/>
      </p:cViewPr>
      <p:guideLst>
        <p:guide orient="horz" pos="1620"/>
        <p:guide orient="horz" pos="466"/>
        <p:guide orient="horz" pos="1159"/>
        <p:guide orient="horz" pos="1334"/>
        <p:guide orient="horz" pos="1621"/>
        <p:guide orient="horz" pos="1461"/>
        <p:guide orient="horz" pos="899"/>
        <p:guide orient="horz" pos="2853"/>
        <p:guide pos="2880"/>
        <p:guide pos="1298"/>
        <p:guide pos="2887"/>
        <p:guide pos="577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/>
              </a:solidFill>
              <a:effectLst/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effectLst/>
            </c:spPr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ge\r\a\l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70C0">
                  <a:alpha val="50196"/>
                </a:srgbClr>
              </a:solidFill>
              <a:effectLst/>
            </c:spPr>
          </c:dPt>
          <c:dPt>
            <c:idx val="1"/>
            <c:bubble3D val="0"/>
            <c:spPr>
              <a:solidFill>
                <a:srgbClr val="B3A2C7">
                  <a:alpha val="50196"/>
                </a:srgbClr>
              </a:solidFill>
              <a:effectLst/>
            </c:spPr>
          </c:dPt>
          <c:dPt>
            <c:idx val="2"/>
            <c:bubble3D val="0"/>
            <c:spPr>
              <a:solidFill>
                <a:srgbClr val="FF0000">
                  <a:alpha val="50196"/>
                </a:srgbClr>
              </a:solidFill>
              <a:effectLst/>
            </c:spPr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ge\r\a\l</c:formatCode>
                <c:ptCount val="3"/>
                <c:pt idx="0">
                  <c:v>33</c:v>
                </c:pt>
                <c:pt idx="1">
                  <c:v>33</c:v>
                </c:pt>
                <c:pt idx="2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413CA9-8B30-E84E-ACA1-C4811DBECD4E}" type="datetimeFigureOut">
              <a:rPr lang="en-US" smtClean="0"/>
              <a:pPr/>
              <a:t>5/25/2015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3894-FD9E-764C-8428-5E34E41DB464}" type="slidenum">
              <a:rPr lang="en-US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8028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24C104-9423-8047-A844-F3B0FF89F6B7}" type="datetimeFigureOut">
              <a:rPr lang="en-US" smtClean="0"/>
              <a:pPr/>
              <a:t>5/25/2015</a:t>
            </a:fld>
            <a:endParaRPr lang="pt-B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39484-830D-ED4C-BF74-CFD81DF813B7}" type="slidenum">
              <a:rPr lang="en-US" smtClean="0"/>
              <a:pPr/>
              <a:t>‹#›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472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Seguran%C3%A7a_da_informa%C3%A7%C3%A3o" TargetMode="External"/><Relationship Id="rId7" Type="http://schemas.openxmlformats.org/officeDocument/2006/relationships/hyperlink" Target="http://pt.wikipedia.org/wiki/ISO/IEC_27001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t.wikipedia.org/wiki/International_Electrotechnical_Commission" TargetMode="External"/><Relationship Id="rId5" Type="http://schemas.openxmlformats.org/officeDocument/2006/relationships/hyperlink" Target="http://pt.wikipedia.org/wiki/International_Organization_for_Standardization" TargetMode="External"/><Relationship Id="rId4" Type="http://schemas.openxmlformats.org/officeDocument/2006/relationships/hyperlink" Target="http://pt.wikipedia.org/w/index.php?title=ISMS&amp;action=edit&amp;redlink=1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ISO/IEC 27001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um padrão para sistema de gestão da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egurança da informação"/>
              </a:rPr>
              <a:t>segurança da informação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ISMS (página não existe)"/>
              </a:rPr>
              <a:t>ISMS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- </a:t>
            </a:r>
            <a:r>
              <a:rPr lang="pt-BR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Security Management System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publicado em outubro de 2005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national Organization for Standardization"/>
              </a:rPr>
              <a:t>International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national Organization for Standardization"/>
              </a:rPr>
              <a:t>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national Organization for Standardization"/>
              </a:rPr>
              <a:t>Organization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national Organization for Standardization"/>
              </a:rPr>
              <a:t> for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International Organization for Standardization"/>
              </a:rPr>
              <a:t>Standardization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pelo </a:t>
            </a:r>
            <a:r>
              <a:rPr lang="pt-B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ternational Electrotechnical Commission"/>
              </a:rPr>
              <a:t>International </a:t>
            </a:r>
            <a:r>
              <a:rPr lang="pt-BR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ternational Electrotechnical Commission"/>
              </a:rPr>
              <a:t>Electrotechnical</a:t>
            </a:r>
            <a:r>
              <a:rPr lang="pt-BR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ternational Electrotechnical Commission"/>
              </a:rPr>
              <a:t> </a:t>
            </a:r>
            <a:r>
              <a:rPr lang="pt-BR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International Electrotechnical Commission"/>
              </a:rPr>
              <a:t>Commission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 nome completo é </a:t>
            </a:r>
            <a:r>
              <a:rPr lang="pt-BR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ISO/IEC 27001:2005 - Tecnologia da informação - técnicas de segurança - sistemas de gerência da segurança da informação</a:t>
            </a:r>
          </a:p>
          <a:p>
            <a:endParaRPr lang="pt-BR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Certificações de organização com ISMS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ISO/IEC 27001"/>
              </a:rPr>
              <a:t>ISO/IEC 27001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um meio de garantir que a organização certificada implementou um sistema para gerência da segurança da informação de acordo com os padrões. Credibilidade é a chave de ser certificado por uma terceira parte que é respeitada, independente e competente. Esta garantia dá confiança à gerência, parceiros de negócios, clientes e auditores que uma organização é séria sobre gerência de segurança da informação - não perfeita, necessariamente, mas está rigorosamente no caminho certo de melhora contínua.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Agrega o Legado</a:t>
            </a:r>
          </a:p>
          <a:p>
            <a:r>
              <a:rPr lang="pt-BR" dirty="0" smtClean="0"/>
              <a:t>Suporta</a:t>
            </a:r>
            <a:r>
              <a:rPr lang="pt-BR" baseline="0" dirty="0" smtClean="0"/>
              <a:t> sistemas Novos</a:t>
            </a:r>
            <a:endParaRPr lang="pt-B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Cada um trabalha com sua expertise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Cada um trabalha com sua expertise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Goal: 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Itron is a resource management leader.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defTabSz="465887">
              <a:defRPr/>
            </a:pP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 defTabSz="465887"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Itron has:</a:t>
            </a:r>
          </a:p>
          <a:p>
            <a:pPr defTabSz="465887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Deployed more than 110 million communication modules globally.</a:t>
            </a:r>
          </a:p>
          <a:p>
            <a:pPr defTabSz="465887">
              <a:buFont typeface="Arial" pitchFamily="34" charset="0"/>
              <a:buChar char="•"/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 More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than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8,000 customers in 130</a:t>
            </a: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countries.</a:t>
            </a:r>
          </a:p>
          <a:p>
            <a:pPr defTabSz="465887">
              <a:buFont typeface="Arial" pitchFamily="34" charset="0"/>
              <a:buChar char="•"/>
              <a:defRPr/>
            </a:pP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More than 8,000 employees.</a:t>
            </a:r>
          </a:p>
          <a:p>
            <a:pPr defTabSz="465887">
              <a:buFont typeface="Arial" pitchFamily="34" charset="0"/>
              <a:buChar char="•"/>
              <a:defRPr/>
            </a:pPr>
            <a:r>
              <a:rPr lang="en-US" sz="1200" baseline="0" dirty="0" smtClean="0">
                <a:latin typeface="Arial" pitchFamily="34" charset="0"/>
                <a:cs typeface="Arial" pitchFamily="34" charset="0"/>
              </a:rPr>
              <a:t> Revenues of $2.2 billion in 2012.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b="0" baseline="0" dirty="0" smtClean="0">
                <a:latin typeface="Arial" pitchFamily="34" charset="0"/>
                <a:cs typeface="Arial" pitchFamily="34" charset="0"/>
              </a:rPr>
              <a:t> Itron has the tools and the expertise to simplify the complex process of measuring, managing and analyzing data.</a:t>
            </a:r>
          </a:p>
          <a:p>
            <a:pPr>
              <a:buFont typeface="Arial" pitchFamily="34" charset="0"/>
              <a:buChar char="•"/>
            </a:pPr>
            <a:r>
              <a:rPr lang="en-US" sz="1200" b="0" baseline="0" dirty="0" smtClean="0">
                <a:latin typeface="Arial" pitchFamily="34" charset="0"/>
                <a:cs typeface="Arial" pitchFamily="34" charset="0"/>
              </a:rPr>
              <a:t> Our solutions are designed to help utilities measure, manage and analyze data to deliver results. We have a full suite of services to help utilities be successful throughout this process.</a:t>
            </a:r>
          </a:p>
          <a:p>
            <a:pPr>
              <a:buFont typeface="Arial" pitchFamily="34" charset="0"/>
              <a:buChar char="•"/>
            </a:pPr>
            <a:r>
              <a:rPr lang="en-US" sz="1200" b="0" baseline="0" dirty="0" smtClean="0">
                <a:latin typeface="Arial" pitchFamily="34" charset="0"/>
                <a:cs typeface="Arial" pitchFamily="34" charset="0"/>
              </a:rPr>
              <a:t> Our people are our most valuable asset. We consult with our customers every step of the way to ensure that all project goals are achieved efficiently. </a:t>
            </a:r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Slide </a:t>
            </a:r>
            <a:r>
              <a:rPr lang="en-US" i="1" dirty="0" err="1" smtClean="0"/>
              <a:t>animado</a:t>
            </a:r>
            <a:endParaRPr lang="en-US" i="1" baseline="0" dirty="0" smtClean="0"/>
          </a:p>
          <a:p>
            <a:endParaRPr lang="en-US" i="1" baseline="0" dirty="0" smtClean="0"/>
          </a:p>
          <a:p>
            <a:r>
              <a:rPr lang="en-US" b="1" i="0" baseline="0" dirty="0" smtClean="0"/>
              <a:t>Meta: </a:t>
            </a:r>
            <a:r>
              <a:rPr lang="en-US" b="0" i="0" baseline="0" dirty="0" smtClean="0"/>
              <a:t>O </a:t>
            </a:r>
            <a:r>
              <a:rPr lang="en-US" b="0" i="0" baseline="0" dirty="0" err="1" smtClean="0"/>
              <a:t>que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separa</a:t>
            </a:r>
            <a:r>
              <a:rPr lang="en-US" b="0" i="0" baseline="0" dirty="0" smtClean="0"/>
              <a:t> a Itron de </a:t>
            </a:r>
            <a:r>
              <a:rPr lang="en-US" b="0" i="0" baseline="0" dirty="0" err="1" smtClean="0"/>
              <a:t>seus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concorrentes</a:t>
            </a:r>
            <a:r>
              <a:rPr lang="en-US" b="0" i="0" baseline="0" dirty="0" smtClean="0"/>
              <a:t> é </a:t>
            </a:r>
            <a:r>
              <a:rPr lang="en-US" b="0" i="0" baseline="0" dirty="0" err="1" smtClean="0"/>
              <a:t>nossa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habilidade</a:t>
            </a:r>
            <a:r>
              <a:rPr lang="en-US" b="0" i="0" baseline="0" dirty="0" smtClean="0"/>
              <a:t> de </a:t>
            </a:r>
            <a:r>
              <a:rPr lang="en-US" b="0" i="0" baseline="0" dirty="0" err="1" smtClean="0"/>
              <a:t>Medir</a:t>
            </a:r>
            <a:r>
              <a:rPr lang="en-US" b="0" i="0" baseline="0" dirty="0" smtClean="0"/>
              <a:t>, </a:t>
            </a:r>
            <a:r>
              <a:rPr lang="en-US" b="0" i="0" baseline="0" dirty="0" err="1" smtClean="0"/>
              <a:t>Gerenciar</a:t>
            </a:r>
            <a:r>
              <a:rPr lang="en-US" b="0" i="0" baseline="0" dirty="0" smtClean="0"/>
              <a:t> e </a:t>
            </a:r>
            <a:r>
              <a:rPr lang="en-US" b="0" i="0" baseline="0" dirty="0" err="1" smtClean="0"/>
              <a:t>Analisar</a:t>
            </a:r>
            <a:r>
              <a:rPr lang="en-US" b="0" i="0" baseline="0" dirty="0" smtClean="0"/>
              <a:t> </a:t>
            </a:r>
            <a:r>
              <a:rPr lang="en-US" b="0" i="0" baseline="0" dirty="0" err="1" smtClean="0"/>
              <a:t>energia</a:t>
            </a:r>
            <a:r>
              <a:rPr lang="en-US" b="0" i="0" baseline="0" dirty="0" smtClean="0"/>
              <a:t> e </a:t>
            </a:r>
            <a:r>
              <a:rPr lang="en-US" b="0" i="0" baseline="0" dirty="0" err="1" smtClean="0"/>
              <a:t>água</a:t>
            </a:r>
            <a:r>
              <a:rPr lang="en-US" b="0" i="0" baseline="0" dirty="0" smtClean="0"/>
              <a:t>. </a:t>
            </a:r>
          </a:p>
          <a:p>
            <a:endParaRPr lang="en-US" b="0" i="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 A Itron </a:t>
            </a:r>
            <a:r>
              <a:rPr lang="en-US" dirty="0" err="1" smtClean="0"/>
              <a:t>vai</a:t>
            </a:r>
            <a:r>
              <a:rPr lang="en-US" dirty="0" smtClean="0"/>
              <a:t> </a:t>
            </a:r>
            <a:r>
              <a:rPr lang="en-US" dirty="0" err="1" smtClean="0"/>
              <a:t>liderar</a:t>
            </a:r>
            <a:r>
              <a:rPr lang="en-US" dirty="0" smtClean="0"/>
              <a:t> a </a:t>
            </a:r>
            <a:r>
              <a:rPr lang="en-US" dirty="0" err="1" smtClean="0"/>
              <a:t>industria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i="1" baseline="0" dirty="0" err="1" smtClean="0"/>
              <a:t>medição</a:t>
            </a:r>
            <a:r>
              <a:rPr lang="en-US" i="1" baseline="0" dirty="0" smtClean="0"/>
              <a:t>, </a:t>
            </a:r>
            <a:r>
              <a:rPr lang="en-US" i="1" baseline="0" dirty="0" err="1" smtClean="0"/>
              <a:t>gerenciamento</a:t>
            </a:r>
            <a:r>
              <a:rPr lang="en-US" i="1" baseline="0" dirty="0" smtClean="0"/>
              <a:t>, e </a:t>
            </a:r>
            <a:r>
              <a:rPr lang="en-US" i="1" baseline="0" dirty="0" err="1" smtClean="0"/>
              <a:t>análise</a:t>
            </a:r>
            <a:r>
              <a:rPr lang="en-US" i="1" baseline="0" dirty="0" smtClean="0"/>
              <a:t> </a:t>
            </a:r>
            <a:r>
              <a:rPr lang="en-US" baseline="0" dirty="0" smtClean="0"/>
              <a:t>de </a:t>
            </a:r>
            <a:r>
              <a:rPr lang="en-US" baseline="0" dirty="0" err="1" smtClean="0"/>
              <a:t>energia</a:t>
            </a:r>
            <a:r>
              <a:rPr lang="en-US" baseline="0" dirty="0" smtClean="0"/>
              <a:t> &amp; </a:t>
            </a:r>
            <a:r>
              <a:rPr lang="en-US" baseline="0" dirty="0" err="1" smtClean="0"/>
              <a:t>água</a:t>
            </a:r>
            <a:r>
              <a:rPr lang="en-US" baseline="0" dirty="0" smtClean="0"/>
              <a:t>.</a:t>
            </a:r>
            <a:endParaRPr lang="en-US" b="0" i="0" baseline="0" dirty="0" smtClean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PaaS</a:t>
            </a:r>
            <a:r>
              <a:rPr lang="pt-BR" dirty="0" smtClean="0"/>
              <a:t> (Platform as a Service, plataforma como serviço) é um ambiente computacional acessado por uma rede de um provedor de serviços, conforme a necessidade. A </a:t>
            </a:r>
            <a:r>
              <a:rPr lang="pt-BR" dirty="0" err="1" smtClean="0"/>
              <a:t>PaaS</a:t>
            </a:r>
            <a:r>
              <a:rPr lang="pt-BR" dirty="0" smtClean="0"/>
              <a:t> é usada para desenvolver e executar software como uma alternativa para projetar, construir e instalar um ambiente de produção e desenvolvimento interno.</a:t>
            </a:r>
          </a:p>
          <a:p>
            <a:endParaRPr lang="pt-BR" dirty="0" smtClean="0"/>
          </a:p>
          <a:p>
            <a:r>
              <a:rPr lang="pt-BR" dirty="0" smtClean="0"/>
              <a:t>Como funciona a </a:t>
            </a:r>
            <a:r>
              <a:rPr lang="pt-BR" dirty="0" err="1" smtClean="0"/>
              <a:t>PaaS</a:t>
            </a:r>
            <a:endParaRPr lang="pt-BR" dirty="0" smtClean="0"/>
          </a:p>
          <a:p>
            <a:r>
              <a:rPr lang="pt-BR" dirty="0" smtClean="0"/>
              <a:t>A </a:t>
            </a:r>
            <a:r>
              <a:rPr lang="pt-BR" dirty="0" err="1" smtClean="0"/>
              <a:t>PaaS</a:t>
            </a:r>
            <a:r>
              <a:rPr lang="pt-BR" dirty="0" smtClean="0"/>
              <a:t> permite a criação e a implementação de software de aplicativo baseado na Web sem o custo e a complexidade de comprar e gerenciar hardware subjacente, software operacional e serviços públicos. O ambiente </a:t>
            </a:r>
            <a:r>
              <a:rPr lang="pt-BR" dirty="0" err="1" smtClean="0"/>
              <a:t>PaaS</a:t>
            </a:r>
            <a:r>
              <a:rPr lang="pt-BR" dirty="0" smtClean="0"/>
              <a:t> fornece todo o pacote de discos de recursos de TI como serviço a partir de um provedor de serviços pela Internet. </a:t>
            </a:r>
            <a:r>
              <a:rPr lang="pt-BR" smtClean="0"/>
              <a:t>Ele fornece todas as instalações necessárias dar suporte ao ciclo de vida completo da construção e entrega de aplicativos baseados na Web.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75844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39484-830D-ED4C-BF74-CFD81DF813B7}" type="slidenum">
              <a:rPr lang="en-US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71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0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2033" y="4846218"/>
            <a:ext cx="2895600" cy="184666"/>
          </a:xfrm>
          <a:prstGeom prst="rect">
            <a:avLst/>
          </a:prstGeom>
        </p:spPr>
        <p:txBody>
          <a:bodyPr/>
          <a:lstStyle>
            <a:lvl1pPr algn="r">
              <a:defRPr sz="8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>
                <a:latin typeface="Arial"/>
              </a:rPr>
              <a:t>The Age of Resourcefulness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473" y="4843776"/>
            <a:ext cx="372531" cy="184666"/>
          </a:xfrm>
          <a:prstGeom prst="rect">
            <a:avLst/>
          </a:prstGeom>
        </p:spPr>
        <p:txBody>
          <a:bodyPr bIns="91440"/>
          <a:lstStyle>
            <a:lvl1pPr>
              <a:defRPr sz="800" b="0">
                <a:solidFill>
                  <a:srgbClr val="ED3024"/>
                </a:solidFill>
                <a:latin typeface="+mn-lt"/>
              </a:defRPr>
            </a:lvl1pPr>
          </a:lstStyle>
          <a:p>
            <a:fld id="{F0E313D9-E573-5747-B7EA-62F4243B84E7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1609" y="318783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11609" y="728164"/>
            <a:ext cx="7899400" cy="338554"/>
          </a:xfrm>
        </p:spPr>
        <p:txBody>
          <a:bodyPr>
            <a:spAutoFit/>
          </a:bodyPr>
          <a:lstStyle>
            <a:lvl1pPr marL="0" indent="0">
              <a:buNone/>
              <a:defRPr sz="1600" baseline="0">
                <a:solidFill>
                  <a:srgbClr val="5151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 smtClean="0"/>
              <a:t>Click to edit slide subtitle.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43848" y="1387843"/>
            <a:ext cx="8210387" cy="238283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68306" y="4894792"/>
            <a:ext cx="0" cy="136092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5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7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0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9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2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62033" y="4846218"/>
            <a:ext cx="2895600" cy="184666"/>
          </a:xfrm>
          <a:prstGeom prst="rect">
            <a:avLst/>
          </a:prstGeom>
        </p:spPr>
        <p:txBody>
          <a:bodyPr/>
          <a:lstStyle>
            <a:lvl1pPr algn="r">
              <a:defRPr sz="8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>
                <a:latin typeface="Arial"/>
              </a:rPr>
              <a:t>The Age of Resourcefulness</a:t>
            </a: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1473" y="4843776"/>
            <a:ext cx="372531" cy="184666"/>
          </a:xfrm>
          <a:prstGeom prst="rect">
            <a:avLst/>
          </a:prstGeom>
        </p:spPr>
        <p:txBody>
          <a:bodyPr bIns="91440"/>
          <a:lstStyle>
            <a:lvl1pPr>
              <a:defRPr sz="800" b="0">
                <a:solidFill>
                  <a:srgbClr val="ED3024"/>
                </a:solidFill>
                <a:latin typeface="+mn-lt"/>
              </a:defRPr>
            </a:lvl1pPr>
          </a:lstStyle>
          <a:p>
            <a:fld id="{F0E313D9-E573-5747-B7EA-62F4243B84E7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1609" y="318783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11609" y="728164"/>
            <a:ext cx="7899400" cy="338554"/>
          </a:xfrm>
        </p:spPr>
        <p:txBody>
          <a:bodyPr>
            <a:spAutoFit/>
          </a:bodyPr>
          <a:lstStyle>
            <a:lvl1pPr marL="0" indent="0">
              <a:buNone/>
              <a:defRPr sz="1600" baseline="0">
                <a:solidFill>
                  <a:srgbClr val="5151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 smtClean="0"/>
              <a:t>Click to edit slide subtitle.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43848" y="1387843"/>
            <a:ext cx="8210387" cy="238283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68306" y="4894792"/>
            <a:ext cx="0" cy="136092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8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49250" y="2199590"/>
            <a:ext cx="8229600" cy="646331"/>
          </a:xfrm>
          <a:prstGeom prst="rect">
            <a:avLst/>
          </a:prstGeom>
        </p:spPr>
        <p:txBody>
          <a:bodyPr vert="horz">
            <a:spAutoFit/>
          </a:bodyPr>
          <a:lstStyle>
            <a:lvl1pPr algn="l">
              <a:defRPr sz="3600" b="1" i="0" cap="none" spc="-5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7067550" y="6159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1E1E23"/>
              </a:solidFill>
              <a:latin typeface="Calibri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44500" y="4497916"/>
            <a:ext cx="8267700" cy="0"/>
          </a:xfrm>
          <a:prstGeom prst="line">
            <a:avLst/>
          </a:prstGeom>
          <a:ln w="6350" cmpd="sng">
            <a:solidFill>
              <a:schemeClr val="tx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341684" y="4590140"/>
            <a:ext cx="122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A291C"/>
                </a:solidFill>
                <a:latin typeface="Arial"/>
              </a:rPr>
              <a:t>itron.com/index</a:t>
            </a:r>
            <a:endParaRPr lang="pt-BR" sz="1200" dirty="0">
              <a:solidFill>
                <a:srgbClr val="DA291C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3449" y="4654019"/>
            <a:ext cx="848751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14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84E7-2FC0-6246-9B86-E44410F69BE1}" type="datetimeFigureOut">
              <a:rPr lang="en-US" smtClean="0"/>
              <a:pPr/>
              <a:t>5/25/2015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81329-BE3E-5B43-88AD-C938388235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1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484E7-2FC0-6246-9B86-E44410F69B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81329-BE3E-5B43-88AD-C938388235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3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tron_Ribbon_PPT.png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16" y="0"/>
            <a:ext cx="67994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emf"/><Relationship Id="rId7" Type="http://schemas.openxmlformats.org/officeDocument/2006/relationships/image" Target="../media/image50.png"/><Relationship Id="rId12" Type="http://schemas.openxmlformats.org/officeDocument/2006/relationships/image" Target="../media/image55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tmp"/><Relationship Id="rId11" Type="http://schemas.openxmlformats.org/officeDocument/2006/relationships/image" Target="../media/image54.png"/><Relationship Id="rId5" Type="http://schemas.openxmlformats.org/officeDocument/2006/relationships/image" Target="../media/image48.tmp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4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chart" Target="../charts/chart1.xml"/><Relationship Id="rId7" Type="http://schemas.openxmlformats.org/officeDocument/2006/relationships/image" Target="../media/image6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4.emf"/><Relationship Id="rId9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emf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4.emf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em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2172514" y="1734036"/>
            <a:ext cx="6274062" cy="1253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pt-BR" b="1" dirty="0" smtClean="0">
                <a:solidFill>
                  <a:srgbClr val="FFFFFF"/>
                </a:solidFill>
                <a:latin typeface="Arial"/>
              </a:rPr>
              <a:t>Software </a:t>
            </a:r>
            <a:r>
              <a:rPr lang="pt-BR" b="1" dirty="0">
                <a:solidFill>
                  <a:srgbClr val="FFFFFF"/>
                </a:solidFill>
                <a:latin typeface="Arial"/>
              </a:rPr>
              <a:t>em nuvem </a:t>
            </a:r>
            <a:r>
              <a:rPr lang="pt-BR" b="1" dirty="0" smtClean="0">
                <a:solidFill>
                  <a:srgbClr val="FFFFFF"/>
                </a:solidFill>
                <a:latin typeface="Arial"/>
              </a:rPr>
              <a:t>para o </a:t>
            </a:r>
            <a:r>
              <a:rPr lang="pt-BR" b="1" dirty="0">
                <a:solidFill>
                  <a:srgbClr val="FFFFFF"/>
                </a:solidFill>
                <a:latin typeface="Arial"/>
              </a:rPr>
              <a:t>gerenciamento de dados de medição</a:t>
            </a:r>
            <a:endParaRPr lang="en-US" b="1" dirty="0" smtClean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035571" y="1724642"/>
            <a:ext cx="0" cy="125663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72514" y="3075491"/>
            <a:ext cx="590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/>
              </a:rPr>
              <a:t>45ª ASSEMBLEIA </a:t>
            </a:r>
            <a:r>
              <a:rPr lang="en-US" sz="1600" dirty="0">
                <a:solidFill>
                  <a:schemeClr val="bg1"/>
                </a:solidFill>
                <a:latin typeface="Arial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/>
              </a:rPr>
              <a:t>NACIONAL DA  ASSEMAE </a:t>
            </a:r>
          </a:p>
          <a:p>
            <a:endParaRPr lang="en-US" sz="1600" dirty="0">
              <a:solidFill>
                <a:schemeClr val="bg1"/>
              </a:solidFill>
              <a:latin typeface="Arial"/>
            </a:endParaRPr>
          </a:p>
          <a:p>
            <a:r>
              <a:rPr lang="en-US" sz="1600" dirty="0" smtClean="0">
                <a:solidFill>
                  <a:schemeClr val="bg1"/>
                </a:solidFill>
                <a:latin typeface="Arial"/>
              </a:rPr>
              <a:t>MAIO 2015</a:t>
            </a:r>
            <a:endParaRPr lang="pt-BR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15" name="Freeform 8"/>
          <p:cNvSpPr>
            <a:spLocks noEditPoints="1"/>
          </p:cNvSpPr>
          <p:nvPr/>
        </p:nvSpPr>
        <p:spPr bwMode="auto">
          <a:xfrm>
            <a:off x="889310" y="1734036"/>
            <a:ext cx="736290" cy="710125"/>
          </a:xfrm>
          <a:custGeom>
            <a:avLst/>
            <a:gdLst>
              <a:gd name="T0" fmla="*/ 497 w 497"/>
              <a:gd name="T1" fmla="*/ 247 h 496"/>
              <a:gd name="T2" fmla="*/ 497 w 497"/>
              <a:gd name="T3" fmla="*/ 247 h 496"/>
              <a:gd name="T4" fmla="*/ 248 w 497"/>
              <a:gd name="T5" fmla="*/ 0 h 496"/>
              <a:gd name="T6" fmla="*/ 0 w 497"/>
              <a:gd name="T7" fmla="*/ 247 h 496"/>
              <a:gd name="T8" fmla="*/ 248 w 497"/>
              <a:gd name="T9" fmla="*/ 496 h 496"/>
              <a:gd name="T10" fmla="*/ 497 w 497"/>
              <a:gd name="T11" fmla="*/ 247 h 496"/>
              <a:gd name="T12" fmla="*/ 319 w 497"/>
              <a:gd name="T13" fmla="*/ 301 h 496"/>
              <a:gd name="T14" fmla="*/ 319 w 497"/>
              <a:gd name="T15" fmla="*/ 301 h 496"/>
              <a:gd name="T16" fmla="*/ 248 w 497"/>
              <a:gd name="T17" fmla="*/ 372 h 496"/>
              <a:gd name="T18" fmla="*/ 177 w 497"/>
              <a:gd name="T19" fmla="*/ 301 h 496"/>
              <a:gd name="T20" fmla="*/ 244 w 497"/>
              <a:gd name="T21" fmla="*/ 126 h 496"/>
              <a:gd name="T22" fmla="*/ 252 w 497"/>
              <a:gd name="T23" fmla="*/ 126 h 496"/>
              <a:gd name="T24" fmla="*/ 319 w 497"/>
              <a:gd name="T25" fmla="*/ 301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97" h="496">
                <a:moveTo>
                  <a:pt x="497" y="247"/>
                </a:moveTo>
                <a:lnTo>
                  <a:pt x="497" y="247"/>
                </a:lnTo>
                <a:cubicBezTo>
                  <a:pt x="497" y="110"/>
                  <a:pt x="386" y="0"/>
                  <a:pt x="248" y="0"/>
                </a:cubicBezTo>
                <a:cubicBezTo>
                  <a:pt x="111" y="0"/>
                  <a:pt x="0" y="110"/>
                  <a:pt x="0" y="247"/>
                </a:cubicBezTo>
                <a:cubicBezTo>
                  <a:pt x="0" y="385"/>
                  <a:pt x="111" y="496"/>
                  <a:pt x="248" y="496"/>
                </a:cubicBezTo>
                <a:cubicBezTo>
                  <a:pt x="386" y="496"/>
                  <a:pt x="497" y="385"/>
                  <a:pt x="497" y="247"/>
                </a:cubicBezTo>
                <a:close/>
                <a:moveTo>
                  <a:pt x="319" y="301"/>
                </a:moveTo>
                <a:lnTo>
                  <a:pt x="319" y="301"/>
                </a:lnTo>
                <a:cubicBezTo>
                  <a:pt x="319" y="340"/>
                  <a:pt x="287" y="372"/>
                  <a:pt x="248" y="372"/>
                </a:cubicBezTo>
                <a:cubicBezTo>
                  <a:pt x="209" y="372"/>
                  <a:pt x="177" y="340"/>
                  <a:pt x="177" y="301"/>
                </a:cubicBezTo>
                <a:cubicBezTo>
                  <a:pt x="177" y="231"/>
                  <a:pt x="244" y="126"/>
                  <a:pt x="244" y="126"/>
                </a:cubicBezTo>
                <a:cubicBezTo>
                  <a:pt x="247" y="122"/>
                  <a:pt x="250" y="122"/>
                  <a:pt x="252" y="126"/>
                </a:cubicBezTo>
                <a:cubicBezTo>
                  <a:pt x="252" y="126"/>
                  <a:pt x="319" y="228"/>
                  <a:pt x="319" y="301"/>
                </a:cubicBezTo>
                <a:close/>
              </a:path>
            </a:pathLst>
          </a:custGeom>
          <a:solidFill>
            <a:srgbClr val="FEFEFE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6" y="4755109"/>
            <a:ext cx="908284" cy="38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>
                <a:solidFill>
                  <a:srgbClr val="51515F"/>
                </a:solidFill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Custos</a:t>
            </a:r>
            <a:endParaRPr lang="pt-BR" dirty="0"/>
          </a:p>
        </p:txBody>
      </p:sp>
      <p:sp>
        <p:nvSpPr>
          <p:cNvPr id="12" name="TextBox 11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11" name="Content Placeholder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384753617"/>
              </p:ext>
            </p:extLst>
          </p:nvPr>
        </p:nvGraphicFramePr>
        <p:xfrm>
          <a:off x="423567" y="1433014"/>
          <a:ext cx="8316001" cy="2340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741057"/>
                <a:gridCol w="1741057"/>
                <a:gridCol w="1810676"/>
                <a:gridCol w="1747136"/>
                <a:gridCol w="1276075"/>
              </a:tblGrid>
              <a:tr h="85789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err="1" smtClean="0"/>
                        <a:t>Pontos</a:t>
                      </a:r>
                      <a:r>
                        <a:rPr lang="en-US" sz="1600" u="none" strike="noStrike" dirty="0" smtClean="0"/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err="1" smtClean="0"/>
                        <a:t>Solução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err="1" smtClean="0"/>
                        <a:t>Implantação</a:t>
                      </a:r>
                      <a:r>
                        <a:rPr lang="en-US" sz="1600" u="none" strike="noStrike" dirty="0" smtClean="0"/>
                        <a:t> </a:t>
                      </a:r>
                    </a:p>
                    <a:p>
                      <a:pPr algn="ctr" rtl="0" fontAlgn="b"/>
                      <a:r>
                        <a:rPr lang="en-US" sz="1600" u="none" strike="noStrike" dirty="0" smtClean="0"/>
                        <a:t>Local</a:t>
                      </a:r>
                      <a:r>
                        <a:rPr lang="en-US" sz="1600" u="none" strike="noStrike" baseline="0" dirty="0" smtClean="0"/>
                        <a:t> </a:t>
                      </a:r>
                    </a:p>
                    <a:p>
                      <a:pPr algn="ctr" rtl="0" fontAlgn="b"/>
                      <a:r>
                        <a:rPr lang="en-US" sz="1600" u="none" strike="noStrike" dirty="0" smtClean="0"/>
                        <a:t>$/Ponto/</a:t>
                      </a:r>
                      <a:r>
                        <a:rPr lang="en-US" sz="1600" u="none" strike="noStrike" dirty="0" err="1" smtClean="0"/>
                        <a:t>Mês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/>
                        <a:t>Implantação</a:t>
                      </a:r>
                      <a:endParaRPr lang="en-US" sz="1600" u="none" strike="noStrike" dirty="0" smtClean="0"/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/>
                        <a:t>Nuvem</a:t>
                      </a:r>
                      <a:r>
                        <a:rPr lang="en-US" sz="1600" u="none" strike="noStrike" dirty="0" smtClean="0"/>
                        <a:t> $/Ponto/</a:t>
                      </a:r>
                      <a:r>
                        <a:rPr lang="en-US" sz="1600" u="none" strike="noStrike" dirty="0" err="1" smtClean="0"/>
                        <a:t>Mês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390" marR="9390" marT="939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u="none" strike="noStrike" dirty="0" err="1" smtClean="0"/>
                        <a:t>Economia</a:t>
                      </a:r>
                      <a:r>
                        <a:rPr lang="en-US" sz="1600" u="none" strike="noStrike" dirty="0" smtClean="0"/>
                        <a:t>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>
                    <a:solidFill>
                      <a:schemeClr val="accent2"/>
                    </a:solidFill>
                  </a:tcPr>
                </a:tc>
              </a:tr>
              <a:tr h="37508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 smtClean="0"/>
                        <a:t>                  5.000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SL 1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u="none" strike="noStrike" dirty="0" smtClean="0"/>
                        <a:t>0.55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600" u="none" strike="noStrike" kern="1200" dirty="0" smtClean="0"/>
                        <a:t>0.30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390" marR="9390" marT="939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45 %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</a:tr>
              <a:tr h="35359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/>
                        <a:t>               </a:t>
                      </a:r>
                      <a:r>
                        <a:rPr lang="en-US" sz="1600" u="none" strike="noStrike" dirty="0" smtClean="0"/>
                        <a:t>35.000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SL 2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u="none" strike="noStrike" dirty="0" smtClean="0"/>
                        <a:t>0.23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600" u="none" strike="noStrike" kern="1200" dirty="0" smtClean="0"/>
                        <a:t>0.14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390" marR="9390" marT="939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39 %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</a:tr>
              <a:tr h="41924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/>
                        <a:t>             </a:t>
                      </a:r>
                      <a:r>
                        <a:rPr lang="en-US" sz="1600" u="none" strike="noStrike" dirty="0" smtClean="0"/>
                        <a:t>100.000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SL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1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u="none" strike="noStrike" dirty="0"/>
                        <a:t>0.075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600" u="none" strike="noStrike" kern="1200" dirty="0" smtClean="0"/>
                        <a:t>0.04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390" marR="9390" marT="939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47 %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</a:tr>
              <a:tr h="33417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u="none" strike="noStrike" dirty="0"/>
                        <a:t>             </a:t>
                      </a:r>
                      <a:r>
                        <a:rPr lang="en-US" sz="1600" u="none" strike="noStrike" dirty="0" smtClean="0"/>
                        <a:t>250.000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SL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1</a:t>
                      </a:r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u="none" strike="noStrike" dirty="0"/>
                        <a:t>0.024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9390" marB="0" anchor="ctr" anchorCtr="1"/>
                </a:tc>
                <a:tc>
                  <a:txBody>
                    <a:bodyPr/>
                    <a:lstStyle/>
                    <a:p>
                      <a:pPr marL="0" algn="r" defTabSz="457200" rtl="0" eaLnBrk="1" fontAlgn="b" latinLnBrk="0" hangingPunct="1"/>
                      <a:r>
                        <a:rPr lang="en-US" sz="1600" u="none" strike="noStrike" kern="1200" dirty="0"/>
                        <a:t>0.017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390" marR="9390" marT="939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29 %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390" marR="9390" marT="939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SEGURANÇA E CERTIFICAÇÕES ISO / IEC 27001</a:t>
            </a:r>
            <a:endParaRPr lang="pt-BR" dirty="0"/>
          </a:p>
        </p:txBody>
      </p:sp>
      <p:pic>
        <p:nvPicPr>
          <p:cNvPr id="10" name="Picture 1"/>
          <p:cNvPicPr>
            <a:picLocks noGrp="1" noChangeAspect="1"/>
          </p:cNvPicPr>
          <p:nvPr>
            <p:ph sz="quarter" idx="15"/>
          </p:nvPr>
        </p:nvPicPr>
        <p:blipFill>
          <a:blip r:embed="rId4" cstate="print"/>
          <a:stretch>
            <a:fillRect/>
          </a:stretch>
        </p:blipFill>
        <p:spPr>
          <a:xfrm>
            <a:off x="3258248" y="1311274"/>
            <a:ext cx="2444051" cy="3292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 E O SANEAMENTO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REALIDADE </a:t>
            </a:r>
            <a:r>
              <a:rPr lang="pt-BR" dirty="0" smtClean="0"/>
              <a:t>DAS EMPRESAS DE SANEAMENTO</a:t>
            </a:r>
            <a:endParaRPr lang="pt-B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07" y="1513114"/>
            <a:ext cx="5747657" cy="2394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 E O SANEAMENTO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INTEROPERABILIDADE</a:t>
            </a:r>
            <a:endParaRPr lang="pt-BR" dirty="0"/>
          </a:p>
        </p:txBody>
      </p:sp>
      <p:grpSp>
        <p:nvGrpSpPr>
          <p:cNvPr id="24" name="Group 23"/>
          <p:cNvGrpSpPr/>
          <p:nvPr/>
        </p:nvGrpSpPr>
        <p:grpSpPr>
          <a:xfrm>
            <a:off x="1425370" y="1206500"/>
            <a:ext cx="3133930" cy="3397250"/>
            <a:chOff x="660709" y="1206500"/>
            <a:chExt cx="3133930" cy="3397250"/>
          </a:xfrm>
        </p:grpSpPr>
        <p:sp>
          <p:nvSpPr>
            <p:cNvPr id="12" name="Freeform 11"/>
            <p:cNvSpPr/>
            <p:nvPr/>
          </p:nvSpPr>
          <p:spPr>
            <a:xfrm>
              <a:off x="660709" y="1206500"/>
              <a:ext cx="1543808" cy="3397250"/>
            </a:xfrm>
            <a:custGeom>
              <a:avLst/>
              <a:gdLst>
                <a:gd name="connsiteX0" fmla="*/ 0 w 1543808"/>
                <a:gd name="connsiteY0" fmla="*/ 154381 h 3397250"/>
                <a:gd name="connsiteX1" fmla="*/ 154381 w 1543808"/>
                <a:gd name="connsiteY1" fmla="*/ 0 h 3397250"/>
                <a:gd name="connsiteX2" fmla="*/ 1389427 w 1543808"/>
                <a:gd name="connsiteY2" fmla="*/ 0 h 3397250"/>
                <a:gd name="connsiteX3" fmla="*/ 1543808 w 1543808"/>
                <a:gd name="connsiteY3" fmla="*/ 154381 h 3397250"/>
                <a:gd name="connsiteX4" fmla="*/ 1543808 w 1543808"/>
                <a:gd name="connsiteY4" fmla="*/ 3242869 h 3397250"/>
                <a:gd name="connsiteX5" fmla="*/ 1389427 w 1543808"/>
                <a:gd name="connsiteY5" fmla="*/ 3397250 h 3397250"/>
                <a:gd name="connsiteX6" fmla="*/ 154381 w 1543808"/>
                <a:gd name="connsiteY6" fmla="*/ 3397250 h 3397250"/>
                <a:gd name="connsiteX7" fmla="*/ 0 w 1543808"/>
                <a:gd name="connsiteY7" fmla="*/ 3242869 h 3397250"/>
                <a:gd name="connsiteX8" fmla="*/ 0 w 1543808"/>
                <a:gd name="connsiteY8" fmla="*/ 154381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08" h="3397250">
                  <a:moveTo>
                    <a:pt x="0" y="154381"/>
                  </a:moveTo>
                  <a:cubicBezTo>
                    <a:pt x="0" y="69119"/>
                    <a:pt x="69119" y="0"/>
                    <a:pt x="154381" y="0"/>
                  </a:cubicBezTo>
                  <a:lnTo>
                    <a:pt x="1389427" y="0"/>
                  </a:lnTo>
                  <a:cubicBezTo>
                    <a:pt x="1474689" y="0"/>
                    <a:pt x="1543808" y="69119"/>
                    <a:pt x="1543808" y="154381"/>
                  </a:cubicBezTo>
                  <a:lnTo>
                    <a:pt x="1543808" y="3242869"/>
                  </a:lnTo>
                  <a:cubicBezTo>
                    <a:pt x="1543808" y="3328131"/>
                    <a:pt x="1474689" y="3397250"/>
                    <a:pt x="1389427" y="3397250"/>
                  </a:cubicBezTo>
                  <a:lnTo>
                    <a:pt x="154381" y="3397250"/>
                  </a:lnTo>
                  <a:cubicBezTo>
                    <a:pt x="69119" y="3397250"/>
                    <a:pt x="0" y="3328131"/>
                    <a:pt x="0" y="3242869"/>
                  </a:cubicBezTo>
                  <a:lnTo>
                    <a:pt x="0" y="154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458468" rIns="99568" bIns="779018" numCol="1" spcCol="1270" anchor="t" anchorCtr="1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kern="1200" dirty="0" smtClean="0"/>
                <a:t>Rede Fixa</a:t>
              </a:r>
              <a:endParaRPr lang="pt-BR" sz="14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Radio</a:t>
              </a:r>
              <a:endParaRPr lang="pt-BR" sz="11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M-Bus</a:t>
              </a:r>
              <a:endParaRPr lang="pt-BR" sz="11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GSM</a:t>
              </a:r>
              <a:endParaRPr lang="pt-BR" sz="11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Clientes C&amp;I</a:t>
              </a:r>
              <a:endParaRPr lang="pt-BR" sz="11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Residenciais</a:t>
              </a:r>
              <a:endParaRPr lang="pt-BR" sz="1100" kern="1200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66971" y="1410335"/>
              <a:ext cx="1131284" cy="1131284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250831" y="1206500"/>
              <a:ext cx="1543808" cy="3397250"/>
            </a:xfrm>
            <a:custGeom>
              <a:avLst/>
              <a:gdLst>
                <a:gd name="connsiteX0" fmla="*/ 0 w 1543808"/>
                <a:gd name="connsiteY0" fmla="*/ 154381 h 3397250"/>
                <a:gd name="connsiteX1" fmla="*/ 154381 w 1543808"/>
                <a:gd name="connsiteY1" fmla="*/ 0 h 3397250"/>
                <a:gd name="connsiteX2" fmla="*/ 1389427 w 1543808"/>
                <a:gd name="connsiteY2" fmla="*/ 0 h 3397250"/>
                <a:gd name="connsiteX3" fmla="*/ 1543808 w 1543808"/>
                <a:gd name="connsiteY3" fmla="*/ 154381 h 3397250"/>
                <a:gd name="connsiteX4" fmla="*/ 1543808 w 1543808"/>
                <a:gd name="connsiteY4" fmla="*/ 3242869 h 3397250"/>
                <a:gd name="connsiteX5" fmla="*/ 1389427 w 1543808"/>
                <a:gd name="connsiteY5" fmla="*/ 3397250 h 3397250"/>
                <a:gd name="connsiteX6" fmla="*/ 154381 w 1543808"/>
                <a:gd name="connsiteY6" fmla="*/ 3397250 h 3397250"/>
                <a:gd name="connsiteX7" fmla="*/ 0 w 1543808"/>
                <a:gd name="connsiteY7" fmla="*/ 3242869 h 3397250"/>
                <a:gd name="connsiteX8" fmla="*/ 0 w 1543808"/>
                <a:gd name="connsiteY8" fmla="*/ 154381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08" h="3397250">
                  <a:moveTo>
                    <a:pt x="0" y="154381"/>
                  </a:moveTo>
                  <a:cubicBezTo>
                    <a:pt x="0" y="69119"/>
                    <a:pt x="69119" y="0"/>
                    <a:pt x="154381" y="0"/>
                  </a:cubicBezTo>
                  <a:lnTo>
                    <a:pt x="1389427" y="0"/>
                  </a:lnTo>
                  <a:cubicBezTo>
                    <a:pt x="1474689" y="0"/>
                    <a:pt x="1543808" y="69119"/>
                    <a:pt x="1543808" y="154381"/>
                  </a:cubicBezTo>
                  <a:lnTo>
                    <a:pt x="1543808" y="3242869"/>
                  </a:lnTo>
                  <a:cubicBezTo>
                    <a:pt x="1543808" y="3328131"/>
                    <a:pt x="1474689" y="3397250"/>
                    <a:pt x="1389427" y="3397250"/>
                  </a:cubicBezTo>
                  <a:lnTo>
                    <a:pt x="154381" y="3397250"/>
                  </a:lnTo>
                  <a:cubicBezTo>
                    <a:pt x="69119" y="3397250"/>
                    <a:pt x="0" y="3328131"/>
                    <a:pt x="0" y="3242869"/>
                  </a:cubicBezTo>
                  <a:lnTo>
                    <a:pt x="0" y="154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483469"/>
                <a:satOff val="9953"/>
                <a:lumOff val="2157"/>
                <a:alphaOff val="0"/>
              </a:schemeClr>
            </a:fillRef>
            <a:effectRef idx="0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458468" rIns="99568" bIns="779018" numCol="1" spcCol="1270" anchor="t" anchorCtr="1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kern="1200" dirty="0" smtClean="0"/>
                <a:t>Leitura Móvel</a:t>
              </a:r>
              <a:endParaRPr lang="pt-BR" sz="14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Drive </a:t>
              </a:r>
              <a:r>
                <a:rPr lang="pt-BR" sz="1100" kern="1200" dirty="0" err="1" smtClean="0"/>
                <a:t>By</a:t>
              </a:r>
              <a:endParaRPr lang="pt-BR" sz="1100" kern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457093" y="1410335"/>
              <a:ext cx="1131284" cy="1131284"/>
            </a:xfrm>
            <a:prstGeom prst="ellipse">
              <a:avLst/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2670591"/>
                <a:satOff val="11904"/>
                <a:lumOff val="105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5" name="Group 24"/>
          <p:cNvGrpSpPr/>
          <p:nvPr/>
        </p:nvGrpSpPr>
        <p:grpSpPr>
          <a:xfrm>
            <a:off x="3866353" y="1206500"/>
            <a:ext cx="1543808" cy="3397250"/>
            <a:chOff x="3866353" y="1206500"/>
            <a:chExt cx="1543808" cy="3397250"/>
          </a:xfrm>
        </p:grpSpPr>
        <p:sp>
          <p:nvSpPr>
            <p:cNvPr id="16" name="Freeform 15"/>
            <p:cNvSpPr/>
            <p:nvPr/>
          </p:nvSpPr>
          <p:spPr>
            <a:xfrm>
              <a:off x="3866353" y="1206500"/>
              <a:ext cx="1543808" cy="3397250"/>
            </a:xfrm>
            <a:custGeom>
              <a:avLst/>
              <a:gdLst>
                <a:gd name="connsiteX0" fmla="*/ 0 w 1543808"/>
                <a:gd name="connsiteY0" fmla="*/ 154381 h 3397250"/>
                <a:gd name="connsiteX1" fmla="*/ 154381 w 1543808"/>
                <a:gd name="connsiteY1" fmla="*/ 0 h 3397250"/>
                <a:gd name="connsiteX2" fmla="*/ 1389427 w 1543808"/>
                <a:gd name="connsiteY2" fmla="*/ 0 h 3397250"/>
                <a:gd name="connsiteX3" fmla="*/ 1543808 w 1543808"/>
                <a:gd name="connsiteY3" fmla="*/ 154381 h 3397250"/>
                <a:gd name="connsiteX4" fmla="*/ 1543808 w 1543808"/>
                <a:gd name="connsiteY4" fmla="*/ 3242869 h 3397250"/>
                <a:gd name="connsiteX5" fmla="*/ 1389427 w 1543808"/>
                <a:gd name="connsiteY5" fmla="*/ 3397250 h 3397250"/>
                <a:gd name="connsiteX6" fmla="*/ 154381 w 1543808"/>
                <a:gd name="connsiteY6" fmla="*/ 3397250 h 3397250"/>
                <a:gd name="connsiteX7" fmla="*/ 0 w 1543808"/>
                <a:gd name="connsiteY7" fmla="*/ 3242869 h 3397250"/>
                <a:gd name="connsiteX8" fmla="*/ 0 w 1543808"/>
                <a:gd name="connsiteY8" fmla="*/ 154381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08" h="3397250">
                  <a:moveTo>
                    <a:pt x="0" y="154381"/>
                  </a:moveTo>
                  <a:cubicBezTo>
                    <a:pt x="0" y="69119"/>
                    <a:pt x="69119" y="0"/>
                    <a:pt x="154381" y="0"/>
                  </a:cubicBezTo>
                  <a:lnTo>
                    <a:pt x="1389427" y="0"/>
                  </a:lnTo>
                  <a:cubicBezTo>
                    <a:pt x="1474689" y="0"/>
                    <a:pt x="1543808" y="69119"/>
                    <a:pt x="1543808" y="154381"/>
                  </a:cubicBezTo>
                  <a:lnTo>
                    <a:pt x="1543808" y="3242869"/>
                  </a:lnTo>
                  <a:cubicBezTo>
                    <a:pt x="1543808" y="3328131"/>
                    <a:pt x="1474689" y="3397250"/>
                    <a:pt x="1389427" y="3397250"/>
                  </a:cubicBezTo>
                  <a:lnTo>
                    <a:pt x="154381" y="3397250"/>
                  </a:lnTo>
                  <a:cubicBezTo>
                    <a:pt x="69119" y="3397250"/>
                    <a:pt x="0" y="3328131"/>
                    <a:pt x="0" y="3242869"/>
                  </a:cubicBezTo>
                  <a:lnTo>
                    <a:pt x="0" y="154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458468" rIns="99568" bIns="77901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kern="1200" dirty="0" smtClean="0"/>
                <a:t>Todos os Fabricantes</a:t>
              </a:r>
              <a:endParaRPr lang="pt-BR" sz="1400" kern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072615" y="1410335"/>
              <a:ext cx="1131284" cy="1131284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5341183"/>
                <a:satOff val="23809"/>
                <a:lumOff val="210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3" name="Group 22"/>
          <p:cNvGrpSpPr/>
          <p:nvPr/>
        </p:nvGrpSpPr>
        <p:grpSpPr>
          <a:xfrm>
            <a:off x="4638257" y="1206500"/>
            <a:ext cx="3133931" cy="3397250"/>
            <a:chOff x="4638257" y="1206500"/>
            <a:chExt cx="3133931" cy="3397250"/>
          </a:xfrm>
        </p:grpSpPr>
        <p:sp>
          <p:nvSpPr>
            <p:cNvPr id="18" name="Freeform 17"/>
            <p:cNvSpPr/>
            <p:nvPr/>
          </p:nvSpPr>
          <p:spPr>
            <a:xfrm>
              <a:off x="4638257" y="1206500"/>
              <a:ext cx="1543808" cy="3397250"/>
            </a:xfrm>
            <a:custGeom>
              <a:avLst/>
              <a:gdLst>
                <a:gd name="connsiteX0" fmla="*/ 0 w 1543808"/>
                <a:gd name="connsiteY0" fmla="*/ 154381 h 3397250"/>
                <a:gd name="connsiteX1" fmla="*/ 154381 w 1543808"/>
                <a:gd name="connsiteY1" fmla="*/ 0 h 3397250"/>
                <a:gd name="connsiteX2" fmla="*/ 1389427 w 1543808"/>
                <a:gd name="connsiteY2" fmla="*/ 0 h 3397250"/>
                <a:gd name="connsiteX3" fmla="*/ 1543808 w 1543808"/>
                <a:gd name="connsiteY3" fmla="*/ 154381 h 3397250"/>
                <a:gd name="connsiteX4" fmla="*/ 1543808 w 1543808"/>
                <a:gd name="connsiteY4" fmla="*/ 3242869 h 3397250"/>
                <a:gd name="connsiteX5" fmla="*/ 1389427 w 1543808"/>
                <a:gd name="connsiteY5" fmla="*/ 3397250 h 3397250"/>
                <a:gd name="connsiteX6" fmla="*/ 154381 w 1543808"/>
                <a:gd name="connsiteY6" fmla="*/ 3397250 h 3397250"/>
                <a:gd name="connsiteX7" fmla="*/ 0 w 1543808"/>
                <a:gd name="connsiteY7" fmla="*/ 3242869 h 3397250"/>
                <a:gd name="connsiteX8" fmla="*/ 0 w 1543808"/>
                <a:gd name="connsiteY8" fmla="*/ 154381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08" h="3397250">
                  <a:moveTo>
                    <a:pt x="0" y="154381"/>
                  </a:moveTo>
                  <a:cubicBezTo>
                    <a:pt x="0" y="69119"/>
                    <a:pt x="69119" y="0"/>
                    <a:pt x="154381" y="0"/>
                  </a:cubicBezTo>
                  <a:lnTo>
                    <a:pt x="1389427" y="0"/>
                  </a:lnTo>
                  <a:cubicBezTo>
                    <a:pt x="1474689" y="0"/>
                    <a:pt x="1543808" y="69119"/>
                    <a:pt x="1543808" y="154381"/>
                  </a:cubicBezTo>
                  <a:lnTo>
                    <a:pt x="1543808" y="3242869"/>
                  </a:lnTo>
                  <a:cubicBezTo>
                    <a:pt x="1543808" y="3328131"/>
                    <a:pt x="1474689" y="3397250"/>
                    <a:pt x="1389427" y="3397250"/>
                  </a:cubicBezTo>
                  <a:lnTo>
                    <a:pt x="154381" y="3397250"/>
                  </a:lnTo>
                  <a:cubicBezTo>
                    <a:pt x="69119" y="3397250"/>
                    <a:pt x="0" y="3328131"/>
                    <a:pt x="0" y="3242869"/>
                  </a:cubicBezTo>
                  <a:lnTo>
                    <a:pt x="0" y="154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450407"/>
                <a:satOff val="29858"/>
                <a:lumOff val="6471"/>
                <a:alphaOff val="0"/>
              </a:schemeClr>
            </a:fillRef>
            <a:effectRef idx="0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458468" rIns="99568" bIns="779018" numCol="1" spcCol="1270" anchor="t" anchorCtr="1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kern="1200" dirty="0" smtClean="0"/>
                <a:t>Leitura Móvel</a:t>
              </a:r>
              <a:endParaRPr lang="pt-BR" sz="14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err="1" smtClean="0"/>
                <a:t>Walk</a:t>
              </a:r>
              <a:r>
                <a:rPr lang="pt-BR" sz="1100" kern="1200" dirty="0" smtClean="0"/>
                <a:t> </a:t>
              </a:r>
              <a:r>
                <a:rPr lang="pt-BR" sz="1100" kern="1200" dirty="0" err="1" smtClean="0"/>
                <a:t>By</a:t>
              </a:r>
              <a:endParaRPr lang="pt-BR" sz="1100" kern="1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4844520" y="1410335"/>
              <a:ext cx="1131284" cy="1131284"/>
            </a:xfrm>
            <a:prstGeom prst="ellipse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8011774"/>
                <a:satOff val="35713"/>
                <a:lumOff val="315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6228380" y="1206500"/>
              <a:ext cx="1543808" cy="3397250"/>
            </a:xfrm>
            <a:custGeom>
              <a:avLst/>
              <a:gdLst>
                <a:gd name="connsiteX0" fmla="*/ 0 w 1543808"/>
                <a:gd name="connsiteY0" fmla="*/ 154381 h 3397250"/>
                <a:gd name="connsiteX1" fmla="*/ 154381 w 1543808"/>
                <a:gd name="connsiteY1" fmla="*/ 0 h 3397250"/>
                <a:gd name="connsiteX2" fmla="*/ 1389427 w 1543808"/>
                <a:gd name="connsiteY2" fmla="*/ 0 h 3397250"/>
                <a:gd name="connsiteX3" fmla="*/ 1543808 w 1543808"/>
                <a:gd name="connsiteY3" fmla="*/ 154381 h 3397250"/>
                <a:gd name="connsiteX4" fmla="*/ 1543808 w 1543808"/>
                <a:gd name="connsiteY4" fmla="*/ 3242869 h 3397250"/>
                <a:gd name="connsiteX5" fmla="*/ 1389427 w 1543808"/>
                <a:gd name="connsiteY5" fmla="*/ 3397250 h 3397250"/>
                <a:gd name="connsiteX6" fmla="*/ 154381 w 1543808"/>
                <a:gd name="connsiteY6" fmla="*/ 3397250 h 3397250"/>
                <a:gd name="connsiteX7" fmla="*/ 0 w 1543808"/>
                <a:gd name="connsiteY7" fmla="*/ 3242869 h 3397250"/>
                <a:gd name="connsiteX8" fmla="*/ 0 w 1543808"/>
                <a:gd name="connsiteY8" fmla="*/ 154381 h 339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08" h="3397250">
                  <a:moveTo>
                    <a:pt x="0" y="154381"/>
                  </a:moveTo>
                  <a:cubicBezTo>
                    <a:pt x="0" y="69119"/>
                    <a:pt x="69119" y="0"/>
                    <a:pt x="154381" y="0"/>
                  </a:cubicBezTo>
                  <a:lnTo>
                    <a:pt x="1389427" y="0"/>
                  </a:lnTo>
                  <a:cubicBezTo>
                    <a:pt x="1474689" y="0"/>
                    <a:pt x="1543808" y="69119"/>
                    <a:pt x="1543808" y="154381"/>
                  </a:cubicBezTo>
                  <a:lnTo>
                    <a:pt x="1543808" y="3242869"/>
                  </a:lnTo>
                  <a:cubicBezTo>
                    <a:pt x="1543808" y="3328131"/>
                    <a:pt x="1474689" y="3397250"/>
                    <a:pt x="1389427" y="3397250"/>
                  </a:cubicBezTo>
                  <a:lnTo>
                    <a:pt x="154381" y="3397250"/>
                  </a:lnTo>
                  <a:cubicBezTo>
                    <a:pt x="69119" y="3397250"/>
                    <a:pt x="0" y="3328131"/>
                    <a:pt x="0" y="3242869"/>
                  </a:cubicBezTo>
                  <a:lnTo>
                    <a:pt x="0" y="15438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1458468" rIns="99568" bIns="779018" numCol="1" spcCol="1270" anchor="t" anchorCtr="1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400" kern="1200" dirty="0" smtClean="0"/>
                <a:t>Todos os Fabricantes</a:t>
              </a:r>
              <a:endParaRPr lang="pt-BR" sz="1400" kern="1200" dirty="0"/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t-BR" sz="1100" kern="1200" dirty="0" smtClean="0"/>
                <a:t>Leitura Visual</a:t>
              </a:r>
              <a:endParaRPr lang="pt-BR" sz="1100" kern="1200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6434642" y="1410335"/>
              <a:ext cx="1131284" cy="1131284"/>
            </a:xfrm>
            <a:prstGeom prst="ellipse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10682366"/>
                <a:satOff val="47617"/>
                <a:lumOff val="420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2" name="Left-Right Arrow 21"/>
          <p:cNvSpPr/>
          <p:nvPr/>
        </p:nvSpPr>
        <p:spPr>
          <a:xfrm>
            <a:off x="1002280" y="3924300"/>
            <a:ext cx="7271955" cy="509587"/>
          </a:xfrm>
          <a:prstGeom prst="leftRight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TextBox 25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2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10329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-0.08837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 E O SANEAMENTO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MULTIPLATAFORMAS E INTEROPERABILIDADE</a:t>
            </a:r>
            <a:endParaRPr lang="pt-BR" dirty="0"/>
          </a:p>
        </p:txBody>
      </p:sp>
      <p:grpSp>
        <p:nvGrpSpPr>
          <p:cNvPr id="54" name="Groupe 26"/>
          <p:cNvGrpSpPr/>
          <p:nvPr/>
        </p:nvGrpSpPr>
        <p:grpSpPr>
          <a:xfrm>
            <a:off x="2106464" y="1054100"/>
            <a:ext cx="4459436" cy="3672313"/>
            <a:chOff x="4700191" y="632553"/>
            <a:chExt cx="3528392" cy="3330663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91" y="632553"/>
              <a:ext cx="3528392" cy="333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Image 28" descr="itron_ribbon_logo.png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04248" y="2663248"/>
              <a:ext cx="512058" cy="576064"/>
            </a:xfrm>
            <a:prstGeom prst="rect">
              <a:avLst/>
            </a:prstGeom>
          </p:spPr>
        </p:pic>
      </p:grpSp>
      <p:grpSp>
        <p:nvGrpSpPr>
          <p:cNvPr id="55" name="Groupe 2"/>
          <p:cNvGrpSpPr/>
          <p:nvPr/>
        </p:nvGrpSpPr>
        <p:grpSpPr>
          <a:xfrm>
            <a:off x="3150345" y="2817042"/>
            <a:ext cx="1453075" cy="1507588"/>
            <a:chOff x="971600" y="3501008"/>
            <a:chExt cx="2088232" cy="2088232"/>
          </a:xfrm>
        </p:grpSpPr>
        <p:pic>
          <p:nvPicPr>
            <p:cNvPr id="71" name="Picture 7" descr="C:\Users\osaliou\Downloads\puzzle-icone-4744-128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50100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ZoneTexte 1"/>
            <p:cNvSpPr txBox="1"/>
            <p:nvPr/>
          </p:nvSpPr>
          <p:spPr>
            <a:xfrm rot="19481546">
              <a:off x="1248999" y="4548191"/>
              <a:ext cx="1120315" cy="42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Z</a:t>
              </a:r>
              <a:endParaRPr lang="fr-FR" sz="1400" b="1" dirty="0"/>
            </a:p>
          </p:txBody>
        </p:sp>
      </p:grpSp>
      <p:grpSp>
        <p:nvGrpSpPr>
          <p:cNvPr id="56" name="Groupe 6"/>
          <p:cNvGrpSpPr/>
          <p:nvPr/>
        </p:nvGrpSpPr>
        <p:grpSpPr>
          <a:xfrm>
            <a:off x="4110705" y="2838826"/>
            <a:ext cx="1453075" cy="1507588"/>
            <a:chOff x="2884004" y="3302975"/>
            <a:chExt cx="2088232" cy="2088232"/>
          </a:xfrm>
        </p:grpSpPr>
        <p:pic>
          <p:nvPicPr>
            <p:cNvPr id="69" name="Picture 7" descr="C:\Users\osaliou\Downloads\puzzle-icone-4744-128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4004" y="3302975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ZoneTexte 18"/>
            <p:cNvSpPr txBox="1"/>
            <p:nvPr/>
          </p:nvSpPr>
          <p:spPr>
            <a:xfrm rot="19439336">
              <a:off x="2978214" y="4322959"/>
              <a:ext cx="1492070" cy="42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A</a:t>
              </a:r>
            </a:p>
          </p:txBody>
        </p:sp>
      </p:grpSp>
      <p:grpSp>
        <p:nvGrpSpPr>
          <p:cNvPr id="57" name="Groupe 12"/>
          <p:cNvGrpSpPr/>
          <p:nvPr/>
        </p:nvGrpSpPr>
        <p:grpSpPr>
          <a:xfrm>
            <a:off x="3150345" y="1843053"/>
            <a:ext cx="1453075" cy="1507588"/>
            <a:chOff x="4355976" y="1268760"/>
            <a:chExt cx="2088232" cy="2088232"/>
          </a:xfrm>
        </p:grpSpPr>
        <p:pic>
          <p:nvPicPr>
            <p:cNvPr id="67" name="Picture 7" descr="C:\Users\osaliou\Downloads\puzzle-icone-4744-128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268760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ZoneTexte 19"/>
            <p:cNvSpPr txBox="1"/>
            <p:nvPr/>
          </p:nvSpPr>
          <p:spPr>
            <a:xfrm rot="19305100">
              <a:off x="4571751" y="2333678"/>
              <a:ext cx="1224137" cy="38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Y</a:t>
              </a:r>
              <a:endParaRPr lang="fr-FR" sz="1200" b="1" dirty="0"/>
            </a:p>
          </p:txBody>
        </p:sp>
      </p:grpSp>
      <p:grpSp>
        <p:nvGrpSpPr>
          <p:cNvPr id="58" name="Groupe 9"/>
          <p:cNvGrpSpPr/>
          <p:nvPr/>
        </p:nvGrpSpPr>
        <p:grpSpPr>
          <a:xfrm>
            <a:off x="4110705" y="1846116"/>
            <a:ext cx="1453075" cy="1507588"/>
            <a:chOff x="4983458" y="3501008"/>
            <a:chExt cx="2088232" cy="2088232"/>
          </a:xfrm>
        </p:grpSpPr>
        <p:pic>
          <p:nvPicPr>
            <p:cNvPr id="65" name="Picture 7" descr="C:\Users\osaliou\Downloads\puzzle-icone-4744-128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458" y="350100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ZoneTexte 21"/>
            <p:cNvSpPr txBox="1"/>
            <p:nvPr/>
          </p:nvSpPr>
          <p:spPr>
            <a:xfrm rot="19216733">
              <a:off x="5225703" y="4547982"/>
              <a:ext cx="1120315" cy="38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X</a:t>
              </a:r>
            </a:p>
          </p:txBody>
        </p:sp>
      </p:grpSp>
      <p:sp>
        <p:nvSpPr>
          <p:cNvPr id="63" name="Organigramme : Processus 17"/>
          <p:cNvSpPr/>
          <p:nvPr/>
        </p:nvSpPr>
        <p:spPr>
          <a:xfrm>
            <a:off x="2858054" y="1843053"/>
            <a:ext cx="2856043" cy="2555346"/>
          </a:xfrm>
          <a:prstGeom prst="flowChartProcess">
            <a:avLst/>
          </a:prstGeom>
          <a:noFill/>
          <a:ln>
            <a:solidFill>
              <a:schemeClr val="tx2">
                <a:lumMod val="75000"/>
              </a:schemeClr>
            </a:solidFill>
            <a:prstDash val="sysDash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 31"/>
          <p:cNvGrpSpPr/>
          <p:nvPr/>
        </p:nvGrpSpPr>
        <p:grpSpPr>
          <a:xfrm>
            <a:off x="5079413" y="2852712"/>
            <a:ext cx="1453075" cy="1507588"/>
            <a:chOff x="4355976" y="1268760"/>
            <a:chExt cx="2088232" cy="2088232"/>
          </a:xfrm>
        </p:grpSpPr>
        <p:pic>
          <p:nvPicPr>
            <p:cNvPr id="61" name="Picture 7" descr="C:\Users\osaliou\Downloads\puzzle-icone-4744-128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1268760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ZoneTexte 33"/>
            <p:cNvSpPr txBox="1"/>
            <p:nvPr/>
          </p:nvSpPr>
          <p:spPr>
            <a:xfrm rot="19305100">
              <a:off x="4533602" y="2163690"/>
              <a:ext cx="1579575" cy="51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NOVO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92" y="3100473"/>
            <a:ext cx="3623455" cy="1585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89" y="2218949"/>
            <a:ext cx="3845129" cy="16715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" y="1284928"/>
            <a:ext cx="3744686" cy="1602517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6" b="1592"/>
          <a:stretch/>
        </p:blipFill>
        <p:spPr bwMode="auto">
          <a:xfrm>
            <a:off x="453174" y="1104818"/>
            <a:ext cx="8216590" cy="357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1153"/>
          <a:stretch/>
        </p:blipFill>
        <p:spPr bwMode="auto">
          <a:xfrm>
            <a:off x="367156" y="1104819"/>
            <a:ext cx="8330318" cy="356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2" b="2292"/>
          <a:stretch/>
        </p:blipFill>
        <p:spPr bwMode="auto">
          <a:xfrm>
            <a:off x="435390" y="1075179"/>
            <a:ext cx="8262083" cy="35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 E O SANEAMENTO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SOLUÇÃO E INOVAÇÃO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99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 E O SANEAMENTO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EXPERTISES – O MELHOR DE DOIS MUNDOS</a:t>
            </a:r>
            <a:endParaRPr lang="pt-BR" dirty="0"/>
          </a:p>
        </p:txBody>
      </p:sp>
      <p:pic>
        <p:nvPicPr>
          <p:cNvPr id="2050" name="Picture 2" descr="C:\Users\rviana\AppData\Local\Microsoft\Windows\Temporary Internet Files\Content.IE5\YJ77LY6Z\water_wine_cropped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38" y="1168318"/>
            <a:ext cx="34925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SOLUÇÕES ITRON</a:t>
            </a:r>
            <a:endParaRPr lang="pt-BR" dirty="0"/>
          </a:p>
        </p:txBody>
      </p:sp>
      <p:grpSp>
        <p:nvGrpSpPr>
          <p:cNvPr id="24" name="Group 23"/>
          <p:cNvGrpSpPr/>
          <p:nvPr/>
        </p:nvGrpSpPr>
        <p:grpSpPr>
          <a:xfrm>
            <a:off x="1256941" y="855164"/>
            <a:ext cx="6540860" cy="3728819"/>
            <a:chOff x="191385" y="690781"/>
            <a:chExt cx="8763910" cy="5633032"/>
          </a:xfrm>
        </p:grpSpPr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94" y="2880186"/>
              <a:ext cx="1881111" cy="139759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  <a:extLst/>
          </p:spPr>
        </p:pic>
        <p:pic>
          <p:nvPicPr>
            <p:cNvPr id="26" name="Picture 25" descr="Screen Clippi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303" y="4292858"/>
              <a:ext cx="3240000" cy="154769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27" name="Picture 26" descr="Screen Clipp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813" y="1626779"/>
              <a:ext cx="3240000" cy="15475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28" name="Picture 27" descr="Screen Clippi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596" y="690781"/>
              <a:ext cx="3600000" cy="19340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29" name="Picture 28" descr="Screen Clippi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385" y="1156245"/>
              <a:ext cx="3240000" cy="1739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30" name="Picture 29" descr="Screen Clippi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232" y="3027573"/>
              <a:ext cx="3240000" cy="1739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31" name="Picture 30" descr="Screen Clippi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759" y="4585442"/>
              <a:ext cx="3240000" cy="1738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32" name="Picture 31" descr="Screen Clippi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515" y="3640836"/>
              <a:ext cx="3240000" cy="17383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pic>
          <p:nvPicPr>
            <p:cNvPr id="33" name="Picture 32" descr="Screen Clippin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33"/>
            <a:stretch/>
          </p:blipFill>
          <p:spPr>
            <a:xfrm>
              <a:off x="5715295" y="2638786"/>
              <a:ext cx="3240000" cy="13284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</p:grpSp>
      <p:sp>
        <p:nvSpPr>
          <p:cNvPr id="17" name="TextBox 16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7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ITRON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Líder na Indústria</a:t>
            </a:r>
            <a:endParaRPr lang="pt-B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0"/>
            <a:ext cx="914400" cy="1030224"/>
          </a:xfrm>
          <a:prstGeom prst="rect">
            <a:avLst/>
          </a:prstGeom>
        </p:spPr>
      </p:pic>
      <p:cxnSp>
        <p:nvCxnSpPr>
          <p:cNvPr id="39" name="Straight Connector 45"/>
          <p:cNvCxnSpPr/>
          <p:nvPr/>
        </p:nvCxnSpPr>
        <p:spPr>
          <a:xfrm flipV="1">
            <a:off x="6307266" y="1692704"/>
            <a:ext cx="0" cy="1789368"/>
          </a:xfrm>
          <a:prstGeom prst="line">
            <a:avLst/>
          </a:prstGeom>
          <a:ln w="6350" cmpd="sng">
            <a:solidFill>
              <a:schemeClr val="bg2">
                <a:lumMod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57200" y="2650648"/>
            <a:ext cx="171890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3200" b="1" spc="-100" dirty="0" smtClean="0">
                <a:solidFill>
                  <a:srgbClr val="5A5A5F"/>
                </a:solidFill>
              </a:rPr>
              <a:t>130m</a:t>
            </a:r>
          </a:p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1400" b="1" spc="-50" dirty="0" smtClean="0">
                <a:solidFill>
                  <a:schemeClr val="bg1">
                    <a:lumMod val="60000"/>
                    <a:lumOff val="40000"/>
                  </a:schemeClr>
                </a:solidFill>
              </a:rPr>
              <a:t>MÓDULOS DE COMUNICAÇÃO</a:t>
            </a:r>
            <a:endParaRPr lang="en-US" sz="1400" b="1" spc="-5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2459825" y="2650648"/>
            <a:ext cx="1671875" cy="83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3200" b="1" spc="-100" dirty="0" smtClean="0">
                <a:solidFill>
                  <a:schemeClr val="accent5"/>
                </a:solidFill>
              </a:rPr>
              <a:t>8.000 +</a:t>
            </a:r>
          </a:p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1400" b="1" spc="-50" dirty="0" smtClean="0">
                <a:solidFill>
                  <a:schemeClr val="accent5"/>
                </a:solidFill>
              </a:rPr>
              <a:t>CLIENTES EM </a:t>
            </a:r>
          </a:p>
          <a:p>
            <a:pPr marL="0" indent="0" algn="ctr">
              <a:lnSpc>
                <a:spcPts val="1300"/>
              </a:lnSpc>
              <a:spcBef>
                <a:spcPts val="0"/>
              </a:spcBef>
              <a:buNone/>
            </a:pPr>
            <a:r>
              <a:rPr lang="en-US" sz="1400" b="1" spc="-50" dirty="0" smtClean="0">
                <a:solidFill>
                  <a:schemeClr val="accent5"/>
                </a:solidFill>
              </a:rPr>
              <a:t>130 PAÍSES</a:t>
            </a:r>
            <a:endParaRPr lang="en-US" sz="1400" b="1" spc="-50" dirty="0">
              <a:solidFill>
                <a:schemeClr val="accent5"/>
              </a:solidFill>
            </a:endParaRPr>
          </a:p>
        </p:txBody>
      </p:sp>
      <p:sp>
        <p:nvSpPr>
          <p:cNvPr id="42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349008" y="2650647"/>
            <a:ext cx="1958258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3200" b="1" spc="-100" dirty="0" smtClean="0">
                <a:solidFill>
                  <a:schemeClr val="accent6"/>
                </a:solidFill>
              </a:rPr>
              <a:t>   8.000+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pt-BR" sz="1400" b="1" spc="-5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COLABORADORES</a:t>
            </a:r>
            <a:endParaRPr lang="en-US" sz="1400" b="1" spc="-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417552" y="2650647"/>
            <a:ext cx="2015875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3200" b="1" spc="-100" dirty="0" smtClean="0">
                <a:solidFill>
                  <a:srgbClr val="D02124"/>
                </a:solidFill>
              </a:rPr>
              <a:t>1,9bn</a:t>
            </a:r>
          </a:p>
          <a:p>
            <a:pPr marL="0" indent="0" algn="ctr">
              <a:lnSpc>
                <a:spcPts val="2200"/>
              </a:lnSpc>
              <a:spcBef>
                <a:spcPts val="0"/>
              </a:spcBef>
              <a:buNone/>
            </a:pPr>
            <a:r>
              <a:rPr lang="en-US" sz="1400" b="1" spc="-5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RECEITA USD</a:t>
            </a:r>
            <a:endParaRPr lang="en-US" sz="1400" b="1" spc="-5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4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518" y="1692704"/>
            <a:ext cx="239961" cy="699887"/>
          </a:xfrm>
          <a:prstGeom prst="rect">
            <a:avLst/>
          </a:prstGeom>
        </p:spPr>
      </p:pic>
      <p:pic>
        <p:nvPicPr>
          <p:cNvPr id="45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300" y="1762628"/>
            <a:ext cx="380026" cy="560039"/>
          </a:xfrm>
          <a:prstGeom prst="rect">
            <a:avLst/>
          </a:prstGeom>
        </p:spPr>
      </p:pic>
      <p:cxnSp>
        <p:nvCxnSpPr>
          <p:cNvPr id="46" name="Straight Connector 52"/>
          <p:cNvCxnSpPr/>
          <p:nvPr/>
        </p:nvCxnSpPr>
        <p:spPr>
          <a:xfrm flipV="1">
            <a:off x="4349008" y="1692704"/>
            <a:ext cx="0" cy="1789368"/>
          </a:xfrm>
          <a:prstGeom prst="line">
            <a:avLst/>
          </a:prstGeom>
          <a:ln w="6350" cmpd="sng">
            <a:solidFill>
              <a:schemeClr val="bg2">
                <a:lumMod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53"/>
          <p:cNvCxnSpPr/>
          <p:nvPr/>
        </p:nvCxnSpPr>
        <p:spPr>
          <a:xfrm flipV="1">
            <a:off x="2308815" y="1692704"/>
            <a:ext cx="0" cy="1789368"/>
          </a:xfrm>
          <a:prstGeom prst="line">
            <a:avLst/>
          </a:prstGeom>
          <a:ln w="6350" cmpd="sng">
            <a:solidFill>
              <a:schemeClr val="bg2">
                <a:lumMod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54" descr="WorldMap_Location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670" y="1762629"/>
            <a:ext cx="1471814" cy="725953"/>
          </a:xfrm>
          <a:prstGeom prst="rect">
            <a:avLst/>
          </a:prstGeom>
        </p:spPr>
      </p:pic>
      <p:pic>
        <p:nvPicPr>
          <p:cNvPr id="49" name="Picture 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430" y="1880904"/>
            <a:ext cx="1045827" cy="4789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4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ITRON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err="1" smtClean="0"/>
              <a:t>Portifólio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1746554" y="3290613"/>
            <a:ext cx="2760811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DA291C"/>
              </a:buClr>
            </a:pPr>
            <a:r>
              <a:rPr lang="en-US" sz="1600" b="1" dirty="0" smtClean="0">
                <a:solidFill>
                  <a:srgbClr val="DA291C"/>
                </a:solidFill>
                <a:latin typeface="Helvetica"/>
                <a:cs typeface="Helvetica"/>
              </a:rPr>
              <a:t>ANALISAR</a:t>
            </a:r>
            <a:endParaRPr lang="en-US" sz="1600" b="1" dirty="0">
              <a:solidFill>
                <a:srgbClr val="DA291C"/>
              </a:solidFill>
              <a:latin typeface="Helvetica"/>
              <a:cs typeface="Helvetica"/>
            </a:endParaRPr>
          </a:p>
          <a:p>
            <a:pPr marL="285750" indent="-285750">
              <a:lnSpc>
                <a:spcPct val="90000"/>
              </a:lnSpc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Prognóstico</a:t>
            </a:r>
          </a:p>
          <a:p>
            <a:pPr marL="285750" indent="-285750">
              <a:lnSpc>
                <a:spcPct val="90000"/>
              </a:lnSpc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err="1" smtClean="0">
                <a:solidFill>
                  <a:srgbClr val="5A5A5F"/>
                </a:solidFill>
                <a:cs typeface="Arial"/>
              </a:rPr>
              <a:t>Suite</a:t>
            </a: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 Design de Distribuição</a:t>
            </a:r>
          </a:p>
          <a:p>
            <a:pPr marL="285750" indent="-285750">
              <a:lnSpc>
                <a:spcPct val="90000"/>
              </a:lnSpc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EMMSYS / DIS</a:t>
            </a:r>
            <a:r>
              <a:rPr lang="en-US" sz="1400" b="1" dirty="0" smtClean="0">
                <a:solidFill>
                  <a:srgbClr val="5A5A5F"/>
                </a:solidFill>
                <a:cs typeface="Arial"/>
              </a:rPr>
              <a:t/>
            </a:r>
            <a:br>
              <a:rPr lang="en-US" sz="1400" b="1" dirty="0" smtClean="0">
                <a:solidFill>
                  <a:srgbClr val="5A5A5F"/>
                </a:solidFill>
                <a:cs typeface="Arial"/>
              </a:rPr>
            </a:br>
            <a:endParaRPr lang="en-US" sz="1400" b="1" dirty="0" smtClean="0">
              <a:solidFill>
                <a:srgbClr val="5A5A5F"/>
              </a:solidFill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6204" y="1270073"/>
            <a:ext cx="27116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pt-BR" sz="1600" b="1" dirty="0" smtClean="0">
                <a:solidFill>
                  <a:srgbClr val="DA291C"/>
                </a:solidFill>
                <a:latin typeface="Helvetica"/>
                <a:cs typeface="Helvetica"/>
              </a:rPr>
              <a:t>MEDIR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Sensores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Medidores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Controles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Módulos de Comunicação</a:t>
            </a:r>
            <a:br>
              <a:rPr lang="pt-BR" sz="1200" b="1" dirty="0" smtClean="0">
                <a:solidFill>
                  <a:srgbClr val="5A5A5F"/>
                </a:solidFill>
                <a:cs typeface="Arial"/>
              </a:rPr>
            </a:br>
            <a:endParaRPr lang="pt-BR" sz="1200" b="1" dirty="0" smtClean="0">
              <a:solidFill>
                <a:srgbClr val="5A5A5F"/>
              </a:solidFill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69913" y="2914031"/>
            <a:ext cx="8118475" cy="18582"/>
          </a:xfrm>
          <a:prstGeom prst="line">
            <a:avLst/>
          </a:prstGeom>
          <a:ln w="6350" cmpd="sng">
            <a:solidFill>
              <a:schemeClr val="bg2">
                <a:lumMod val="25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06467" y="3204557"/>
            <a:ext cx="2769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en-US" sz="1600" b="1" dirty="0" smtClean="0">
                <a:solidFill>
                  <a:srgbClr val="DA291C"/>
                </a:solidFill>
                <a:latin typeface="Helvetica"/>
                <a:cs typeface="Helvetica"/>
              </a:rPr>
              <a:t>SERVIÇOS</a:t>
            </a:r>
            <a:endParaRPr lang="en-US" sz="1600" b="1" dirty="0">
              <a:solidFill>
                <a:srgbClr val="DA291C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Serviço de gestão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Consultoria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Eficiência &amp; Avaliação de Programas Resposta à Demanda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Integração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331" y="1252037"/>
            <a:ext cx="276081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DA291C"/>
              </a:buClr>
            </a:pPr>
            <a:r>
              <a:rPr lang="en-US" sz="1600" b="1" dirty="0" smtClean="0">
                <a:solidFill>
                  <a:srgbClr val="DA291C"/>
                </a:solidFill>
                <a:latin typeface="Helvetica"/>
                <a:cs typeface="Helvetica"/>
              </a:rPr>
              <a:t>GERENCIAR</a:t>
            </a:r>
            <a:endParaRPr lang="en-US" sz="1600" b="1" dirty="0">
              <a:solidFill>
                <a:srgbClr val="DA291C"/>
              </a:solidFill>
              <a:latin typeface="Helvetica"/>
              <a:cs typeface="Helvetica"/>
            </a:endParaRP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Gerenciamento de dados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Fixo, Móvel &amp; Redes Híbridas</a:t>
            </a:r>
          </a:p>
          <a:p>
            <a:pPr marL="285750" indent="-285750">
              <a:buClr>
                <a:srgbClr val="DA291C"/>
              </a:buClr>
              <a:buFont typeface="Wingdings" pitchFamily="2" charset="2"/>
              <a:buChar char="§"/>
            </a:pP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Desenvolvimento </a:t>
            </a:r>
            <a:r>
              <a:rPr lang="pt-BR" sz="1200" b="1" dirty="0" err="1" smtClean="0">
                <a:solidFill>
                  <a:srgbClr val="5A5A5F"/>
                </a:solidFill>
                <a:cs typeface="Arial"/>
              </a:rPr>
              <a:t>Multi-protocolo</a:t>
            </a: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 (RF, </a:t>
            </a:r>
            <a:br>
              <a:rPr lang="pt-BR" sz="1200" b="1" dirty="0" smtClean="0">
                <a:solidFill>
                  <a:srgbClr val="5A5A5F"/>
                </a:solidFill>
                <a:cs typeface="Arial"/>
              </a:rPr>
            </a:br>
            <a:r>
              <a:rPr lang="pt-BR" sz="1200" b="1" dirty="0" smtClean="0">
                <a:solidFill>
                  <a:srgbClr val="5A5A5F"/>
                </a:solidFill>
                <a:cs typeface="Arial"/>
              </a:rPr>
              <a:t>Celular, PLC)</a:t>
            </a:r>
          </a:p>
        </p:txBody>
      </p:sp>
      <p:pic>
        <p:nvPicPr>
          <p:cNvPr id="16" name="Picture 15" descr="analyt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" y="3317685"/>
            <a:ext cx="1042416" cy="1042416"/>
          </a:xfrm>
          <a:prstGeom prst="rect">
            <a:avLst/>
          </a:prstGeom>
        </p:spPr>
      </p:pic>
      <p:pic>
        <p:nvPicPr>
          <p:cNvPr id="17" name="Picture 16" descr="meter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9" y="1365129"/>
            <a:ext cx="1042416" cy="1042416"/>
          </a:xfrm>
          <a:prstGeom prst="rect">
            <a:avLst/>
          </a:prstGeom>
        </p:spPr>
      </p:pic>
      <p:pic>
        <p:nvPicPr>
          <p:cNvPr id="18" name="Picture 17" descr="cg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89" y="1365129"/>
            <a:ext cx="1042416" cy="1042416"/>
          </a:xfrm>
          <a:prstGeom prst="rect">
            <a:avLst/>
          </a:prstGeom>
        </p:spPr>
      </p:pic>
      <p:pic>
        <p:nvPicPr>
          <p:cNvPr id="19" name="Picture 18" descr="C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26" y="3317685"/>
            <a:ext cx="1042416" cy="10424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0"/>
            <a:ext cx="914400" cy="103022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47" y="614363"/>
            <a:ext cx="5035862" cy="3777528"/>
          </a:xfrm>
        </p:spPr>
      </p:pic>
      <p:sp>
        <p:nvSpPr>
          <p:cNvPr id="12" name="Espaço Reservado para Conteúdo 13"/>
          <p:cNvSpPr>
            <a:spLocks noGrp="1"/>
          </p:cNvSpPr>
          <p:nvPr>
            <p:ph sz="quarter" idx="14"/>
          </p:nvPr>
        </p:nvSpPr>
        <p:spPr>
          <a:xfrm>
            <a:off x="933252" y="2031690"/>
            <a:ext cx="4283968" cy="152041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Pouco dependente</a:t>
            </a:r>
            <a:r>
              <a:rPr lang="pt-BR" sz="1600" dirty="0" smtClean="0"/>
              <a:t> de Hardware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Velocidade de conexão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Mobilidade</a:t>
            </a:r>
          </a:p>
          <a:p>
            <a:pPr>
              <a:buFont typeface="Wingdings" pitchFamily="2" charset="2"/>
              <a:buChar char="§"/>
            </a:pPr>
            <a:r>
              <a:rPr lang="pt-BR" sz="1600" dirty="0" smtClean="0"/>
              <a:t>Flexibilidade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204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val 101"/>
          <p:cNvSpPr/>
          <p:nvPr/>
        </p:nvSpPr>
        <p:spPr>
          <a:xfrm>
            <a:off x="4133154" y="707490"/>
            <a:ext cx="4081957" cy="3959314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Oval 100"/>
          <p:cNvSpPr/>
          <p:nvPr/>
        </p:nvSpPr>
        <p:spPr>
          <a:xfrm>
            <a:off x="4621503" y="1125501"/>
            <a:ext cx="3116302" cy="307060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6" name="Content Placeholder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19660445"/>
              </p:ext>
            </p:extLst>
          </p:nvPr>
        </p:nvGraphicFramePr>
        <p:xfrm>
          <a:off x="4809316" y="1673825"/>
          <a:ext cx="2753388" cy="206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ITRON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Além da Inteligência</a:t>
            </a:r>
            <a:endParaRPr lang="pt-BR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051" y="2996276"/>
            <a:ext cx="155207" cy="27432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089" y="2386749"/>
            <a:ext cx="155207" cy="27432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479" y="2393084"/>
            <a:ext cx="158817" cy="274320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5848475" y="2547778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dirty="0" err="1" smtClean="0">
                <a:solidFill>
                  <a:srgbClr val="FFFFFF"/>
                </a:solidFill>
              </a:rPr>
              <a:t>Medir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01858" y="1208698"/>
            <a:ext cx="1021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dirty="0" err="1" smtClean="0">
                <a:solidFill>
                  <a:srgbClr val="FFFFFF"/>
                </a:solidFill>
              </a:rPr>
              <a:t>Gerenciar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743030" y="767570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dirty="0" err="1" smtClean="0">
                <a:solidFill>
                  <a:srgbClr val="FFFFFF"/>
                </a:solidFill>
              </a:rPr>
              <a:t>Analisar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05" name="Rectangular Callout 104"/>
          <p:cNvSpPr/>
          <p:nvPr/>
        </p:nvSpPr>
        <p:spPr>
          <a:xfrm>
            <a:off x="463101" y="1122386"/>
            <a:ext cx="2695771" cy="789542"/>
          </a:xfrm>
          <a:prstGeom prst="wedgeRectCallout">
            <a:avLst>
              <a:gd name="adj1" fmla="val 132659"/>
              <a:gd name="adj2" fmla="val 111822"/>
            </a:avLst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 err="1" smtClean="0">
                <a:solidFill>
                  <a:srgbClr val="FFFFFF"/>
                </a:solidFill>
              </a:rPr>
              <a:t>Líder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em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tecnologia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de </a:t>
            </a:r>
            <a:r>
              <a:rPr lang="en-US" sz="1200" dirty="0" err="1" smtClean="0">
                <a:solidFill>
                  <a:srgbClr val="FFFFFF"/>
                </a:solidFill>
              </a:rPr>
              <a:t>medição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básica</a:t>
            </a:r>
            <a:r>
              <a:rPr lang="en-US" sz="1200" dirty="0" smtClean="0">
                <a:solidFill>
                  <a:srgbClr val="FFFFFF"/>
                </a:solidFill>
              </a:rPr>
              <a:t> e </a:t>
            </a:r>
            <a:r>
              <a:rPr lang="en-US" sz="1200" dirty="0" err="1" smtClean="0">
                <a:solidFill>
                  <a:srgbClr val="FFFFFF"/>
                </a:solidFill>
              </a:rPr>
              <a:t>inteligente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7" name="Rectangular Callout 106"/>
          <p:cNvSpPr/>
          <p:nvPr/>
        </p:nvSpPr>
        <p:spPr>
          <a:xfrm>
            <a:off x="463101" y="1973465"/>
            <a:ext cx="2695770" cy="880311"/>
          </a:xfrm>
          <a:prstGeom prst="wedgeRectCallout">
            <a:avLst>
              <a:gd name="adj1" fmla="val 122430"/>
              <a:gd name="adj2" fmla="val 68550"/>
            </a:avLst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 err="1" smtClean="0">
                <a:solidFill>
                  <a:srgbClr val="FFFFFF"/>
                </a:solidFill>
              </a:rPr>
              <a:t>Acrescenta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inteligência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através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de </a:t>
            </a:r>
            <a:r>
              <a:rPr lang="en-US" sz="1200" dirty="0" err="1" smtClean="0">
                <a:solidFill>
                  <a:srgbClr val="FFFFFF"/>
                </a:solidFill>
              </a:rPr>
              <a:t>sensores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&amp; </a:t>
            </a:r>
            <a:r>
              <a:rPr lang="en-US" sz="1200" dirty="0" err="1" smtClean="0">
                <a:solidFill>
                  <a:srgbClr val="FFFFFF"/>
                </a:solidFill>
              </a:rPr>
              <a:t>dispositivos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de </a:t>
            </a:r>
            <a:r>
              <a:rPr lang="en-US" sz="1200" dirty="0" err="1" smtClean="0">
                <a:solidFill>
                  <a:srgbClr val="FFFFFF"/>
                </a:solidFill>
              </a:rPr>
              <a:t>comunicação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9" name="Rectangular Callout 108"/>
          <p:cNvSpPr/>
          <p:nvPr/>
        </p:nvSpPr>
        <p:spPr>
          <a:xfrm>
            <a:off x="463102" y="3814999"/>
            <a:ext cx="2695770" cy="887430"/>
          </a:xfrm>
          <a:prstGeom prst="wedgeRectCallout">
            <a:avLst>
              <a:gd name="adj1" fmla="val 98418"/>
              <a:gd name="adj2" fmla="val -59164"/>
            </a:avLst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 err="1" smtClean="0">
                <a:solidFill>
                  <a:srgbClr val="FFFFFF"/>
                </a:solidFill>
              </a:rPr>
              <a:t>Provê</a:t>
            </a:r>
            <a:r>
              <a:rPr lang="en-US" sz="1200" dirty="0" smtClean="0">
                <a:solidFill>
                  <a:srgbClr val="FFFFFF"/>
                </a:solidFill>
              </a:rPr>
              <a:t> valor </a:t>
            </a:r>
            <a:r>
              <a:rPr lang="en-US" sz="1200" dirty="0" err="1" smtClean="0">
                <a:solidFill>
                  <a:srgbClr val="FFFFFF"/>
                </a:solidFill>
              </a:rPr>
              <a:t>verdadeiro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aos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clientes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ao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ajudar</a:t>
            </a:r>
            <a:r>
              <a:rPr lang="en-US" sz="1200" dirty="0" smtClean="0">
                <a:solidFill>
                  <a:srgbClr val="FFFFFF"/>
                </a:solidFill>
              </a:rPr>
              <a:t> no </a:t>
            </a:r>
            <a:r>
              <a:rPr lang="en-US" sz="1200" dirty="0" err="1" smtClean="0">
                <a:solidFill>
                  <a:srgbClr val="FFFFFF"/>
                </a:solidFill>
              </a:rPr>
              <a:t>conhecimento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de </a:t>
            </a:r>
            <a:r>
              <a:rPr lang="en-US" sz="1200" dirty="0" err="1" smtClean="0">
                <a:solidFill>
                  <a:srgbClr val="FFFFFF"/>
                </a:solidFill>
              </a:rPr>
              <a:t>seus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dados e </a:t>
            </a:r>
            <a:r>
              <a:rPr lang="en-US" sz="1200" dirty="0" err="1" smtClean="0">
                <a:solidFill>
                  <a:srgbClr val="FFFFFF"/>
                </a:solidFill>
              </a:rPr>
              <a:t>na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tomada</a:t>
            </a:r>
            <a:r>
              <a:rPr lang="en-US" sz="1200" dirty="0" smtClean="0">
                <a:solidFill>
                  <a:srgbClr val="FFFFFF"/>
                </a:solidFill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</a:rPr>
              <a:t>decis</a:t>
            </a:r>
            <a:r>
              <a:rPr lang="en-US" sz="1200" dirty="0" err="1" smtClean="0">
                <a:solidFill>
                  <a:srgbClr val="FFFFFF"/>
                </a:solidFill>
              </a:rPr>
              <a:t>ões</a:t>
            </a:r>
            <a:endParaRPr lang="en-US" sz="1200" dirty="0">
              <a:solidFill>
                <a:srgbClr val="FFFFFF"/>
              </a:solidFill>
            </a:endParaRPr>
          </a:p>
        </p:txBody>
      </p:sp>
      <p:graphicFrame>
        <p:nvGraphicFramePr>
          <p:cNvPr id="110" name="Content Placeholder 6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202283652"/>
              </p:ext>
            </p:extLst>
          </p:nvPr>
        </p:nvGraphicFramePr>
        <p:xfrm>
          <a:off x="4637174" y="1386337"/>
          <a:ext cx="3084960" cy="263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1" name="Rectangular Callout 110"/>
          <p:cNvSpPr/>
          <p:nvPr/>
        </p:nvSpPr>
        <p:spPr>
          <a:xfrm>
            <a:off x="463102" y="2891181"/>
            <a:ext cx="2695771" cy="883294"/>
          </a:xfrm>
          <a:prstGeom prst="wedgeRectCallout">
            <a:avLst>
              <a:gd name="adj1" fmla="val 111549"/>
              <a:gd name="adj2" fmla="val 11689"/>
            </a:avLst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200" dirty="0" err="1" smtClean="0">
                <a:solidFill>
                  <a:srgbClr val="FFFFFF"/>
                </a:solidFill>
              </a:rPr>
              <a:t>S</a:t>
            </a:r>
            <a:r>
              <a:rPr lang="en-US" sz="1200" dirty="0" err="1" smtClean="0">
                <a:solidFill>
                  <a:srgbClr val="FFFFFF"/>
                </a:solidFill>
              </a:rPr>
              <a:t>implifica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a </a:t>
            </a:r>
            <a:r>
              <a:rPr lang="en-US" sz="1200" dirty="0" err="1" smtClean="0">
                <a:solidFill>
                  <a:srgbClr val="FFFFFF"/>
                </a:solidFill>
              </a:rPr>
              <a:t>implantação</a:t>
            </a:r>
            <a:r>
              <a:rPr lang="en-US" sz="1200" dirty="0" smtClean="0">
                <a:solidFill>
                  <a:srgbClr val="FFFFFF"/>
                </a:solidFill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</a:rPr>
              <a:t>tecnologia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inteligente</a:t>
            </a:r>
            <a:r>
              <a:rPr lang="en-US" sz="1200" dirty="0" smtClean="0">
                <a:solidFill>
                  <a:srgbClr val="FFFFFF"/>
                </a:solidFill>
              </a:rPr>
              <a:t> &amp; </a:t>
            </a:r>
            <a:r>
              <a:rPr lang="en-US" sz="1200" dirty="0" err="1" smtClean="0">
                <a:solidFill>
                  <a:srgbClr val="FFFFFF"/>
                </a:solidFill>
              </a:rPr>
              <a:t>gestão</a:t>
            </a:r>
            <a:r>
              <a:rPr lang="en-US" sz="1200" dirty="0" smtClean="0">
                <a:solidFill>
                  <a:srgbClr val="FFFFFF"/>
                </a:solidFill>
              </a:rPr>
              <a:t> da </a:t>
            </a:r>
            <a:r>
              <a:rPr lang="en-US" sz="1200" dirty="0" err="1" smtClean="0">
                <a:solidFill>
                  <a:srgbClr val="FFFFFF"/>
                </a:solidFill>
              </a:rPr>
              <a:t>grande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</a:rPr>
              <a:t>quantidade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r>
              <a:rPr lang="en-US" sz="1200" dirty="0" smtClean="0">
                <a:solidFill>
                  <a:srgbClr val="FFFFFF"/>
                </a:solidFill>
              </a:rPr>
              <a:t>de </a:t>
            </a:r>
            <a:r>
              <a:rPr lang="en-US" sz="1200" dirty="0" smtClean="0">
                <a:solidFill>
                  <a:srgbClr val="FFFFFF"/>
                </a:solidFill>
              </a:rPr>
              <a:t>dados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0"/>
            <a:ext cx="914400" cy="103022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1" grpId="0" animBg="1"/>
      <p:bldGraphic spid="96" grpId="0">
        <p:bldAsOne/>
      </p:bldGraphic>
      <p:bldP spid="105" grpId="0" animBg="1"/>
      <p:bldP spid="107" grpId="0" animBg="1"/>
      <p:bldP spid="109" grpId="0" animBg="1"/>
      <p:bldGraphic spid="110" grpId="0">
        <p:bldAsOne/>
      </p:bldGraphic>
      <p:bldP spid="1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ITRON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Você pode não saber, mas...</a:t>
            </a:r>
            <a:endParaRPr lang="pt-BR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57201" y="1245713"/>
            <a:ext cx="8033656" cy="328956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75% da energia nos EUA </a:t>
            </a:r>
            <a:r>
              <a:rPr lang="pt-BR" sz="1600" dirty="0" smtClean="0">
                <a:latin typeface="+mj-lt"/>
                <a:cs typeface="HelveticaNeueLT Std Lt"/>
              </a:rPr>
              <a:t>passa por uma tecnologia Itron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88% da energia usada </a:t>
            </a:r>
            <a:r>
              <a:rPr lang="pt-BR" sz="1600" dirty="0" smtClean="0">
                <a:latin typeface="+mj-lt"/>
                <a:cs typeface="HelveticaNeueLT Std Lt"/>
              </a:rPr>
              <a:t>é prevista por um software Itron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375 companhias Norte Americanas </a:t>
            </a:r>
            <a:r>
              <a:rPr lang="pt-BR" sz="1600" dirty="0" smtClean="0">
                <a:latin typeface="+mj-lt"/>
                <a:cs typeface="HelveticaNeueLT Std Lt"/>
              </a:rPr>
              <a:t>utilizam o nossos serviços de gestão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33 milhões de medidores globalmente </a:t>
            </a:r>
            <a:r>
              <a:rPr lang="pt-BR" sz="1600" dirty="0" smtClean="0">
                <a:latin typeface="+mj-lt"/>
                <a:cs typeface="HelveticaNeueLT Std Lt"/>
              </a:rPr>
              <a:t>são gerenciados pelo MDM Itron IEE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A Itron é líder global em sistemas de pré-pagamento </a:t>
            </a:r>
            <a:r>
              <a:rPr lang="pt-BR" sz="1600" dirty="0" smtClean="0">
                <a:latin typeface="+mj-lt"/>
                <a:cs typeface="HelveticaNeueLT Std Lt"/>
              </a:rPr>
              <a:t>para energia e água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 typeface="Wingdings" pitchFamily="2" charset="2"/>
              <a:buChar char="§"/>
            </a:pPr>
            <a:r>
              <a:rPr lang="pt-BR" sz="1600" b="1" dirty="0" smtClean="0">
                <a:solidFill>
                  <a:srgbClr val="FF0000"/>
                </a:solidFill>
                <a:latin typeface="+mj-lt"/>
                <a:cs typeface="HelveticaNeueLT Std Bold"/>
              </a:rPr>
              <a:t>A Itron é líder em sub-medição de ativos solares</a:t>
            </a:r>
            <a:endParaRPr lang="pt-BR" sz="1600" b="1" dirty="0" smtClean="0">
              <a:latin typeface="+mj-lt"/>
              <a:cs typeface="HelveticaNeueLT Std Bold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0"/>
            <a:ext cx="914400" cy="1030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OBRIGADO</a:t>
            </a:r>
            <a:endParaRPr lang="pt-BR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88791" y="3820605"/>
            <a:ext cx="2536937" cy="646331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cap="none" spc="-5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pt-BR" sz="1200" dirty="0" smtClean="0"/>
              <a:t>Rafael Viana</a:t>
            </a:r>
          </a:p>
          <a:p>
            <a:r>
              <a:rPr lang="pt-BR" sz="1200" dirty="0" smtClean="0"/>
              <a:t>Eng. Aplicações</a:t>
            </a:r>
          </a:p>
          <a:p>
            <a:r>
              <a:rPr lang="pt-BR" sz="1200" dirty="0" smtClean="0"/>
              <a:t>rafael.viana@itron.com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0276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MODELOS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VOCÊ JÁ USA</a:t>
            </a:r>
            <a:endParaRPr lang="pt-BR" dirty="0"/>
          </a:p>
        </p:txBody>
      </p:sp>
      <p:sp>
        <p:nvSpPr>
          <p:cNvPr id="42" name="Content Placeholder 3"/>
          <p:cNvSpPr txBox="1">
            <a:spLocks/>
          </p:cNvSpPr>
          <p:nvPr/>
        </p:nvSpPr>
        <p:spPr>
          <a:xfrm>
            <a:off x="1533608" y="1034907"/>
            <a:ext cx="5694830" cy="5423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Font typeface="Lucida Grande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80000"/>
              <a:buFont typeface="Lucida Grande"/>
              <a:buChar char="-"/>
              <a:defRPr sz="20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Lucida Grande"/>
              <a:buNone/>
            </a:pPr>
            <a:r>
              <a:rPr lang="en-US" sz="1800" smtClean="0"/>
              <a:t>	</a:t>
            </a:r>
          </a:p>
          <a:p>
            <a:pPr>
              <a:buFont typeface="Lucida Grande"/>
              <a:buNone/>
            </a:pPr>
            <a:r>
              <a:rPr lang="en-US" sz="1800" smtClean="0"/>
              <a:t>	</a:t>
            </a:r>
            <a:endParaRPr lang="en-US" dirty="0"/>
          </a:p>
        </p:txBody>
      </p:sp>
      <p:grpSp>
        <p:nvGrpSpPr>
          <p:cNvPr id="43" name="Groupe 14"/>
          <p:cNvGrpSpPr/>
          <p:nvPr/>
        </p:nvGrpSpPr>
        <p:grpSpPr>
          <a:xfrm>
            <a:off x="3401365" y="2083631"/>
            <a:ext cx="4214753" cy="785290"/>
            <a:chOff x="3048000" y="2557016"/>
            <a:chExt cx="5846359" cy="1016000"/>
          </a:xfrm>
        </p:grpSpPr>
        <p:sp>
          <p:nvSpPr>
            <p:cNvPr id="69" name="Forme libre 5"/>
            <p:cNvSpPr/>
            <p:nvPr/>
          </p:nvSpPr>
          <p:spPr>
            <a:xfrm>
              <a:off x="3048000" y="2557016"/>
              <a:ext cx="3048000" cy="1016000"/>
            </a:xfrm>
            <a:custGeom>
              <a:avLst/>
              <a:gdLst>
                <a:gd name="connsiteX0" fmla="*/ 0 w 3048000"/>
                <a:gd name="connsiteY0" fmla="*/ 1016000 h 1016000"/>
                <a:gd name="connsiteX1" fmla="*/ 762000 w 3048000"/>
                <a:gd name="connsiteY1" fmla="*/ 0 h 1016000"/>
                <a:gd name="connsiteX2" fmla="*/ 2286000 w 3048000"/>
                <a:gd name="connsiteY2" fmla="*/ 0 h 1016000"/>
                <a:gd name="connsiteX3" fmla="*/ 3048000 w 3048000"/>
                <a:gd name="connsiteY3" fmla="*/ 1016000 h 1016000"/>
                <a:gd name="connsiteX4" fmla="*/ 0 w 3048000"/>
                <a:gd name="connsiteY4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00" h="1016000">
                  <a:moveTo>
                    <a:pt x="0" y="1016000"/>
                  </a:moveTo>
                  <a:lnTo>
                    <a:pt x="762000" y="0"/>
                  </a:lnTo>
                  <a:lnTo>
                    <a:pt x="2286000" y="0"/>
                  </a:lnTo>
                  <a:lnTo>
                    <a:pt x="3048000" y="1016000"/>
                  </a:lnTo>
                  <a:lnTo>
                    <a:pt x="0" y="1016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554"/>
                <a:satOff val="-9293"/>
                <a:lumOff val="14444"/>
                <a:alphaOff val="0"/>
              </a:schemeClr>
            </a:fillRef>
            <a:effectRef idx="0">
              <a:schemeClr val="accent5">
                <a:hueOff val="4554"/>
                <a:satOff val="-9293"/>
                <a:lumOff val="1444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9280" tIns="55880" rIns="58928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kern="1200" dirty="0" err="1" smtClean="0">
                  <a:solidFill>
                    <a:srgbClr val="000000"/>
                  </a:solidFill>
                </a:rPr>
                <a:t>SaaS</a:t>
              </a:r>
              <a:endParaRPr lang="fr-FR" sz="32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à coins arrondis 29"/>
            <p:cNvSpPr/>
            <p:nvPr/>
          </p:nvSpPr>
          <p:spPr>
            <a:xfrm>
              <a:off x="5724128" y="2810035"/>
              <a:ext cx="3168352" cy="50996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Software 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pic>
          <p:nvPicPr>
            <p:cNvPr id="71" name="Picture 28" descr="http://tousfacile.com/images/gicons/software-ic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37619" y="2836645"/>
              <a:ext cx="456740" cy="456740"/>
            </a:xfrm>
            <a:prstGeom prst="rect">
              <a:avLst/>
            </a:prstGeom>
            <a:noFill/>
          </p:spPr>
        </p:pic>
      </p:grpSp>
      <p:grpSp>
        <p:nvGrpSpPr>
          <p:cNvPr id="44" name="Groupe 11"/>
          <p:cNvGrpSpPr/>
          <p:nvPr/>
        </p:nvGrpSpPr>
        <p:grpSpPr>
          <a:xfrm>
            <a:off x="2302684" y="3920300"/>
            <a:ext cx="5312079" cy="785290"/>
            <a:chOff x="1524000" y="4933280"/>
            <a:chExt cx="7368480" cy="1016000"/>
          </a:xfrm>
        </p:grpSpPr>
        <p:sp>
          <p:nvSpPr>
            <p:cNvPr id="66" name="Forme libre 8"/>
            <p:cNvSpPr/>
            <p:nvPr/>
          </p:nvSpPr>
          <p:spPr>
            <a:xfrm>
              <a:off x="1524000" y="4933280"/>
              <a:ext cx="6096000" cy="1016000"/>
            </a:xfrm>
            <a:custGeom>
              <a:avLst/>
              <a:gdLst>
                <a:gd name="connsiteX0" fmla="*/ 0 w 6096000"/>
                <a:gd name="connsiteY0" fmla="*/ 1016000 h 1016000"/>
                <a:gd name="connsiteX1" fmla="*/ 762000 w 6096000"/>
                <a:gd name="connsiteY1" fmla="*/ 0 h 1016000"/>
                <a:gd name="connsiteX2" fmla="*/ 5334000 w 6096000"/>
                <a:gd name="connsiteY2" fmla="*/ 0 h 1016000"/>
                <a:gd name="connsiteX3" fmla="*/ 6096000 w 6096000"/>
                <a:gd name="connsiteY3" fmla="*/ 1016000 h 1016000"/>
                <a:gd name="connsiteX4" fmla="*/ 0 w 6096000"/>
                <a:gd name="connsiteY4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1016000">
                  <a:moveTo>
                    <a:pt x="0" y="1016000"/>
                  </a:moveTo>
                  <a:lnTo>
                    <a:pt x="762000" y="0"/>
                  </a:lnTo>
                  <a:lnTo>
                    <a:pt x="5334000" y="0"/>
                  </a:lnTo>
                  <a:lnTo>
                    <a:pt x="6096000" y="1016000"/>
                  </a:lnTo>
                  <a:lnTo>
                    <a:pt x="0" y="1016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3663"/>
                <a:satOff val="-27879"/>
                <a:lumOff val="43333"/>
                <a:alphaOff val="0"/>
              </a:schemeClr>
            </a:fillRef>
            <a:effectRef idx="0">
              <a:schemeClr val="accent5">
                <a:hueOff val="13663"/>
                <a:satOff val="-27879"/>
                <a:lumOff val="4333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58239" tIns="91440" rIns="1158241" bIns="91440" numCol="1" spcCol="1270" anchor="ctr" anchorCtr="0">
              <a:noAutofit/>
            </a:bodyPr>
            <a:lstStyle/>
            <a:p>
              <a:pPr lvl="0" algn="ctr" defTabSz="3200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400" kern="1200" dirty="0" err="1" smtClean="0">
                  <a:solidFill>
                    <a:srgbClr val="000000"/>
                  </a:solidFill>
                </a:rPr>
                <a:t>IaaS</a:t>
              </a:r>
              <a:endParaRPr lang="fr-FR" sz="4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7" name="Rectangle à coins arrondis 10"/>
            <p:cNvSpPr/>
            <p:nvPr/>
          </p:nvSpPr>
          <p:spPr>
            <a:xfrm>
              <a:off x="5796136" y="5139407"/>
              <a:ext cx="3096344" cy="501910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fr-FR" sz="1400" dirty="0" smtClean="0">
                  <a:solidFill>
                    <a:schemeClr val="tx1"/>
                  </a:solidFill>
                </a:rPr>
                <a:t>Infra </a:t>
              </a:r>
              <a:r>
                <a:rPr lang="fr-FR" sz="1400" dirty="0" err="1" smtClean="0">
                  <a:solidFill>
                    <a:schemeClr val="tx1"/>
                  </a:solidFill>
                </a:rPr>
                <a:t>estrutura</a:t>
              </a:r>
              <a:r>
                <a:rPr lang="fr-FR" sz="1400" dirty="0" smtClean="0">
                  <a:solidFill>
                    <a:schemeClr val="tx1"/>
                  </a:solidFill>
                </a:rPr>
                <a:t> 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pic>
          <p:nvPicPr>
            <p:cNvPr id="68" name="Image 35" descr="Server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03484" y="5027655"/>
              <a:ext cx="687836" cy="725414"/>
            </a:xfrm>
            <a:prstGeom prst="rect">
              <a:avLst/>
            </a:prstGeom>
          </p:spPr>
        </p:pic>
      </p:grpSp>
      <p:grpSp>
        <p:nvGrpSpPr>
          <p:cNvPr id="45" name="Groupe 12"/>
          <p:cNvGrpSpPr/>
          <p:nvPr/>
        </p:nvGrpSpPr>
        <p:grpSpPr>
          <a:xfrm>
            <a:off x="2852025" y="2974137"/>
            <a:ext cx="4763713" cy="785290"/>
            <a:chOff x="2286000" y="3709144"/>
            <a:chExt cx="6607832" cy="1016000"/>
          </a:xfrm>
        </p:grpSpPr>
        <p:sp>
          <p:nvSpPr>
            <p:cNvPr id="63" name="Forme libre 7"/>
            <p:cNvSpPr/>
            <p:nvPr/>
          </p:nvSpPr>
          <p:spPr>
            <a:xfrm>
              <a:off x="2286000" y="3709144"/>
              <a:ext cx="4572000" cy="1016000"/>
            </a:xfrm>
            <a:custGeom>
              <a:avLst/>
              <a:gdLst>
                <a:gd name="connsiteX0" fmla="*/ 0 w 4572000"/>
                <a:gd name="connsiteY0" fmla="*/ 1016000 h 1016000"/>
                <a:gd name="connsiteX1" fmla="*/ 762000 w 4572000"/>
                <a:gd name="connsiteY1" fmla="*/ 0 h 1016000"/>
                <a:gd name="connsiteX2" fmla="*/ 3810000 w 4572000"/>
                <a:gd name="connsiteY2" fmla="*/ 0 h 1016000"/>
                <a:gd name="connsiteX3" fmla="*/ 4572000 w 4572000"/>
                <a:gd name="connsiteY3" fmla="*/ 1016000 h 1016000"/>
                <a:gd name="connsiteX4" fmla="*/ 0 w 4572000"/>
                <a:gd name="connsiteY4" fmla="*/ 1016000 h 101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0" h="1016000">
                  <a:moveTo>
                    <a:pt x="0" y="1016000"/>
                  </a:moveTo>
                  <a:lnTo>
                    <a:pt x="762000" y="0"/>
                  </a:lnTo>
                  <a:lnTo>
                    <a:pt x="3810000" y="0"/>
                  </a:lnTo>
                  <a:lnTo>
                    <a:pt x="4572000" y="1016000"/>
                  </a:lnTo>
                  <a:lnTo>
                    <a:pt x="0" y="101600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9109"/>
                <a:satOff val="-18586"/>
                <a:lumOff val="28889"/>
                <a:alphaOff val="0"/>
              </a:schemeClr>
            </a:fillRef>
            <a:effectRef idx="0">
              <a:schemeClr val="accent5">
                <a:hueOff val="9109"/>
                <a:satOff val="-18586"/>
                <a:lumOff val="2888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8680" tIns="68580" rIns="868680" bIns="68580" numCol="1" spcCol="1270" anchor="ctr" anchorCtr="0">
              <a:noAutofit/>
            </a:bodyPr>
            <a:lstStyle/>
            <a:p>
              <a:pPr lvl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4400" kern="1200" dirty="0" err="1" smtClean="0">
                  <a:solidFill>
                    <a:srgbClr val="000000"/>
                  </a:solidFill>
                </a:rPr>
                <a:t>PaaS</a:t>
              </a:r>
              <a:endParaRPr lang="fr-FR" sz="4400" kern="1200" dirty="0">
                <a:solidFill>
                  <a:srgbClr val="000000"/>
                </a:solidFill>
              </a:endParaRPr>
            </a:p>
          </p:txBody>
        </p:sp>
        <p:sp>
          <p:nvSpPr>
            <p:cNvPr id="64" name="Rectangle à coins arrondis 28"/>
            <p:cNvSpPr/>
            <p:nvPr/>
          </p:nvSpPr>
          <p:spPr>
            <a:xfrm>
              <a:off x="5796136" y="3969609"/>
              <a:ext cx="3096344" cy="48533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r>
                <a:rPr lang="fr-FR" sz="1400" dirty="0" err="1" smtClean="0">
                  <a:solidFill>
                    <a:schemeClr val="tx1"/>
                  </a:solidFill>
                </a:rPr>
                <a:t>Plataforma</a:t>
              </a:r>
              <a:r>
                <a:rPr lang="fr-FR" sz="1400" dirty="0" smtClean="0">
                  <a:solidFill>
                    <a:schemeClr val="tx1"/>
                  </a:solidFill>
                </a:rPr>
                <a:t> 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pic>
          <p:nvPicPr>
            <p:cNvPr id="65" name="Picture 4" descr="http://cgwebdream.com/wp-content/uploads/2013/08/engrenage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8500" y="3969607"/>
              <a:ext cx="485332" cy="48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Rectangle 45"/>
          <p:cNvSpPr/>
          <p:nvPr/>
        </p:nvSpPr>
        <p:spPr>
          <a:xfrm>
            <a:off x="1213831" y="2974137"/>
            <a:ext cx="1202871" cy="81311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18"/>
          <p:cNvGrpSpPr/>
          <p:nvPr/>
        </p:nvGrpSpPr>
        <p:grpSpPr>
          <a:xfrm>
            <a:off x="1213831" y="2037972"/>
            <a:ext cx="1202871" cy="813118"/>
            <a:chOff x="13632" y="2479675"/>
            <a:chExt cx="1668523" cy="1052004"/>
          </a:xfrm>
        </p:grpSpPr>
        <p:sp>
          <p:nvSpPr>
            <p:cNvPr id="59" name="Rectangle 4"/>
            <p:cNvSpPr/>
            <p:nvPr/>
          </p:nvSpPr>
          <p:spPr>
            <a:xfrm>
              <a:off x="13632" y="2479675"/>
              <a:ext cx="1668523" cy="10520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0" name="Picture 17" descr="http://images.techhive.com/images/article/2013/07/microsoft-office-365-logo-100045251-ori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63" y="2647589"/>
              <a:ext cx="1407761" cy="772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Rectangle 43"/>
          <p:cNvSpPr/>
          <p:nvPr/>
        </p:nvSpPr>
        <p:spPr>
          <a:xfrm>
            <a:off x="1210870" y="1099924"/>
            <a:ext cx="1202871" cy="813118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9" name="Groupe 9"/>
          <p:cNvGrpSpPr/>
          <p:nvPr/>
        </p:nvGrpSpPr>
        <p:grpSpPr>
          <a:xfrm>
            <a:off x="1218333" y="3914461"/>
            <a:ext cx="1202871" cy="813118"/>
            <a:chOff x="30994" y="4953130"/>
            <a:chExt cx="1668523" cy="1052004"/>
          </a:xfrm>
        </p:grpSpPr>
        <p:sp>
          <p:nvSpPr>
            <p:cNvPr id="55" name="Rectangle 46"/>
            <p:cNvSpPr/>
            <p:nvPr/>
          </p:nvSpPr>
          <p:spPr>
            <a:xfrm>
              <a:off x="30994" y="4953130"/>
              <a:ext cx="1668523" cy="10520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39" y="5298157"/>
              <a:ext cx="1114425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0" name="Groupe 22"/>
          <p:cNvGrpSpPr/>
          <p:nvPr/>
        </p:nvGrpSpPr>
        <p:grpSpPr>
          <a:xfrm>
            <a:off x="3950705" y="1187027"/>
            <a:ext cx="3664058" cy="785290"/>
            <a:chOff x="3810000" y="1397000"/>
            <a:chExt cx="5082480" cy="1016000"/>
          </a:xfrm>
        </p:grpSpPr>
        <p:grpSp>
          <p:nvGrpSpPr>
            <p:cNvPr id="51" name="Groupe 15"/>
            <p:cNvGrpSpPr/>
            <p:nvPr/>
          </p:nvGrpSpPr>
          <p:grpSpPr>
            <a:xfrm>
              <a:off x="3810000" y="1397000"/>
              <a:ext cx="5082480" cy="1016000"/>
              <a:chOff x="3810000" y="1397000"/>
              <a:chExt cx="5082480" cy="1016000"/>
            </a:xfrm>
          </p:grpSpPr>
          <p:sp>
            <p:nvSpPr>
              <p:cNvPr id="53" name="Forme libre 3"/>
              <p:cNvSpPr/>
              <p:nvPr/>
            </p:nvSpPr>
            <p:spPr>
              <a:xfrm>
                <a:off x="3810000" y="1397000"/>
                <a:ext cx="1524000" cy="1016000"/>
              </a:xfrm>
              <a:custGeom>
                <a:avLst/>
                <a:gdLst>
                  <a:gd name="connsiteX0" fmla="*/ 0 w 1524000"/>
                  <a:gd name="connsiteY0" fmla="*/ 1016000 h 1016000"/>
                  <a:gd name="connsiteX1" fmla="*/ 762000 w 1524000"/>
                  <a:gd name="connsiteY1" fmla="*/ 0 h 1016000"/>
                  <a:gd name="connsiteX2" fmla="*/ 762000 w 1524000"/>
                  <a:gd name="connsiteY2" fmla="*/ 0 h 1016000"/>
                  <a:gd name="connsiteX3" fmla="*/ 1524000 w 1524000"/>
                  <a:gd name="connsiteY3" fmla="*/ 1016000 h 1016000"/>
                  <a:gd name="connsiteX4" fmla="*/ 0 w 1524000"/>
                  <a:gd name="connsiteY4" fmla="*/ 1016000 h 101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1016000">
                    <a:moveTo>
                      <a:pt x="0" y="1016000"/>
                    </a:moveTo>
                    <a:lnTo>
                      <a:pt x="762000" y="0"/>
                    </a:lnTo>
                    <a:lnTo>
                      <a:pt x="762000" y="0"/>
                    </a:lnTo>
                    <a:lnTo>
                      <a:pt x="1524000" y="1016000"/>
                    </a:lnTo>
                    <a:lnTo>
                      <a:pt x="0" y="1016000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0640" tIns="40640" rIns="40640" bIns="40640" numCol="1" spcCol="1270" anchor="ctr" anchorCtr="0">
                <a:noAutofit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fr-FR" sz="1600" b="1" dirty="0" smtClean="0">
                  <a:solidFill>
                    <a:schemeClr val="tx1"/>
                  </a:solidFill>
                </a:endParaRPr>
              </a:p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r-FR" sz="1600" b="1" dirty="0" err="1" smtClean="0">
                    <a:solidFill>
                      <a:schemeClr val="tx1"/>
                    </a:solidFill>
                  </a:rPr>
                  <a:t>BPaaS</a:t>
                </a:r>
                <a:endParaRPr lang="fr-FR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à coins arrondis 30"/>
              <p:cNvSpPr/>
              <p:nvPr/>
            </p:nvSpPr>
            <p:spPr>
              <a:xfrm>
                <a:off x="5724128" y="1700808"/>
                <a:ext cx="3168352" cy="504056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r>
                  <a:rPr lang="en-US" sz="1200" dirty="0" err="1" smtClean="0">
                    <a:solidFill>
                      <a:schemeClr val="tx1"/>
                    </a:solidFill>
                  </a:rPr>
                  <a:t>Processo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de </a:t>
                </a:r>
                <a:r>
                  <a:rPr lang="en-US" sz="1200" dirty="0" err="1" smtClean="0">
                    <a:solidFill>
                      <a:schemeClr val="tx1"/>
                    </a:solidFill>
                  </a:rPr>
                  <a:t>Negócios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244" y="1728998"/>
              <a:ext cx="371475" cy="447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51" y="3020850"/>
            <a:ext cx="1100469" cy="732312"/>
          </a:xfrm>
          <a:prstGeom prst="rect">
            <a:avLst/>
          </a:prstGeom>
          <a:ln>
            <a:noFill/>
          </a:ln>
        </p:spPr>
      </p:pic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416" y="1298814"/>
            <a:ext cx="928485" cy="4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SOLUÇÕES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POR QUE?</a:t>
            </a:r>
            <a:endParaRPr lang="pt-BR" dirty="0"/>
          </a:p>
        </p:txBody>
      </p:sp>
      <p:sp>
        <p:nvSpPr>
          <p:cNvPr id="10" name="TextBox 9"/>
          <p:cNvSpPr txBox="1"/>
          <p:nvPr/>
        </p:nvSpPr>
        <p:spPr>
          <a:xfrm>
            <a:off x="2610819" y="2301012"/>
            <a:ext cx="61140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IMPLEMENTAÇÃO &amp; RISCO OPERACIONAL</a:t>
            </a:r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/>
              <a:t>Rápida</a:t>
            </a:r>
            <a:r>
              <a:rPr lang="en-US" sz="1600" dirty="0" smtClean="0"/>
              <a:t> </a:t>
            </a:r>
            <a:r>
              <a:rPr lang="en-US" sz="1600" dirty="0" err="1" smtClean="0"/>
              <a:t>Implantação</a:t>
            </a:r>
            <a:endParaRPr lang="en-US" sz="1600" dirty="0" smtClean="0"/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Arquitetura</a:t>
            </a:r>
            <a:r>
              <a:rPr lang="en-US" sz="1600" dirty="0" smtClean="0"/>
              <a:t> </a:t>
            </a:r>
            <a:r>
              <a:rPr lang="en-US" sz="1600" dirty="0" err="1" smtClean="0"/>
              <a:t>Testada</a:t>
            </a:r>
            <a:endParaRPr lang="en-US" sz="1600" dirty="0" smtClean="0"/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SMEs </a:t>
            </a:r>
            <a:r>
              <a:rPr lang="en-US" sz="1600" dirty="0" err="1" smtClean="0"/>
              <a:t>Testados</a:t>
            </a:r>
            <a:r>
              <a:rPr lang="en-US" sz="1600" dirty="0" smtClean="0"/>
              <a:t> (</a:t>
            </a:r>
            <a:r>
              <a:rPr lang="en-US" sz="1600" dirty="0" err="1" smtClean="0"/>
              <a:t>Pequenas</a:t>
            </a:r>
            <a:r>
              <a:rPr lang="en-US" sz="1600" dirty="0" smtClean="0"/>
              <a:t> e </a:t>
            </a:r>
            <a:r>
              <a:rPr lang="en-US" sz="1600" dirty="0" err="1" smtClean="0"/>
              <a:t>Médias</a:t>
            </a:r>
            <a:r>
              <a:rPr lang="en-US" sz="1600" dirty="0" smtClean="0"/>
              <a:t> </a:t>
            </a:r>
            <a:r>
              <a:rPr lang="en-US" sz="1600" dirty="0" err="1" smtClean="0"/>
              <a:t>Empresas</a:t>
            </a:r>
            <a:r>
              <a:rPr lang="en-US" sz="1600" dirty="0" smtClean="0"/>
              <a:t>) e SOPs (</a:t>
            </a:r>
            <a:r>
              <a:rPr lang="en-US" sz="1600" dirty="0" err="1" smtClean="0"/>
              <a:t>Procedimentos</a:t>
            </a:r>
            <a:r>
              <a:rPr lang="en-US" sz="1600" dirty="0" smtClean="0"/>
              <a:t> </a:t>
            </a:r>
            <a:r>
              <a:rPr lang="en-US" sz="1600" dirty="0" err="1" smtClean="0"/>
              <a:t>Operacionais</a:t>
            </a:r>
            <a:r>
              <a:rPr lang="en-US" sz="1600" dirty="0" smtClean="0"/>
              <a:t> </a:t>
            </a:r>
            <a:r>
              <a:rPr lang="en-US" sz="1600" dirty="0" err="1" smtClean="0"/>
              <a:t>Padrão</a:t>
            </a:r>
            <a:r>
              <a:rPr lang="en-US" sz="1600" dirty="0" smtClean="0"/>
              <a:t>)  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10819" y="1122402"/>
            <a:ext cx="5600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IMPLEMENTAÇÃO &amp; CUSTOS DE OPERAÇÃO</a:t>
            </a:r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/>
              <a:t>Economia</a:t>
            </a:r>
            <a:r>
              <a:rPr lang="en-US" sz="1600" dirty="0" smtClean="0"/>
              <a:t> de </a:t>
            </a:r>
            <a:r>
              <a:rPr lang="en-US" sz="1600" dirty="0" err="1" smtClean="0"/>
              <a:t>Escala</a:t>
            </a:r>
            <a:endParaRPr lang="en-US" sz="1600" dirty="0" smtClean="0"/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Otimização</a:t>
            </a:r>
            <a:r>
              <a:rPr lang="en-US" sz="1600" dirty="0" smtClean="0"/>
              <a:t> de </a:t>
            </a:r>
            <a:r>
              <a:rPr lang="en-US" sz="1600" dirty="0" err="1" smtClean="0"/>
              <a:t>Recursos</a:t>
            </a:r>
            <a:endParaRPr lang="en-US" sz="1600" dirty="0" smtClean="0"/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Contratos</a:t>
            </a:r>
            <a:r>
              <a:rPr lang="en-US" sz="1600" dirty="0" smtClean="0"/>
              <a:t> Multi-</a:t>
            </a:r>
            <a:r>
              <a:rPr lang="en-US" sz="1600" dirty="0" err="1" smtClean="0"/>
              <a:t>anuais</a:t>
            </a:r>
            <a:endParaRPr lang="en-US" sz="1600" dirty="0" smtClean="0"/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10819" y="3706187"/>
            <a:ext cx="5569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EFICIÊNCIA OPERACIONAL &amp; SEGURANÇA</a:t>
            </a:r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SLAs</a:t>
            </a:r>
          </a:p>
          <a:p>
            <a:pPr marL="363538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smtClean="0"/>
              <a:t> </a:t>
            </a:r>
            <a:r>
              <a:rPr lang="en-US" sz="1600" dirty="0" err="1" smtClean="0"/>
              <a:t>Certificação</a:t>
            </a:r>
            <a:r>
              <a:rPr lang="en-US" sz="1600" dirty="0" smtClean="0"/>
              <a:t> ISO 27001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4" name="Up Arrow 13"/>
          <p:cNvSpPr/>
          <p:nvPr/>
        </p:nvSpPr>
        <p:spPr>
          <a:xfrm rot="10800000">
            <a:off x="1076325" y="1184748"/>
            <a:ext cx="1074592" cy="1111646"/>
          </a:xfrm>
          <a:prstGeom prst="up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Menor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Up Arrow 7"/>
          <p:cNvSpPr/>
          <p:nvPr/>
        </p:nvSpPr>
        <p:spPr>
          <a:xfrm rot="10800000">
            <a:off x="1083251" y="2355275"/>
            <a:ext cx="1074592" cy="1111646"/>
          </a:xfrm>
          <a:prstGeom prst="up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Menor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Up Arrow 7"/>
          <p:cNvSpPr/>
          <p:nvPr/>
        </p:nvSpPr>
        <p:spPr>
          <a:xfrm>
            <a:off x="1079786" y="3557166"/>
            <a:ext cx="1074592" cy="1111646"/>
          </a:xfrm>
          <a:prstGeom prst="up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270" rtlCol="0" anchor="ctr">
            <a:normAutofit/>
          </a:bodyPr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</a:rPr>
              <a:t>Maior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22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>
                <a:solidFill>
                  <a:srgbClr val="51515F"/>
                </a:solidFill>
              </a:rPr>
              <a:t>SOFTWARE EM </a:t>
            </a:r>
            <a:r>
              <a:rPr lang="pt-BR" sz="2800" dirty="0" smtClean="0">
                <a:solidFill>
                  <a:srgbClr val="51515F"/>
                </a:solidFill>
              </a:rPr>
              <a:t>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Mobilidade</a:t>
            </a:r>
            <a:endParaRPr lang="pt-BR" dirty="0"/>
          </a:p>
        </p:txBody>
      </p:sp>
      <p:grpSp>
        <p:nvGrpSpPr>
          <p:cNvPr id="10" name="Groupe 9"/>
          <p:cNvGrpSpPr/>
          <p:nvPr/>
        </p:nvGrpSpPr>
        <p:grpSpPr>
          <a:xfrm>
            <a:off x="577529" y="1977685"/>
            <a:ext cx="3450791" cy="2588093"/>
            <a:chOff x="35496" y="2636912"/>
            <a:chExt cx="3450791" cy="3450791"/>
          </a:xfrm>
        </p:grpSpPr>
        <p:pic>
          <p:nvPicPr>
            <p:cNvPr id="12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e 32"/>
          <p:cNvGrpSpPr/>
          <p:nvPr/>
        </p:nvGrpSpPr>
        <p:grpSpPr>
          <a:xfrm>
            <a:off x="505521" y="1977685"/>
            <a:ext cx="3450791" cy="2588093"/>
            <a:chOff x="35496" y="2636912"/>
            <a:chExt cx="3450791" cy="3450791"/>
          </a:xfrm>
        </p:grpSpPr>
        <p:pic>
          <p:nvPicPr>
            <p:cNvPr id="15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61" y="1113588"/>
            <a:ext cx="2840331" cy="193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0" descr="http://images1.wikia.nocookie.net/__cb20120328163238/residentevil/de/images/e/e3/Icon_pc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38" y="3357665"/>
            <a:ext cx="1479935" cy="11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5"/>
          <p:cNvGrpSpPr/>
          <p:nvPr/>
        </p:nvGrpSpPr>
        <p:grpSpPr>
          <a:xfrm>
            <a:off x="4321944" y="3357666"/>
            <a:ext cx="4099520" cy="1304500"/>
            <a:chOff x="4067944" y="4476887"/>
            <a:chExt cx="4099520" cy="1739333"/>
          </a:xfrm>
        </p:grpSpPr>
        <p:pic>
          <p:nvPicPr>
            <p:cNvPr id="21" name="Picture 12" descr="http://us.cdn3.123rf.com/168nwm/sellingpix/sellingpix1206/sellingpix120600040/14095941-smartphone-sur-fond-blanc-pda-isole-copyspace-demande-vecteur-modifiable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FilmGrai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5228780"/>
              <a:ext cx="612244" cy="64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://www.passman-camping.com/wp-content/uploads/2013/02/icone_tablette_tactile-150x150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476887"/>
              <a:ext cx="1635753" cy="163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e 2"/>
            <p:cNvGrpSpPr/>
            <p:nvPr/>
          </p:nvGrpSpPr>
          <p:grpSpPr>
            <a:xfrm>
              <a:off x="6660232" y="4708987"/>
              <a:ext cx="1507232" cy="1507233"/>
              <a:chOff x="6880784" y="4708987"/>
              <a:chExt cx="1507232" cy="1507233"/>
            </a:xfrm>
          </p:grpSpPr>
          <p:pic>
            <p:nvPicPr>
              <p:cNvPr id="24" name="Picture 18" descr="http://www.veryicon.com/icon/png/Hardware/Just%20a%20bunch%20of%20Apple/MacBook%20PNG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0784" y="4708987"/>
                <a:ext cx="1507232" cy="1507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092076" y="5013176"/>
                <a:ext cx="1080324" cy="69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11984" y="3650943"/>
            <a:ext cx="857832" cy="43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26" y="3964621"/>
            <a:ext cx="869116" cy="63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18 0.0034 L 0.52864 0.006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 smtClean="0">
                <a:solidFill>
                  <a:srgbClr val="51515F"/>
                </a:solidFill>
                <a:ea typeface="+mn-ea"/>
                <a:cs typeface="+mn-cs"/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Flexibilidade</a:t>
            </a:r>
            <a:endParaRPr lang="pt-BR" dirty="0"/>
          </a:p>
        </p:txBody>
      </p:sp>
      <p:grpSp>
        <p:nvGrpSpPr>
          <p:cNvPr id="39" name="Groupe 32"/>
          <p:cNvGrpSpPr/>
          <p:nvPr/>
        </p:nvGrpSpPr>
        <p:grpSpPr>
          <a:xfrm>
            <a:off x="251521" y="1981879"/>
            <a:ext cx="3450791" cy="2588093"/>
            <a:chOff x="-1476672" y="2858529"/>
            <a:chExt cx="3450791" cy="3450791"/>
          </a:xfrm>
        </p:grpSpPr>
        <p:pic>
          <p:nvPicPr>
            <p:cNvPr id="40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476672" y="2858529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42" name="Groupe 9"/>
          <p:cNvGrpSpPr/>
          <p:nvPr/>
        </p:nvGrpSpPr>
        <p:grpSpPr>
          <a:xfrm>
            <a:off x="323529" y="1977685"/>
            <a:ext cx="3450791" cy="2588093"/>
            <a:chOff x="35496" y="2636912"/>
            <a:chExt cx="3450791" cy="3450791"/>
          </a:xfrm>
        </p:grpSpPr>
        <p:pic>
          <p:nvPicPr>
            <p:cNvPr id="43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45" name="Picture 20" descr="http://images1.wikia.nocookie.net/__cb20120328163238/residentevil/de/images/e/e3/Icon_pc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38" y="3357665"/>
            <a:ext cx="1479935" cy="11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e 5"/>
          <p:cNvGrpSpPr/>
          <p:nvPr/>
        </p:nvGrpSpPr>
        <p:grpSpPr>
          <a:xfrm>
            <a:off x="4067944" y="3357666"/>
            <a:ext cx="4099520" cy="1304500"/>
            <a:chOff x="4067944" y="4476887"/>
            <a:chExt cx="4099520" cy="1739333"/>
          </a:xfrm>
        </p:grpSpPr>
        <p:pic>
          <p:nvPicPr>
            <p:cNvPr id="47" name="Picture 12" descr="http://us.cdn3.123rf.com/168nwm/sellingpix/sellingpix1206/sellingpix120600040/14095941-smartphone-sur-fond-blanc-pda-isole-copyspace-demande-vecteur-modifiable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FilmGrai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5228780"/>
              <a:ext cx="612244" cy="64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4" descr="http://www.passman-camping.com/wp-content/uploads/2013/02/icone_tablette_tactile-150x15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476887"/>
              <a:ext cx="1635753" cy="163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e 2"/>
            <p:cNvGrpSpPr/>
            <p:nvPr/>
          </p:nvGrpSpPr>
          <p:grpSpPr>
            <a:xfrm>
              <a:off x="6660232" y="4708987"/>
              <a:ext cx="1507232" cy="1507233"/>
              <a:chOff x="6880784" y="4708987"/>
              <a:chExt cx="1507232" cy="1507233"/>
            </a:xfrm>
          </p:grpSpPr>
          <p:pic>
            <p:nvPicPr>
              <p:cNvPr id="50" name="Picture 18" descr="http://www.veryicon.com/icon/png/Hardware/Just%20a%20bunch%20of%20Apple/MacBook%20PN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0784" y="4708987"/>
                <a:ext cx="1507232" cy="1507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092076" y="5013176"/>
                <a:ext cx="1080324" cy="69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984" y="3650943"/>
            <a:ext cx="857832" cy="43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575" y="3974665"/>
            <a:ext cx="815888" cy="63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e 28"/>
          <p:cNvGrpSpPr/>
          <p:nvPr/>
        </p:nvGrpSpPr>
        <p:grpSpPr>
          <a:xfrm>
            <a:off x="5998815" y="1014100"/>
            <a:ext cx="2821335" cy="2043425"/>
            <a:chOff x="4700189" y="632553"/>
            <a:chExt cx="3528390" cy="3330664"/>
          </a:xfrm>
        </p:grpSpPr>
        <p:pic>
          <p:nvPicPr>
            <p:cNvPr id="56" name="Image 36" descr="itron_ribbon_logo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95025" y="2129287"/>
              <a:ext cx="680292" cy="1034862"/>
            </a:xfrm>
            <a:prstGeom prst="rect">
              <a:avLst/>
            </a:prstGeom>
          </p:spPr>
        </p:pic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189" y="632553"/>
              <a:ext cx="3528390" cy="333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>
                <a:solidFill>
                  <a:srgbClr val="51515F"/>
                </a:solidFill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Atualizações e Backup</a:t>
            </a:r>
            <a:endParaRPr lang="pt-BR" dirty="0"/>
          </a:p>
        </p:txBody>
      </p:sp>
      <p:grpSp>
        <p:nvGrpSpPr>
          <p:cNvPr id="10" name="Groupe 9"/>
          <p:cNvGrpSpPr/>
          <p:nvPr/>
        </p:nvGrpSpPr>
        <p:grpSpPr>
          <a:xfrm>
            <a:off x="590229" y="1939585"/>
            <a:ext cx="3450791" cy="2588093"/>
            <a:chOff x="35496" y="2636912"/>
            <a:chExt cx="3450791" cy="3450791"/>
          </a:xfrm>
        </p:grpSpPr>
        <p:pic>
          <p:nvPicPr>
            <p:cNvPr id="12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539552" y="4437112"/>
              <a:ext cx="1419480" cy="49244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OFFICE</a:t>
              </a:r>
              <a:endParaRPr lang="fr-FR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e 32"/>
          <p:cNvGrpSpPr/>
          <p:nvPr/>
        </p:nvGrpSpPr>
        <p:grpSpPr>
          <a:xfrm>
            <a:off x="518221" y="1939585"/>
            <a:ext cx="3450791" cy="2588093"/>
            <a:chOff x="35496" y="2636912"/>
            <a:chExt cx="3450791" cy="3450791"/>
          </a:xfrm>
        </p:grpSpPr>
        <p:pic>
          <p:nvPicPr>
            <p:cNvPr id="15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20" descr="http://images1.wikia.nocookie.net/__cb20120328163238/residentevil/de/images/e/e3/Icon_pc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8" y="3319565"/>
            <a:ext cx="1479935" cy="11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e 5"/>
          <p:cNvGrpSpPr/>
          <p:nvPr/>
        </p:nvGrpSpPr>
        <p:grpSpPr>
          <a:xfrm>
            <a:off x="4334644" y="3319566"/>
            <a:ext cx="4099520" cy="1304500"/>
            <a:chOff x="4067944" y="4476887"/>
            <a:chExt cx="4099520" cy="1739333"/>
          </a:xfrm>
        </p:grpSpPr>
        <p:pic>
          <p:nvPicPr>
            <p:cNvPr id="19" name="Picture 12" descr="http://us.cdn3.123rf.com/168nwm/sellingpix/sellingpix1206/sellingpix120600040/14095941-smartphone-sur-fond-blanc-pda-isole-copyspace-demande-vecteur-modifiable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FilmGrain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5228780"/>
              <a:ext cx="612244" cy="642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ttp://www.passman-camping.com/wp-content/uploads/2013/02/icone_tablette_tactile-150x150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476887"/>
              <a:ext cx="1635753" cy="163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e 2"/>
            <p:cNvGrpSpPr/>
            <p:nvPr/>
          </p:nvGrpSpPr>
          <p:grpSpPr>
            <a:xfrm>
              <a:off x="6660232" y="4708987"/>
              <a:ext cx="1507232" cy="1507233"/>
              <a:chOff x="6880784" y="4708987"/>
              <a:chExt cx="1507232" cy="1507233"/>
            </a:xfrm>
          </p:grpSpPr>
          <p:pic>
            <p:nvPicPr>
              <p:cNvPr id="22" name="Picture 18" descr="http://www.veryicon.com/icon/png/Hardware/Just%20a%20bunch%20of%20Apple/MacBook%20PN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0784" y="4708987"/>
                <a:ext cx="1507232" cy="15072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092076" y="5013176"/>
                <a:ext cx="1080324" cy="69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24684" y="3612843"/>
            <a:ext cx="857832" cy="43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52" y="3936565"/>
            <a:ext cx="815888" cy="63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028596"/>
            <a:ext cx="2758553" cy="193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 descr="http://icons.iconarchive.com/icons/theo-cupent42/itunes-unified/512/iSync-icon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8851" y="2078795"/>
            <a:ext cx="969955" cy="88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icons.iconarchive.com/icons/icontoaster/icons-10-bundle/256/backup-icon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17" y="1270000"/>
            <a:ext cx="966507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lèche droite 1"/>
          <p:cNvSpPr/>
          <p:nvPr/>
        </p:nvSpPr>
        <p:spPr>
          <a:xfrm>
            <a:off x="7328484" y="1640144"/>
            <a:ext cx="743451" cy="2639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1185831"/>
            <a:ext cx="4976453" cy="35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>
                <a:solidFill>
                  <a:srgbClr val="51515F"/>
                </a:solidFill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Especialização</a:t>
            </a:r>
            <a:endParaRPr lang="pt-BR" dirty="0"/>
          </a:p>
        </p:txBody>
      </p:sp>
      <p:grpSp>
        <p:nvGrpSpPr>
          <p:cNvPr id="26" name="Groupe 32"/>
          <p:cNvGrpSpPr/>
          <p:nvPr/>
        </p:nvGrpSpPr>
        <p:grpSpPr>
          <a:xfrm>
            <a:off x="251521" y="1977685"/>
            <a:ext cx="3450791" cy="2588093"/>
            <a:chOff x="35496" y="2636912"/>
            <a:chExt cx="3450791" cy="3450791"/>
          </a:xfrm>
        </p:grpSpPr>
        <p:pic>
          <p:nvPicPr>
            <p:cNvPr id="28" name="Picture 23" descr="http://files.softicons.com/download/system-icons/web0.2ama-icons-by-chrfb/png/256x256/Home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496" y="2636912"/>
              <a:ext cx="3450791" cy="3450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539552" y="4437112"/>
              <a:ext cx="1419480" cy="4514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EMPRESA</a:t>
              </a:r>
              <a:endParaRPr lang="fr-FR" sz="1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84616" y="2834298"/>
            <a:ext cx="1273088" cy="1096721"/>
            <a:chOff x="5237108" y="2952995"/>
            <a:chExt cx="1273088" cy="1096721"/>
          </a:xfrm>
        </p:grpSpPr>
        <p:pic>
          <p:nvPicPr>
            <p:cNvPr id="34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108" y="29529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508" y="31053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908" y="32577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308" y="34101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6387126" y="2834298"/>
            <a:ext cx="1273088" cy="1096721"/>
            <a:chOff x="5237108" y="2952995"/>
            <a:chExt cx="1273088" cy="1096721"/>
          </a:xfrm>
        </p:grpSpPr>
        <p:pic>
          <p:nvPicPr>
            <p:cNvPr id="41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7108" y="29529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9508" y="31053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908" y="32577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4308" y="3410195"/>
              <a:ext cx="815888" cy="6395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7" name="Picture 20" descr="http://images1.wikia.nocookie.net/__cb20120328163238/residentevil/de/images/e/e3/Icon_pc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38" y="3357665"/>
            <a:ext cx="1479935" cy="11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984" y="3650943"/>
            <a:ext cx="857832" cy="43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0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15901" y="4730750"/>
            <a:ext cx="8686799" cy="0"/>
          </a:xfrm>
          <a:prstGeom prst="line">
            <a:avLst/>
          </a:prstGeom>
          <a:ln w="6350" cmpd="sng">
            <a:solidFill>
              <a:srgbClr val="67678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93" y="4819221"/>
            <a:ext cx="446017" cy="1800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0809" y="318783"/>
            <a:ext cx="8229600" cy="523220"/>
          </a:xfrm>
        </p:spPr>
        <p:txBody>
          <a:bodyPr/>
          <a:lstStyle/>
          <a:p>
            <a:pPr lvl="0" algn="l">
              <a:spcBef>
                <a:spcPct val="20000"/>
              </a:spcBef>
            </a:pPr>
            <a:r>
              <a:rPr lang="pt-BR" sz="2800" dirty="0">
                <a:solidFill>
                  <a:srgbClr val="51515F"/>
                </a:solidFill>
              </a:rPr>
              <a:t>SOFTWARE EM NUVEM</a:t>
            </a:r>
            <a:endParaRPr lang="pt-BR" sz="2800" dirty="0">
              <a:solidFill>
                <a:srgbClr val="51515F"/>
              </a:solidFill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1609" y="766264"/>
            <a:ext cx="7899400" cy="338554"/>
          </a:xfrm>
        </p:spPr>
        <p:txBody>
          <a:bodyPr/>
          <a:lstStyle/>
          <a:p>
            <a:r>
              <a:rPr lang="pt-BR" dirty="0" smtClean="0"/>
              <a:t>Aproveitamento</a:t>
            </a:r>
            <a:endParaRPr lang="pt-BR" dirty="0"/>
          </a:p>
        </p:txBody>
      </p:sp>
      <p:pic>
        <p:nvPicPr>
          <p:cNvPr id="12" name="Image 4" descr="CorpDeckIcons_separe-5-01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3712" y="1036711"/>
            <a:ext cx="1020688" cy="1086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e 6"/>
          <p:cNvGrpSpPr/>
          <p:nvPr/>
        </p:nvGrpSpPr>
        <p:grpSpPr>
          <a:xfrm>
            <a:off x="3347864" y="2133724"/>
            <a:ext cx="1311640" cy="936104"/>
            <a:chOff x="1907704" y="2420888"/>
            <a:chExt cx="1311640" cy="936104"/>
          </a:xfrm>
        </p:grpSpPr>
        <p:pic>
          <p:nvPicPr>
            <p:cNvPr id="15" name="Image 7" descr="CorpDeckIcons_separe-6-01.png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r="49119"/>
            <a:stretch/>
          </p:blipFill>
          <p:spPr>
            <a:xfrm>
              <a:off x="2771800" y="2420888"/>
              <a:ext cx="447544" cy="936104"/>
            </a:xfrm>
            <a:prstGeom prst="rect">
              <a:avLst/>
            </a:prstGeom>
          </p:spPr>
        </p:pic>
        <p:pic>
          <p:nvPicPr>
            <p:cNvPr id="16" name="Image 8" descr="CorpDeckIcons_separe-6-01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ass/>
                      </a14:imgEffect>
                    </a14:imgLayer>
                  </a14:imgProps>
                </a:ext>
              </a:extLst>
            </a:blip>
            <a:srcRect t="50000"/>
            <a:stretch/>
          </p:blipFill>
          <p:spPr>
            <a:xfrm>
              <a:off x="1907704" y="2888940"/>
              <a:ext cx="879592" cy="468052"/>
            </a:xfrm>
            <a:prstGeom prst="rect">
              <a:avLst/>
            </a:prstGeom>
          </p:spPr>
        </p:pic>
        <p:pic>
          <p:nvPicPr>
            <p:cNvPr id="17" name="Image 9" descr="CorpDeckIcons_separe-6-01.pn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rcRect b="25395"/>
            <a:stretch/>
          </p:blipFill>
          <p:spPr>
            <a:xfrm>
              <a:off x="2339752" y="2420888"/>
              <a:ext cx="879592" cy="698376"/>
            </a:xfrm>
            <a:prstGeom prst="rect">
              <a:avLst/>
            </a:prstGeom>
          </p:spPr>
        </p:pic>
      </p:grpSp>
      <p:grpSp>
        <p:nvGrpSpPr>
          <p:cNvPr id="18" name="Groupe 10"/>
          <p:cNvGrpSpPr/>
          <p:nvPr/>
        </p:nvGrpSpPr>
        <p:grpSpPr>
          <a:xfrm>
            <a:off x="3347864" y="2961816"/>
            <a:ext cx="1743688" cy="936104"/>
            <a:chOff x="1907704" y="2420888"/>
            <a:chExt cx="1743688" cy="936104"/>
          </a:xfrm>
        </p:grpSpPr>
        <p:pic>
          <p:nvPicPr>
            <p:cNvPr id="19" name="Image 11" descr="CorpDeckIcons_separe-6-01.png"/>
            <p:cNvPicPr>
              <a:picLocks noChangeAspect="1"/>
            </p:cNvPicPr>
            <p:nvPr/>
          </p:nvPicPr>
          <p:blipFill rotWithShape="1">
            <a:blip r:embed="rId6" cstate="print"/>
            <a:srcRect b="71800"/>
            <a:stretch/>
          </p:blipFill>
          <p:spPr>
            <a:xfrm>
              <a:off x="2771800" y="2420888"/>
              <a:ext cx="879592" cy="263984"/>
            </a:xfrm>
            <a:prstGeom prst="rect">
              <a:avLst/>
            </a:prstGeom>
          </p:spPr>
        </p:pic>
        <p:pic>
          <p:nvPicPr>
            <p:cNvPr id="20" name="Image 12" descr="CorpDeckIcons_separe-6-01.png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rcRect t="50000" r="50000"/>
            <a:stretch/>
          </p:blipFill>
          <p:spPr>
            <a:xfrm>
              <a:off x="1907704" y="2888940"/>
              <a:ext cx="439796" cy="468052"/>
            </a:xfrm>
            <a:prstGeom prst="rect">
              <a:avLst/>
            </a:prstGeom>
          </p:spPr>
        </p:pic>
        <p:pic>
          <p:nvPicPr>
            <p:cNvPr id="21" name="Image 13" descr="CorpDeckIcons_separe-6-01.png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l="47302"/>
            <a:stretch/>
          </p:blipFill>
          <p:spPr>
            <a:xfrm>
              <a:off x="2755814" y="2420888"/>
              <a:ext cx="463529" cy="936104"/>
            </a:xfrm>
            <a:prstGeom prst="rect">
              <a:avLst/>
            </a:prstGeom>
          </p:spPr>
        </p:pic>
      </p:grpSp>
      <p:grpSp>
        <p:nvGrpSpPr>
          <p:cNvPr id="22" name="Groupe 14"/>
          <p:cNvGrpSpPr/>
          <p:nvPr/>
        </p:nvGrpSpPr>
        <p:grpSpPr>
          <a:xfrm>
            <a:off x="3347864" y="3789908"/>
            <a:ext cx="1743688" cy="936104"/>
            <a:chOff x="1907704" y="2420888"/>
            <a:chExt cx="1743688" cy="936104"/>
          </a:xfrm>
        </p:grpSpPr>
        <p:pic>
          <p:nvPicPr>
            <p:cNvPr id="23" name="Image 15" descr="CorpDeckIcons_separe-6-01.pn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t="25000"/>
            <a:stretch/>
          </p:blipFill>
          <p:spPr>
            <a:xfrm>
              <a:off x="2771800" y="2654914"/>
              <a:ext cx="879592" cy="702078"/>
            </a:xfrm>
            <a:prstGeom prst="rect">
              <a:avLst/>
            </a:prstGeom>
          </p:spPr>
        </p:pic>
        <p:pic>
          <p:nvPicPr>
            <p:cNvPr id="24" name="Image 16" descr="CorpDeckIcons_separe-6-01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07704" y="2420888"/>
              <a:ext cx="879592" cy="936104"/>
            </a:xfrm>
            <a:prstGeom prst="rect">
              <a:avLst/>
            </a:prstGeom>
          </p:spPr>
        </p:pic>
        <p:pic>
          <p:nvPicPr>
            <p:cNvPr id="25" name="Image 17" descr="CorpDeckIcons_separe-6-01.png"/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rcRect l="47302" b="50000"/>
            <a:stretch/>
          </p:blipFill>
          <p:spPr>
            <a:xfrm>
              <a:off x="2755814" y="2420888"/>
              <a:ext cx="463530" cy="468052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6565341" y="4762855"/>
            <a:ext cx="243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45ª Assembleia </a:t>
            </a:r>
            <a:r>
              <a:rPr lang="en-US" sz="1000" dirty="0" err="1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Nacional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da ASSEMAE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End Slide">
  <a:themeElements>
    <a:clrScheme name="Custom 1">
      <a:dk1>
        <a:srgbClr val="1E1E23"/>
      </a:dk1>
      <a:lt1>
        <a:srgbClr val="5A5A5F"/>
      </a:lt1>
      <a:dk2>
        <a:srgbClr val="78787D"/>
      </a:dk2>
      <a:lt2>
        <a:srgbClr val="E6E6EB"/>
      </a:lt2>
      <a:accent1>
        <a:srgbClr val="DA291C"/>
      </a:accent1>
      <a:accent2>
        <a:srgbClr val="FFC72C"/>
      </a:accent2>
      <a:accent3>
        <a:srgbClr val="6D712E"/>
      </a:accent3>
      <a:accent4>
        <a:srgbClr val="B7BF10"/>
      </a:accent4>
      <a:accent5>
        <a:srgbClr val="00587C"/>
      </a:accent5>
      <a:accent6>
        <a:srgbClr val="71C5E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0378761BEA9147832A3273CAFCCEB2" ma:contentTypeVersion="1" ma:contentTypeDescription="Create a new document." ma:contentTypeScope="" ma:versionID="4a314353928cb1a194f79cd3d732011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19CFA-30C4-48C0-BC0B-E1A0B8366C5E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6F0A2D8-2DFE-4B6B-B72B-C5ECCD542C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18EA30-33A8-4325-A3EA-F671B09BDD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3294</TotalTime>
  <Words>916</Words>
  <Application>Microsoft Office PowerPoint</Application>
  <PresentationFormat>On-screen Show (16:9)</PresentationFormat>
  <Paragraphs>239</Paragraphs>
  <Slides>22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End Slide</vt:lpstr>
      <vt:lpstr>PowerPoint Presentation</vt:lpstr>
      <vt:lpstr>NUVEM</vt:lpstr>
      <vt:lpstr>MODELOS EM NUVEM</vt:lpstr>
      <vt:lpstr>SOLUÇÕES EM NUVEM</vt:lpstr>
      <vt:lpstr>SOFTWARE EM NUVEM</vt:lpstr>
      <vt:lpstr>SOFTWARE EM NUVEM</vt:lpstr>
      <vt:lpstr>SOFTWARE EM NUVEM</vt:lpstr>
      <vt:lpstr>SOFTWARE EM NUVEM</vt:lpstr>
      <vt:lpstr>SOFTWARE EM NUVEM</vt:lpstr>
      <vt:lpstr>SOFTWARE EM NUVEM</vt:lpstr>
      <vt:lpstr>SOFTWARE EM NUVEM</vt:lpstr>
      <vt:lpstr>NUVEM E O SANEAMENTO</vt:lpstr>
      <vt:lpstr>NUVEM E O SANEAMENTO</vt:lpstr>
      <vt:lpstr>NUVEM E O SANEAMENTO</vt:lpstr>
      <vt:lpstr>NUVEM E O SANEAMENTO</vt:lpstr>
      <vt:lpstr>NUVEM E O SANEAMENTO</vt:lpstr>
      <vt:lpstr>NUVEM</vt:lpstr>
      <vt:lpstr>ITRON</vt:lpstr>
      <vt:lpstr>ITRON</vt:lpstr>
      <vt:lpstr>ITRON</vt:lpstr>
      <vt:lpstr>ITRON</vt:lpstr>
      <vt:lpstr>OBRIGADO</vt:lpstr>
    </vt:vector>
  </TitlesOfParts>
  <Company>Magner Sanborn Advertising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Scott Wallace</dc:creator>
  <cp:lastModifiedBy>rviana</cp:lastModifiedBy>
  <cp:revision>148</cp:revision>
  <dcterms:created xsi:type="dcterms:W3CDTF">2015-04-27T22:48:49Z</dcterms:created>
  <dcterms:modified xsi:type="dcterms:W3CDTF">2015-05-26T02:09:00Z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0x010100ED0378761BEA9147832A3273CAFCCEB2</vt:lpwstr>
  </property>
</Properties>
</file>