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ndes.net\bndes\Areas\AST\DESAM\DPTO\2.%20Gerencial\GESAM-3\Base%20de%20dados\Dados%20de%20Investiment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bndes.net\bndes\Areas\AST\DESAM\DPTO\2.%20Gerencial\GESAM-3\Base%20de%20dados\Dados%20munic&#237;pio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Gráfico!$F$18</c:f>
              <c:strCache>
                <c:ptCount val="1"/>
                <c:pt idx="0">
                  <c:v>Investimentos a valores nominais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Gráfico!$B$19:$B$28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Gráfico!$F$19:$F$28</c:f>
              <c:numCache>
                <c:formatCode>_-* #,##0.0_-;\-* #,##0.0_-;_-* "-"??_-;_-@_-</c:formatCode>
                <c:ptCount val="10"/>
                <c:pt idx="0">
                  <c:v>3.8847981225199999</c:v>
                </c:pt>
                <c:pt idx="1">
                  <c:v>5.242388054720001</c:v>
                </c:pt>
                <c:pt idx="2">
                  <c:v>7.8018999832999993</c:v>
                </c:pt>
                <c:pt idx="3">
                  <c:v>8.6082985585300023</c:v>
                </c:pt>
                <c:pt idx="4">
                  <c:v>8.3263474749100013</c:v>
                </c:pt>
                <c:pt idx="5">
                  <c:v>9.5548358169900016</c:v>
                </c:pt>
                <c:pt idx="6">
                  <c:v>10.187683533769999</c:v>
                </c:pt>
                <c:pt idx="7">
                  <c:v>12.106941152749998</c:v>
                </c:pt>
                <c:pt idx="8">
                  <c:v>11.24475891364</c:v>
                </c:pt>
                <c:pt idx="9">
                  <c:v>11.327468553339999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6412160"/>
        <c:axId val="136721920"/>
      </c:barChart>
      <c:lineChart>
        <c:grouping val="standard"/>
        <c:varyColors val="0"/>
        <c:ser>
          <c:idx val="1"/>
          <c:order val="1"/>
          <c:tx>
            <c:strRef>
              <c:f>Gráfico!$J$18</c:f>
              <c:strCache>
                <c:ptCount val="1"/>
                <c:pt idx="0">
                  <c:v>Investimentos a valores de 2016</c:v>
                </c:pt>
              </c:strCache>
            </c:strRef>
          </c:tx>
          <c:spPr>
            <a:ln>
              <a:noFill/>
            </a:ln>
          </c:spPr>
          <c:marker>
            <c:symbol val="dash"/>
            <c:size val="15"/>
          </c:marker>
          <c:dLbls>
            <c:dLbl>
              <c:idx val="0"/>
              <c:layout>
                <c:manualLayout>
                  <c:x val="-4.0682804543339265E-2"/>
                  <c:y val="-6.5297241885168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682804543339265E-2"/>
                  <c:y val="-6.0807904062497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00581247799383E-2"/>
                  <c:y val="-6.5297241885168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700581247799418E-2"/>
                  <c:y val="-5.1829228417154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033270881648162E-2"/>
                  <c:y val="-5.1829205129647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408525315325509E-2"/>
                  <c:y val="-5.631864924688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408525315325509E-2"/>
                  <c:y val="-5.631864924688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408525315325509E-2"/>
                  <c:y val="-5.631864924688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491689026207315E-2"/>
                  <c:y val="-5.631864924688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905060900386575E-2"/>
                  <c:y val="-6.5297241885168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Gráfico!$J$19:$J$28</c:f>
              <c:numCache>
                <c:formatCode>_-* #,##0.0_-;\-* #,##0.0_-;_-* "-"??_-;_-@_-</c:formatCode>
                <c:ptCount val="10"/>
                <c:pt idx="0">
                  <c:v>7.3286665863382385</c:v>
                </c:pt>
                <c:pt idx="1">
                  <c:v>8.8327122189430671</c:v>
                </c:pt>
                <c:pt idx="2">
                  <c:v>12.73677585775312</c:v>
                </c:pt>
                <c:pt idx="3">
                  <c:v>13.064480455935186</c:v>
                </c:pt>
                <c:pt idx="4">
                  <c:v>11.745752856540182</c:v>
                </c:pt>
                <c:pt idx="5">
                  <c:v>12.566167844817908</c:v>
                </c:pt>
                <c:pt idx="6">
                  <c:v>12.398020006721641</c:v>
                </c:pt>
                <c:pt idx="7">
                  <c:v>13.803337920237645</c:v>
                </c:pt>
                <c:pt idx="8">
                  <c:v>11.957384265033022</c:v>
                </c:pt>
                <c:pt idx="9">
                  <c:v>11.327468553339999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600448"/>
        <c:axId val="136723456"/>
      </c:lineChart>
      <c:catAx>
        <c:axId val="1364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6721920"/>
        <c:crosses val="autoZero"/>
        <c:auto val="1"/>
        <c:lblAlgn val="ctr"/>
        <c:lblOffset val="100"/>
        <c:noMultiLvlLbl val="0"/>
      </c:catAx>
      <c:valAx>
        <c:axId val="13672192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36412160"/>
        <c:crosses val="autoZero"/>
        <c:crossBetween val="between"/>
      </c:valAx>
      <c:valAx>
        <c:axId val="136723456"/>
        <c:scaling>
          <c:orientation val="minMax"/>
          <c:max val="14"/>
        </c:scaling>
        <c:delete val="1"/>
        <c:axPos val="r"/>
        <c:numFmt formatCode="_-* #,##0.0_-;\-* #,##0.0_-;_-* &quot;-&quot;??_-;_-@_-" sourceLinked="1"/>
        <c:majorTickMark val="out"/>
        <c:minorTickMark val="none"/>
        <c:tickLblPos val="nextTo"/>
        <c:crossAx val="140600448"/>
        <c:crosses val="max"/>
        <c:crossBetween val="between"/>
      </c:valAx>
      <c:catAx>
        <c:axId val="140600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67234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Investimentos!$C$18</c:f>
              <c:strCache>
                <c:ptCount val="1"/>
                <c:pt idx="0">
                  <c:v>Recursos próprios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70%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71%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53%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51%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56%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58%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63%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68%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73%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bg1"/>
                        </a:solidFill>
                      </a:rPr>
                      <a:t> 71%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Investimentos!$B$19:$B$28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Investimentos!$C$19:$C$28</c:f>
              <c:numCache>
                <c:formatCode>_(* #,##0.00_);_(* \(#,##0.00\);_(* "-"??_);_(@_)</c:formatCode>
                <c:ptCount val="10"/>
                <c:pt idx="0">
                  <c:v>533.44419581000011</c:v>
                </c:pt>
                <c:pt idx="1">
                  <c:v>694.85493036999981</c:v>
                </c:pt>
                <c:pt idx="2">
                  <c:v>603.69641945000001</c:v>
                </c:pt>
                <c:pt idx="3">
                  <c:v>682.11882508000042</c:v>
                </c:pt>
                <c:pt idx="4">
                  <c:v>881.99137206999978</c:v>
                </c:pt>
                <c:pt idx="5">
                  <c:v>959.26383238000039</c:v>
                </c:pt>
                <c:pt idx="6">
                  <c:v>854.10672741999986</c:v>
                </c:pt>
                <c:pt idx="7">
                  <c:v>1176.8993327999992</c:v>
                </c:pt>
                <c:pt idx="8">
                  <c:v>884.74950073000014</c:v>
                </c:pt>
                <c:pt idx="9">
                  <c:v>917.72838277000005</c:v>
                </c:pt>
              </c:numCache>
            </c:numRef>
          </c:val>
        </c:ser>
        <c:ser>
          <c:idx val="1"/>
          <c:order val="1"/>
          <c:tx>
            <c:strRef>
              <c:f>Investimentos!$D$18</c:f>
              <c:strCache>
                <c:ptCount val="1"/>
                <c:pt idx="0">
                  <c:v>Recursos onerosos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 21%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 19%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/>
                      <a:t> 29%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/>
                      <a:t> 39%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/>
                      <a:t> 30%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/>
                      <a:t> 24%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/>
                      <a:t> 18%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/>
                      <a:t> 17%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/>
                      <a:t> 12%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b="1"/>
                      <a:t> 17%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Investimentos!$B$19:$B$28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Investimentos!$D$19:$D$28</c:f>
              <c:numCache>
                <c:formatCode>_(* #,##0.00_);_(* \(#,##0.00\);_(* "-"??_);_(@_)</c:formatCode>
                <c:ptCount val="10"/>
                <c:pt idx="0">
                  <c:v>158.74136607000003</c:v>
                </c:pt>
                <c:pt idx="1">
                  <c:v>187.88590405999997</c:v>
                </c:pt>
                <c:pt idx="2">
                  <c:v>327.577269</c:v>
                </c:pt>
                <c:pt idx="3">
                  <c:v>518.98288153999999</c:v>
                </c:pt>
                <c:pt idx="4">
                  <c:v>473.89037986000011</c:v>
                </c:pt>
                <c:pt idx="5">
                  <c:v>401.74603452000008</c:v>
                </c:pt>
                <c:pt idx="6">
                  <c:v>243.49781375999996</c:v>
                </c:pt>
                <c:pt idx="7">
                  <c:v>287.20049306000004</c:v>
                </c:pt>
                <c:pt idx="8">
                  <c:v>151.34224886999996</c:v>
                </c:pt>
                <c:pt idx="9">
                  <c:v>217.16962793000002</c:v>
                </c:pt>
              </c:numCache>
            </c:numRef>
          </c:val>
        </c:ser>
        <c:ser>
          <c:idx val="2"/>
          <c:order val="2"/>
          <c:tx>
            <c:strRef>
              <c:f>Investimentos!$E$18</c:f>
              <c:strCache>
                <c:ptCount val="1"/>
                <c:pt idx="0">
                  <c:v>Recursos não onerosos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 10%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 10%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/>
                      <a:t> 18%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b="1"/>
                      <a:t> 11%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/>
                      <a:t> 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b="1"/>
                      <a:t> 18%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/>
                      <a:t> 18%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 b="1"/>
                      <a:t> 15%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 b="1"/>
                      <a:t> 15%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200" b="1"/>
                      <a:t> 12%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Investimentos!$B$19:$B$28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Investimentos!$E$19:$E$28</c:f>
              <c:numCache>
                <c:formatCode>_(* #,##0.00_);_(* \(#,##0.00\);_(* "-"??_);_(@_)</c:formatCode>
                <c:ptCount val="10"/>
                <c:pt idx="0">
                  <c:v>72.670803280000001</c:v>
                </c:pt>
                <c:pt idx="1">
                  <c:v>102.00802364999998</c:v>
                </c:pt>
                <c:pt idx="2">
                  <c:v>205.50452817999999</c:v>
                </c:pt>
                <c:pt idx="3">
                  <c:v>145.45129158999995</c:v>
                </c:pt>
                <c:pt idx="4">
                  <c:v>213.20691640000004</c:v>
                </c:pt>
                <c:pt idx="5">
                  <c:v>304.50617361999991</c:v>
                </c:pt>
                <c:pt idx="6">
                  <c:v>248.46564763000001</c:v>
                </c:pt>
                <c:pt idx="7">
                  <c:v>257.54848951000002</c:v>
                </c:pt>
                <c:pt idx="8">
                  <c:v>182.53722608999999</c:v>
                </c:pt>
                <c:pt idx="9">
                  <c:v>158.21430471000002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6797056"/>
        <c:axId val="99646080"/>
      </c:barChart>
      <c:catAx>
        <c:axId val="967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9646080"/>
        <c:crosses val="autoZero"/>
        <c:auto val="1"/>
        <c:lblAlgn val="ctr"/>
        <c:lblOffset val="100"/>
        <c:noMultiLvlLbl val="0"/>
      </c:catAx>
      <c:valAx>
        <c:axId val="99646080"/>
        <c:scaling>
          <c:orientation val="minMax"/>
          <c:max val="1800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pt-BR" sz="1200" dirty="0" smtClean="0"/>
                  <a:t>Investimentos em R</a:t>
                </a:r>
                <a:r>
                  <a:rPr lang="pt-BR" sz="1200" dirty="0"/>
                  <a:t>$ milhões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96797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FD3AF-22A7-48BA-96D9-7D943956379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1D59F85-A867-496A-B8BE-8156CF2683B8}">
      <dgm:prSet phldrT="[Texto]"/>
      <dgm:spPr/>
      <dgm:t>
        <a:bodyPr/>
        <a:lstStyle/>
        <a:p>
          <a:r>
            <a:rPr lang="pt-BR" dirty="0" smtClean="0"/>
            <a:t>Direito humano fundamental</a:t>
          </a:r>
          <a:endParaRPr lang="pt-BR" dirty="0"/>
        </a:p>
      </dgm:t>
    </dgm:pt>
    <dgm:pt modelId="{B8763151-C5E8-4D39-A08B-88896497CBF3}" type="parTrans" cxnId="{DDD2D8C2-82ED-4E5D-B98D-A2F31CA6961E}">
      <dgm:prSet/>
      <dgm:spPr/>
      <dgm:t>
        <a:bodyPr/>
        <a:lstStyle/>
        <a:p>
          <a:endParaRPr lang="pt-BR"/>
        </a:p>
      </dgm:t>
    </dgm:pt>
    <dgm:pt modelId="{7D1171E5-3401-4AC8-8DF8-1A9AC25ABF33}" type="sibTrans" cxnId="{DDD2D8C2-82ED-4E5D-B98D-A2F31CA6961E}">
      <dgm:prSet/>
      <dgm:spPr/>
      <dgm:t>
        <a:bodyPr/>
        <a:lstStyle/>
        <a:p>
          <a:endParaRPr lang="pt-BR"/>
        </a:p>
      </dgm:t>
    </dgm:pt>
    <dgm:pt modelId="{AFE10ADE-6324-481D-A7FA-BDD973ED2E4F}">
      <dgm:prSet phldrT="[Texto]"/>
      <dgm:spPr/>
      <dgm:t>
        <a:bodyPr/>
        <a:lstStyle/>
        <a:p>
          <a:r>
            <a:rPr lang="pt-BR" dirty="0" smtClean="0"/>
            <a:t>Saúde pública</a:t>
          </a:r>
          <a:endParaRPr lang="pt-BR" dirty="0"/>
        </a:p>
      </dgm:t>
    </dgm:pt>
    <dgm:pt modelId="{C6785610-2D8C-437E-9403-2BE9639D4671}" type="parTrans" cxnId="{7DB348AA-33DB-43F1-BD12-22886E407C31}">
      <dgm:prSet/>
      <dgm:spPr/>
      <dgm:t>
        <a:bodyPr/>
        <a:lstStyle/>
        <a:p>
          <a:endParaRPr lang="pt-BR"/>
        </a:p>
      </dgm:t>
    </dgm:pt>
    <dgm:pt modelId="{3A2BDB6E-6EB2-4576-81D4-590197F98BBE}" type="sibTrans" cxnId="{7DB348AA-33DB-43F1-BD12-22886E407C31}">
      <dgm:prSet/>
      <dgm:spPr/>
      <dgm:t>
        <a:bodyPr/>
        <a:lstStyle/>
        <a:p>
          <a:endParaRPr lang="pt-BR"/>
        </a:p>
      </dgm:t>
    </dgm:pt>
    <dgm:pt modelId="{E23E0173-52EA-4553-8D7C-717733542BC0}">
      <dgm:prSet phldrT="[Texto]"/>
      <dgm:spPr/>
      <dgm:t>
        <a:bodyPr/>
        <a:lstStyle/>
        <a:p>
          <a:r>
            <a:rPr lang="pt-BR" dirty="0" smtClean="0"/>
            <a:t>Meio Ambiente</a:t>
          </a:r>
          <a:endParaRPr lang="pt-BR" dirty="0"/>
        </a:p>
      </dgm:t>
    </dgm:pt>
    <dgm:pt modelId="{A9CA5D0C-F62F-492C-91FF-B6B80F4C0845}" type="parTrans" cxnId="{0B0CAB47-63BB-4E83-899E-D78E9CF4F1C2}">
      <dgm:prSet/>
      <dgm:spPr/>
      <dgm:t>
        <a:bodyPr/>
        <a:lstStyle/>
        <a:p>
          <a:endParaRPr lang="pt-BR"/>
        </a:p>
      </dgm:t>
    </dgm:pt>
    <dgm:pt modelId="{EA0C004F-74BA-490B-AB85-79FBCB8B7DFF}" type="sibTrans" cxnId="{0B0CAB47-63BB-4E83-899E-D78E9CF4F1C2}">
      <dgm:prSet/>
      <dgm:spPr/>
      <dgm:t>
        <a:bodyPr/>
        <a:lstStyle/>
        <a:p>
          <a:endParaRPr lang="pt-BR"/>
        </a:p>
      </dgm:t>
    </dgm:pt>
    <dgm:pt modelId="{C760F328-CF87-48B5-8BE9-7B3B2AAF7C33}">
      <dgm:prSet phldrT="[Texto]"/>
      <dgm:spPr/>
      <dgm:t>
        <a:bodyPr/>
        <a:lstStyle/>
        <a:p>
          <a:r>
            <a:rPr lang="pt-BR" dirty="0" smtClean="0"/>
            <a:t>Economia e produtividade</a:t>
          </a:r>
          <a:endParaRPr lang="pt-BR" dirty="0"/>
        </a:p>
      </dgm:t>
    </dgm:pt>
    <dgm:pt modelId="{2E0D1F66-DB91-4645-8192-95B7508598BF}" type="parTrans" cxnId="{2809BC71-93A9-4AA3-AC53-944E467D3E52}">
      <dgm:prSet/>
      <dgm:spPr/>
      <dgm:t>
        <a:bodyPr/>
        <a:lstStyle/>
        <a:p>
          <a:endParaRPr lang="pt-BR"/>
        </a:p>
      </dgm:t>
    </dgm:pt>
    <dgm:pt modelId="{30BB5909-DFCA-49DE-AD1D-37A24B4AF23C}" type="sibTrans" cxnId="{2809BC71-93A9-4AA3-AC53-944E467D3E52}">
      <dgm:prSet/>
      <dgm:spPr/>
      <dgm:t>
        <a:bodyPr/>
        <a:lstStyle/>
        <a:p>
          <a:endParaRPr lang="pt-BR"/>
        </a:p>
      </dgm:t>
    </dgm:pt>
    <dgm:pt modelId="{0E8A935A-4B7E-43CF-AF5A-FBE606C4F478}" type="pres">
      <dgm:prSet presAssocID="{456FD3AF-22A7-48BA-96D9-7D943956379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6B72C3-CC5C-48C4-AB70-8FD8B3B9E971}" type="pres">
      <dgm:prSet presAssocID="{11D59F85-A867-496A-B8BE-8156CF2683B8}" presName="comp" presStyleCnt="0"/>
      <dgm:spPr/>
    </dgm:pt>
    <dgm:pt modelId="{1DAE42E0-B666-4FC3-911C-17DBE505ED85}" type="pres">
      <dgm:prSet presAssocID="{11D59F85-A867-496A-B8BE-8156CF2683B8}" presName="box" presStyleLbl="node1" presStyleIdx="0" presStyleCnt="4" custScaleX="89294" custScaleY="39789" custLinFactNeighborX="483" custLinFactNeighborY="773"/>
      <dgm:spPr/>
      <dgm:t>
        <a:bodyPr/>
        <a:lstStyle/>
        <a:p>
          <a:endParaRPr lang="pt-BR"/>
        </a:p>
      </dgm:t>
    </dgm:pt>
    <dgm:pt modelId="{93A69AEC-778A-48D5-A4DB-1F9E8B5F2348}" type="pres">
      <dgm:prSet presAssocID="{11D59F85-A867-496A-B8BE-8156CF2683B8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pt-BR"/>
        </a:p>
      </dgm:t>
    </dgm:pt>
    <dgm:pt modelId="{C3D1F03C-E735-46E0-91C1-37F02C5A6830}" type="pres">
      <dgm:prSet presAssocID="{11D59F85-A867-496A-B8BE-8156CF2683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90828E-D1E0-4435-BDF5-708695BA274B}" type="pres">
      <dgm:prSet presAssocID="{7D1171E5-3401-4AC8-8DF8-1A9AC25ABF33}" presName="spacer" presStyleCnt="0"/>
      <dgm:spPr/>
    </dgm:pt>
    <dgm:pt modelId="{6D5D11D7-9F2C-4923-AF36-04BC5400AFD4}" type="pres">
      <dgm:prSet presAssocID="{AFE10ADE-6324-481D-A7FA-BDD973ED2E4F}" presName="comp" presStyleCnt="0"/>
      <dgm:spPr/>
    </dgm:pt>
    <dgm:pt modelId="{E88611C1-FDBA-4E20-890D-81C75966D70F}" type="pres">
      <dgm:prSet presAssocID="{AFE10ADE-6324-481D-A7FA-BDD973ED2E4F}" presName="box" presStyleLbl="node1" presStyleIdx="1" presStyleCnt="4" custScaleX="89294" custScaleY="39789"/>
      <dgm:spPr/>
      <dgm:t>
        <a:bodyPr/>
        <a:lstStyle/>
        <a:p>
          <a:endParaRPr lang="pt-BR"/>
        </a:p>
      </dgm:t>
    </dgm:pt>
    <dgm:pt modelId="{E16E55A2-7448-4318-9B36-9AB52203BC45}" type="pres">
      <dgm:prSet presAssocID="{AFE10ADE-6324-481D-A7FA-BDD973ED2E4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B343B77-2F01-42C1-BAA9-99323D9BCBB0}" type="pres">
      <dgm:prSet presAssocID="{AFE10ADE-6324-481D-A7FA-BDD973ED2E4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0E183B-330F-495B-8392-9ED9438D4EE6}" type="pres">
      <dgm:prSet presAssocID="{3A2BDB6E-6EB2-4576-81D4-590197F98BBE}" presName="spacer" presStyleCnt="0"/>
      <dgm:spPr/>
    </dgm:pt>
    <dgm:pt modelId="{3E1B4005-6C7C-44A2-A145-F8D4B5CF1A1B}" type="pres">
      <dgm:prSet presAssocID="{E23E0173-52EA-4553-8D7C-717733542BC0}" presName="comp" presStyleCnt="0"/>
      <dgm:spPr/>
    </dgm:pt>
    <dgm:pt modelId="{BF863429-90AF-492E-A7C4-768E23CA11D9}" type="pres">
      <dgm:prSet presAssocID="{E23E0173-52EA-4553-8D7C-717733542BC0}" presName="box" presStyleLbl="node1" presStyleIdx="2" presStyleCnt="4" custScaleX="89294" custScaleY="39789"/>
      <dgm:spPr/>
      <dgm:t>
        <a:bodyPr/>
        <a:lstStyle/>
        <a:p>
          <a:endParaRPr lang="pt-BR"/>
        </a:p>
      </dgm:t>
    </dgm:pt>
    <dgm:pt modelId="{D9719298-74DA-4AE8-AC3E-F08C51792051}" type="pres">
      <dgm:prSet presAssocID="{E23E0173-52EA-4553-8D7C-717733542BC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D17371EE-094B-48AE-ACCA-15B9519B5521}" type="pres">
      <dgm:prSet presAssocID="{E23E0173-52EA-4553-8D7C-717733542BC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590E88-CFEE-45FA-8B52-235BB75D03B9}" type="pres">
      <dgm:prSet presAssocID="{EA0C004F-74BA-490B-AB85-79FBCB8B7DFF}" presName="spacer" presStyleCnt="0"/>
      <dgm:spPr/>
    </dgm:pt>
    <dgm:pt modelId="{7198A34E-6F81-4D54-AA40-A3C788785083}" type="pres">
      <dgm:prSet presAssocID="{C760F328-CF87-48B5-8BE9-7B3B2AAF7C33}" presName="comp" presStyleCnt="0"/>
      <dgm:spPr/>
    </dgm:pt>
    <dgm:pt modelId="{295D9F1D-E33E-4FAA-AAE0-11E9677FCB99}" type="pres">
      <dgm:prSet presAssocID="{C760F328-CF87-48B5-8BE9-7B3B2AAF7C33}" presName="box" presStyleLbl="node1" presStyleIdx="3" presStyleCnt="4" custScaleX="89294" custScaleY="39789"/>
      <dgm:spPr/>
      <dgm:t>
        <a:bodyPr/>
        <a:lstStyle/>
        <a:p>
          <a:endParaRPr lang="pt-BR"/>
        </a:p>
      </dgm:t>
    </dgm:pt>
    <dgm:pt modelId="{56BAFC58-2494-4703-BA03-5769A3A4383F}" type="pres">
      <dgm:prSet presAssocID="{C760F328-CF87-48B5-8BE9-7B3B2AAF7C33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pt-BR"/>
        </a:p>
      </dgm:t>
    </dgm:pt>
    <dgm:pt modelId="{40ACE149-DE45-439D-B2D9-958702BF0075}" type="pres">
      <dgm:prSet presAssocID="{C760F328-CF87-48B5-8BE9-7B3B2AAF7C3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B348AA-33DB-43F1-BD12-22886E407C31}" srcId="{456FD3AF-22A7-48BA-96D9-7D943956379C}" destId="{AFE10ADE-6324-481D-A7FA-BDD973ED2E4F}" srcOrd="1" destOrd="0" parTransId="{C6785610-2D8C-437E-9403-2BE9639D4671}" sibTransId="{3A2BDB6E-6EB2-4576-81D4-590197F98BBE}"/>
    <dgm:cxn modelId="{F84A150A-B2EA-4902-9469-5D9EF7B7950E}" type="presOf" srcId="{E23E0173-52EA-4553-8D7C-717733542BC0}" destId="{BF863429-90AF-492E-A7C4-768E23CA11D9}" srcOrd="0" destOrd="0" presId="urn:microsoft.com/office/officeart/2005/8/layout/vList4"/>
    <dgm:cxn modelId="{2809BC71-93A9-4AA3-AC53-944E467D3E52}" srcId="{456FD3AF-22A7-48BA-96D9-7D943956379C}" destId="{C760F328-CF87-48B5-8BE9-7B3B2AAF7C33}" srcOrd="3" destOrd="0" parTransId="{2E0D1F66-DB91-4645-8192-95B7508598BF}" sibTransId="{30BB5909-DFCA-49DE-AD1D-37A24B4AF23C}"/>
    <dgm:cxn modelId="{952BFAF3-D31B-4118-A831-A2CB2A8081B5}" type="presOf" srcId="{11D59F85-A867-496A-B8BE-8156CF2683B8}" destId="{C3D1F03C-E735-46E0-91C1-37F02C5A6830}" srcOrd="1" destOrd="0" presId="urn:microsoft.com/office/officeart/2005/8/layout/vList4"/>
    <dgm:cxn modelId="{859BB486-8E49-4633-8125-6DC632C9079E}" type="presOf" srcId="{AFE10ADE-6324-481D-A7FA-BDD973ED2E4F}" destId="{E88611C1-FDBA-4E20-890D-81C75966D70F}" srcOrd="0" destOrd="0" presId="urn:microsoft.com/office/officeart/2005/8/layout/vList4"/>
    <dgm:cxn modelId="{27F32BAF-0DD4-4C3A-AFDA-61616E966019}" type="presOf" srcId="{C760F328-CF87-48B5-8BE9-7B3B2AAF7C33}" destId="{40ACE149-DE45-439D-B2D9-958702BF0075}" srcOrd="1" destOrd="0" presId="urn:microsoft.com/office/officeart/2005/8/layout/vList4"/>
    <dgm:cxn modelId="{0E2DDF39-755C-4149-9448-BE8257B2C31F}" type="presOf" srcId="{AFE10ADE-6324-481D-A7FA-BDD973ED2E4F}" destId="{DB343B77-2F01-42C1-BAA9-99323D9BCBB0}" srcOrd="1" destOrd="0" presId="urn:microsoft.com/office/officeart/2005/8/layout/vList4"/>
    <dgm:cxn modelId="{D2244E83-F784-41B3-9AA0-153319DCF5CD}" type="presOf" srcId="{456FD3AF-22A7-48BA-96D9-7D943956379C}" destId="{0E8A935A-4B7E-43CF-AF5A-FBE606C4F478}" srcOrd="0" destOrd="0" presId="urn:microsoft.com/office/officeart/2005/8/layout/vList4"/>
    <dgm:cxn modelId="{EC7DAC2C-692A-4E0B-B538-D085157B8E2A}" type="presOf" srcId="{11D59F85-A867-496A-B8BE-8156CF2683B8}" destId="{1DAE42E0-B666-4FC3-911C-17DBE505ED85}" srcOrd="0" destOrd="0" presId="urn:microsoft.com/office/officeart/2005/8/layout/vList4"/>
    <dgm:cxn modelId="{0B0CAB47-63BB-4E83-899E-D78E9CF4F1C2}" srcId="{456FD3AF-22A7-48BA-96D9-7D943956379C}" destId="{E23E0173-52EA-4553-8D7C-717733542BC0}" srcOrd="2" destOrd="0" parTransId="{A9CA5D0C-F62F-492C-91FF-B6B80F4C0845}" sibTransId="{EA0C004F-74BA-490B-AB85-79FBCB8B7DFF}"/>
    <dgm:cxn modelId="{702DC193-A7BA-4A26-83D1-C847EB9ED9E6}" type="presOf" srcId="{E23E0173-52EA-4553-8D7C-717733542BC0}" destId="{D17371EE-094B-48AE-ACCA-15B9519B5521}" srcOrd="1" destOrd="0" presId="urn:microsoft.com/office/officeart/2005/8/layout/vList4"/>
    <dgm:cxn modelId="{DDD2D8C2-82ED-4E5D-B98D-A2F31CA6961E}" srcId="{456FD3AF-22A7-48BA-96D9-7D943956379C}" destId="{11D59F85-A867-496A-B8BE-8156CF2683B8}" srcOrd="0" destOrd="0" parTransId="{B8763151-C5E8-4D39-A08B-88896497CBF3}" sibTransId="{7D1171E5-3401-4AC8-8DF8-1A9AC25ABF33}"/>
    <dgm:cxn modelId="{4E6FA347-9582-4A1C-88E0-7174B6E51B10}" type="presOf" srcId="{C760F328-CF87-48B5-8BE9-7B3B2AAF7C33}" destId="{295D9F1D-E33E-4FAA-AAE0-11E9677FCB99}" srcOrd="0" destOrd="0" presId="urn:microsoft.com/office/officeart/2005/8/layout/vList4"/>
    <dgm:cxn modelId="{35EB4E35-55F4-4E9E-9AB6-6E13BB4CD543}" type="presParOf" srcId="{0E8A935A-4B7E-43CF-AF5A-FBE606C4F478}" destId="{456B72C3-CC5C-48C4-AB70-8FD8B3B9E971}" srcOrd="0" destOrd="0" presId="urn:microsoft.com/office/officeart/2005/8/layout/vList4"/>
    <dgm:cxn modelId="{DE065A1A-32B9-48B7-A305-6B6909B752E0}" type="presParOf" srcId="{456B72C3-CC5C-48C4-AB70-8FD8B3B9E971}" destId="{1DAE42E0-B666-4FC3-911C-17DBE505ED85}" srcOrd="0" destOrd="0" presId="urn:microsoft.com/office/officeart/2005/8/layout/vList4"/>
    <dgm:cxn modelId="{05D42747-A95C-4DF1-ADCE-2BA5A1319080}" type="presParOf" srcId="{456B72C3-CC5C-48C4-AB70-8FD8B3B9E971}" destId="{93A69AEC-778A-48D5-A4DB-1F9E8B5F2348}" srcOrd="1" destOrd="0" presId="urn:microsoft.com/office/officeart/2005/8/layout/vList4"/>
    <dgm:cxn modelId="{86C86967-BB53-4D5C-B4A0-9783B9620DAB}" type="presParOf" srcId="{456B72C3-CC5C-48C4-AB70-8FD8B3B9E971}" destId="{C3D1F03C-E735-46E0-91C1-37F02C5A6830}" srcOrd="2" destOrd="0" presId="urn:microsoft.com/office/officeart/2005/8/layout/vList4"/>
    <dgm:cxn modelId="{5628C32B-D7A4-438A-9E6D-754C861AD18B}" type="presParOf" srcId="{0E8A935A-4B7E-43CF-AF5A-FBE606C4F478}" destId="{BC90828E-D1E0-4435-BDF5-708695BA274B}" srcOrd="1" destOrd="0" presId="urn:microsoft.com/office/officeart/2005/8/layout/vList4"/>
    <dgm:cxn modelId="{DC68B4E5-4271-4EBE-A7C3-FF18510DD612}" type="presParOf" srcId="{0E8A935A-4B7E-43CF-AF5A-FBE606C4F478}" destId="{6D5D11D7-9F2C-4923-AF36-04BC5400AFD4}" srcOrd="2" destOrd="0" presId="urn:microsoft.com/office/officeart/2005/8/layout/vList4"/>
    <dgm:cxn modelId="{4765F9F8-300A-4334-9D68-1E98BBEDF0CA}" type="presParOf" srcId="{6D5D11D7-9F2C-4923-AF36-04BC5400AFD4}" destId="{E88611C1-FDBA-4E20-890D-81C75966D70F}" srcOrd="0" destOrd="0" presId="urn:microsoft.com/office/officeart/2005/8/layout/vList4"/>
    <dgm:cxn modelId="{B7A691C2-B7C8-4B9B-BFD1-8157B575FA1E}" type="presParOf" srcId="{6D5D11D7-9F2C-4923-AF36-04BC5400AFD4}" destId="{E16E55A2-7448-4318-9B36-9AB52203BC45}" srcOrd="1" destOrd="0" presId="urn:microsoft.com/office/officeart/2005/8/layout/vList4"/>
    <dgm:cxn modelId="{A86B10DA-CE19-4B8C-B842-066677FF3172}" type="presParOf" srcId="{6D5D11D7-9F2C-4923-AF36-04BC5400AFD4}" destId="{DB343B77-2F01-42C1-BAA9-99323D9BCBB0}" srcOrd="2" destOrd="0" presId="urn:microsoft.com/office/officeart/2005/8/layout/vList4"/>
    <dgm:cxn modelId="{58354727-42EA-40B6-A3F2-26006C4217C1}" type="presParOf" srcId="{0E8A935A-4B7E-43CF-AF5A-FBE606C4F478}" destId="{6E0E183B-330F-495B-8392-9ED9438D4EE6}" srcOrd="3" destOrd="0" presId="urn:microsoft.com/office/officeart/2005/8/layout/vList4"/>
    <dgm:cxn modelId="{FC55C374-8820-4DBF-A4F6-81F4CFDB738B}" type="presParOf" srcId="{0E8A935A-4B7E-43CF-AF5A-FBE606C4F478}" destId="{3E1B4005-6C7C-44A2-A145-F8D4B5CF1A1B}" srcOrd="4" destOrd="0" presId="urn:microsoft.com/office/officeart/2005/8/layout/vList4"/>
    <dgm:cxn modelId="{6234261A-436E-44D4-967F-2DF7B6D038F2}" type="presParOf" srcId="{3E1B4005-6C7C-44A2-A145-F8D4B5CF1A1B}" destId="{BF863429-90AF-492E-A7C4-768E23CA11D9}" srcOrd="0" destOrd="0" presId="urn:microsoft.com/office/officeart/2005/8/layout/vList4"/>
    <dgm:cxn modelId="{C19E34BE-474A-4FA6-8260-D47C72F6F46B}" type="presParOf" srcId="{3E1B4005-6C7C-44A2-A145-F8D4B5CF1A1B}" destId="{D9719298-74DA-4AE8-AC3E-F08C51792051}" srcOrd="1" destOrd="0" presId="urn:microsoft.com/office/officeart/2005/8/layout/vList4"/>
    <dgm:cxn modelId="{D5B4C719-B5DC-444A-A6E0-A2DB8DDAE0FE}" type="presParOf" srcId="{3E1B4005-6C7C-44A2-A145-F8D4B5CF1A1B}" destId="{D17371EE-094B-48AE-ACCA-15B9519B5521}" srcOrd="2" destOrd="0" presId="urn:microsoft.com/office/officeart/2005/8/layout/vList4"/>
    <dgm:cxn modelId="{A0CC999D-92DB-49DC-AB43-C7BF97123A9F}" type="presParOf" srcId="{0E8A935A-4B7E-43CF-AF5A-FBE606C4F478}" destId="{1B590E88-CFEE-45FA-8B52-235BB75D03B9}" srcOrd="5" destOrd="0" presId="urn:microsoft.com/office/officeart/2005/8/layout/vList4"/>
    <dgm:cxn modelId="{6E0B0A2B-C1D9-4355-B303-85BA1758CE4D}" type="presParOf" srcId="{0E8A935A-4B7E-43CF-AF5A-FBE606C4F478}" destId="{7198A34E-6F81-4D54-AA40-A3C788785083}" srcOrd="6" destOrd="0" presId="urn:microsoft.com/office/officeart/2005/8/layout/vList4"/>
    <dgm:cxn modelId="{701AD486-310F-48C1-AB4E-DF4688460526}" type="presParOf" srcId="{7198A34E-6F81-4D54-AA40-A3C788785083}" destId="{295D9F1D-E33E-4FAA-AAE0-11E9677FCB99}" srcOrd="0" destOrd="0" presId="urn:microsoft.com/office/officeart/2005/8/layout/vList4"/>
    <dgm:cxn modelId="{A9359BB8-CEC9-46EB-B8F9-E52ADE723439}" type="presParOf" srcId="{7198A34E-6F81-4D54-AA40-A3C788785083}" destId="{56BAFC58-2494-4703-BA03-5769A3A4383F}" srcOrd="1" destOrd="0" presId="urn:microsoft.com/office/officeart/2005/8/layout/vList4"/>
    <dgm:cxn modelId="{1823B655-1E49-449E-918F-4EF4EE8E2918}" type="presParOf" srcId="{7198A34E-6F81-4D54-AA40-A3C788785083}" destId="{40ACE149-DE45-439D-B2D9-958702BF00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4F991-1837-4550-9FA6-5C56D81A0E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D44551-F905-4348-B81D-1494CA1DAD26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Dimensão qualitativa</a:t>
          </a:r>
          <a:endParaRPr lang="pt-BR" u="none" dirty="0">
            <a:solidFill>
              <a:schemeClr val="bg2"/>
            </a:solidFill>
          </a:endParaRPr>
        </a:p>
      </dgm:t>
    </dgm:pt>
    <dgm:pt modelId="{21623BDC-F0B7-4462-B6FC-04EB956D60CA}" type="parTrans" cxnId="{01925E44-AB17-4CD5-B90C-DF610BC6420F}">
      <dgm:prSet/>
      <dgm:spPr/>
      <dgm:t>
        <a:bodyPr/>
        <a:lstStyle/>
        <a:p>
          <a:endParaRPr lang="pt-BR"/>
        </a:p>
      </dgm:t>
    </dgm:pt>
    <dgm:pt modelId="{23C93528-F9DF-4C9E-B307-E64E541B31D7}" type="sibTrans" cxnId="{01925E44-AB17-4CD5-B90C-DF610BC6420F}">
      <dgm:prSet/>
      <dgm:spPr/>
      <dgm:t>
        <a:bodyPr/>
        <a:lstStyle/>
        <a:p>
          <a:endParaRPr lang="pt-BR"/>
        </a:p>
      </dgm:t>
    </dgm:pt>
    <dgm:pt modelId="{D0E3B258-2E4E-408B-BAE7-FF712890C0AA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Atendimento adequado é ainda  menor. </a:t>
          </a:r>
          <a:endParaRPr lang="pt-BR" dirty="0"/>
        </a:p>
      </dgm:t>
    </dgm:pt>
    <dgm:pt modelId="{17E9B2B9-BF38-4D45-9DED-E9952D44B004}" type="parTrans" cxnId="{CF058325-EAA6-444E-9F55-F689D8CEDD1C}">
      <dgm:prSet/>
      <dgm:spPr/>
      <dgm:t>
        <a:bodyPr/>
        <a:lstStyle/>
        <a:p>
          <a:endParaRPr lang="pt-BR"/>
        </a:p>
      </dgm:t>
    </dgm:pt>
    <dgm:pt modelId="{E0490E92-23FA-40F5-837D-3C92B2B25F69}" type="sibTrans" cxnId="{CF058325-EAA6-444E-9F55-F689D8CEDD1C}">
      <dgm:prSet/>
      <dgm:spPr/>
      <dgm:t>
        <a:bodyPr/>
        <a:lstStyle/>
        <a:p>
          <a:endParaRPr lang="pt-BR"/>
        </a:p>
      </dgm:t>
    </dgm:pt>
    <dgm:pt modelId="{C994AA0F-EE4A-4D34-9C27-271AF1EDE909}">
      <dgm:prSet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Desigualdade socioeconômica</a:t>
          </a:r>
          <a:endParaRPr lang="pt-BR" b="1" u="sng" dirty="0" smtClean="0">
            <a:solidFill>
              <a:srgbClr val="000000"/>
            </a:solidFill>
          </a:endParaRPr>
        </a:p>
      </dgm:t>
    </dgm:pt>
    <dgm:pt modelId="{03EA6BE2-4BC9-4FBA-830C-BE679A8804F7}" type="parTrans" cxnId="{80CFE50E-D6E4-41A6-8FD6-021A9C835AFB}">
      <dgm:prSet/>
      <dgm:spPr/>
      <dgm:t>
        <a:bodyPr/>
        <a:lstStyle/>
        <a:p>
          <a:endParaRPr lang="pt-BR"/>
        </a:p>
      </dgm:t>
    </dgm:pt>
    <dgm:pt modelId="{725B16E8-9762-4CE1-A936-30787227E6C1}" type="sibTrans" cxnId="{80CFE50E-D6E4-41A6-8FD6-021A9C835AFB}">
      <dgm:prSet/>
      <dgm:spPr/>
      <dgm:t>
        <a:bodyPr/>
        <a:lstStyle/>
        <a:p>
          <a:endParaRPr lang="pt-BR"/>
        </a:p>
      </dgm:t>
    </dgm:pt>
    <dgm:pt modelId="{A72CD49E-CFF2-4EC5-9AEA-4D84B806043D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82% do déficit se concentra na população  com renda de até 1 salário mínimo.</a:t>
          </a:r>
          <a:endParaRPr lang="pt-BR" dirty="0"/>
        </a:p>
      </dgm:t>
    </dgm:pt>
    <dgm:pt modelId="{4AFC5DF4-7E73-4078-90D1-13F68F50AF23}" type="parTrans" cxnId="{92ED612E-B6A5-481A-8E83-38F803FC6925}">
      <dgm:prSet/>
      <dgm:spPr/>
      <dgm:t>
        <a:bodyPr/>
        <a:lstStyle/>
        <a:p>
          <a:endParaRPr lang="pt-BR"/>
        </a:p>
      </dgm:t>
    </dgm:pt>
    <dgm:pt modelId="{D5E037DB-0DC8-4886-94C3-6321994F9752}" type="sibTrans" cxnId="{92ED612E-B6A5-481A-8E83-38F803FC6925}">
      <dgm:prSet/>
      <dgm:spPr/>
      <dgm:t>
        <a:bodyPr/>
        <a:lstStyle/>
        <a:p>
          <a:endParaRPr lang="pt-BR"/>
        </a:p>
      </dgm:t>
    </dgm:pt>
    <dgm:pt modelId="{1C4A07B2-B45D-48B8-A9F0-AB474711C074}">
      <dgm:prSet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Desigualdade regional</a:t>
          </a:r>
          <a:endParaRPr lang="pt-BR" b="1" u="sng" dirty="0" smtClean="0">
            <a:solidFill>
              <a:srgbClr val="000000"/>
            </a:solidFill>
          </a:endParaRPr>
        </a:p>
      </dgm:t>
    </dgm:pt>
    <dgm:pt modelId="{497DBFC2-5EFA-452E-9D15-6B0C1633339C}" type="parTrans" cxnId="{828077D8-DC13-44E1-9456-02022184EFAB}">
      <dgm:prSet/>
      <dgm:spPr/>
      <dgm:t>
        <a:bodyPr/>
        <a:lstStyle/>
        <a:p>
          <a:endParaRPr lang="pt-BR"/>
        </a:p>
      </dgm:t>
    </dgm:pt>
    <dgm:pt modelId="{15991056-0E04-4A0A-BE92-E7FD440D98B9}" type="sibTrans" cxnId="{828077D8-DC13-44E1-9456-02022184EFAB}">
      <dgm:prSet/>
      <dgm:spPr/>
      <dgm:t>
        <a:bodyPr/>
        <a:lstStyle/>
        <a:p>
          <a:endParaRPr lang="pt-BR"/>
        </a:p>
      </dgm:t>
    </dgm:pt>
    <dgm:pt modelId="{3D4F4407-B3A8-48B8-B5AD-D1B1EA461E70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N e NE possuem os menores níveis de atendimento.</a:t>
          </a:r>
          <a:endParaRPr lang="pt-BR" dirty="0"/>
        </a:p>
      </dgm:t>
    </dgm:pt>
    <dgm:pt modelId="{D8759A38-8310-4A0B-9FA5-8969AB382F73}" type="parTrans" cxnId="{D3C09F92-6B6B-422E-B802-CAFE26D7C0BE}">
      <dgm:prSet/>
      <dgm:spPr/>
      <dgm:t>
        <a:bodyPr/>
        <a:lstStyle/>
        <a:p>
          <a:endParaRPr lang="pt-BR"/>
        </a:p>
      </dgm:t>
    </dgm:pt>
    <dgm:pt modelId="{F44A80BF-17F2-4E1E-A571-5367CE8B0D51}" type="sibTrans" cxnId="{D3C09F92-6B6B-422E-B802-CAFE26D7C0BE}">
      <dgm:prSet/>
      <dgm:spPr/>
      <dgm:t>
        <a:bodyPr/>
        <a:lstStyle/>
        <a:p>
          <a:endParaRPr lang="pt-BR"/>
        </a:p>
      </dgm:t>
    </dgm:pt>
    <dgm:pt modelId="{1F98F551-ECBF-49D0-B22F-4564D9D7A1EA}" type="pres">
      <dgm:prSet presAssocID="{9584F991-1837-4550-9FA6-5C56D81A0E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FAE0BD-0930-4F2B-AA56-C7C91D22DA41}" type="pres">
      <dgm:prSet presAssocID="{F1D44551-F905-4348-B81D-1494CA1DAD26}" presName="parentLin" presStyleCnt="0"/>
      <dgm:spPr/>
    </dgm:pt>
    <dgm:pt modelId="{E1CF2038-5CA3-4FD8-AD8C-A6DC47CAB2CB}" type="pres">
      <dgm:prSet presAssocID="{F1D44551-F905-4348-B81D-1494CA1DAD26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5711045-E42F-40EE-B8B8-370E8C512EAA}" type="pres">
      <dgm:prSet presAssocID="{F1D44551-F905-4348-B81D-1494CA1DAD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468A3-4BDC-40A4-9651-5B23FDD53F8D}" type="pres">
      <dgm:prSet presAssocID="{F1D44551-F905-4348-B81D-1494CA1DAD26}" presName="negativeSpace" presStyleCnt="0"/>
      <dgm:spPr/>
    </dgm:pt>
    <dgm:pt modelId="{208C1743-4D7B-46DF-BE48-982FF9305CFF}" type="pres">
      <dgm:prSet presAssocID="{F1D44551-F905-4348-B81D-1494CA1DAD2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8BA6DF-CDB3-4DD5-AAC4-FA4E77A783C2}" type="pres">
      <dgm:prSet presAssocID="{23C93528-F9DF-4C9E-B307-E64E541B31D7}" presName="spaceBetweenRectangles" presStyleCnt="0"/>
      <dgm:spPr/>
    </dgm:pt>
    <dgm:pt modelId="{6D2CF2E6-EFE5-4952-BE49-9A02B10C2CD2}" type="pres">
      <dgm:prSet presAssocID="{C994AA0F-EE4A-4D34-9C27-271AF1EDE909}" presName="parentLin" presStyleCnt="0"/>
      <dgm:spPr/>
    </dgm:pt>
    <dgm:pt modelId="{E2470B9A-C1CA-40F1-AABB-44BDDA1016DC}" type="pres">
      <dgm:prSet presAssocID="{C994AA0F-EE4A-4D34-9C27-271AF1EDE909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47ADF412-0511-41A7-9B84-28A16453AA90}" type="pres">
      <dgm:prSet presAssocID="{C994AA0F-EE4A-4D34-9C27-271AF1EDE9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160CF3-2D20-42C8-B921-CDB90B761772}" type="pres">
      <dgm:prSet presAssocID="{C994AA0F-EE4A-4D34-9C27-271AF1EDE909}" presName="negativeSpace" presStyleCnt="0"/>
      <dgm:spPr/>
    </dgm:pt>
    <dgm:pt modelId="{69BC606D-DA22-43F4-ADBA-31F460BEBF44}" type="pres">
      <dgm:prSet presAssocID="{C994AA0F-EE4A-4D34-9C27-271AF1EDE90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7F2A9F-BF4E-42BA-8F7A-EE810790C4EF}" type="pres">
      <dgm:prSet presAssocID="{725B16E8-9762-4CE1-A936-30787227E6C1}" presName="spaceBetweenRectangles" presStyleCnt="0"/>
      <dgm:spPr/>
    </dgm:pt>
    <dgm:pt modelId="{A76B00CB-353B-4AB6-9A08-C06055969D70}" type="pres">
      <dgm:prSet presAssocID="{1C4A07B2-B45D-48B8-A9F0-AB474711C074}" presName="parentLin" presStyleCnt="0"/>
      <dgm:spPr/>
    </dgm:pt>
    <dgm:pt modelId="{5DDF099B-6380-4237-A973-31B432BF2E79}" type="pres">
      <dgm:prSet presAssocID="{1C4A07B2-B45D-48B8-A9F0-AB474711C074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036600E-3163-4DDA-821F-696718C9124E}" type="pres">
      <dgm:prSet presAssocID="{1C4A07B2-B45D-48B8-A9F0-AB474711C07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8925C8-56B5-4661-B0C8-36AAB0DF72B0}" type="pres">
      <dgm:prSet presAssocID="{1C4A07B2-B45D-48B8-A9F0-AB474711C074}" presName="negativeSpace" presStyleCnt="0"/>
      <dgm:spPr/>
    </dgm:pt>
    <dgm:pt modelId="{85BC2E48-4E3A-4393-A624-D41D854481C2}" type="pres">
      <dgm:prSet presAssocID="{1C4A07B2-B45D-48B8-A9F0-AB474711C07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4BFD49-E10D-4DC6-955E-38CDA1B2B3DE}" type="presOf" srcId="{A72CD49E-CFF2-4EC5-9AEA-4D84B806043D}" destId="{69BC606D-DA22-43F4-ADBA-31F460BEBF44}" srcOrd="0" destOrd="0" presId="urn:microsoft.com/office/officeart/2005/8/layout/list1"/>
    <dgm:cxn modelId="{1B233665-D869-4397-A48D-906DECF4686C}" type="presOf" srcId="{1C4A07B2-B45D-48B8-A9F0-AB474711C074}" destId="{0036600E-3163-4DDA-821F-696718C9124E}" srcOrd="1" destOrd="0" presId="urn:microsoft.com/office/officeart/2005/8/layout/list1"/>
    <dgm:cxn modelId="{157B7C0F-3139-4415-81A0-1D9224C933CD}" type="presOf" srcId="{F1D44551-F905-4348-B81D-1494CA1DAD26}" destId="{45711045-E42F-40EE-B8B8-370E8C512EAA}" srcOrd="1" destOrd="0" presId="urn:microsoft.com/office/officeart/2005/8/layout/list1"/>
    <dgm:cxn modelId="{80CFE50E-D6E4-41A6-8FD6-021A9C835AFB}" srcId="{9584F991-1837-4550-9FA6-5C56D81A0E90}" destId="{C994AA0F-EE4A-4D34-9C27-271AF1EDE909}" srcOrd="1" destOrd="0" parTransId="{03EA6BE2-4BC9-4FBA-830C-BE679A8804F7}" sibTransId="{725B16E8-9762-4CE1-A936-30787227E6C1}"/>
    <dgm:cxn modelId="{828077D8-DC13-44E1-9456-02022184EFAB}" srcId="{9584F991-1837-4550-9FA6-5C56D81A0E90}" destId="{1C4A07B2-B45D-48B8-A9F0-AB474711C074}" srcOrd="2" destOrd="0" parTransId="{497DBFC2-5EFA-452E-9D15-6B0C1633339C}" sibTransId="{15991056-0E04-4A0A-BE92-E7FD440D98B9}"/>
    <dgm:cxn modelId="{843B1C71-9DB4-47B0-9A28-90E8ACA7001E}" type="presOf" srcId="{9584F991-1837-4550-9FA6-5C56D81A0E90}" destId="{1F98F551-ECBF-49D0-B22F-4564D9D7A1EA}" srcOrd="0" destOrd="0" presId="urn:microsoft.com/office/officeart/2005/8/layout/list1"/>
    <dgm:cxn modelId="{92ED612E-B6A5-481A-8E83-38F803FC6925}" srcId="{C994AA0F-EE4A-4D34-9C27-271AF1EDE909}" destId="{A72CD49E-CFF2-4EC5-9AEA-4D84B806043D}" srcOrd="0" destOrd="0" parTransId="{4AFC5DF4-7E73-4078-90D1-13F68F50AF23}" sibTransId="{D5E037DB-0DC8-4886-94C3-6321994F9752}"/>
    <dgm:cxn modelId="{C859CAD1-0BAD-4CF4-ABA3-EA1D6F8C5CBE}" type="presOf" srcId="{C994AA0F-EE4A-4D34-9C27-271AF1EDE909}" destId="{47ADF412-0511-41A7-9B84-28A16453AA90}" srcOrd="1" destOrd="0" presId="urn:microsoft.com/office/officeart/2005/8/layout/list1"/>
    <dgm:cxn modelId="{9593513A-3CFE-4929-A7CE-9B9B40E513B5}" type="presOf" srcId="{C994AA0F-EE4A-4D34-9C27-271AF1EDE909}" destId="{E2470B9A-C1CA-40F1-AABB-44BDDA1016DC}" srcOrd="0" destOrd="0" presId="urn:microsoft.com/office/officeart/2005/8/layout/list1"/>
    <dgm:cxn modelId="{D3C09F92-6B6B-422E-B802-CAFE26D7C0BE}" srcId="{1C4A07B2-B45D-48B8-A9F0-AB474711C074}" destId="{3D4F4407-B3A8-48B8-B5AD-D1B1EA461E70}" srcOrd="0" destOrd="0" parTransId="{D8759A38-8310-4A0B-9FA5-8969AB382F73}" sibTransId="{F44A80BF-17F2-4E1E-A571-5367CE8B0D51}"/>
    <dgm:cxn modelId="{87DD5A65-F38F-4CFF-875C-551CD10FECDC}" type="presOf" srcId="{3D4F4407-B3A8-48B8-B5AD-D1B1EA461E70}" destId="{85BC2E48-4E3A-4393-A624-D41D854481C2}" srcOrd="0" destOrd="0" presId="urn:microsoft.com/office/officeart/2005/8/layout/list1"/>
    <dgm:cxn modelId="{01925E44-AB17-4CD5-B90C-DF610BC6420F}" srcId="{9584F991-1837-4550-9FA6-5C56D81A0E90}" destId="{F1D44551-F905-4348-B81D-1494CA1DAD26}" srcOrd="0" destOrd="0" parTransId="{21623BDC-F0B7-4462-B6FC-04EB956D60CA}" sibTransId="{23C93528-F9DF-4C9E-B307-E64E541B31D7}"/>
    <dgm:cxn modelId="{83FEFFB7-AD95-4C5E-B320-1B255286CD78}" type="presOf" srcId="{D0E3B258-2E4E-408B-BAE7-FF712890C0AA}" destId="{208C1743-4D7B-46DF-BE48-982FF9305CFF}" srcOrd="0" destOrd="0" presId="urn:microsoft.com/office/officeart/2005/8/layout/list1"/>
    <dgm:cxn modelId="{CF058325-EAA6-444E-9F55-F689D8CEDD1C}" srcId="{F1D44551-F905-4348-B81D-1494CA1DAD26}" destId="{D0E3B258-2E4E-408B-BAE7-FF712890C0AA}" srcOrd="0" destOrd="0" parTransId="{17E9B2B9-BF38-4D45-9DED-E9952D44B004}" sibTransId="{E0490E92-23FA-40F5-837D-3C92B2B25F69}"/>
    <dgm:cxn modelId="{60C49D22-296B-41E7-A487-5CC710CE688C}" type="presOf" srcId="{F1D44551-F905-4348-B81D-1494CA1DAD26}" destId="{E1CF2038-5CA3-4FD8-AD8C-A6DC47CAB2CB}" srcOrd="0" destOrd="0" presId="urn:microsoft.com/office/officeart/2005/8/layout/list1"/>
    <dgm:cxn modelId="{6EC938E3-6D9F-4C19-8580-EA43FD557C3E}" type="presOf" srcId="{1C4A07B2-B45D-48B8-A9F0-AB474711C074}" destId="{5DDF099B-6380-4237-A973-31B432BF2E79}" srcOrd="0" destOrd="0" presId="urn:microsoft.com/office/officeart/2005/8/layout/list1"/>
    <dgm:cxn modelId="{713249D1-587C-4888-875E-7BFC3BCB3F0A}" type="presParOf" srcId="{1F98F551-ECBF-49D0-B22F-4564D9D7A1EA}" destId="{ABFAE0BD-0930-4F2B-AA56-C7C91D22DA41}" srcOrd="0" destOrd="0" presId="urn:microsoft.com/office/officeart/2005/8/layout/list1"/>
    <dgm:cxn modelId="{E3E73D21-850A-41EF-A1E2-FE17CA666DE7}" type="presParOf" srcId="{ABFAE0BD-0930-4F2B-AA56-C7C91D22DA41}" destId="{E1CF2038-5CA3-4FD8-AD8C-A6DC47CAB2CB}" srcOrd="0" destOrd="0" presId="urn:microsoft.com/office/officeart/2005/8/layout/list1"/>
    <dgm:cxn modelId="{165A260B-9528-41EC-A80B-D215AB4D4C8C}" type="presParOf" srcId="{ABFAE0BD-0930-4F2B-AA56-C7C91D22DA41}" destId="{45711045-E42F-40EE-B8B8-370E8C512EAA}" srcOrd="1" destOrd="0" presId="urn:microsoft.com/office/officeart/2005/8/layout/list1"/>
    <dgm:cxn modelId="{EEEF1BD7-DBDC-4542-AF97-5866D65529B5}" type="presParOf" srcId="{1F98F551-ECBF-49D0-B22F-4564D9D7A1EA}" destId="{4D1468A3-4BDC-40A4-9651-5B23FDD53F8D}" srcOrd="1" destOrd="0" presId="urn:microsoft.com/office/officeart/2005/8/layout/list1"/>
    <dgm:cxn modelId="{6142B259-7F88-47DB-AD63-037314545B9E}" type="presParOf" srcId="{1F98F551-ECBF-49D0-B22F-4564D9D7A1EA}" destId="{208C1743-4D7B-46DF-BE48-982FF9305CFF}" srcOrd="2" destOrd="0" presId="urn:microsoft.com/office/officeart/2005/8/layout/list1"/>
    <dgm:cxn modelId="{5A27B721-28A4-43ED-A0F3-D3F2FC38FEA4}" type="presParOf" srcId="{1F98F551-ECBF-49D0-B22F-4564D9D7A1EA}" destId="{EF8BA6DF-CDB3-4DD5-AAC4-FA4E77A783C2}" srcOrd="3" destOrd="0" presId="urn:microsoft.com/office/officeart/2005/8/layout/list1"/>
    <dgm:cxn modelId="{FB30E855-AA23-485F-BFB8-0666D8D28342}" type="presParOf" srcId="{1F98F551-ECBF-49D0-B22F-4564D9D7A1EA}" destId="{6D2CF2E6-EFE5-4952-BE49-9A02B10C2CD2}" srcOrd="4" destOrd="0" presId="urn:microsoft.com/office/officeart/2005/8/layout/list1"/>
    <dgm:cxn modelId="{AE9BD20B-E080-4AB5-8400-8FCE6D45560C}" type="presParOf" srcId="{6D2CF2E6-EFE5-4952-BE49-9A02B10C2CD2}" destId="{E2470B9A-C1CA-40F1-AABB-44BDDA1016DC}" srcOrd="0" destOrd="0" presId="urn:microsoft.com/office/officeart/2005/8/layout/list1"/>
    <dgm:cxn modelId="{D1FB7B4A-B843-45B0-9BA0-2A0EE5F15D2E}" type="presParOf" srcId="{6D2CF2E6-EFE5-4952-BE49-9A02B10C2CD2}" destId="{47ADF412-0511-41A7-9B84-28A16453AA90}" srcOrd="1" destOrd="0" presId="urn:microsoft.com/office/officeart/2005/8/layout/list1"/>
    <dgm:cxn modelId="{7DAB43AF-46E5-4F01-BEA3-7A9705AC423B}" type="presParOf" srcId="{1F98F551-ECBF-49D0-B22F-4564D9D7A1EA}" destId="{15160CF3-2D20-42C8-B921-CDB90B761772}" srcOrd="5" destOrd="0" presId="urn:microsoft.com/office/officeart/2005/8/layout/list1"/>
    <dgm:cxn modelId="{F4CCF0EC-C8AC-4BFF-B555-146F055E652F}" type="presParOf" srcId="{1F98F551-ECBF-49D0-B22F-4564D9D7A1EA}" destId="{69BC606D-DA22-43F4-ADBA-31F460BEBF44}" srcOrd="6" destOrd="0" presId="urn:microsoft.com/office/officeart/2005/8/layout/list1"/>
    <dgm:cxn modelId="{8EA0C5D3-D433-41C0-BF23-378E80F5ED46}" type="presParOf" srcId="{1F98F551-ECBF-49D0-B22F-4564D9D7A1EA}" destId="{F77F2A9F-BF4E-42BA-8F7A-EE810790C4EF}" srcOrd="7" destOrd="0" presId="urn:microsoft.com/office/officeart/2005/8/layout/list1"/>
    <dgm:cxn modelId="{1BE2557D-3FAB-4176-AC5A-15FB04C21C09}" type="presParOf" srcId="{1F98F551-ECBF-49D0-B22F-4564D9D7A1EA}" destId="{A76B00CB-353B-4AB6-9A08-C06055969D70}" srcOrd="8" destOrd="0" presId="urn:microsoft.com/office/officeart/2005/8/layout/list1"/>
    <dgm:cxn modelId="{2D5EBD5F-3ACE-488B-8780-E522CE23D04C}" type="presParOf" srcId="{A76B00CB-353B-4AB6-9A08-C06055969D70}" destId="{5DDF099B-6380-4237-A973-31B432BF2E79}" srcOrd="0" destOrd="0" presId="urn:microsoft.com/office/officeart/2005/8/layout/list1"/>
    <dgm:cxn modelId="{49B957D9-130E-496A-BD8E-A6402702104B}" type="presParOf" srcId="{A76B00CB-353B-4AB6-9A08-C06055969D70}" destId="{0036600E-3163-4DDA-821F-696718C9124E}" srcOrd="1" destOrd="0" presId="urn:microsoft.com/office/officeart/2005/8/layout/list1"/>
    <dgm:cxn modelId="{79EC470E-30D9-46CE-8959-FDC3C5E36DE3}" type="presParOf" srcId="{1F98F551-ECBF-49D0-B22F-4564D9D7A1EA}" destId="{338925C8-56B5-4661-B0C8-36AAB0DF72B0}" srcOrd="9" destOrd="0" presId="urn:microsoft.com/office/officeart/2005/8/layout/list1"/>
    <dgm:cxn modelId="{154B4D7D-C220-44C4-A7D3-3DBFBA3DDED7}" type="presParOf" srcId="{1F98F551-ECBF-49D0-B22F-4564D9D7A1EA}" destId="{85BC2E48-4E3A-4393-A624-D41D854481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2DE76D-8B8E-4B26-9DAF-113736B79F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13A072-AEEB-46E5-BFDC-960830F8FD04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Déficit</a:t>
          </a:r>
          <a:endParaRPr lang="pt-BR" b="1" u="none" dirty="0">
            <a:solidFill>
              <a:schemeClr val="bg2"/>
            </a:solidFill>
          </a:endParaRPr>
        </a:p>
      </dgm:t>
    </dgm:pt>
    <dgm:pt modelId="{EE8C065D-742C-4925-AC4C-AB6F2CC19ECC}" type="parTrans" cxnId="{E1DFDA91-6584-47F7-83C1-AE0513D9B364}">
      <dgm:prSet/>
      <dgm:spPr/>
      <dgm:t>
        <a:bodyPr/>
        <a:lstStyle/>
        <a:p>
          <a:endParaRPr lang="pt-BR"/>
        </a:p>
      </dgm:t>
    </dgm:pt>
    <dgm:pt modelId="{099BA95D-F09E-4EF2-B289-22B49A21ECD0}" type="sibTrans" cxnId="{E1DFDA91-6584-47F7-83C1-AE0513D9B364}">
      <dgm:prSet/>
      <dgm:spPr/>
      <dgm:t>
        <a:bodyPr/>
        <a:lstStyle/>
        <a:p>
          <a:endParaRPr lang="pt-BR"/>
        </a:p>
      </dgm:t>
    </dgm:pt>
    <dgm:pt modelId="{1F53B5B9-5292-44F2-94B1-E26E3A0A63BA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Necessidade de investimentos anuais: </a:t>
          </a:r>
          <a:r>
            <a:rPr lang="pt-BR" b="1" dirty="0" smtClean="0">
              <a:solidFill>
                <a:srgbClr val="000000"/>
              </a:solidFill>
            </a:rPr>
            <a:t>R$ 20,9 bi x </a:t>
          </a:r>
          <a:r>
            <a:rPr lang="pt-BR" dirty="0" smtClean="0">
              <a:solidFill>
                <a:srgbClr val="000000"/>
              </a:solidFill>
            </a:rPr>
            <a:t>Investimento médio realizado (2007-2016):  </a:t>
          </a:r>
          <a:r>
            <a:rPr lang="pt-BR" b="1" dirty="0" smtClean="0">
              <a:solidFill>
                <a:srgbClr val="000000"/>
              </a:solidFill>
            </a:rPr>
            <a:t>R$ 11,6 bi</a:t>
          </a:r>
          <a:endParaRPr lang="pt-BR" dirty="0"/>
        </a:p>
      </dgm:t>
    </dgm:pt>
    <dgm:pt modelId="{599DD751-F395-4CDA-8F97-A39C1D13D966}" type="parTrans" cxnId="{8389B07B-4D83-4CB8-85AE-5700CB692C61}">
      <dgm:prSet/>
      <dgm:spPr/>
      <dgm:t>
        <a:bodyPr/>
        <a:lstStyle/>
        <a:p>
          <a:endParaRPr lang="pt-BR"/>
        </a:p>
      </dgm:t>
    </dgm:pt>
    <dgm:pt modelId="{3D3749B7-DF78-4CB5-A67F-82CCA1C6441A}" type="sibTrans" cxnId="{8389B07B-4D83-4CB8-85AE-5700CB692C61}">
      <dgm:prSet/>
      <dgm:spPr/>
      <dgm:t>
        <a:bodyPr/>
        <a:lstStyle/>
        <a:p>
          <a:endParaRPr lang="pt-BR"/>
        </a:p>
      </dgm:t>
    </dgm:pt>
    <dgm:pt modelId="{721150B0-AB61-4D95-ADBD-44CFE3EB93C6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Concentração</a:t>
          </a:r>
          <a:endParaRPr lang="pt-BR" u="none" dirty="0">
            <a:solidFill>
              <a:schemeClr val="bg2"/>
            </a:solidFill>
          </a:endParaRPr>
        </a:p>
      </dgm:t>
    </dgm:pt>
    <dgm:pt modelId="{C1834294-8C04-43F6-811A-F28DA0BEB0AB}" type="parTrans" cxnId="{D7750254-EBE8-44E4-99A1-8BF0155D697E}">
      <dgm:prSet/>
      <dgm:spPr/>
      <dgm:t>
        <a:bodyPr/>
        <a:lstStyle/>
        <a:p>
          <a:endParaRPr lang="pt-BR"/>
        </a:p>
      </dgm:t>
    </dgm:pt>
    <dgm:pt modelId="{3ED26BC1-82E9-48D5-8E57-65825A6D28D9}" type="sibTrans" cxnId="{D7750254-EBE8-44E4-99A1-8BF0155D697E}">
      <dgm:prSet/>
      <dgm:spPr/>
      <dgm:t>
        <a:bodyPr/>
        <a:lstStyle/>
        <a:p>
          <a:endParaRPr lang="pt-BR"/>
        </a:p>
      </dgm:t>
    </dgm:pt>
    <dgm:pt modelId="{FB9908C6-B41F-48B1-B111-3C228B7C266F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52%</a:t>
          </a:r>
          <a:r>
            <a:rPr lang="pt-BR" dirty="0" smtClean="0">
              <a:solidFill>
                <a:srgbClr val="000000"/>
              </a:solidFill>
            </a:rPr>
            <a:t> dos investimentos em </a:t>
          </a:r>
          <a:r>
            <a:rPr lang="pt-BR" b="1" dirty="0" smtClean="0">
              <a:solidFill>
                <a:srgbClr val="000000"/>
              </a:solidFill>
            </a:rPr>
            <a:t>SP, MG e PR</a:t>
          </a:r>
          <a:r>
            <a:rPr lang="pt-BR" dirty="0" smtClean="0">
              <a:solidFill>
                <a:srgbClr val="000000"/>
              </a:solidFill>
            </a:rPr>
            <a:t>, capitaneados por suas CESBs.</a:t>
          </a:r>
          <a:endParaRPr lang="pt-BR" dirty="0"/>
        </a:p>
      </dgm:t>
    </dgm:pt>
    <dgm:pt modelId="{51954C0F-6E0B-44B3-B06E-AF1DDF6AE589}" type="parTrans" cxnId="{3A1C46B2-87BE-4375-BE79-A9A426E70099}">
      <dgm:prSet/>
      <dgm:spPr/>
      <dgm:t>
        <a:bodyPr/>
        <a:lstStyle/>
        <a:p>
          <a:endParaRPr lang="pt-BR"/>
        </a:p>
      </dgm:t>
    </dgm:pt>
    <dgm:pt modelId="{DBDEA025-05F3-4D16-AD03-7E23ED4DF995}" type="sibTrans" cxnId="{3A1C46B2-87BE-4375-BE79-A9A426E70099}">
      <dgm:prSet/>
      <dgm:spPr/>
      <dgm:t>
        <a:bodyPr/>
        <a:lstStyle/>
        <a:p>
          <a:endParaRPr lang="pt-BR"/>
        </a:p>
      </dgm:t>
    </dgm:pt>
    <dgm:pt modelId="{EAC35CCE-20C2-46F3-A0BD-35D1023C4C84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Desigualdades regionais</a:t>
          </a:r>
          <a:endParaRPr lang="pt-BR" u="none" dirty="0">
            <a:solidFill>
              <a:schemeClr val="bg2"/>
            </a:solidFill>
          </a:endParaRPr>
        </a:p>
      </dgm:t>
    </dgm:pt>
    <dgm:pt modelId="{708161DD-15AA-4819-A384-B32A84A5B955}" type="parTrans" cxnId="{7943F7E8-48D4-4E18-8716-988B3EDBA793}">
      <dgm:prSet/>
      <dgm:spPr/>
      <dgm:t>
        <a:bodyPr/>
        <a:lstStyle/>
        <a:p>
          <a:endParaRPr lang="pt-BR"/>
        </a:p>
      </dgm:t>
    </dgm:pt>
    <dgm:pt modelId="{CA0A78F4-E3E1-4DA0-AA51-2D732FBF822C}" type="sibTrans" cxnId="{7943F7E8-48D4-4E18-8716-988B3EDBA793}">
      <dgm:prSet/>
      <dgm:spPr/>
      <dgm:t>
        <a:bodyPr/>
        <a:lstStyle/>
        <a:p>
          <a:endParaRPr lang="pt-BR"/>
        </a:p>
      </dgm:t>
    </dgm:pt>
    <dgm:pt modelId="{C6FBB785-23E0-4228-900F-FFA81D08C970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N e NE</a:t>
          </a:r>
          <a:r>
            <a:rPr lang="pt-BR" dirty="0" smtClean="0">
              <a:solidFill>
                <a:srgbClr val="000000"/>
              </a:solidFill>
            </a:rPr>
            <a:t> receberam apenas </a:t>
          </a:r>
          <a:r>
            <a:rPr lang="pt-BR" b="1" dirty="0" smtClean="0">
              <a:solidFill>
                <a:srgbClr val="000000"/>
              </a:solidFill>
            </a:rPr>
            <a:t>22% dos investimentos</a:t>
          </a:r>
          <a:r>
            <a:rPr lang="pt-BR" dirty="0" smtClean="0">
              <a:solidFill>
                <a:srgbClr val="000000"/>
              </a:solidFill>
            </a:rPr>
            <a:t>,  MAS concentram </a:t>
          </a:r>
          <a:r>
            <a:rPr lang="pt-BR" b="1" dirty="0" smtClean="0">
              <a:solidFill>
                <a:srgbClr val="000000"/>
              </a:solidFill>
            </a:rPr>
            <a:t>60% do déficit</a:t>
          </a:r>
          <a:r>
            <a:rPr lang="pt-BR" dirty="0" smtClean="0">
              <a:solidFill>
                <a:srgbClr val="000000"/>
              </a:solidFill>
            </a:rPr>
            <a:t> em </a:t>
          </a:r>
          <a:r>
            <a:rPr lang="pt-BR" b="1" dirty="0" smtClean="0">
              <a:solidFill>
                <a:srgbClr val="000000"/>
              </a:solidFill>
            </a:rPr>
            <a:t>água</a:t>
          </a:r>
          <a:r>
            <a:rPr lang="pt-BR" dirty="0" smtClean="0">
              <a:solidFill>
                <a:srgbClr val="000000"/>
              </a:solidFill>
            </a:rPr>
            <a:t>  e </a:t>
          </a:r>
          <a:r>
            <a:rPr lang="pt-BR" b="1" dirty="0" smtClean="0">
              <a:solidFill>
                <a:srgbClr val="000000"/>
              </a:solidFill>
            </a:rPr>
            <a:t>46% do déficit</a:t>
          </a:r>
          <a:r>
            <a:rPr lang="pt-BR" dirty="0" smtClean="0">
              <a:solidFill>
                <a:srgbClr val="000000"/>
              </a:solidFill>
            </a:rPr>
            <a:t> em </a:t>
          </a:r>
          <a:r>
            <a:rPr lang="pt-BR" b="1" dirty="0" smtClean="0">
              <a:solidFill>
                <a:srgbClr val="000000"/>
              </a:solidFill>
            </a:rPr>
            <a:t>esgoto.</a:t>
          </a:r>
          <a:r>
            <a:rPr lang="pt-BR" dirty="0" smtClean="0">
              <a:solidFill>
                <a:srgbClr val="000000"/>
              </a:solidFill>
            </a:rPr>
            <a:t>	</a:t>
          </a:r>
          <a:endParaRPr lang="pt-BR" dirty="0"/>
        </a:p>
      </dgm:t>
    </dgm:pt>
    <dgm:pt modelId="{23F24E27-EDD0-4267-8A9D-C153821F7115}" type="parTrans" cxnId="{15B978C7-492A-4DDD-A0EA-E33921F75895}">
      <dgm:prSet/>
      <dgm:spPr/>
      <dgm:t>
        <a:bodyPr/>
        <a:lstStyle/>
        <a:p>
          <a:endParaRPr lang="pt-BR"/>
        </a:p>
      </dgm:t>
    </dgm:pt>
    <dgm:pt modelId="{66AAA94F-5803-44AD-A0A4-79E767603B65}" type="sibTrans" cxnId="{15B978C7-492A-4DDD-A0EA-E33921F75895}">
      <dgm:prSet/>
      <dgm:spPr/>
      <dgm:t>
        <a:bodyPr/>
        <a:lstStyle/>
        <a:p>
          <a:endParaRPr lang="pt-BR"/>
        </a:p>
      </dgm:t>
    </dgm:pt>
    <dgm:pt modelId="{92983161-BECB-4363-92BD-93F396B6E78C}" type="pres">
      <dgm:prSet presAssocID="{E42DE76D-8B8E-4B26-9DAF-113736B79F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141251-F0F2-4810-99ED-9579506B6671}" type="pres">
      <dgm:prSet presAssocID="{3113A072-AEEB-46E5-BFDC-960830F8FD04}" presName="composite" presStyleCnt="0"/>
      <dgm:spPr/>
    </dgm:pt>
    <dgm:pt modelId="{F4DCAB04-DCE2-42D1-A485-1AC4719E3A9C}" type="pres">
      <dgm:prSet presAssocID="{3113A072-AEEB-46E5-BFDC-960830F8FD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731FD-A18B-45A6-895C-39BB6FCFFBBA}" type="pres">
      <dgm:prSet presAssocID="{3113A072-AEEB-46E5-BFDC-960830F8FD0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A2E67-85AF-40FC-9382-3F55969AF067}" type="pres">
      <dgm:prSet presAssocID="{099BA95D-F09E-4EF2-B289-22B49A21ECD0}" presName="space" presStyleCnt="0"/>
      <dgm:spPr/>
    </dgm:pt>
    <dgm:pt modelId="{41572D32-77F1-4E99-9A39-D9BCDD01CC45}" type="pres">
      <dgm:prSet presAssocID="{721150B0-AB61-4D95-ADBD-44CFE3EB93C6}" presName="composite" presStyleCnt="0"/>
      <dgm:spPr/>
    </dgm:pt>
    <dgm:pt modelId="{C620E54E-9660-4AA0-8CF8-3735F34E7A9A}" type="pres">
      <dgm:prSet presAssocID="{721150B0-AB61-4D95-ADBD-44CFE3EB93C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6A972-A9D7-43D5-A672-3E717E2833A1}" type="pres">
      <dgm:prSet presAssocID="{721150B0-AB61-4D95-ADBD-44CFE3EB93C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77FA90-F626-43A9-8009-FD97A455D559}" type="pres">
      <dgm:prSet presAssocID="{3ED26BC1-82E9-48D5-8E57-65825A6D28D9}" presName="space" presStyleCnt="0"/>
      <dgm:spPr/>
    </dgm:pt>
    <dgm:pt modelId="{6ADC3385-03A9-4AC4-989B-ECC018CAF02C}" type="pres">
      <dgm:prSet presAssocID="{EAC35CCE-20C2-46F3-A0BD-35D1023C4C84}" presName="composite" presStyleCnt="0"/>
      <dgm:spPr/>
    </dgm:pt>
    <dgm:pt modelId="{3B3AE9BA-868E-4960-8C32-25808CC3A1B4}" type="pres">
      <dgm:prSet presAssocID="{EAC35CCE-20C2-46F3-A0BD-35D1023C4C8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4AA42-518D-4DB2-91DC-46769F17006D}" type="pres">
      <dgm:prSet presAssocID="{EAC35CCE-20C2-46F3-A0BD-35D1023C4C8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89B07B-4D83-4CB8-85AE-5700CB692C61}" srcId="{3113A072-AEEB-46E5-BFDC-960830F8FD04}" destId="{1F53B5B9-5292-44F2-94B1-E26E3A0A63BA}" srcOrd="0" destOrd="0" parTransId="{599DD751-F395-4CDA-8F97-A39C1D13D966}" sibTransId="{3D3749B7-DF78-4CB5-A67F-82CCA1C6441A}"/>
    <dgm:cxn modelId="{E1DFDA91-6584-47F7-83C1-AE0513D9B364}" srcId="{E42DE76D-8B8E-4B26-9DAF-113736B79F71}" destId="{3113A072-AEEB-46E5-BFDC-960830F8FD04}" srcOrd="0" destOrd="0" parTransId="{EE8C065D-742C-4925-AC4C-AB6F2CC19ECC}" sibTransId="{099BA95D-F09E-4EF2-B289-22B49A21ECD0}"/>
    <dgm:cxn modelId="{D05E5992-8B00-42E9-86C2-BA1725AAF421}" type="presOf" srcId="{C6FBB785-23E0-4228-900F-FFA81D08C970}" destId="{CD94AA42-518D-4DB2-91DC-46769F17006D}" srcOrd="0" destOrd="0" presId="urn:microsoft.com/office/officeart/2005/8/layout/hList1"/>
    <dgm:cxn modelId="{CD11BC71-0152-43CC-AB85-9AA4DAC574A7}" type="presOf" srcId="{721150B0-AB61-4D95-ADBD-44CFE3EB93C6}" destId="{C620E54E-9660-4AA0-8CF8-3735F34E7A9A}" srcOrd="0" destOrd="0" presId="urn:microsoft.com/office/officeart/2005/8/layout/hList1"/>
    <dgm:cxn modelId="{15B978C7-492A-4DDD-A0EA-E33921F75895}" srcId="{EAC35CCE-20C2-46F3-A0BD-35D1023C4C84}" destId="{C6FBB785-23E0-4228-900F-FFA81D08C970}" srcOrd="0" destOrd="0" parTransId="{23F24E27-EDD0-4267-8A9D-C153821F7115}" sibTransId="{66AAA94F-5803-44AD-A0A4-79E767603B65}"/>
    <dgm:cxn modelId="{CCDD8F6A-4AD6-440E-B8D7-5EFF4DDEDDBD}" type="presOf" srcId="{FB9908C6-B41F-48B1-B111-3C228B7C266F}" destId="{75A6A972-A9D7-43D5-A672-3E717E2833A1}" srcOrd="0" destOrd="0" presId="urn:microsoft.com/office/officeart/2005/8/layout/hList1"/>
    <dgm:cxn modelId="{04C81CA9-146D-44B3-8B60-8214FA5F34B1}" type="presOf" srcId="{EAC35CCE-20C2-46F3-A0BD-35D1023C4C84}" destId="{3B3AE9BA-868E-4960-8C32-25808CC3A1B4}" srcOrd="0" destOrd="0" presId="urn:microsoft.com/office/officeart/2005/8/layout/hList1"/>
    <dgm:cxn modelId="{7943F7E8-48D4-4E18-8716-988B3EDBA793}" srcId="{E42DE76D-8B8E-4B26-9DAF-113736B79F71}" destId="{EAC35CCE-20C2-46F3-A0BD-35D1023C4C84}" srcOrd="2" destOrd="0" parTransId="{708161DD-15AA-4819-A384-B32A84A5B955}" sibTransId="{CA0A78F4-E3E1-4DA0-AA51-2D732FBF822C}"/>
    <dgm:cxn modelId="{3E0AF471-D1EC-4D82-91EC-C1423DBCFA99}" type="presOf" srcId="{E42DE76D-8B8E-4B26-9DAF-113736B79F71}" destId="{92983161-BECB-4363-92BD-93F396B6E78C}" srcOrd="0" destOrd="0" presId="urn:microsoft.com/office/officeart/2005/8/layout/hList1"/>
    <dgm:cxn modelId="{3A1C46B2-87BE-4375-BE79-A9A426E70099}" srcId="{721150B0-AB61-4D95-ADBD-44CFE3EB93C6}" destId="{FB9908C6-B41F-48B1-B111-3C228B7C266F}" srcOrd="0" destOrd="0" parTransId="{51954C0F-6E0B-44B3-B06E-AF1DDF6AE589}" sibTransId="{DBDEA025-05F3-4D16-AD03-7E23ED4DF995}"/>
    <dgm:cxn modelId="{0CCA4917-805E-442F-A98D-54DE351E5CA9}" type="presOf" srcId="{1F53B5B9-5292-44F2-94B1-E26E3A0A63BA}" destId="{A70731FD-A18B-45A6-895C-39BB6FCFFBBA}" srcOrd="0" destOrd="0" presId="urn:microsoft.com/office/officeart/2005/8/layout/hList1"/>
    <dgm:cxn modelId="{D7750254-EBE8-44E4-99A1-8BF0155D697E}" srcId="{E42DE76D-8B8E-4B26-9DAF-113736B79F71}" destId="{721150B0-AB61-4D95-ADBD-44CFE3EB93C6}" srcOrd="1" destOrd="0" parTransId="{C1834294-8C04-43F6-811A-F28DA0BEB0AB}" sibTransId="{3ED26BC1-82E9-48D5-8E57-65825A6D28D9}"/>
    <dgm:cxn modelId="{519E90AB-9431-4A2A-8DBD-35B0558AE291}" type="presOf" srcId="{3113A072-AEEB-46E5-BFDC-960830F8FD04}" destId="{F4DCAB04-DCE2-42D1-A485-1AC4719E3A9C}" srcOrd="0" destOrd="0" presId="urn:microsoft.com/office/officeart/2005/8/layout/hList1"/>
    <dgm:cxn modelId="{A453134E-F535-4C66-9B4B-C8AEA459E8C4}" type="presParOf" srcId="{92983161-BECB-4363-92BD-93F396B6E78C}" destId="{2D141251-F0F2-4810-99ED-9579506B6671}" srcOrd="0" destOrd="0" presId="urn:microsoft.com/office/officeart/2005/8/layout/hList1"/>
    <dgm:cxn modelId="{4C30E076-413C-44BA-A67A-44ACD61BB206}" type="presParOf" srcId="{2D141251-F0F2-4810-99ED-9579506B6671}" destId="{F4DCAB04-DCE2-42D1-A485-1AC4719E3A9C}" srcOrd="0" destOrd="0" presId="urn:microsoft.com/office/officeart/2005/8/layout/hList1"/>
    <dgm:cxn modelId="{11824672-9A91-4899-99E2-359284813CB3}" type="presParOf" srcId="{2D141251-F0F2-4810-99ED-9579506B6671}" destId="{A70731FD-A18B-45A6-895C-39BB6FCFFBBA}" srcOrd="1" destOrd="0" presId="urn:microsoft.com/office/officeart/2005/8/layout/hList1"/>
    <dgm:cxn modelId="{EB97BAAC-B216-42D6-8106-FF85DA177912}" type="presParOf" srcId="{92983161-BECB-4363-92BD-93F396B6E78C}" destId="{920A2E67-85AF-40FC-9382-3F55969AF067}" srcOrd="1" destOrd="0" presId="urn:microsoft.com/office/officeart/2005/8/layout/hList1"/>
    <dgm:cxn modelId="{2308B9DF-E147-421F-B12B-3510EDCA9A4B}" type="presParOf" srcId="{92983161-BECB-4363-92BD-93F396B6E78C}" destId="{41572D32-77F1-4E99-9A39-D9BCDD01CC45}" srcOrd="2" destOrd="0" presId="urn:microsoft.com/office/officeart/2005/8/layout/hList1"/>
    <dgm:cxn modelId="{1C9DE36E-368A-4E84-8B6C-ACACA5CF9E87}" type="presParOf" srcId="{41572D32-77F1-4E99-9A39-D9BCDD01CC45}" destId="{C620E54E-9660-4AA0-8CF8-3735F34E7A9A}" srcOrd="0" destOrd="0" presId="urn:microsoft.com/office/officeart/2005/8/layout/hList1"/>
    <dgm:cxn modelId="{2A0CF780-289F-45C8-8A77-99015785CBFA}" type="presParOf" srcId="{41572D32-77F1-4E99-9A39-D9BCDD01CC45}" destId="{75A6A972-A9D7-43D5-A672-3E717E2833A1}" srcOrd="1" destOrd="0" presId="urn:microsoft.com/office/officeart/2005/8/layout/hList1"/>
    <dgm:cxn modelId="{32026EA1-EC99-4FFD-8E92-184532201A47}" type="presParOf" srcId="{92983161-BECB-4363-92BD-93F396B6E78C}" destId="{F677FA90-F626-43A9-8009-FD97A455D559}" srcOrd="3" destOrd="0" presId="urn:microsoft.com/office/officeart/2005/8/layout/hList1"/>
    <dgm:cxn modelId="{FD4B06D5-78E8-422D-9F8E-464E2CDE058F}" type="presParOf" srcId="{92983161-BECB-4363-92BD-93F396B6E78C}" destId="{6ADC3385-03A9-4AC4-989B-ECC018CAF02C}" srcOrd="4" destOrd="0" presId="urn:microsoft.com/office/officeart/2005/8/layout/hList1"/>
    <dgm:cxn modelId="{E954BB15-2CDE-44F7-98D4-7BB15C04AE61}" type="presParOf" srcId="{6ADC3385-03A9-4AC4-989B-ECC018CAF02C}" destId="{3B3AE9BA-868E-4960-8C32-25808CC3A1B4}" srcOrd="0" destOrd="0" presId="urn:microsoft.com/office/officeart/2005/8/layout/hList1"/>
    <dgm:cxn modelId="{EBBB9D29-8E35-457D-B108-A6ED6EDF1BE6}" type="presParOf" srcId="{6ADC3385-03A9-4AC4-989B-ECC018CAF02C}" destId="{CD94AA42-518D-4DB2-91DC-46769F1700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2DE76D-8B8E-4B26-9DAF-113736B79F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13A072-AEEB-46E5-BFDC-960830F8FD04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Abastecimento de água</a:t>
          </a:r>
          <a:endParaRPr lang="pt-BR" b="1" u="none" dirty="0">
            <a:solidFill>
              <a:schemeClr val="bg2"/>
            </a:solidFill>
          </a:endParaRPr>
        </a:p>
      </dgm:t>
    </dgm:pt>
    <dgm:pt modelId="{EE8C065D-742C-4925-AC4C-AB6F2CC19ECC}" type="parTrans" cxnId="{E1DFDA91-6584-47F7-83C1-AE0513D9B364}">
      <dgm:prSet/>
      <dgm:spPr/>
      <dgm:t>
        <a:bodyPr/>
        <a:lstStyle/>
        <a:p>
          <a:endParaRPr lang="pt-BR"/>
        </a:p>
      </dgm:t>
    </dgm:pt>
    <dgm:pt modelId="{099BA95D-F09E-4EF2-B289-22B49A21ECD0}" type="sibTrans" cxnId="{E1DFDA91-6584-47F7-83C1-AE0513D9B364}">
      <dgm:prSet/>
      <dgm:spPr/>
      <dgm:t>
        <a:bodyPr/>
        <a:lstStyle/>
        <a:p>
          <a:endParaRPr lang="pt-BR"/>
        </a:p>
      </dgm:t>
    </dgm:pt>
    <dgm:pt modelId="{721150B0-AB61-4D95-ADBD-44CFE3EB93C6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Esgotamento sanitário</a:t>
          </a:r>
          <a:endParaRPr lang="pt-BR" b="1" u="none" dirty="0">
            <a:solidFill>
              <a:schemeClr val="bg2"/>
            </a:solidFill>
          </a:endParaRPr>
        </a:p>
      </dgm:t>
    </dgm:pt>
    <dgm:pt modelId="{C1834294-8C04-43F6-811A-F28DA0BEB0AB}" type="parTrans" cxnId="{D7750254-EBE8-44E4-99A1-8BF0155D697E}">
      <dgm:prSet/>
      <dgm:spPr/>
      <dgm:t>
        <a:bodyPr/>
        <a:lstStyle/>
        <a:p>
          <a:endParaRPr lang="pt-BR"/>
        </a:p>
      </dgm:t>
    </dgm:pt>
    <dgm:pt modelId="{3ED26BC1-82E9-48D5-8E57-65825A6D28D9}" type="sibTrans" cxnId="{D7750254-EBE8-44E4-99A1-8BF0155D697E}">
      <dgm:prSet/>
      <dgm:spPr/>
      <dgm:t>
        <a:bodyPr/>
        <a:lstStyle/>
        <a:p>
          <a:endParaRPr lang="pt-BR"/>
        </a:p>
      </dgm:t>
    </dgm:pt>
    <dgm:pt modelId="{FB9908C6-B41F-48B1-B111-3C228B7C266F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1.091</a:t>
          </a:r>
          <a:r>
            <a:rPr lang="pt-BR" b="0" dirty="0" smtClean="0">
              <a:solidFill>
                <a:srgbClr val="000000"/>
              </a:solidFill>
            </a:rPr>
            <a:t> prestadores</a:t>
          </a:r>
          <a:endParaRPr lang="pt-BR" b="0" dirty="0">
            <a:solidFill>
              <a:srgbClr val="000000"/>
            </a:solidFill>
          </a:endParaRPr>
        </a:p>
      </dgm:t>
    </dgm:pt>
    <dgm:pt modelId="{51954C0F-6E0B-44B3-B06E-AF1DDF6AE589}" type="parTrans" cxnId="{3A1C46B2-87BE-4375-BE79-A9A426E70099}">
      <dgm:prSet/>
      <dgm:spPr/>
      <dgm:t>
        <a:bodyPr/>
        <a:lstStyle/>
        <a:p>
          <a:endParaRPr lang="pt-BR"/>
        </a:p>
      </dgm:t>
    </dgm:pt>
    <dgm:pt modelId="{DBDEA025-05F3-4D16-AD03-7E23ED4DF995}" type="sibTrans" cxnId="{3A1C46B2-87BE-4375-BE79-A9A426E70099}">
      <dgm:prSet/>
      <dgm:spPr/>
      <dgm:t>
        <a:bodyPr/>
        <a:lstStyle/>
        <a:p>
          <a:endParaRPr lang="pt-BR"/>
        </a:p>
      </dgm:t>
    </dgm:pt>
    <dgm:pt modelId="{CF7EF1D5-677C-4C28-B889-09AA20EBBAFA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1.057</a:t>
          </a:r>
          <a:r>
            <a:rPr lang="pt-BR" b="0" dirty="0" smtClean="0">
              <a:solidFill>
                <a:srgbClr val="000000"/>
              </a:solidFill>
            </a:rPr>
            <a:t> prestadores</a:t>
          </a:r>
          <a:endParaRPr lang="pt-BR" b="0" dirty="0">
            <a:solidFill>
              <a:srgbClr val="000000"/>
            </a:solidFill>
          </a:endParaRPr>
        </a:p>
      </dgm:t>
    </dgm:pt>
    <dgm:pt modelId="{9723497E-BC9F-4909-8210-2A98B9815B2B}" type="parTrans" cxnId="{675F98DF-60AB-4791-BB6D-0DF8E9C34AC0}">
      <dgm:prSet/>
      <dgm:spPr/>
      <dgm:t>
        <a:bodyPr/>
        <a:lstStyle/>
        <a:p>
          <a:endParaRPr lang="pt-BR"/>
        </a:p>
      </dgm:t>
    </dgm:pt>
    <dgm:pt modelId="{AD7768A4-9ACD-4DD8-A064-98EA51B809CC}" type="sibTrans" cxnId="{675F98DF-60AB-4791-BB6D-0DF8E9C34AC0}">
      <dgm:prSet/>
      <dgm:spPr/>
      <dgm:t>
        <a:bodyPr/>
        <a:lstStyle/>
        <a:p>
          <a:endParaRPr lang="pt-BR"/>
        </a:p>
      </dgm:t>
    </dgm:pt>
    <dgm:pt modelId="{73032DB1-73C6-4C90-8088-CFDD6477A14E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253</a:t>
          </a:r>
          <a:r>
            <a:rPr lang="pt-BR" b="0" dirty="0" smtClean="0">
              <a:solidFill>
                <a:srgbClr val="000000"/>
              </a:solidFill>
            </a:rPr>
            <a:t> (24%) prestadores com </a:t>
          </a:r>
          <a:r>
            <a:rPr lang="pt-BR" b="1" dirty="0" smtClean="0">
              <a:solidFill>
                <a:srgbClr val="000000"/>
              </a:solidFill>
            </a:rPr>
            <a:t>serviços universalizados</a:t>
          </a:r>
          <a:endParaRPr lang="pt-BR" b="1" dirty="0">
            <a:solidFill>
              <a:srgbClr val="000000"/>
            </a:solidFill>
          </a:endParaRPr>
        </a:p>
      </dgm:t>
    </dgm:pt>
    <dgm:pt modelId="{0271D2D6-F7C7-43B1-9E94-7798CBCC66CA}" type="parTrans" cxnId="{4D7C219F-F9E1-4762-A612-CF69F7B95150}">
      <dgm:prSet/>
      <dgm:spPr/>
      <dgm:t>
        <a:bodyPr/>
        <a:lstStyle/>
        <a:p>
          <a:endParaRPr lang="pt-BR"/>
        </a:p>
      </dgm:t>
    </dgm:pt>
    <dgm:pt modelId="{0E7A6E4E-FCF6-4146-9B6D-E6636AEF9B3B}" type="sibTrans" cxnId="{4D7C219F-F9E1-4762-A612-CF69F7B95150}">
      <dgm:prSet/>
      <dgm:spPr/>
      <dgm:t>
        <a:bodyPr/>
        <a:lstStyle/>
        <a:p>
          <a:endParaRPr lang="pt-BR"/>
        </a:p>
      </dgm:t>
    </dgm:pt>
    <dgm:pt modelId="{AE69243B-377D-4ED0-9D95-EBB40CD95201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665</a:t>
          </a:r>
          <a:r>
            <a:rPr lang="pt-BR" b="0" dirty="0" smtClean="0">
              <a:solidFill>
                <a:srgbClr val="000000"/>
              </a:solidFill>
            </a:rPr>
            <a:t> (63%) prestadores com índice de atendimento </a:t>
          </a:r>
          <a:r>
            <a:rPr lang="pt-BR" b="1" dirty="0" smtClean="0">
              <a:solidFill>
                <a:srgbClr val="000000"/>
              </a:solidFill>
            </a:rPr>
            <a:t>acima da média nacional, </a:t>
          </a:r>
          <a:r>
            <a:rPr lang="pt-BR" b="0" dirty="0" smtClean="0">
              <a:solidFill>
                <a:srgbClr val="000000"/>
              </a:solidFill>
            </a:rPr>
            <a:t>de</a:t>
          </a:r>
          <a:r>
            <a:rPr lang="pt-BR" b="1" dirty="0" smtClean="0">
              <a:solidFill>
                <a:srgbClr val="000000"/>
              </a:solidFill>
            </a:rPr>
            <a:t> </a:t>
          </a:r>
          <a:r>
            <a:rPr lang="pt-BR" b="0" dirty="0" smtClean="0">
              <a:solidFill>
                <a:srgbClr val="000000"/>
              </a:solidFill>
            </a:rPr>
            <a:t>83,3%</a:t>
          </a:r>
          <a:endParaRPr lang="pt-BR" b="0" dirty="0">
            <a:solidFill>
              <a:srgbClr val="000000"/>
            </a:solidFill>
          </a:endParaRPr>
        </a:p>
      </dgm:t>
    </dgm:pt>
    <dgm:pt modelId="{2CA3CC9A-4A56-46D6-8D7D-B287646494CD}" type="parTrans" cxnId="{4A81770E-2157-41BF-96E4-9BAF62C98CC8}">
      <dgm:prSet/>
      <dgm:spPr/>
      <dgm:t>
        <a:bodyPr/>
        <a:lstStyle/>
        <a:p>
          <a:endParaRPr lang="pt-BR"/>
        </a:p>
      </dgm:t>
    </dgm:pt>
    <dgm:pt modelId="{ECD40ABE-6E55-4148-A258-FD77180D75CB}" type="sibTrans" cxnId="{4A81770E-2157-41BF-96E4-9BAF62C98CC8}">
      <dgm:prSet/>
      <dgm:spPr/>
      <dgm:t>
        <a:bodyPr/>
        <a:lstStyle/>
        <a:p>
          <a:endParaRPr lang="pt-BR"/>
        </a:p>
      </dgm:t>
    </dgm:pt>
    <dgm:pt modelId="{64FFE7DF-7A22-4A16-9EFA-7F305CD01852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160</a:t>
          </a:r>
          <a:r>
            <a:rPr lang="pt-BR" b="0" dirty="0" smtClean="0">
              <a:solidFill>
                <a:srgbClr val="000000"/>
              </a:solidFill>
            </a:rPr>
            <a:t> (15%) prestadores com </a:t>
          </a:r>
          <a:r>
            <a:rPr lang="pt-BR" b="1" dirty="0" smtClean="0">
              <a:solidFill>
                <a:srgbClr val="000000"/>
              </a:solidFill>
            </a:rPr>
            <a:t>serviços universalizados</a:t>
          </a:r>
          <a:endParaRPr lang="pt-BR" b="1" dirty="0">
            <a:solidFill>
              <a:srgbClr val="000000"/>
            </a:solidFill>
          </a:endParaRPr>
        </a:p>
      </dgm:t>
    </dgm:pt>
    <dgm:pt modelId="{2DB0273F-7F76-4FF4-95F5-AE1C1DCB31CC}" type="parTrans" cxnId="{E34FD664-0418-4A37-A40A-23110BBBCE4F}">
      <dgm:prSet/>
      <dgm:spPr/>
      <dgm:t>
        <a:bodyPr/>
        <a:lstStyle/>
        <a:p>
          <a:endParaRPr lang="pt-BR"/>
        </a:p>
      </dgm:t>
    </dgm:pt>
    <dgm:pt modelId="{517138EA-FBEA-48D2-80F1-5D8EBD78DC7C}" type="sibTrans" cxnId="{E34FD664-0418-4A37-A40A-23110BBBCE4F}">
      <dgm:prSet/>
      <dgm:spPr/>
      <dgm:t>
        <a:bodyPr/>
        <a:lstStyle/>
        <a:p>
          <a:endParaRPr lang="pt-BR"/>
        </a:p>
      </dgm:t>
    </dgm:pt>
    <dgm:pt modelId="{1C258C03-CAF7-40E5-B913-FE3F2374B40E}">
      <dgm:prSet phldrT="[Texto]"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780 </a:t>
          </a:r>
          <a:r>
            <a:rPr lang="pt-BR" b="0" dirty="0" smtClean="0">
              <a:solidFill>
                <a:srgbClr val="000000"/>
              </a:solidFill>
            </a:rPr>
            <a:t>(71%)</a:t>
          </a:r>
          <a:r>
            <a:rPr lang="pt-BR" b="1" dirty="0" smtClean="0">
              <a:solidFill>
                <a:srgbClr val="000000"/>
              </a:solidFill>
            </a:rPr>
            <a:t> </a:t>
          </a:r>
          <a:r>
            <a:rPr lang="pt-BR" b="0" dirty="0" smtClean="0">
              <a:solidFill>
                <a:srgbClr val="000000"/>
              </a:solidFill>
            </a:rPr>
            <a:t>prestadores com índice de</a:t>
          </a:r>
          <a:r>
            <a:rPr lang="pt-BR" b="1" dirty="0" smtClean="0">
              <a:solidFill>
                <a:srgbClr val="000000"/>
              </a:solidFill>
            </a:rPr>
            <a:t> </a:t>
          </a:r>
          <a:r>
            <a:rPr lang="pt-BR" b="0" dirty="0" smtClean="0">
              <a:solidFill>
                <a:srgbClr val="000000"/>
              </a:solidFill>
            </a:rPr>
            <a:t>atendimento </a:t>
          </a:r>
          <a:r>
            <a:rPr lang="pt-BR" b="1" dirty="0" smtClean="0">
              <a:solidFill>
                <a:srgbClr val="000000"/>
              </a:solidFill>
            </a:rPr>
            <a:t>acima da média nacional, </a:t>
          </a:r>
          <a:r>
            <a:rPr lang="pt-BR" b="0" dirty="0" smtClean="0">
              <a:solidFill>
                <a:srgbClr val="000000"/>
              </a:solidFill>
            </a:rPr>
            <a:t>de 51,9%</a:t>
          </a:r>
          <a:endParaRPr lang="pt-BR" b="0" dirty="0">
            <a:solidFill>
              <a:srgbClr val="000000"/>
            </a:solidFill>
          </a:endParaRPr>
        </a:p>
      </dgm:t>
    </dgm:pt>
    <dgm:pt modelId="{5AC3959C-6416-49D6-91F9-033FB413AF14}" type="parTrans" cxnId="{79C40EF6-1BAC-410E-A72E-E228926CED28}">
      <dgm:prSet/>
      <dgm:spPr/>
      <dgm:t>
        <a:bodyPr/>
        <a:lstStyle/>
        <a:p>
          <a:endParaRPr lang="pt-BR"/>
        </a:p>
      </dgm:t>
    </dgm:pt>
    <dgm:pt modelId="{CBAFE22F-326E-4075-9FC9-E1986D7F1603}" type="sibTrans" cxnId="{79C40EF6-1BAC-410E-A72E-E228926CED28}">
      <dgm:prSet/>
      <dgm:spPr/>
      <dgm:t>
        <a:bodyPr/>
        <a:lstStyle/>
        <a:p>
          <a:endParaRPr lang="pt-BR"/>
        </a:p>
      </dgm:t>
    </dgm:pt>
    <dgm:pt modelId="{B20F16C6-F292-48D6-8C0B-3F6BD4ED38E9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Porte populacional</a:t>
          </a:r>
          <a:endParaRPr lang="pt-BR" b="1" u="none" dirty="0">
            <a:solidFill>
              <a:schemeClr val="bg2"/>
            </a:solidFill>
          </a:endParaRPr>
        </a:p>
      </dgm:t>
    </dgm:pt>
    <dgm:pt modelId="{0DAB08AE-E6ED-4991-9E6C-A1AE31015807}" type="parTrans" cxnId="{50286D65-C550-43AE-B591-5EA69AF40C0A}">
      <dgm:prSet/>
      <dgm:spPr/>
      <dgm:t>
        <a:bodyPr/>
        <a:lstStyle/>
        <a:p>
          <a:endParaRPr lang="pt-BR"/>
        </a:p>
      </dgm:t>
    </dgm:pt>
    <dgm:pt modelId="{65418A5F-3237-47F4-ACBD-DD93268F90F5}" type="sibTrans" cxnId="{50286D65-C550-43AE-B591-5EA69AF40C0A}">
      <dgm:prSet/>
      <dgm:spPr/>
      <dgm:t>
        <a:bodyPr/>
        <a:lstStyle/>
        <a:p>
          <a:endParaRPr lang="pt-BR"/>
        </a:p>
      </dgm:t>
    </dgm:pt>
    <dgm:pt modelId="{33FAFD3E-9F4B-4EF7-A906-750093CA45DD}">
      <dgm:prSet/>
      <dgm:spPr/>
      <dgm:t>
        <a:bodyPr/>
        <a:lstStyle/>
        <a:p>
          <a:r>
            <a:rPr lang="pt-BR" b="1" smtClean="0">
              <a:solidFill>
                <a:srgbClr val="000000"/>
              </a:solidFill>
            </a:rPr>
            <a:t>206 prestadores (14%) </a:t>
          </a:r>
          <a:r>
            <a:rPr lang="pt-BR" b="0" smtClean="0">
              <a:solidFill>
                <a:srgbClr val="000000"/>
              </a:solidFill>
            </a:rPr>
            <a:t>atendem municípios com</a:t>
          </a:r>
          <a:r>
            <a:rPr lang="pt-BR" b="1" smtClean="0">
              <a:solidFill>
                <a:srgbClr val="000000"/>
              </a:solidFill>
            </a:rPr>
            <a:t> mais de 50 mil habitantes</a:t>
          </a:r>
          <a:endParaRPr lang="pt-BR"/>
        </a:p>
      </dgm:t>
    </dgm:pt>
    <dgm:pt modelId="{9552CA33-00C2-42C0-9C0A-98CD992CFAEB}" type="parTrans" cxnId="{A1DD1ABF-83D3-4F5B-A716-425409B5F57E}">
      <dgm:prSet/>
      <dgm:spPr/>
      <dgm:t>
        <a:bodyPr/>
        <a:lstStyle/>
        <a:p>
          <a:endParaRPr lang="pt-BR"/>
        </a:p>
      </dgm:t>
    </dgm:pt>
    <dgm:pt modelId="{1A789CB9-515C-4991-A0F3-F5212E827EB4}" type="sibTrans" cxnId="{A1DD1ABF-83D3-4F5B-A716-425409B5F57E}">
      <dgm:prSet/>
      <dgm:spPr/>
      <dgm:t>
        <a:bodyPr/>
        <a:lstStyle/>
        <a:p>
          <a:endParaRPr lang="pt-BR"/>
        </a:p>
      </dgm:t>
    </dgm:pt>
    <dgm:pt modelId="{E573BCD8-0D59-4A13-92CF-F6BE2B008C68}">
      <dgm:prSet/>
      <dgm:spPr/>
      <dgm:t>
        <a:bodyPr/>
        <a:lstStyle/>
        <a:p>
          <a:r>
            <a:rPr lang="pt-BR" b="1" smtClean="0">
              <a:solidFill>
                <a:srgbClr val="000000"/>
              </a:solidFill>
            </a:rPr>
            <a:t>1.049 (69%) </a:t>
          </a:r>
          <a:r>
            <a:rPr lang="pt-BR" b="0" smtClean="0">
              <a:solidFill>
                <a:srgbClr val="000000"/>
              </a:solidFill>
            </a:rPr>
            <a:t>atendem municípios com </a:t>
          </a:r>
          <a:r>
            <a:rPr lang="pt-BR" b="1" smtClean="0">
              <a:solidFill>
                <a:srgbClr val="000000"/>
              </a:solidFill>
            </a:rPr>
            <a:t>menos de 20 mi habitantes</a:t>
          </a:r>
          <a:endParaRPr lang="pt-BR" b="1" dirty="0">
            <a:solidFill>
              <a:srgbClr val="000000"/>
            </a:solidFill>
          </a:endParaRPr>
        </a:p>
      </dgm:t>
    </dgm:pt>
    <dgm:pt modelId="{DF80F0DD-4F90-40C4-8D11-0F88EFA235B1}" type="parTrans" cxnId="{FC476D14-C19D-47A7-9D6C-83B75C1F7AB2}">
      <dgm:prSet/>
      <dgm:spPr/>
      <dgm:t>
        <a:bodyPr/>
        <a:lstStyle/>
        <a:p>
          <a:endParaRPr lang="pt-BR"/>
        </a:p>
      </dgm:t>
    </dgm:pt>
    <dgm:pt modelId="{D9C1B8F7-B8CB-464F-8461-F87CB8D68E10}" type="sibTrans" cxnId="{FC476D14-C19D-47A7-9D6C-83B75C1F7AB2}">
      <dgm:prSet/>
      <dgm:spPr/>
      <dgm:t>
        <a:bodyPr/>
        <a:lstStyle/>
        <a:p>
          <a:endParaRPr lang="pt-BR"/>
        </a:p>
      </dgm:t>
    </dgm:pt>
    <dgm:pt modelId="{92983161-BECB-4363-92BD-93F396B6E78C}" type="pres">
      <dgm:prSet presAssocID="{E42DE76D-8B8E-4B26-9DAF-113736B79F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97D16E-577C-4A35-8AEA-ACDD97305EE1}" type="pres">
      <dgm:prSet presAssocID="{B20F16C6-F292-48D6-8C0B-3F6BD4ED38E9}" presName="composite" presStyleCnt="0"/>
      <dgm:spPr/>
    </dgm:pt>
    <dgm:pt modelId="{5FDC0E46-375A-409D-BF29-E29DA35C6F96}" type="pres">
      <dgm:prSet presAssocID="{B20F16C6-F292-48D6-8C0B-3F6BD4ED38E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2FE96B-44C2-4F25-8D91-D8A44588D78D}" type="pres">
      <dgm:prSet presAssocID="{B20F16C6-F292-48D6-8C0B-3F6BD4ED38E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C02926-8038-42F9-8B8C-4D87B3632EEE}" type="pres">
      <dgm:prSet presAssocID="{65418A5F-3237-47F4-ACBD-DD93268F90F5}" presName="space" presStyleCnt="0"/>
      <dgm:spPr/>
    </dgm:pt>
    <dgm:pt modelId="{2D141251-F0F2-4810-99ED-9579506B6671}" type="pres">
      <dgm:prSet presAssocID="{3113A072-AEEB-46E5-BFDC-960830F8FD04}" presName="composite" presStyleCnt="0"/>
      <dgm:spPr/>
    </dgm:pt>
    <dgm:pt modelId="{F4DCAB04-DCE2-42D1-A485-1AC4719E3A9C}" type="pres">
      <dgm:prSet presAssocID="{3113A072-AEEB-46E5-BFDC-960830F8FD04}" presName="parTx" presStyleLbl="alignNode1" presStyleIdx="1" presStyleCnt="3" custLinFactNeighborX="-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731FD-A18B-45A6-895C-39BB6FCFFBBA}" type="pres">
      <dgm:prSet presAssocID="{3113A072-AEEB-46E5-BFDC-960830F8FD04}" presName="desTx" presStyleLbl="alignAccFollowNode1" presStyleIdx="1" presStyleCnt="3" custLinFactNeighborX="-2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A2E67-85AF-40FC-9382-3F55969AF067}" type="pres">
      <dgm:prSet presAssocID="{099BA95D-F09E-4EF2-B289-22B49A21ECD0}" presName="space" presStyleCnt="0"/>
      <dgm:spPr/>
    </dgm:pt>
    <dgm:pt modelId="{41572D32-77F1-4E99-9A39-D9BCDD01CC45}" type="pres">
      <dgm:prSet presAssocID="{721150B0-AB61-4D95-ADBD-44CFE3EB93C6}" presName="composite" presStyleCnt="0"/>
      <dgm:spPr/>
    </dgm:pt>
    <dgm:pt modelId="{C620E54E-9660-4AA0-8CF8-3735F34E7A9A}" type="pres">
      <dgm:prSet presAssocID="{721150B0-AB61-4D95-ADBD-44CFE3EB93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6A972-A9D7-43D5-A672-3E717E2833A1}" type="pres">
      <dgm:prSet presAssocID="{721150B0-AB61-4D95-ADBD-44CFE3EB93C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81770E-2157-41BF-96E4-9BAF62C98CC8}" srcId="{3113A072-AEEB-46E5-BFDC-960830F8FD04}" destId="{AE69243B-377D-4ED0-9D95-EBB40CD95201}" srcOrd="2" destOrd="0" parTransId="{2CA3CC9A-4A56-46D6-8D7D-B287646494CD}" sibTransId="{ECD40ABE-6E55-4148-A258-FD77180D75CB}"/>
    <dgm:cxn modelId="{50286D65-C550-43AE-B591-5EA69AF40C0A}" srcId="{E42DE76D-8B8E-4B26-9DAF-113736B79F71}" destId="{B20F16C6-F292-48D6-8C0B-3F6BD4ED38E9}" srcOrd="0" destOrd="0" parTransId="{0DAB08AE-E6ED-4991-9E6C-A1AE31015807}" sibTransId="{65418A5F-3237-47F4-ACBD-DD93268F90F5}"/>
    <dgm:cxn modelId="{FC476D14-C19D-47A7-9D6C-83B75C1F7AB2}" srcId="{B20F16C6-F292-48D6-8C0B-3F6BD4ED38E9}" destId="{E573BCD8-0D59-4A13-92CF-F6BE2B008C68}" srcOrd="1" destOrd="0" parTransId="{DF80F0DD-4F90-40C4-8D11-0F88EFA235B1}" sibTransId="{D9C1B8F7-B8CB-464F-8461-F87CB8D68E10}"/>
    <dgm:cxn modelId="{E1DFDA91-6584-47F7-83C1-AE0513D9B364}" srcId="{E42DE76D-8B8E-4B26-9DAF-113736B79F71}" destId="{3113A072-AEEB-46E5-BFDC-960830F8FD04}" srcOrd="1" destOrd="0" parTransId="{EE8C065D-742C-4925-AC4C-AB6F2CC19ECC}" sibTransId="{099BA95D-F09E-4EF2-B289-22B49A21ECD0}"/>
    <dgm:cxn modelId="{96247633-F2F1-4B45-A9D2-0E522207A4D5}" type="presOf" srcId="{B20F16C6-F292-48D6-8C0B-3F6BD4ED38E9}" destId="{5FDC0E46-375A-409D-BF29-E29DA35C6F96}" srcOrd="0" destOrd="0" presId="urn:microsoft.com/office/officeart/2005/8/layout/hList1"/>
    <dgm:cxn modelId="{EB10CCA9-A2FC-429A-B8D4-BC0D7B4B134A}" type="presOf" srcId="{3113A072-AEEB-46E5-BFDC-960830F8FD04}" destId="{F4DCAB04-DCE2-42D1-A485-1AC4719E3A9C}" srcOrd="0" destOrd="0" presId="urn:microsoft.com/office/officeart/2005/8/layout/hList1"/>
    <dgm:cxn modelId="{DA5D1F44-A569-4796-8D96-DACE07E9B29B}" type="presOf" srcId="{73032DB1-73C6-4C90-8088-CFDD6477A14E}" destId="{A70731FD-A18B-45A6-895C-39BB6FCFFBBA}" srcOrd="0" destOrd="1" presId="urn:microsoft.com/office/officeart/2005/8/layout/hList1"/>
    <dgm:cxn modelId="{FA11132E-78A9-4D88-92BC-4A11AB5F81FB}" type="presOf" srcId="{E42DE76D-8B8E-4B26-9DAF-113736B79F71}" destId="{92983161-BECB-4363-92BD-93F396B6E78C}" srcOrd="0" destOrd="0" presId="urn:microsoft.com/office/officeart/2005/8/layout/hList1"/>
    <dgm:cxn modelId="{8F673F61-F410-4E51-BC48-9E14D8EAE62F}" type="presOf" srcId="{1C258C03-CAF7-40E5-B913-FE3F2374B40E}" destId="{75A6A972-A9D7-43D5-A672-3E717E2833A1}" srcOrd="0" destOrd="2" presId="urn:microsoft.com/office/officeart/2005/8/layout/hList1"/>
    <dgm:cxn modelId="{48A3FCB9-1529-4066-B4BB-2A5DCC14D647}" type="presOf" srcId="{E573BCD8-0D59-4A13-92CF-F6BE2B008C68}" destId="{F42FE96B-44C2-4F25-8D91-D8A44588D78D}" srcOrd="0" destOrd="1" presId="urn:microsoft.com/office/officeart/2005/8/layout/hList1"/>
    <dgm:cxn modelId="{4D7C219F-F9E1-4762-A612-CF69F7B95150}" srcId="{3113A072-AEEB-46E5-BFDC-960830F8FD04}" destId="{73032DB1-73C6-4C90-8088-CFDD6477A14E}" srcOrd="1" destOrd="0" parTransId="{0271D2D6-F7C7-43B1-9E94-7798CBCC66CA}" sibTransId="{0E7A6E4E-FCF6-4146-9B6D-E6636AEF9B3B}"/>
    <dgm:cxn modelId="{E34FD664-0418-4A37-A40A-23110BBBCE4F}" srcId="{721150B0-AB61-4D95-ADBD-44CFE3EB93C6}" destId="{64FFE7DF-7A22-4A16-9EFA-7F305CD01852}" srcOrd="1" destOrd="0" parTransId="{2DB0273F-7F76-4FF4-95F5-AE1C1DCB31CC}" sibTransId="{517138EA-FBEA-48D2-80F1-5D8EBD78DC7C}"/>
    <dgm:cxn modelId="{6148E417-6CA3-4768-8650-4A55AD996347}" type="presOf" srcId="{CF7EF1D5-677C-4C28-B889-09AA20EBBAFA}" destId="{A70731FD-A18B-45A6-895C-39BB6FCFFBBA}" srcOrd="0" destOrd="0" presId="urn:microsoft.com/office/officeart/2005/8/layout/hList1"/>
    <dgm:cxn modelId="{306C9CA0-CF51-4030-8343-AA8E12A3DDC1}" type="presOf" srcId="{721150B0-AB61-4D95-ADBD-44CFE3EB93C6}" destId="{C620E54E-9660-4AA0-8CF8-3735F34E7A9A}" srcOrd="0" destOrd="0" presId="urn:microsoft.com/office/officeart/2005/8/layout/hList1"/>
    <dgm:cxn modelId="{3EDCFC6A-CE56-49BA-AD4B-03D4D739B265}" type="presOf" srcId="{64FFE7DF-7A22-4A16-9EFA-7F305CD01852}" destId="{75A6A972-A9D7-43D5-A672-3E717E2833A1}" srcOrd="0" destOrd="1" presId="urn:microsoft.com/office/officeart/2005/8/layout/hList1"/>
    <dgm:cxn modelId="{3A1C46B2-87BE-4375-BE79-A9A426E70099}" srcId="{721150B0-AB61-4D95-ADBD-44CFE3EB93C6}" destId="{FB9908C6-B41F-48B1-B111-3C228B7C266F}" srcOrd="0" destOrd="0" parTransId="{51954C0F-6E0B-44B3-B06E-AF1DDF6AE589}" sibTransId="{DBDEA025-05F3-4D16-AD03-7E23ED4DF995}"/>
    <dgm:cxn modelId="{3F41CAA3-BD3F-40C2-A696-A52DF2284C07}" type="presOf" srcId="{AE69243B-377D-4ED0-9D95-EBB40CD95201}" destId="{A70731FD-A18B-45A6-895C-39BB6FCFFBBA}" srcOrd="0" destOrd="2" presId="urn:microsoft.com/office/officeart/2005/8/layout/hList1"/>
    <dgm:cxn modelId="{D7750254-EBE8-44E4-99A1-8BF0155D697E}" srcId="{E42DE76D-8B8E-4B26-9DAF-113736B79F71}" destId="{721150B0-AB61-4D95-ADBD-44CFE3EB93C6}" srcOrd="2" destOrd="0" parTransId="{C1834294-8C04-43F6-811A-F28DA0BEB0AB}" sibTransId="{3ED26BC1-82E9-48D5-8E57-65825A6D28D9}"/>
    <dgm:cxn modelId="{675F98DF-60AB-4791-BB6D-0DF8E9C34AC0}" srcId="{3113A072-AEEB-46E5-BFDC-960830F8FD04}" destId="{CF7EF1D5-677C-4C28-B889-09AA20EBBAFA}" srcOrd="0" destOrd="0" parTransId="{9723497E-BC9F-4909-8210-2A98B9815B2B}" sibTransId="{AD7768A4-9ACD-4DD8-A064-98EA51B809CC}"/>
    <dgm:cxn modelId="{79C40EF6-1BAC-410E-A72E-E228926CED28}" srcId="{721150B0-AB61-4D95-ADBD-44CFE3EB93C6}" destId="{1C258C03-CAF7-40E5-B913-FE3F2374B40E}" srcOrd="2" destOrd="0" parTransId="{5AC3959C-6416-49D6-91F9-033FB413AF14}" sibTransId="{CBAFE22F-326E-4075-9FC9-E1986D7F1603}"/>
    <dgm:cxn modelId="{A1DD1ABF-83D3-4F5B-A716-425409B5F57E}" srcId="{B20F16C6-F292-48D6-8C0B-3F6BD4ED38E9}" destId="{33FAFD3E-9F4B-4EF7-A906-750093CA45DD}" srcOrd="0" destOrd="0" parTransId="{9552CA33-00C2-42C0-9C0A-98CD992CFAEB}" sibTransId="{1A789CB9-515C-4991-A0F3-F5212E827EB4}"/>
    <dgm:cxn modelId="{42C2B9C9-C48E-406E-A22A-92BD667C7D5C}" type="presOf" srcId="{33FAFD3E-9F4B-4EF7-A906-750093CA45DD}" destId="{F42FE96B-44C2-4F25-8D91-D8A44588D78D}" srcOrd="0" destOrd="0" presId="urn:microsoft.com/office/officeart/2005/8/layout/hList1"/>
    <dgm:cxn modelId="{A00D6306-BE92-4A8C-977A-47DB9927388C}" type="presOf" srcId="{FB9908C6-B41F-48B1-B111-3C228B7C266F}" destId="{75A6A972-A9D7-43D5-A672-3E717E2833A1}" srcOrd="0" destOrd="0" presId="urn:microsoft.com/office/officeart/2005/8/layout/hList1"/>
    <dgm:cxn modelId="{901D863A-4960-4891-9E67-F1F737C94443}" type="presParOf" srcId="{92983161-BECB-4363-92BD-93F396B6E78C}" destId="{D097D16E-577C-4A35-8AEA-ACDD97305EE1}" srcOrd="0" destOrd="0" presId="urn:microsoft.com/office/officeart/2005/8/layout/hList1"/>
    <dgm:cxn modelId="{3547DE36-099D-43F4-84A7-1131D6DF5C83}" type="presParOf" srcId="{D097D16E-577C-4A35-8AEA-ACDD97305EE1}" destId="{5FDC0E46-375A-409D-BF29-E29DA35C6F96}" srcOrd="0" destOrd="0" presId="urn:microsoft.com/office/officeart/2005/8/layout/hList1"/>
    <dgm:cxn modelId="{456A60B6-2335-406A-BF01-3D1270285F15}" type="presParOf" srcId="{D097D16E-577C-4A35-8AEA-ACDD97305EE1}" destId="{F42FE96B-44C2-4F25-8D91-D8A44588D78D}" srcOrd="1" destOrd="0" presId="urn:microsoft.com/office/officeart/2005/8/layout/hList1"/>
    <dgm:cxn modelId="{13303506-AEEE-4D4E-8EB7-E95A0D84DC29}" type="presParOf" srcId="{92983161-BECB-4363-92BD-93F396B6E78C}" destId="{D7C02926-8038-42F9-8B8C-4D87B3632EEE}" srcOrd="1" destOrd="0" presId="urn:microsoft.com/office/officeart/2005/8/layout/hList1"/>
    <dgm:cxn modelId="{0D449EFF-B711-4430-A8E7-FBA93E2B46E3}" type="presParOf" srcId="{92983161-BECB-4363-92BD-93F396B6E78C}" destId="{2D141251-F0F2-4810-99ED-9579506B6671}" srcOrd="2" destOrd="0" presId="urn:microsoft.com/office/officeart/2005/8/layout/hList1"/>
    <dgm:cxn modelId="{B99233A6-1CD6-4B50-9F9F-5372D27492EE}" type="presParOf" srcId="{2D141251-F0F2-4810-99ED-9579506B6671}" destId="{F4DCAB04-DCE2-42D1-A485-1AC4719E3A9C}" srcOrd="0" destOrd="0" presId="urn:microsoft.com/office/officeart/2005/8/layout/hList1"/>
    <dgm:cxn modelId="{7296DD2B-AA86-47E8-A82F-5B7DFC7D509F}" type="presParOf" srcId="{2D141251-F0F2-4810-99ED-9579506B6671}" destId="{A70731FD-A18B-45A6-895C-39BB6FCFFBBA}" srcOrd="1" destOrd="0" presId="urn:microsoft.com/office/officeart/2005/8/layout/hList1"/>
    <dgm:cxn modelId="{A5BD412D-A6EF-4781-8F75-26D0A09F4904}" type="presParOf" srcId="{92983161-BECB-4363-92BD-93F396B6E78C}" destId="{920A2E67-85AF-40FC-9382-3F55969AF067}" srcOrd="3" destOrd="0" presId="urn:microsoft.com/office/officeart/2005/8/layout/hList1"/>
    <dgm:cxn modelId="{9D5040C9-424F-4BDA-B3F4-410F41F019AB}" type="presParOf" srcId="{92983161-BECB-4363-92BD-93F396B6E78C}" destId="{41572D32-77F1-4E99-9A39-D9BCDD01CC45}" srcOrd="4" destOrd="0" presId="urn:microsoft.com/office/officeart/2005/8/layout/hList1"/>
    <dgm:cxn modelId="{AC662C43-C1B9-4FA7-8B63-FC0FF86D6E3B}" type="presParOf" srcId="{41572D32-77F1-4E99-9A39-D9BCDD01CC45}" destId="{C620E54E-9660-4AA0-8CF8-3735F34E7A9A}" srcOrd="0" destOrd="0" presId="urn:microsoft.com/office/officeart/2005/8/layout/hList1"/>
    <dgm:cxn modelId="{EC89D317-9DE9-4BEE-B3E6-E894C4D50129}" type="presParOf" srcId="{41572D32-77F1-4E99-9A39-D9BCDD01CC45}" destId="{75A6A972-A9D7-43D5-A672-3E717E2833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C8DFE1-8309-4EC2-AE62-F07D34D426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811E61-9963-4C2E-B8FB-391AF7EA77DF}">
      <dgm:prSet phldrT="[Texto]" custT="1"/>
      <dgm:spPr/>
      <dgm:t>
        <a:bodyPr/>
        <a:lstStyle/>
        <a:p>
          <a:r>
            <a:rPr lang="pt-BR" sz="2400" b="1" dirty="0" smtClean="0"/>
            <a:t>Abrangência</a:t>
          </a:r>
          <a:endParaRPr lang="pt-BR" sz="2400" b="1" dirty="0"/>
        </a:p>
      </dgm:t>
    </dgm:pt>
    <dgm:pt modelId="{40EC4025-268D-423D-9DEE-5E8C05598426}" type="parTrans" cxnId="{923226B3-FACC-4A1A-8D8F-A43EC13D1761}">
      <dgm:prSet/>
      <dgm:spPr/>
      <dgm:t>
        <a:bodyPr/>
        <a:lstStyle/>
        <a:p>
          <a:endParaRPr lang="pt-BR"/>
        </a:p>
      </dgm:t>
    </dgm:pt>
    <dgm:pt modelId="{61701C21-D635-40DC-92B5-58BB88AF8D18}" type="sibTrans" cxnId="{923226B3-FACC-4A1A-8D8F-A43EC13D1761}">
      <dgm:prSet/>
      <dgm:spPr/>
      <dgm:t>
        <a:bodyPr/>
        <a:lstStyle/>
        <a:p>
          <a:endParaRPr lang="pt-BR"/>
        </a:p>
      </dgm:t>
    </dgm:pt>
    <dgm:pt modelId="{388D7B72-F070-4F5B-B78B-CE0BB02B1969}">
      <dgm:prSet phldrT="[Texto]" custT="1"/>
      <dgm:spPr/>
      <dgm:t>
        <a:bodyPr/>
        <a:lstStyle/>
        <a:p>
          <a:r>
            <a:rPr lang="pt-BR" sz="2400" b="1" dirty="0" smtClean="0"/>
            <a:t>Índices de atendimento</a:t>
          </a:r>
          <a:endParaRPr lang="pt-BR" sz="2400" b="1" dirty="0"/>
        </a:p>
      </dgm:t>
    </dgm:pt>
    <dgm:pt modelId="{A7FB0226-C49C-4EE5-A805-B08CB7D69596}" type="parTrans" cxnId="{F23D0AF6-C8D9-48EA-84E7-9F3E540C02A1}">
      <dgm:prSet/>
      <dgm:spPr/>
      <dgm:t>
        <a:bodyPr/>
        <a:lstStyle/>
        <a:p>
          <a:endParaRPr lang="pt-BR"/>
        </a:p>
      </dgm:t>
    </dgm:pt>
    <dgm:pt modelId="{7872F0F8-5ABD-4CE7-858A-E0EC21E356A5}" type="sibTrans" cxnId="{F23D0AF6-C8D9-48EA-84E7-9F3E540C02A1}">
      <dgm:prSet/>
      <dgm:spPr/>
      <dgm:t>
        <a:bodyPr/>
        <a:lstStyle/>
        <a:p>
          <a:endParaRPr lang="pt-BR"/>
        </a:p>
      </dgm:t>
    </dgm:pt>
    <dgm:pt modelId="{1C535048-CBF9-436B-ADE7-CAFAE1DE5545}">
      <dgm:prSet custT="1"/>
      <dgm:spPr/>
      <dgm:t>
        <a:bodyPr/>
        <a:lstStyle/>
        <a:p>
          <a:r>
            <a:rPr lang="pt-BR" sz="1600" b="1" dirty="0" smtClean="0">
              <a:solidFill>
                <a:srgbClr val="000000"/>
              </a:solidFill>
            </a:rPr>
            <a:t>Prestadores municipais</a:t>
          </a:r>
          <a:r>
            <a:rPr lang="pt-BR" sz="1600" dirty="0" smtClean="0">
              <a:solidFill>
                <a:srgbClr val="000000"/>
              </a:solidFill>
            </a:rPr>
            <a:t> são responsáveis por </a:t>
          </a:r>
          <a:r>
            <a:rPr lang="pt-BR" sz="1600" b="1" dirty="0" smtClean="0">
              <a:solidFill>
                <a:srgbClr val="000000"/>
              </a:solidFill>
            </a:rPr>
            <a:t>20%</a:t>
          </a:r>
          <a:r>
            <a:rPr lang="pt-BR" sz="1600" dirty="0" smtClean="0">
              <a:solidFill>
                <a:srgbClr val="000000"/>
              </a:solidFill>
            </a:rPr>
            <a:t> dos serviços de </a:t>
          </a:r>
          <a:r>
            <a:rPr lang="pt-BR" sz="1600" b="1" dirty="0" smtClean="0">
              <a:solidFill>
                <a:srgbClr val="000000"/>
              </a:solidFill>
            </a:rPr>
            <a:t>abastecimento de água</a:t>
          </a:r>
          <a:r>
            <a:rPr lang="pt-BR" sz="1600" dirty="0" smtClean="0">
              <a:solidFill>
                <a:srgbClr val="000000"/>
              </a:solidFill>
            </a:rPr>
            <a:t> e </a:t>
          </a:r>
          <a:r>
            <a:rPr lang="pt-BR" sz="1600" b="1" dirty="0" smtClean="0">
              <a:solidFill>
                <a:srgbClr val="000000"/>
              </a:solidFill>
            </a:rPr>
            <a:t>24%</a:t>
          </a:r>
          <a:r>
            <a:rPr lang="pt-BR" sz="1600" dirty="0" smtClean="0">
              <a:solidFill>
                <a:srgbClr val="000000"/>
              </a:solidFill>
            </a:rPr>
            <a:t> dos serviços de </a:t>
          </a:r>
          <a:r>
            <a:rPr lang="pt-BR" sz="1600" b="1" dirty="0" smtClean="0">
              <a:solidFill>
                <a:srgbClr val="000000"/>
              </a:solidFill>
            </a:rPr>
            <a:t>esgotamento sanitário</a:t>
          </a:r>
          <a:r>
            <a:rPr lang="pt-BR" sz="1600" dirty="0" smtClean="0">
              <a:solidFill>
                <a:srgbClr val="000000"/>
              </a:solidFill>
            </a:rPr>
            <a:t>.</a:t>
          </a:r>
          <a:endParaRPr lang="pt-BR" sz="1600" dirty="0">
            <a:solidFill>
              <a:srgbClr val="000000"/>
            </a:solidFill>
          </a:endParaRPr>
        </a:p>
      </dgm:t>
    </dgm:pt>
    <dgm:pt modelId="{38B412DE-3935-48DD-9393-AE8F3F3E05BA}" type="parTrans" cxnId="{A323C3A7-2EEE-4978-9DC4-64F75903A65A}">
      <dgm:prSet/>
      <dgm:spPr/>
      <dgm:t>
        <a:bodyPr/>
        <a:lstStyle/>
        <a:p>
          <a:endParaRPr lang="pt-BR"/>
        </a:p>
      </dgm:t>
    </dgm:pt>
    <dgm:pt modelId="{63E67A7D-33FD-433F-A3B2-966DF24CD653}" type="sibTrans" cxnId="{A323C3A7-2EEE-4978-9DC4-64F75903A65A}">
      <dgm:prSet/>
      <dgm:spPr/>
      <dgm:t>
        <a:bodyPr/>
        <a:lstStyle/>
        <a:p>
          <a:endParaRPr lang="pt-BR"/>
        </a:p>
      </dgm:t>
    </dgm:pt>
    <dgm:pt modelId="{665399E5-502A-4AA6-A887-EC81CB7A7613}">
      <dgm:prSet custT="1"/>
      <dgm:spPr/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Abastecimento de água: </a:t>
          </a:r>
          <a:r>
            <a:rPr lang="pt-BR" sz="1600" b="1" dirty="0" smtClean="0">
              <a:solidFill>
                <a:srgbClr val="000000"/>
              </a:solidFill>
            </a:rPr>
            <a:t>91%</a:t>
          </a:r>
          <a:endParaRPr lang="pt-BR" sz="1600" dirty="0">
            <a:solidFill>
              <a:srgbClr val="000000"/>
            </a:solidFill>
          </a:endParaRPr>
        </a:p>
      </dgm:t>
    </dgm:pt>
    <dgm:pt modelId="{C407F983-2433-4C72-A4D1-814D52084B53}" type="parTrans" cxnId="{A5A3C35D-14A2-46AE-AADD-93EB2F0711F1}">
      <dgm:prSet/>
      <dgm:spPr/>
      <dgm:t>
        <a:bodyPr/>
        <a:lstStyle/>
        <a:p>
          <a:endParaRPr lang="pt-BR"/>
        </a:p>
      </dgm:t>
    </dgm:pt>
    <dgm:pt modelId="{BB1BC9FB-04C6-49ED-8BEA-C6D09370A1D8}" type="sibTrans" cxnId="{A5A3C35D-14A2-46AE-AADD-93EB2F0711F1}">
      <dgm:prSet/>
      <dgm:spPr/>
      <dgm:t>
        <a:bodyPr/>
        <a:lstStyle/>
        <a:p>
          <a:endParaRPr lang="pt-BR"/>
        </a:p>
      </dgm:t>
    </dgm:pt>
    <dgm:pt modelId="{6EE45E0E-593D-4826-9C30-5F25F88B3567}">
      <dgm:prSet custT="1"/>
      <dgm:spPr/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Esgotamento sanitário: </a:t>
          </a:r>
          <a:r>
            <a:rPr lang="pt-BR" sz="1600" b="1" dirty="0" smtClean="0">
              <a:solidFill>
                <a:srgbClr val="000000"/>
              </a:solidFill>
            </a:rPr>
            <a:t>73%</a:t>
          </a:r>
          <a:endParaRPr lang="pt-BR" sz="1600" b="1" dirty="0">
            <a:solidFill>
              <a:srgbClr val="000000"/>
            </a:solidFill>
          </a:endParaRPr>
        </a:p>
      </dgm:t>
    </dgm:pt>
    <dgm:pt modelId="{71A4DF0E-2D0B-4569-A1F0-65A7AA8D1D70}" type="parTrans" cxnId="{7C5D6470-04F9-40BD-B6C1-D642984E35AB}">
      <dgm:prSet/>
      <dgm:spPr/>
      <dgm:t>
        <a:bodyPr/>
        <a:lstStyle/>
        <a:p>
          <a:endParaRPr lang="pt-BR"/>
        </a:p>
      </dgm:t>
    </dgm:pt>
    <dgm:pt modelId="{68BF1C1A-4FD6-462D-A1AC-479F6097B9C4}" type="sibTrans" cxnId="{7C5D6470-04F9-40BD-B6C1-D642984E35AB}">
      <dgm:prSet/>
      <dgm:spPr/>
      <dgm:t>
        <a:bodyPr/>
        <a:lstStyle/>
        <a:p>
          <a:endParaRPr lang="pt-BR"/>
        </a:p>
      </dgm:t>
    </dgm:pt>
    <dgm:pt modelId="{79470D64-2030-48A6-A414-DD659AF399E0}">
      <dgm:prSet custT="1"/>
      <dgm:spPr/>
      <dgm:t>
        <a:bodyPr/>
        <a:lstStyle/>
        <a:p>
          <a:r>
            <a:rPr lang="pt-BR" sz="1600" dirty="0" smtClean="0">
              <a:solidFill>
                <a:srgbClr val="000000"/>
              </a:solidFill>
            </a:rPr>
            <a:t>Grande </a:t>
          </a:r>
          <a:r>
            <a:rPr lang="pt-BR" sz="1600" b="1" dirty="0" smtClean="0">
              <a:solidFill>
                <a:srgbClr val="000000"/>
              </a:solidFill>
            </a:rPr>
            <a:t>heterogeneidade</a:t>
          </a:r>
          <a:r>
            <a:rPr lang="pt-BR" sz="1600" dirty="0" smtClean="0">
              <a:solidFill>
                <a:srgbClr val="000000"/>
              </a:solidFill>
            </a:rPr>
            <a:t> entre os prestadores.</a:t>
          </a:r>
          <a:endParaRPr lang="pt-BR" sz="1600" b="1" dirty="0">
            <a:solidFill>
              <a:srgbClr val="000000"/>
            </a:solidFill>
          </a:endParaRPr>
        </a:p>
      </dgm:t>
    </dgm:pt>
    <dgm:pt modelId="{7F377DB1-DB5B-4939-922D-868E4308D2B7}" type="parTrans" cxnId="{60013232-2AAB-4497-BC52-40901BDBE271}">
      <dgm:prSet/>
      <dgm:spPr/>
      <dgm:t>
        <a:bodyPr/>
        <a:lstStyle/>
        <a:p>
          <a:endParaRPr lang="pt-BR"/>
        </a:p>
      </dgm:t>
    </dgm:pt>
    <dgm:pt modelId="{A297BDA4-1061-4C28-8D16-32A0FBDF21C6}" type="sibTrans" cxnId="{60013232-2AAB-4497-BC52-40901BDBE271}">
      <dgm:prSet/>
      <dgm:spPr/>
      <dgm:t>
        <a:bodyPr/>
        <a:lstStyle/>
        <a:p>
          <a:endParaRPr lang="pt-BR"/>
        </a:p>
      </dgm:t>
    </dgm:pt>
    <dgm:pt modelId="{6EAA8616-C29F-4DFF-A608-D4FC44DBB2AD}" type="pres">
      <dgm:prSet presAssocID="{11C8DFE1-8309-4EC2-AE62-F07D34D426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F6CFB1-A1EF-4D9C-BE8E-D0D4006F0700}" type="pres">
      <dgm:prSet presAssocID="{FA811E61-9963-4C2E-B8FB-391AF7EA77DF}" presName="parentLin" presStyleCnt="0"/>
      <dgm:spPr/>
    </dgm:pt>
    <dgm:pt modelId="{EF46A3AB-C19C-4247-82CA-81D9ECD5D345}" type="pres">
      <dgm:prSet presAssocID="{FA811E61-9963-4C2E-B8FB-391AF7EA77DF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06A4BAC7-7CB5-4762-B008-81BCD0718793}" type="pres">
      <dgm:prSet presAssocID="{FA811E61-9963-4C2E-B8FB-391AF7EA77DF}" presName="parentText" presStyleLbl="node1" presStyleIdx="0" presStyleCnt="2" custScaleX="100722" custScaleY="1321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3A159C-9454-433C-85C9-DD8BC7F5E262}" type="pres">
      <dgm:prSet presAssocID="{FA811E61-9963-4C2E-B8FB-391AF7EA77DF}" presName="negativeSpace" presStyleCnt="0"/>
      <dgm:spPr/>
    </dgm:pt>
    <dgm:pt modelId="{7962E605-FF33-4DB5-B440-F0A37F4D8449}" type="pres">
      <dgm:prSet presAssocID="{FA811E61-9963-4C2E-B8FB-391AF7EA77D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33F7D4-CB0C-40C6-9811-1EB5C76CBCB8}" type="pres">
      <dgm:prSet presAssocID="{61701C21-D635-40DC-92B5-58BB88AF8D18}" presName="spaceBetweenRectangles" presStyleCnt="0"/>
      <dgm:spPr/>
    </dgm:pt>
    <dgm:pt modelId="{B8108829-F0C3-4BCD-BAEC-3CE30935ADB6}" type="pres">
      <dgm:prSet presAssocID="{388D7B72-F070-4F5B-B78B-CE0BB02B1969}" presName="parentLin" presStyleCnt="0"/>
      <dgm:spPr/>
    </dgm:pt>
    <dgm:pt modelId="{EADC261D-EE95-4BC0-949A-93127F7F0D26}" type="pres">
      <dgm:prSet presAssocID="{388D7B72-F070-4F5B-B78B-CE0BB02B1969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3073DCCE-51F3-4E51-86BF-5DCF2CF6AD9B}" type="pres">
      <dgm:prSet presAssocID="{388D7B72-F070-4F5B-B78B-CE0BB02B1969}" presName="parentText" presStyleLbl="node1" presStyleIdx="1" presStyleCnt="2" custScaleX="100722" custScaleY="1321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448807-C25F-4FF4-8A71-0352A4BE96C0}" type="pres">
      <dgm:prSet presAssocID="{388D7B72-F070-4F5B-B78B-CE0BB02B1969}" presName="negativeSpace" presStyleCnt="0"/>
      <dgm:spPr/>
    </dgm:pt>
    <dgm:pt modelId="{9191CFD5-1693-4509-94C6-FC26823670D4}" type="pres">
      <dgm:prSet presAssocID="{388D7B72-F070-4F5B-B78B-CE0BB02B19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10EB940-9C4D-48AA-A7A3-FAEBEF3A03E9}" type="presOf" srcId="{6EE45E0E-593D-4826-9C30-5F25F88B3567}" destId="{9191CFD5-1693-4509-94C6-FC26823670D4}" srcOrd="0" destOrd="1" presId="urn:microsoft.com/office/officeart/2005/8/layout/list1"/>
    <dgm:cxn modelId="{60013232-2AAB-4497-BC52-40901BDBE271}" srcId="{388D7B72-F070-4F5B-B78B-CE0BB02B1969}" destId="{79470D64-2030-48A6-A414-DD659AF399E0}" srcOrd="2" destOrd="0" parTransId="{7F377DB1-DB5B-4939-922D-868E4308D2B7}" sibTransId="{A297BDA4-1061-4C28-8D16-32A0FBDF21C6}"/>
    <dgm:cxn modelId="{C0B9B3FE-2940-478E-BA50-F3E8B931F08B}" type="presOf" srcId="{388D7B72-F070-4F5B-B78B-CE0BB02B1969}" destId="{EADC261D-EE95-4BC0-949A-93127F7F0D26}" srcOrd="0" destOrd="0" presId="urn:microsoft.com/office/officeart/2005/8/layout/list1"/>
    <dgm:cxn modelId="{0F351435-0405-4763-AA8F-FD8ED97FEFEB}" type="presOf" srcId="{665399E5-502A-4AA6-A887-EC81CB7A7613}" destId="{9191CFD5-1693-4509-94C6-FC26823670D4}" srcOrd="0" destOrd="0" presId="urn:microsoft.com/office/officeart/2005/8/layout/list1"/>
    <dgm:cxn modelId="{D577FE51-A7A0-42B0-A15B-2D1AB521EBD1}" type="presOf" srcId="{79470D64-2030-48A6-A414-DD659AF399E0}" destId="{9191CFD5-1693-4509-94C6-FC26823670D4}" srcOrd="0" destOrd="2" presId="urn:microsoft.com/office/officeart/2005/8/layout/list1"/>
    <dgm:cxn modelId="{7C5D6470-04F9-40BD-B6C1-D642984E35AB}" srcId="{388D7B72-F070-4F5B-B78B-CE0BB02B1969}" destId="{6EE45E0E-593D-4826-9C30-5F25F88B3567}" srcOrd="1" destOrd="0" parTransId="{71A4DF0E-2D0B-4569-A1F0-65A7AA8D1D70}" sibTransId="{68BF1C1A-4FD6-462D-A1AC-479F6097B9C4}"/>
    <dgm:cxn modelId="{A5A3C35D-14A2-46AE-AADD-93EB2F0711F1}" srcId="{388D7B72-F070-4F5B-B78B-CE0BB02B1969}" destId="{665399E5-502A-4AA6-A887-EC81CB7A7613}" srcOrd="0" destOrd="0" parTransId="{C407F983-2433-4C72-A4D1-814D52084B53}" sibTransId="{BB1BC9FB-04C6-49ED-8BEA-C6D09370A1D8}"/>
    <dgm:cxn modelId="{1B8C87FE-7247-4A0E-BEEF-8DFFE6CB366C}" type="presOf" srcId="{1C535048-CBF9-436B-ADE7-CAFAE1DE5545}" destId="{7962E605-FF33-4DB5-B440-F0A37F4D8449}" srcOrd="0" destOrd="0" presId="urn:microsoft.com/office/officeart/2005/8/layout/list1"/>
    <dgm:cxn modelId="{D41DD187-8646-40A4-81D4-97D2754AC4EE}" type="presOf" srcId="{11C8DFE1-8309-4EC2-AE62-F07D34D426CE}" destId="{6EAA8616-C29F-4DFF-A608-D4FC44DBB2AD}" srcOrd="0" destOrd="0" presId="urn:microsoft.com/office/officeart/2005/8/layout/list1"/>
    <dgm:cxn modelId="{83E13D2A-466F-49E7-BF57-1A2347178878}" type="presOf" srcId="{FA811E61-9963-4C2E-B8FB-391AF7EA77DF}" destId="{06A4BAC7-7CB5-4762-B008-81BCD0718793}" srcOrd="1" destOrd="0" presId="urn:microsoft.com/office/officeart/2005/8/layout/list1"/>
    <dgm:cxn modelId="{A323C3A7-2EEE-4978-9DC4-64F75903A65A}" srcId="{FA811E61-9963-4C2E-B8FB-391AF7EA77DF}" destId="{1C535048-CBF9-436B-ADE7-CAFAE1DE5545}" srcOrd="0" destOrd="0" parTransId="{38B412DE-3935-48DD-9393-AE8F3F3E05BA}" sibTransId="{63E67A7D-33FD-433F-A3B2-966DF24CD653}"/>
    <dgm:cxn modelId="{5F77EEC1-10D3-4445-B2BC-19E3BC78E9C2}" type="presOf" srcId="{FA811E61-9963-4C2E-B8FB-391AF7EA77DF}" destId="{EF46A3AB-C19C-4247-82CA-81D9ECD5D345}" srcOrd="0" destOrd="0" presId="urn:microsoft.com/office/officeart/2005/8/layout/list1"/>
    <dgm:cxn modelId="{923226B3-FACC-4A1A-8D8F-A43EC13D1761}" srcId="{11C8DFE1-8309-4EC2-AE62-F07D34D426CE}" destId="{FA811E61-9963-4C2E-B8FB-391AF7EA77DF}" srcOrd="0" destOrd="0" parTransId="{40EC4025-268D-423D-9DEE-5E8C05598426}" sibTransId="{61701C21-D635-40DC-92B5-58BB88AF8D18}"/>
    <dgm:cxn modelId="{F23D0AF6-C8D9-48EA-84E7-9F3E540C02A1}" srcId="{11C8DFE1-8309-4EC2-AE62-F07D34D426CE}" destId="{388D7B72-F070-4F5B-B78B-CE0BB02B1969}" srcOrd="1" destOrd="0" parTransId="{A7FB0226-C49C-4EE5-A805-B08CB7D69596}" sibTransId="{7872F0F8-5ABD-4CE7-858A-E0EC21E356A5}"/>
    <dgm:cxn modelId="{D7BAF457-24C5-49DA-B76A-66038E8C47FA}" type="presOf" srcId="{388D7B72-F070-4F5B-B78B-CE0BB02B1969}" destId="{3073DCCE-51F3-4E51-86BF-5DCF2CF6AD9B}" srcOrd="1" destOrd="0" presId="urn:microsoft.com/office/officeart/2005/8/layout/list1"/>
    <dgm:cxn modelId="{F71F6F2D-BC04-479E-A8EA-F2E7645B3318}" type="presParOf" srcId="{6EAA8616-C29F-4DFF-A608-D4FC44DBB2AD}" destId="{8DF6CFB1-A1EF-4D9C-BE8E-D0D4006F0700}" srcOrd="0" destOrd="0" presId="urn:microsoft.com/office/officeart/2005/8/layout/list1"/>
    <dgm:cxn modelId="{5AE332F8-9A33-46D8-B60B-8A690BC8FCCC}" type="presParOf" srcId="{8DF6CFB1-A1EF-4D9C-BE8E-D0D4006F0700}" destId="{EF46A3AB-C19C-4247-82CA-81D9ECD5D345}" srcOrd="0" destOrd="0" presId="urn:microsoft.com/office/officeart/2005/8/layout/list1"/>
    <dgm:cxn modelId="{A3AC531C-FC51-45BD-BEF5-1DF8EAFC2DE3}" type="presParOf" srcId="{8DF6CFB1-A1EF-4D9C-BE8E-D0D4006F0700}" destId="{06A4BAC7-7CB5-4762-B008-81BCD0718793}" srcOrd="1" destOrd="0" presId="urn:microsoft.com/office/officeart/2005/8/layout/list1"/>
    <dgm:cxn modelId="{07FF5784-B930-439A-AB33-E0BDFCB3F7A3}" type="presParOf" srcId="{6EAA8616-C29F-4DFF-A608-D4FC44DBB2AD}" destId="{953A159C-9454-433C-85C9-DD8BC7F5E262}" srcOrd="1" destOrd="0" presId="urn:microsoft.com/office/officeart/2005/8/layout/list1"/>
    <dgm:cxn modelId="{2184BEF0-90B4-4D32-A15A-2C147C008910}" type="presParOf" srcId="{6EAA8616-C29F-4DFF-A608-D4FC44DBB2AD}" destId="{7962E605-FF33-4DB5-B440-F0A37F4D8449}" srcOrd="2" destOrd="0" presId="urn:microsoft.com/office/officeart/2005/8/layout/list1"/>
    <dgm:cxn modelId="{21E36B61-E0E1-4EFF-A7B0-03AD4BDAD04C}" type="presParOf" srcId="{6EAA8616-C29F-4DFF-A608-D4FC44DBB2AD}" destId="{2233F7D4-CB0C-40C6-9811-1EB5C76CBCB8}" srcOrd="3" destOrd="0" presId="urn:microsoft.com/office/officeart/2005/8/layout/list1"/>
    <dgm:cxn modelId="{C6996F2A-FFAA-4A6D-A00A-4DDEEE8E325F}" type="presParOf" srcId="{6EAA8616-C29F-4DFF-A608-D4FC44DBB2AD}" destId="{B8108829-F0C3-4BCD-BAEC-3CE30935ADB6}" srcOrd="4" destOrd="0" presId="urn:microsoft.com/office/officeart/2005/8/layout/list1"/>
    <dgm:cxn modelId="{423A0818-7A8C-4811-919B-A5C3D87BECF3}" type="presParOf" srcId="{B8108829-F0C3-4BCD-BAEC-3CE30935ADB6}" destId="{EADC261D-EE95-4BC0-949A-93127F7F0D26}" srcOrd="0" destOrd="0" presId="urn:microsoft.com/office/officeart/2005/8/layout/list1"/>
    <dgm:cxn modelId="{094A7FDC-E7C4-4CDA-B22E-F8E0FD1CAE83}" type="presParOf" srcId="{B8108829-F0C3-4BCD-BAEC-3CE30935ADB6}" destId="{3073DCCE-51F3-4E51-86BF-5DCF2CF6AD9B}" srcOrd="1" destOrd="0" presId="urn:microsoft.com/office/officeart/2005/8/layout/list1"/>
    <dgm:cxn modelId="{5CD18A78-2680-4B48-81C0-92BE2B8D7A8C}" type="presParOf" srcId="{6EAA8616-C29F-4DFF-A608-D4FC44DBB2AD}" destId="{07448807-C25F-4FF4-8A71-0352A4BE96C0}" srcOrd="5" destOrd="0" presId="urn:microsoft.com/office/officeart/2005/8/layout/list1"/>
    <dgm:cxn modelId="{30DCDD40-C2B5-488B-BA07-ECE512A5FC98}" type="presParOf" srcId="{6EAA8616-C29F-4DFF-A608-D4FC44DBB2AD}" destId="{9191CFD5-1693-4509-94C6-FC26823670D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2DE76D-8B8E-4B26-9DAF-113736B79F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113A072-AEEB-46E5-BFDC-960830F8FD04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Participação no total</a:t>
          </a:r>
          <a:endParaRPr lang="pt-BR" b="1" u="none" dirty="0">
            <a:solidFill>
              <a:schemeClr val="bg2"/>
            </a:solidFill>
          </a:endParaRPr>
        </a:p>
      </dgm:t>
    </dgm:pt>
    <dgm:pt modelId="{EE8C065D-742C-4925-AC4C-AB6F2CC19ECC}" type="parTrans" cxnId="{E1DFDA91-6584-47F7-83C1-AE0513D9B364}">
      <dgm:prSet/>
      <dgm:spPr/>
      <dgm:t>
        <a:bodyPr/>
        <a:lstStyle/>
        <a:p>
          <a:endParaRPr lang="pt-BR"/>
        </a:p>
      </dgm:t>
    </dgm:pt>
    <dgm:pt modelId="{099BA95D-F09E-4EF2-B289-22B49A21ECD0}" type="sibTrans" cxnId="{E1DFDA91-6584-47F7-83C1-AE0513D9B364}">
      <dgm:prSet/>
      <dgm:spPr/>
      <dgm:t>
        <a:bodyPr/>
        <a:lstStyle/>
        <a:p>
          <a:endParaRPr lang="pt-BR"/>
        </a:p>
      </dgm:t>
    </dgm:pt>
    <dgm:pt modelId="{1F53B5B9-5292-44F2-94B1-E26E3A0A63BA}">
      <dgm:prSet phldrT="[Texto]"/>
      <dgm:spPr/>
      <dgm:t>
        <a:bodyPr/>
        <a:lstStyle/>
        <a:p>
          <a:r>
            <a:rPr lang="pt-BR" b="0" dirty="0" smtClean="0">
              <a:solidFill>
                <a:srgbClr val="000000"/>
              </a:solidFill>
            </a:rPr>
            <a:t>2007 a 2016: </a:t>
          </a:r>
          <a:r>
            <a:rPr lang="pt-BR" b="1" dirty="0" smtClean="0">
              <a:solidFill>
                <a:srgbClr val="000000"/>
              </a:solidFill>
            </a:rPr>
            <a:t>média de 15%</a:t>
          </a:r>
          <a:r>
            <a:rPr lang="pt-BR" b="0" dirty="0" smtClean="0">
              <a:solidFill>
                <a:srgbClr val="000000"/>
              </a:solidFill>
            </a:rPr>
            <a:t> dos investimentos totais foram realizados por </a:t>
          </a:r>
          <a:r>
            <a:rPr lang="pt-BR" b="1" dirty="0" smtClean="0">
              <a:solidFill>
                <a:srgbClr val="000000"/>
              </a:solidFill>
            </a:rPr>
            <a:t>prestadores municipais</a:t>
          </a:r>
          <a:r>
            <a:rPr lang="pt-BR" b="0" dirty="0" smtClean="0">
              <a:solidFill>
                <a:srgbClr val="000000"/>
              </a:solidFill>
            </a:rPr>
            <a:t>.</a:t>
          </a:r>
          <a:endParaRPr lang="pt-BR" dirty="0"/>
        </a:p>
      </dgm:t>
    </dgm:pt>
    <dgm:pt modelId="{599DD751-F395-4CDA-8F97-A39C1D13D966}" type="parTrans" cxnId="{8389B07B-4D83-4CB8-85AE-5700CB692C61}">
      <dgm:prSet/>
      <dgm:spPr/>
      <dgm:t>
        <a:bodyPr/>
        <a:lstStyle/>
        <a:p>
          <a:endParaRPr lang="pt-BR"/>
        </a:p>
      </dgm:t>
    </dgm:pt>
    <dgm:pt modelId="{3D3749B7-DF78-4CB5-A67F-82CCA1C6441A}" type="sibTrans" cxnId="{8389B07B-4D83-4CB8-85AE-5700CB692C61}">
      <dgm:prSet/>
      <dgm:spPr/>
      <dgm:t>
        <a:bodyPr/>
        <a:lstStyle/>
        <a:p>
          <a:endParaRPr lang="pt-BR"/>
        </a:p>
      </dgm:t>
    </dgm:pt>
    <dgm:pt modelId="{721150B0-AB61-4D95-ADBD-44CFE3EB93C6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Recursos onerosos</a:t>
          </a:r>
          <a:endParaRPr lang="pt-BR" b="1" u="none" dirty="0">
            <a:solidFill>
              <a:schemeClr val="bg2"/>
            </a:solidFill>
          </a:endParaRPr>
        </a:p>
      </dgm:t>
    </dgm:pt>
    <dgm:pt modelId="{C1834294-8C04-43F6-811A-F28DA0BEB0AB}" type="parTrans" cxnId="{D7750254-EBE8-44E4-99A1-8BF0155D697E}">
      <dgm:prSet/>
      <dgm:spPr/>
      <dgm:t>
        <a:bodyPr/>
        <a:lstStyle/>
        <a:p>
          <a:endParaRPr lang="pt-BR"/>
        </a:p>
      </dgm:t>
    </dgm:pt>
    <dgm:pt modelId="{3ED26BC1-82E9-48D5-8E57-65825A6D28D9}" type="sibTrans" cxnId="{D7750254-EBE8-44E4-99A1-8BF0155D697E}">
      <dgm:prSet/>
      <dgm:spPr/>
      <dgm:t>
        <a:bodyPr/>
        <a:lstStyle/>
        <a:p>
          <a:endParaRPr lang="pt-BR"/>
        </a:p>
      </dgm:t>
    </dgm:pt>
    <dgm:pt modelId="{FB9908C6-B41F-48B1-B111-3C228B7C266F}">
      <dgm:prSet phldrT="[Texto]"/>
      <dgm:spPr/>
      <dgm:t>
        <a:bodyPr/>
        <a:lstStyle/>
        <a:p>
          <a:r>
            <a:rPr lang="pt-BR" b="0" dirty="0" smtClean="0">
              <a:solidFill>
                <a:srgbClr val="000000"/>
              </a:solidFill>
            </a:rPr>
            <a:t>Dos 1.515 prestadores, apenas </a:t>
          </a:r>
          <a:r>
            <a:rPr lang="pt-BR" b="1" dirty="0" smtClean="0">
              <a:solidFill>
                <a:srgbClr val="000000"/>
              </a:solidFill>
            </a:rPr>
            <a:t>107</a:t>
          </a:r>
          <a:r>
            <a:rPr lang="pt-BR" b="0" dirty="0" smtClean="0">
              <a:solidFill>
                <a:srgbClr val="000000"/>
              </a:solidFill>
            </a:rPr>
            <a:t> fizeram investimentos com </a:t>
          </a:r>
          <a:r>
            <a:rPr lang="pt-BR" b="1" dirty="0" smtClean="0">
              <a:solidFill>
                <a:srgbClr val="000000"/>
              </a:solidFill>
            </a:rPr>
            <a:t>recursos onerosos</a:t>
          </a:r>
          <a:r>
            <a:rPr lang="pt-BR" b="0" dirty="0" smtClean="0">
              <a:solidFill>
                <a:srgbClr val="000000"/>
              </a:solidFill>
            </a:rPr>
            <a:t> em </a:t>
          </a:r>
          <a:r>
            <a:rPr lang="pt-BR" b="1" dirty="0" smtClean="0">
              <a:solidFill>
                <a:srgbClr val="000000"/>
              </a:solidFill>
            </a:rPr>
            <a:t>2016</a:t>
          </a:r>
          <a:r>
            <a:rPr lang="pt-BR" b="0" dirty="0" smtClean="0">
              <a:solidFill>
                <a:srgbClr val="000000"/>
              </a:solidFill>
            </a:rPr>
            <a:t>.</a:t>
          </a:r>
          <a:endParaRPr lang="pt-BR" b="0" dirty="0">
            <a:solidFill>
              <a:srgbClr val="000000"/>
            </a:solidFill>
          </a:endParaRPr>
        </a:p>
      </dgm:t>
    </dgm:pt>
    <dgm:pt modelId="{51954C0F-6E0B-44B3-B06E-AF1DDF6AE589}" type="parTrans" cxnId="{3A1C46B2-87BE-4375-BE79-A9A426E70099}">
      <dgm:prSet/>
      <dgm:spPr/>
      <dgm:t>
        <a:bodyPr/>
        <a:lstStyle/>
        <a:p>
          <a:endParaRPr lang="pt-BR"/>
        </a:p>
      </dgm:t>
    </dgm:pt>
    <dgm:pt modelId="{DBDEA025-05F3-4D16-AD03-7E23ED4DF995}" type="sibTrans" cxnId="{3A1C46B2-87BE-4375-BE79-A9A426E70099}">
      <dgm:prSet/>
      <dgm:spPr/>
      <dgm:t>
        <a:bodyPr/>
        <a:lstStyle/>
        <a:p>
          <a:endParaRPr lang="pt-BR"/>
        </a:p>
      </dgm:t>
    </dgm:pt>
    <dgm:pt modelId="{EAC35CCE-20C2-46F3-A0BD-35D1023C4C84}">
      <dgm:prSet phldrT="[Texto]"/>
      <dgm:spPr/>
      <dgm:t>
        <a:bodyPr/>
        <a:lstStyle/>
        <a:p>
          <a:r>
            <a:rPr lang="pt-BR" b="1" u="none" dirty="0" smtClean="0">
              <a:solidFill>
                <a:schemeClr val="bg2"/>
              </a:solidFill>
            </a:rPr>
            <a:t>Desigualdades regionais</a:t>
          </a:r>
          <a:endParaRPr lang="pt-BR" b="1" u="none" dirty="0">
            <a:solidFill>
              <a:schemeClr val="bg2"/>
            </a:solidFill>
          </a:endParaRPr>
        </a:p>
      </dgm:t>
    </dgm:pt>
    <dgm:pt modelId="{708161DD-15AA-4819-A384-B32A84A5B955}" type="parTrans" cxnId="{7943F7E8-48D4-4E18-8716-988B3EDBA793}">
      <dgm:prSet/>
      <dgm:spPr/>
      <dgm:t>
        <a:bodyPr/>
        <a:lstStyle/>
        <a:p>
          <a:endParaRPr lang="pt-BR"/>
        </a:p>
      </dgm:t>
    </dgm:pt>
    <dgm:pt modelId="{CA0A78F4-E3E1-4DA0-AA51-2D732FBF822C}" type="sibTrans" cxnId="{7943F7E8-48D4-4E18-8716-988B3EDBA793}">
      <dgm:prSet/>
      <dgm:spPr/>
      <dgm:t>
        <a:bodyPr/>
        <a:lstStyle/>
        <a:p>
          <a:endParaRPr lang="pt-BR"/>
        </a:p>
      </dgm:t>
    </dgm:pt>
    <dgm:pt modelId="{973532AC-C43B-4534-A2A2-26F799ED25A4}">
      <dgm:prSet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N e NE</a:t>
          </a:r>
          <a:r>
            <a:rPr lang="pt-BR" dirty="0" smtClean="0">
              <a:solidFill>
                <a:srgbClr val="000000"/>
              </a:solidFill>
            </a:rPr>
            <a:t> receberam apenas 5</a:t>
          </a:r>
          <a:r>
            <a:rPr lang="pt-BR" b="1" dirty="0" smtClean="0">
              <a:solidFill>
                <a:srgbClr val="000000"/>
              </a:solidFill>
            </a:rPr>
            <a:t>% dos investimentos</a:t>
          </a:r>
          <a:r>
            <a:rPr lang="pt-BR" dirty="0" smtClean="0">
              <a:solidFill>
                <a:srgbClr val="000000"/>
              </a:solidFill>
            </a:rPr>
            <a:t>,  MAS concentram </a:t>
          </a:r>
          <a:r>
            <a:rPr lang="pt-BR" b="1" dirty="0" smtClean="0">
              <a:solidFill>
                <a:srgbClr val="000000"/>
              </a:solidFill>
            </a:rPr>
            <a:t>48% do déficit</a:t>
          </a:r>
          <a:r>
            <a:rPr lang="pt-BR" dirty="0" smtClean="0">
              <a:solidFill>
                <a:srgbClr val="000000"/>
              </a:solidFill>
            </a:rPr>
            <a:t> em </a:t>
          </a:r>
          <a:r>
            <a:rPr lang="pt-BR" b="1" dirty="0" smtClean="0">
              <a:solidFill>
                <a:srgbClr val="000000"/>
              </a:solidFill>
            </a:rPr>
            <a:t>água</a:t>
          </a:r>
          <a:r>
            <a:rPr lang="pt-BR" dirty="0" smtClean="0">
              <a:solidFill>
                <a:srgbClr val="000000"/>
              </a:solidFill>
            </a:rPr>
            <a:t>  e </a:t>
          </a:r>
          <a:r>
            <a:rPr lang="pt-BR" b="1" dirty="0" smtClean="0">
              <a:solidFill>
                <a:srgbClr val="000000"/>
              </a:solidFill>
            </a:rPr>
            <a:t>42% do déficit</a:t>
          </a:r>
          <a:r>
            <a:rPr lang="pt-BR" dirty="0" smtClean="0">
              <a:solidFill>
                <a:srgbClr val="000000"/>
              </a:solidFill>
            </a:rPr>
            <a:t> em </a:t>
          </a:r>
          <a:r>
            <a:rPr lang="pt-BR" b="1" dirty="0" smtClean="0">
              <a:solidFill>
                <a:srgbClr val="000000"/>
              </a:solidFill>
            </a:rPr>
            <a:t>esgoto.</a:t>
          </a:r>
          <a:endParaRPr lang="pt-BR" dirty="0">
            <a:solidFill>
              <a:srgbClr val="000000"/>
            </a:solidFill>
          </a:endParaRPr>
        </a:p>
      </dgm:t>
    </dgm:pt>
    <dgm:pt modelId="{D8E61179-BD52-4E3B-ADEC-460DE30850E2}" type="parTrans" cxnId="{52FB67D5-7545-49F6-BF1B-C9C9BADF2467}">
      <dgm:prSet/>
      <dgm:spPr/>
      <dgm:t>
        <a:bodyPr/>
        <a:lstStyle/>
        <a:p>
          <a:endParaRPr lang="pt-BR"/>
        </a:p>
      </dgm:t>
    </dgm:pt>
    <dgm:pt modelId="{D363048A-1739-477B-B516-A93EE2C4E1DE}" type="sibTrans" cxnId="{52FB67D5-7545-49F6-BF1B-C9C9BADF2467}">
      <dgm:prSet/>
      <dgm:spPr/>
      <dgm:t>
        <a:bodyPr/>
        <a:lstStyle/>
        <a:p>
          <a:endParaRPr lang="pt-BR"/>
        </a:p>
      </dgm:t>
    </dgm:pt>
    <dgm:pt modelId="{02CAD165-1C51-4C49-B61A-BD0719DF35CC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Concentração</a:t>
          </a:r>
          <a:endParaRPr lang="pt-BR" b="1" dirty="0">
            <a:solidFill>
              <a:schemeClr val="bg1"/>
            </a:solidFill>
          </a:endParaRPr>
        </a:p>
      </dgm:t>
    </dgm:pt>
    <dgm:pt modelId="{1B1B71AB-0787-4039-98E0-F2711CEBBF4B}" type="parTrans" cxnId="{83904CBB-0B69-4E53-926B-C0466CB70931}">
      <dgm:prSet/>
      <dgm:spPr/>
      <dgm:t>
        <a:bodyPr/>
        <a:lstStyle/>
        <a:p>
          <a:endParaRPr lang="pt-BR"/>
        </a:p>
      </dgm:t>
    </dgm:pt>
    <dgm:pt modelId="{5792C2FE-E37B-4CA2-A4D3-31FA7E94F079}" type="sibTrans" cxnId="{83904CBB-0B69-4E53-926B-C0466CB70931}">
      <dgm:prSet/>
      <dgm:spPr/>
      <dgm:t>
        <a:bodyPr/>
        <a:lstStyle/>
        <a:p>
          <a:endParaRPr lang="pt-BR"/>
        </a:p>
      </dgm:t>
    </dgm:pt>
    <dgm:pt modelId="{F6AA40FD-16FF-424A-9C7D-4B37614D7FB5}">
      <dgm:prSet/>
      <dgm:spPr/>
      <dgm:t>
        <a:bodyPr/>
        <a:lstStyle/>
        <a:p>
          <a:r>
            <a:rPr lang="pt-BR" b="1" dirty="0" smtClean="0">
              <a:solidFill>
                <a:srgbClr val="000000"/>
              </a:solidFill>
            </a:rPr>
            <a:t>SP, MG, RS e SC</a:t>
          </a:r>
          <a:r>
            <a:rPr lang="pt-BR" dirty="0" smtClean="0">
              <a:solidFill>
                <a:srgbClr val="000000"/>
              </a:solidFill>
            </a:rPr>
            <a:t> foram responsáveis por </a:t>
          </a:r>
          <a:r>
            <a:rPr lang="pt-BR" b="1" dirty="0" smtClean="0">
              <a:solidFill>
                <a:srgbClr val="000000"/>
              </a:solidFill>
            </a:rPr>
            <a:t>85%</a:t>
          </a:r>
          <a:r>
            <a:rPr lang="pt-BR" dirty="0" smtClean="0">
              <a:solidFill>
                <a:srgbClr val="000000"/>
              </a:solidFill>
            </a:rPr>
            <a:t> dos </a:t>
          </a:r>
          <a:r>
            <a:rPr lang="pt-BR" b="1" dirty="0" smtClean="0">
              <a:solidFill>
                <a:srgbClr val="000000"/>
              </a:solidFill>
            </a:rPr>
            <a:t>investimentos de 2007 a 2016.</a:t>
          </a:r>
          <a:endParaRPr lang="pt-BR" b="1" dirty="0">
            <a:solidFill>
              <a:srgbClr val="000000"/>
            </a:solidFill>
          </a:endParaRPr>
        </a:p>
      </dgm:t>
    </dgm:pt>
    <dgm:pt modelId="{FF255873-E251-46F2-8B3C-9DBEF4C02995}" type="parTrans" cxnId="{13363EA8-D7A7-4791-965A-286684F2435F}">
      <dgm:prSet/>
      <dgm:spPr/>
      <dgm:t>
        <a:bodyPr/>
        <a:lstStyle/>
        <a:p>
          <a:endParaRPr lang="pt-BR"/>
        </a:p>
      </dgm:t>
    </dgm:pt>
    <dgm:pt modelId="{578F9BD6-754C-46D5-8810-DA180D71AB57}" type="sibTrans" cxnId="{13363EA8-D7A7-4791-965A-286684F2435F}">
      <dgm:prSet/>
      <dgm:spPr/>
      <dgm:t>
        <a:bodyPr/>
        <a:lstStyle/>
        <a:p>
          <a:endParaRPr lang="pt-BR"/>
        </a:p>
      </dgm:t>
    </dgm:pt>
    <dgm:pt modelId="{92983161-BECB-4363-92BD-93F396B6E78C}" type="pres">
      <dgm:prSet presAssocID="{E42DE76D-8B8E-4B26-9DAF-113736B79F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141251-F0F2-4810-99ED-9579506B6671}" type="pres">
      <dgm:prSet presAssocID="{3113A072-AEEB-46E5-BFDC-960830F8FD04}" presName="composite" presStyleCnt="0"/>
      <dgm:spPr/>
    </dgm:pt>
    <dgm:pt modelId="{F4DCAB04-DCE2-42D1-A485-1AC4719E3A9C}" type="pres">
      <dgm:prSet presAssocID="{3113A072-AEEB-46E5-BFDC-960830F8FD04}" presName="parTx" presStyleLbl="alignNode1" presStyleIdx="0" presStyleCnt="4" custLinFactNeighborX="-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731FD-A18B-45A6-895C-39BB6FCFFBBA}" type="pres">
      <dgm:prSet presAssocID="{3113A072-AEEB-46E5-BFDC-960830F8FD0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A2E67-85AF-40FC-9382-3F55969AF067}" type="pres">
      <dgm:prSet presAssocID="{099BA95D-F09E-4EF2-B289-22B49A21ECD0}" presName="space" presStyleCnt="0"/>
      <dgm:spPr/>
    </dgm:pt>
    <dgm:pt modelId="{41572D32-77F1-4E99-9A39-D9BCDD01CC45}" type="pres">
      <dgm:prSet presAssocID="{721150B0-AB61-4D95-ADBD-44CFE3EB93C6}" presName="composite" presStyleCnt="0"/>
      <dgm:spPr/>
    </dgm:pt>
    <dgm:pt modelId="{C620E54E-9660-4AA0-8CF8-3735F34E7A9A}" type="pres">
      <dgm:prSet presAssocID="{721150B0-AB61-4D95-ADBD-44CFE3EB93C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6A972-A9D7-43D5-A672-3E717E2833A1}" type="pres">
      <dgm:prSet presAssocID="{721150B0-AB61-4D95-ADBD-44CFE3EB93C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77FA90-F626-43A9-8009-FD97A455D559}" type="pres">
      <dgm:prSet presAssocID="{3ED26BC1-82E9-48D5-8E57-65825A6D28D9}" presName="space" presStyleCnt="0"/>
      <dgm:spPr/>
    </dgm:pt>
    <dgm:pt modelId="{3D26BDD1-B1ED-4B2C-B6B1-F32488DFDAE4}" type="pres">
      <dgm:prSet presAssocID="{02CAD165-1C51-4C49-B61A-BD0719DF35CC}" presName="composite" presStyleCnt="0"/>
      <dgm:spPr/>
    </dgm:pt>
    <dgm:pt modelId="{FF9D15B6-A77D-4D0D-A22D-72394BC311E7}" type="pres">
      <dgm:prSet presAssocID="{02CAD165-1C51-4C49-B61A-BD0719DF35C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9C17EA-F6E8-427D-A71A-72F143E83651}" type="pres">
      <dgm:prSet presAssocID="{02CAD165-1C51-4C49-B61A-BD0719DF35C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9214C3-20D0-4DAB-BBF4-4EBE6DC4C314}" type="pres">
      <dgm:prSet presAssocID="{5792C2FE-E37B-4CA2-A4D3-31FA7E94F079}" presName="space" presStyleCnt="0"/>
      <dgm:spPr/>
    </dgm:pt>
    <dgm:pt modelId="{6ADC3385-03A9-4AC4-989B-ECC018CAF02C}" type="pres">
      <dgm:prSet presAssocID="{EAC35CCE-20C2-46F3-A0BD-35D1023C4C84}" presName="composite" presStyleCnt="0"/>
      <dgm:spPr/>
    </dgm:pt>
    <dgm:pt modelId="{3B3AE9BA-868E-4960-8C32-25808CC3A1B4}" type="pres">
      <dgm:prSet presAssocID="{EAC35CCE-20C2-46F3-A0BD-35D1023C4C8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4AA42-518D-4DB2-91DC-46769F17006D}" type="pres">
      <dgm:prSet presAssocID="{EAC35CCE-20C2-46F3-A0BD-35D1023C4C84}" presName="desTx" presStyleLbl="alignAccFollowNode1" presStyleIdx="3" presStyleCnt="4" custLinFactNeighborY="13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409DD7-6B1D-4C35-800E-6A5C4D319D2E}" type="presOf" srcId="{721150B0-AB61-4D95-ADBD-44CFE3EB93C6}" destId="{C620E54E-9660-4AA0-8CF8-3735F34E7A9A}" srcOrd="0" destOrd="0" presId="urn:microsoft.com/office/officeart/2005/8/layout/hList1"/>
    <dgm:cxn modelId="{8389B07B-4D83-4CB8-85AE-5700CB692C61}" srcId="{3113A072-AEEB-46E5-BFDC-960830F8FD04}" destId="{1F53B5B9-5292-44F2-94B1-E26E3A0A63BA}" srcOrd="0" destOrd="0" parTransId="{599DD751-F395-4CDA-8F97-A39C1D13D966}" sibTransId="{3D3749B7-DF78-4CB5-A67F-82CCA1C6441A}"/>
    <dgm:cxn modelId="{E1DFDA91-6584-47F7-83C1-AE0513D9B364}" srcId="{E42DE76D-8B8E-4B26-9DAF-113736B79F71}" destId="{3113A072-AEEB-46E5-BFDC-960830F8FD04}" srcOrd="0" destOrd="0" parTransId="{EE8C065D-742C-4925-AC4C-AB6F2CC19ECC}" sibTransId="{099BA95D-F09E-4EF2-B289-22B49A21ECD0}"/>
    <dgm:cxn modelId="{362F735C-A981-4E68-99EA-96BDBAC01309}" type="presOf" srcId="{EAC35CCE-20C2-46F3-A0BD-35D1023C4C84}" destId="{3B3AE9BA-868E-4960-8C32-25808CC3A1B4}" srcOrd="0" destOrd="0" presId="urn:microsoft.com/office/officeart/2005/8/layout/hList1"/>
    <dgm:cxn modelId="{958A23CA-6099-41C6-9E31-D2DD08D85ECA}" type="presOf" srcId="{973532AC-C43B-4534-A2A2-26F799ED25A4}" destId="{CD94AA42-518D-4DB2-91DC-46769F17006D}" srcOrd="0" destOrd="0" presId="urn:microsoft.com/office/officeart/2005/8/layout/hList1"/>
    <dgm:cxn modelId="{52FB67D5-7545-49F6-BF1B-C9C9BADF2467}" srcId="{EAC35CCE-20C2-46F3-A0BD-35D1023C4C84}" destId="{973532AC-C43B-4534-A2A2-26F799ED25A4}" srcOrd="0" destOrd="0" parTransId="{D8E61179-BD52-4E3B-ADEC-460DE30850E2}" sibTransId="{D363048A-1739-477B-B516-A93EE2C4E1DE}"/>
    <dgm:cxn modelId="{9A309D4F-8BF3-463B-9174-98E770AA47C9}" type="presOf" srcId="{3113A072-AEEB-46E5-BFDC-960830F8FD04}" destId="{F4DCAB04-DCE2-42D1-A485-1AC4719E3A9C}" srcOrd="0" destOrd="0" presId="urn:microsoft.com/office/officeart/2005/8/layout/hList1"/>
    <dgm:cxn modelId="{13363EA8-D7A7-4791-965A-286684F2435F}" srcId="{02CAD165-1C51-4C49-B61A-BD0719DF35CC}" destId="{F6AA40FD-16FF-424A-9C7D-4B37614D7FB5}" srcOrd="0" destOrd="0" parTransId="{FF255873-E251-46F2-8B3C-9DBEF4C02995}" sibTransId="{578F9BD6-754C-46D5-8810-DA180D71AB57}"/>
    <dgm:cxn modelId="{D926F273-4D41-4F14-AB48-F5225844C18F}" type="presOf" srcId="{1F53B5B9-5292-44F2-94B1-E26E3A0A63BA}" destId="{A70731FD-A18B-45A6-895C-39BB6FCFFBBA}" srcOrd="0" destOrd="0" presId="urn:microsoft.com/office/officeart/2005/8/layout/hList1"/>
    <dgm:cxn modelId="{7943F7E8-48D4-4E18-8716-988B3EDBA793}" srcId="{E42DE76D-8B8E-4B26-9DAF-113736B79F71}" destId="{EAC35CCE-20C2-46F3-A0BD-35D1023C4C84}" srcOrd="3" destOrd="0" parTransId="{708161DD-15AA-4819-A384-B32A84A5B955}" sibTransId="{CA0A78F4-E3E1-4DA0-AA51-2D732FBF822C}"/>
    <dgm:cxn modelId="{67576C21-58D5-445E-B48D-74AEC12B8D49}" type="presOf" srcId="{F6AA40FD-16FF-424A-9C7D-4B37614D7FB5}" destId="{949C17EA-F6E8-427D-A71A-72F143E83651}" srcOrd="0" destOrd="0" presId="urn:microsoft.com/office/officeart/2005/8/layout/hList1"/>
    <dgm:cxn modelId="{3A1C46B2-87BE-4375-BE79-A9A426E70099}" srcId="{721150B0-AB61-4D95-ADBD-44CFE3EB93C6}" destId="{FB9908C6-B41F-48B1-B111-3C228B7C266F}" srcOrd="0" destOrd="0" parTransId="{51954C0F-6E0B-44B3-B06E-AF1DDF6AE589}" sibTransId="{DBDEA025-05F3-4D16-AD03-7E23ED4DF995}"/>
    <dgm:cxn modelId="{D7750254-EBE8-44E4-99A1-8BF0155D697E}" srcId="{E42DE76D-8B8E-4B26-9DAF-113736B79F71}" destId="{721150B0-AB61-4D95-ADBD-44CFE3EB93C6}" srcOrd="1" destOrd="0" parTransId="{C1834294-8C04-43F6-811A-F28DA0BEB0AB}" sibTransId="{3ED26BC1-82E9-48D5-8E57-65825A6D28D9}"/>
    <dgm:cxn modelId="{5AEAE4E6-4417-4C2B-9763-458BF0C9C78A}" type="presOf" srcId="{02CAD165-1C51-4C49-B61A-BD0719DF35CC}" destId="{FF9D15B6-A77D-4D0D-A22D-72394BC311E7}" srcOrd="0" destOrd="0" presId="urn:microsoft.com/office/officeart/2005/8/layout/hList1"/>
    <dgm:cxn modelId="{710F3FE5-8B12-496E-B702-FBB65AB9BA61}" type="presOf" srcId="{E42DE76D-8B8E-4B26-9DAF-113736B79F71}" destId="{92983161-BECB-4363-92BD-93F396B6E78C}" srcOrd="0" destOrd="0" presId="urn:microsoft.com/office/officeart/2005/8/layout/hList1"/>
    <dgm:cxn modelId="{B3BE1EFC-D885-4F95-BEF5-7163F0F47867}" type="presOf" srcId="{FB9908C6-B41F-48B1-B111-3C228B7C266F}" destId="{75A6A972-A9D7-43D5-A672-3E717E2833A1}" srcOrd="0" destOrd="0" presId="urn:microsoft.com/office/officeart/2005/8/layout/hList1"/>
    <dgm:cxn modelId="{83904CBB-0B69-4E53-926B-C0466CB70931}" srcId="{E42DE76D-8B8E-4B26-9DAF-113736B79F71}" destId="{02CAD165-1C51-4C49-B61A-BD0719DF35CC}" srcOrd="2" destOrd="0" parTransId="{1B1B71AB-0787-4039-98E0-F2711CEBBF4B}" sibTransId="{5792C2FE-E37B-4CA2-A4D3-31FA7E94F079}"/>
    <dgm:cxn modelId="{59663317-C25F-4FB2-8B01-18A81D584372}" type="presParOf" srcId="{92983161-BECB-4363-92BD-93F396B6E78C}" destId="{2D141251-F0F2-4810-99ED-9579506B6671}" srcOrd="0" destOrd="0" presId="urn:microsoft.com/office/officeart/2005/8/layout/hList1"/>
    <dgm:cxn modelId="{8E70F844-A1AF-49A6-A093-43D4DE5210EC}" type="presParOf" srcId="{2D141251-F0F2-4810-99ED-9579506B6671}" destId="{F4DCAB04-DCE2-42D1-A485-1AC4719E3A9C}" srcOrd="0" destOrd="0" presId="urn:microsoft.com/office/officeart/2005/8/layout/hList1"/>
    <dgm:cxn modelId="{F5809B6B-08EC-495D-BB8A-A96A49D19236}" type="presParOf" srcId="{2D141251-F0F2-4810-99ED-9579506B6671}" destId="{A70731FD-A18B-45A6-895C-39BB6FCFFBBA}" srcOrd="1" destOrd="0" presId="urn:microsoft.com/office/officeart/2005/8/layout/hList1"/>
    <dgm:cxn modelId="{54D53957-9B38-466F-8DAC-75162AE1CCDD}" type="presParOf" srcId="{92983161-BECB-4363-92BD-93F396B6E78C}" destId="{920A2E67-85AF-40FC-9382-3F55969AF067}" srcOrd="1" destOrd="0" presId="urn:microsoft.com/office/officeart/2005/8/layout/hList1"/>
    <dgm:cxn modelId="{A94408F9-BEEA-41FE-97F9-350EEB4C227D}" type="presParOf" srcId="{92983161-BECB-4363-92BD-93F396B6E78C}" destId="{41572D32-77F1-4E99-9A39-D9BCDD01CC45}" srcOrd="2" destOrd="0" presId="urn:microsoft.com/office/officeart/2005/8/layout/hList1"/>
    <dgm:cxn modelId="{2ED33143-C5EA-4DF0-B3E9-2DB2F5ED54D1}" type="presParOf" srcId="{41572D32-77F1-4E99-9A39-D9BCDD01CC45}" destId="{C620E54E-9660-4AA0-8CF8-3735F34E7A9A}" srcOrd="0" destOrd="0" presId="urn:microsoft.com/office/officeart/2005/8/layout/hList1"/>
    <dgm:cxn modelId="{8CC52607-5FC4-484D-A210-F1A78DC2D991}" type="presParOf" srcId="{41572D32-77F1-4E99-9A39-D9BCDD01CC45}" destId="{75A6A972-A9D7-43D5-A672-3E717E2833A1}" srcOrd="1" destOrd="0" presId="urn:microsoft.com/office/officeart/2005/8/layout/hList1"/>
    <dgm:cxn modelId="{34D586CF-E29F-4547-A1A1-FAA66FD90369}" type="presParOf" srcId="{92983161-BECB-4363-92BD-93F396B6E78C}" destId="{F677FA90-F626-43A9-8009-FD97A455D559}" srcOrd="3" destOrd="0" presId="urn:microsoft.com/office/officeart/2005/8/layout/hList1"/>
    <dgm:cxn modelId="{6DE01275-E8F4-4E95-B839-8CBF2ADB1D3A}" type="presParOf" srcId="{92983161-BECB-4363-92BD-93F396B6E78C}" destId="{3D26BDD1-B1ED-4B2C-B6B1-F32488DFDAE4}" srcOrd="4" destOrd="0" presId="urn:microsoft.com/office/officeart/2005/8/layout/hList1"/>
    <dgm:cxn modelId="{C04A5B74-697F-4324-95D7-FC33C06BDEE5}" type="presParOf" srcId="{3D26BDD1-B1ED-4B2C-B6B1-F32488DFDAE4}" destId="{FF9D15B6-A77D-4D0D-A22D-72394BC311E7}" srcOrd="0" destOrd="0" presId="urn:microsoft.com/office/officeart/2005/8/layout/hList1"/>
    <dgm:cxn modelId="{91544FC3-6CCA-48F1-B089-9BCC410B4E7D}" type="presParOf" srcId="{3D26BDD1-B1ED-4B2C-B6B1-F32488DFDAE4}" destId="{949C17EA-F6E8-427D-A71A-72F143E83651}" srcOrd="1" destOrd="0" presId="urn:microsoft.com/office/officeart/2005/8/layout/hList1"/>
    <dgm:cxn modelId="{7E2205AB-1BDB-4650-B15A-75A81A283CFD}" type="presParOf" srcId="{92983161-BECB-4363-92BD-93F396B6E78C}" destId="{AC9214C3-20D0-4DAB-BBF4-4EBE6DC4C314}" srcOrd="5" destOrd="0" presId="urn:microsoft.com/office/officeart/2005/8/layout/hList1"/>
    <dgm:cxn modelId="{2B6BB117-6EBF-43B7-92DB-3162C674F1D0}" type="presParOf" srcId="{92983161-BECB-4363-92BD-93F396B6E78C}" destId="{6ADC3385-03A9-4AC4-989B-ECC018CAF02C}" srcOrd="6" destOrd="0" presId="urn:microsoft.com/office/officeart/2005/8/layout/hList1"/>
    <dgm:cxn modelId="{DB86F8E7-3EA0-4FC4-A5A2-495E91B69AAB}" type="presParOf" srcId="{6ADC3385-03A9-4AC4-989B-ECC018CAF02C}" destId="{3B3AE9BA-868E-4960-8C32-25808CC3A1B4}" srcOrd="0" destOrd="0" presId="urn:microsoft.com/office/officeart/2005/8/layout/hList1"/>
    <dgm:cxn modelId="{55360843-61AA-41DA-8DA1-2D5E0F277AD1}" type="presParOf" srcId="{6ADC3385-03A9-4AC4-989B-ECC018CAF02C}" destId="{CD94AA42-518D-4DB2-91DC-46769F1700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16E6A6-04AB-4485-BF71-61B68613ECF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5B1807C-F541-4445-B611-D62DAD48B5C2}">
      <dgm:prSet phldrT="[Texto]" custT="1"/>
      <dgm:spPr/>
      <dgm:t>
        <a:bodyPr/>
        <a:lstStyle/>
        <a:p>
          <a:r>
            <a:rPr lang="pt-BR" sz="1600" b="1" dirty="0" smtClean="0"/>
            <a:t>Capacidade institucional de elaboração e implementação de projetos</a:t>
          </a:r>
          <a:endParaRPr lang="pt-BR" sz="1600" b="1" dirty="0"/>
        </a:p>
      </dgm:t>
    </dgm:pt>
    <dgm:pt modelId="{369D9193-DD7F-479A-A9AD-80306E7112B7}" type="parTrans" cxnId="{A5EF0BD5-BD8C-4806-BCA1-8E132C61E5E4}">
      <dgm:prSet/>
      <dgm:spPr/>
      <dgm:t>
        <a:bodyPr/>
        <a:lstStyle/>
        <a:p>
          <a:endParaRPr lang="pt-BR"/>
        </a:p>
      </dgm:t>
    </dgm:pt>
    <dgm:pt modelId="{DD1DD04A-585A-4342-8B47-DB9D8F1EC1D0}" type="sibTrans" cxnId="{A5EF0BD5-BD8C-4806-BCA1-8E132C61E5E4}">
      <dgm:prSet/>
      <dgm:spPr/>
      <dgm:t>
        <a:bodyPr/>
        <a:lstStyle/>
        <a:p>
          <a:endParaRPr lang="pt-BR"/>
        </a:p>
      </dgm:t>
    </dgm:pt>
    <dgm:pt modelId="{55DFEDAA-53A0-4CF7-9110-298AE6F622F5}">
      <dgm:prSet phldrT="[Texto]"/>
      <dgm:spPr/>
      <dgm:t>
        <a:bodyPr/>
        <a:lstStyle/>
        <a:p>
          <a:r>
            <a:rPr lang="pt-BR" b="1" dirty="0" smtClean="0"/>
            <a:t>Capacidade financeira de captação de recursos</a:t>
          </a:r>
          <a:endParaRPr lang="pt-BR" b="1" dirty="0"/>
        </a:p>
      </dgm:t>
    </dgm:pt>
    <dgm:pt modelId="{9B08BF20-BBAB-48A2-9E8C-B858BF7370F9}" type="parTrans" cxnId="{F5CE52AB-8C41-4B65-82C1-44D4089980DD}">
      <dgm:prSet/>
      <dgm:spPr/>
      <dgm:t>
        <a:bodyPr/>
        <a:lstStyle/>
        <a:p>
          <a:endParaRPr lang="pt-BR"/>
        </a:p>
      </dgm:t>
    </dgm:pt>
    <dgm:pt modelId="{8E87F607-7812-4C8F-BD1E-564773877F1D}" type="sibTrans" cxnId="{F5CE52AB-8C41-4B65-82C1-44D4089980DD}">
      <dgm:prSet/>
      <dgm:spPr/>
      <dgm:t>
        <a:bodyPr/>
        <a:lstStyle/>
        <a:p>
          <a:endParaRPr lang="pt-BR"/>
        </a:p>
      </dgm:t>
    </dgm:pt>
    <dgm:pt modelId="{0316A04A-477F-4EC1-ADC6-C1AD31DB524F}">
      <dgm:prSet phldrT="[Texto]" custT="1"/>
      <dgm:spPr/>
      <dgm:t>
        <a:bodyPr/>
        <a:lstStyle/>
        <a:p>
          <a:endParaRPr lang="pt-BR" sz="1600" b="1" dirty="0" smtClean="0"/>
        </a:p>
        <a:p>
          <a:r>
            <a:rPr lang="pt-BR" sz="1600" b="1" dirty="0" smtClean="0"/>
            <a:t>Disponibilidade contínua de funding adequado</a:t>
          </a:r>
        </a:p>
        <a:p>
          <a:endParaRPr lang="pt-BR" sz="1300" dirty="0"/>
        </a:p>
      </dgm:t>
    </dgm:pt>
    <dgm:pt modelId="{4841D6BE-505E-4411-8008-EE434E250C2F}" type="parTrans" cxnId="{7E417489-5717-4BBE-B1FE-6F9E4F54584D}">
      <dgm:prSet/>
      <dgm:spPr/>
      <dgm:t>
        <a:bodyPr/>
        <a:lstStyle/>
        <a:p>
          <a:endParaRPr lang="pt-BR"/>
        </a:p>
      </dgm:t>
    </dgm:pt>
    <dgm:pt modelId="{7FF2473F-F88F-4B25-92AE-03DA91C88027}" type="sibTrans" cxnId="{7E417489-5717-4BBE-B1FE-6F9E4F54584D}">
      <dgm:prSet/>
      <dgm:spPr/>
      <dgm:t>
        <a:bodyPr/>
        <a:lstStyle/>
        <a:p>
          <a:endParaRPr lang="pt-BR"/>
        </a:p>
      </dgm:t>
    </dgm:pt>
    <dgm:pt modelId="{5D1AC496-01EF-4BC2-B2EB-F833453612A5}" type="pres">
      <dgm:prSet presAssocID="{A116E6A6-04AB-4485-BF71-61B68613EC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D3DB3C3-7389-40E5-A1E3-AB1EA9575827}" type="pres">
      <dgm:prSet presAssocID="{C5B1807C-F541-4445-B611-D62DAD48B5C2}" presName="gear1" presStyleLbl="node1" presStyleIdx="0" presStyleCnt="3" custScaleX="92565" custScaleY="84643" custLinFactNeighborX="12147" custLinFactNeighborY="-190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1BAFB-1043-471C-93CD-25FC1664343E}" type="pres">
      <dgm:prSet presAssocID="{C5B1807C-F541-4445-B611-D62DAD48B5C2}" presName="gear1srcNode" presStyleLbl="node1" presStyleIdx="0" presStyleCnt="3"/>
      <dgm:spPr/>
      <dgm:t>
        <a:bodyPr/>
        <a:lstStyle/>
        <a:p>
          <a:endParaRPr lang="pt-BR"/>
        </a:p>
      </dgm:t>
    </dgm:pt>
    <dgm:pt modelId="{D11743D6-0031-4ED2-9DBE-6EDE6214F42F}" type="pres">
      <dgm:prSet presAssocID="{C5B1807C-F541-4445-B611-D62DAD48B5C2}" presName="gear1dstNode" presStyleLbl="node1" presStyleIdx="0" presStyleCnt="3"/>
      <dgm:spPr/>
      <dgm:t>
        <a:bodyPr/>
        <a:lstStyle/>
        <a:p>
          <a:endParaRPr lang="pt-BR"/>
        </a:p>
      </dgm:t>
    </dgm:pt>
    <dgm:pt modelId="{79C77D25-4B14-48AF-AE2D-DF1ACBE79285}" type="pres">
      <dgm:prSet presAssocID="{55DFEDAA-53A0-4CF7-9110-298AE6F622F5}" presName="gear2" presStyleLbl="node1" presStyleIdx="1" presStyleCnt="3" custScaleX="112902" custScaleY="114182" custLinFactNeighborX="-8900" custLinFactNeighborY="146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AB89E5-52BE-4946-B7A1-C69912945A0B}" type="pres">
      <dgm:prSet presAssocID="{55DFEDAA-53A0-4CF7-9110-298AE6F622F5}" presName="gear2srcNode" presStyleLbl="node1" presStyleIdx="1" presStyleCnt="3"/>
      <dgm:spPr/>
      <dgm:t>
        <a:bodyPr/>
        <a:lstStyle/>
        <a:p>
          <a:endParaRPr lang="pt-BR"/>
        </a:p>
      </dgm:t>
    </dgm:pt>
    <dgm:pt modelId="{A2055723-9906-4014-A8D4-8E3AF6AD83F8}" type="pres">
      <dgm:prSet presAssocID="{55DFEDAA-53A0-4CF7-9110-298AE6F622F5}" presName="gear2dstNode" presStyleLbl="node1" presStyleIdx="1" presStyleCnt="3"/>
      <dgm:spPr/>
      <dgm:t>
        <a:bodyPr/>
        <a:lstStyle/>
        <a:p>
          <a:endParaRPr lang="pt-BR"/>
        </a:p>
      </dgm:t>
    </dgm:pt>
    <dgm:pt modelId="{6B2A79B6-BD63-42D2-9C36-9FC2A1498DBD}" type="pres">
      <dgm:prSet presAssocID="{0316A04A-477F-4EC1-ADC6-C1AD31DB524F}" presName="gear3" presStyleLbl="node1" presStyleIdx="2" presStyleCnt="3" custScaleX="122277" custScaleY="113253" custLinFactNeighborX="12747" custLinFactNeighborY="-2780"/>
      <dgm:spPr/>
      <dgm:t>
        <a:bodyPr/>
        <a:lstStyle/>
        <a:p>
          <a:endParaRPr lang="pt-BR"/>
        </a:p>
      </dgm:t>
    </dgm:pt>
    <dgm:pt modelId="{3706DDD2-3393-456E-914A-0B669EEEBCD8}" type="pres">
      <dgm:prSet presAssocID="{0316A04A-477F-4EC1-ADC6-C1AD31DB524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26584C-23CA-47A1-BD0D-091F391D8928}" type="pres">
      <dgm:prSet presAssocID="{0316A04A-477F-4EC1-ADC6-C1AD31DB524F}" presName="gear3srcNode" presStyleLbl="node1" presStyleIdx="2" presStyleCnt="3"/>
      <dgm:spPr/>
      <dgm:t>
        <a:bodyPr/>
        <a:lstStyle/>
        <a:p>
          <a:endParaRPr lang="pt-BR"/>
        </a:p>
      </dgm:t>
    </dgm:pt>
    <dgm:pt modelId="{DF169653-37A3-495E-B4D5-AAD6757F6446}" type="pres">
      <dgm:prSet presAssocID="{0316A04A-477F-4EC1-ADC6-C1AD31DB524F}" presName="gear3dstNode" presStyleLbl="node1" presStyleIdx="2" presStyleCnt="3"/>
      <dgm:spPr/>
      <dgm:t>
        <a:bodyPr/>
        <a:lstStyle/>
        <a:p>
          <a:endParaRPr lang="pt-BR"/>
        </a:p>
      </dgm:t>
    </dgm:pt>
    <dgm:pt modelId="{BEDF6137-B019-45E0-A75D-FE1016A0161B}" type="pres">
      <dgm:prSet presAssocID="{DD1DD04A-585A-4342-8B47-DB9D8F1EC1D0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62DD007-87BE-4DCD-861C-3437E7EC837F}" type="pres">
      <dgm:prSet presAssocID="{8E87F607-7812-4C8F-BD1E-564773877F1D}" presName="connector2" presStyleLbl="sibTrans2D1" presStyleIdx="1" presStyleCnt="3" custLinFactNeighborX="-9416" custLinFactNeighborY="410"/>
      <dgm:spPr/>
      <dgm:t>
        <a:bodyPr/>
        <a:lstStyle/>
        <a:p>
          <a:endParaRPr lang="pt-BR"/>
        </a:p>
      </dgm:t>
    </dgm:pt>
    <dgm:pt modelId="{2B3A7161-133E-4A71-A9D0-D9498083E379}" type="pres">
      <dgm:prSet presAssocID="{7FF2473F-F88F-4B25-92AE-03DA91C88027}" presName="connector3" presStyleLbl="sibTrans2D1" presStyleIdx="2" presStyleCnt="3" custLinFactNeighborX="11063" custLinFactNeighborY="-8353"/>
      <dgm:spPr/>
      <dgm:t>
        <a:bodyPr/>
        <a:lstStyle/>
        <a:p>
          <a:endParaRPr lang="pt-BR"/>
        </a:p>
      </dgm:t>
    </dgm:pt>
  </dgm:ptLst>
  <dgm:cxnLst>
    <dgm:cxn modelId="{576C4567-6F47-4F06-9AEA-A1287443A27B}" type="presOf" srcId="{55DFEDAA-53A0-4CF7-9110-298AE6F622F5}" destId="{79C77D25-4B14-48AF-AE2D-DF1ACBE79285}" srcOrd="0" destOrd="0" presId="urn:microsoft.com/office/officeart/2005/8/layout/gear1"/>
    <dgm:cxn modelId="{C1EE59D6-90F4-4AC7-A273-065BAC6237B3}" type="presOf" srcId="{0316A04A-477F-4EC1-ADC6-C1AD31DB524F}" destId="{E426584C-23CA-47A1-BD0D-091F391D8928}" srcOrd="2" destOrd="0" presId="urn:microsoft.com/office/officeart/2005/8/layout/gear1"/>
    <dgm:cxn modelId="{83FBA679-C334-4338-BDA2-8C5745DA943A}" type="presOf" srcId="{DD1DD04A-585A-4342-8B47-DB9D8F1EC1D0}" destId="{BEDF6137-B019-45E0-A75D-FE1016A0161B}" srcOrd="0" destOrd="0" presId="urn:microsoft.com/office/officeart/2005/8/layout/gear1"/>
    <dgm:cxn modelId="{58FFB634-0CC3-4AAC-87EC-B23CF7194AE3}" type="presOf" srcId="{7FF2473F-F88F-4B25-92AE-03DA91C88027}" destId="{2B3A7161-133E-4A71-A9D0-D9498083E379}" srcOrd="0" destOrd="0" presId="urn:microsoft.com/office/officeart/2005/8/layout/gear1"/>
    <dgm:cxn modelId="{01B331AD-889E-4F3E-B4E8-A8A3CD44EDEC}" type="presOf" srcId="{C5B1807C-F541-4445-B611-D62DAD48B5C2}" destId="{2FC1BAFB-1043-471C-93CD-25FC1664343E}" srcOrd="1" destOrd="0" presId="urn:microsoft.com/office/officeart/2005/8/layout/gear1"/>
    <dgm:cxn modelId="{C5E67555-7DCD-4B40-B14F-A4BCACD0825C}" type="presOf" srcId="{0316A04A-477F-4EC1-ADC6-C1AD31DB524F}" destId="{DF169653-37A3-495E-B4D5-AAD6757F6446}" srcOrd="3" destOrd="0" presId="urn:microsoft.com/office/officeart/2005/8/layout/gear1"/>
    <dgm:cxn modelId="{0E525183-1B8F-4B2E-8D1D-3A0F25771F6C}" type="presOf" srcId="{55DFEDAA-53A0-4CF7-9110-298AE6F622F5}" destId="{A2055723-9906-4014-A8D4-8E3AF6AD83F8}" srcOrd="2" destOrd="0" presId="urn:microsoft.com/office/officeart/2005/8/layout/gear1"/>
    <dgm:cxn modelId="{7E417489-5717-4BBE-B1FE-6F9E4F54584D}" srcId="{A116E6A6-04AB-4485-BF71-61B68613ECFA}" destId="{0316A04A-477F-4EC1-ADC6-C1AD31DB524F}" srcOrd="2" destOrd="0" parTransId="{4841D6BE-505E-4411-8008-EE434E250C2F}" sibTransId="{7FF2473F-F88F-4B25-92AE-03DA91C88027}"/>
    <dgm:cxn modelId="{D01226E4-12AC-412F-B6E8-7D8C2E2DE6C5}" type="presOf" srcId="{A116E6A6-04AB-4485-BF71-61B68613ECFA}" destId="{5D1AC496-01EF-4BC2-B2EB-F833453612A5}" srcOrd="0" destOrd="0" presId="urn:microsoft.com/office/officeart/2005/8/layout/gear1"/>
    <dgm:cxn modelId="{F32696DF-15A8-428C-A91E-DB7371ACFE08}" type="presOf" srcId="{C5B1807C-F541-4445-B611-D62DAD48B5C2}" destId="{D11743D6-0031-4ED2-9DBE-6EDE6214F42F}" srcOrd="2" destOrd="0" presId="urn:microsoft.com/office/officeart/2005/8/layout/gear1"/>
    <dgm:cxn modelId="{F5CE52AB-8C41-4B65-82C1-44D4089980DD}" srcId="{A116E6A6-04AB-4485-BF71-61B68613ECFA}" destId="{55DFEDAA-53A0-4CF7-9110-298AE6F622F5}" srcOrd="1" destOrd="0" parTransId="{9B08BF20-BBAB-48A2-9E8C-B858BF7370F9}" sibTransId="{8E87F607-7812-4C8F-BD1E-564773877F1D}"/>
    <dgm:cxn modelId="{D730B575-1389-47D5-B6D7-31F252EE6914}" type="presOf" srcId="{C5B1807C-F541-4445-B611-D62DAD48B5C2}" destId="{AD3DB3C3-7389-40E5-A1E3-AB1EA9575827}" srcOrd="0" destOrd="0" presId="urn:microsoft.com/office/officeart/2005/8/layout/gear1"/>
    <dgm:cxn modelId="{6CA3D69F-2344-4097-9E67-3BCCBC0A40A4}" type="presOf" srcId="{0316A04A-477F-4EC1-ADC6-C1AD31DB524F}" destId="{6B2A79B6-BD63-42D2-9C36-9FC2A1498DBD}" srcOrd="0" destOrd="0" presId="urn:microsoft.com/office/officeart/2005/8/layout/gear1"/>
    <dgm:cxn modelId="{1B1A1467-B566-4DB2-8548-610884FD9C5B}" type="presOf" srcId="{55DFEDAA-53A0-4CF7-9110-298AE6F622F5}" destId="{9CAB89E5-52BE-4946-B7A1-C69912945A0B}" srcOrd="1" destOrd="0" presId="urn:microsoft.com/office/officeart/2005/8/layout/gear1"/>
    <dgm:cxn modelId="{A5EF0BD5-BD8C-4806-BCA1-8E132C61E5E4}" srcId="{A116E6A6-04AB-4485-BF71-61B68613ECFA}" destId="{C5B1807C-F541-4445-B611-D62DAD48B5C2}" srcOrd="0" destOrd="0" parTransId="{369D9193-DD7F-479A-A9AD-80306E7112B7}" sibTransId="{DD1DD04A-585A-4342-8B47-DB9D8F1EC1D0}"/>
    <dgm:cxn modelId="{D5EDA6E3-EFA2-48A7-A167-3CBDFAD08A48}" type="presOf" srcId="{8E87F607-7812-4C8F-BD1E-564773877F1D}" destId="{162DD007-87BE-4DCD-861C-3437E7EC837F}" srcOrd="0" destOrd="0" presId="urn:microsoft.com/office/officeart/2005/8/layout/gear1"/>
    <dgm:cxn modelId="{9EE72C53-C0AA-44D9-B290-2B3693B6D8A3}" type="presOf" srcId="{0316A04A-477F-4EC1-ADC6-C1AD31DB524F}" destId="{3706DDD2-3393-456E-914A-0B669EEEBCD8}" srcOrd="1" destOrd="0" presId="urn:microsoft.com/office/officeart/2005/8/layout/gear1"/>
    <dgm:cxn modelId="{4FD87C44-4C2E-48E9-AC09-1298A03DC04B}" type="presParOf" srcId="{5D1AC496-01EF-4BC2-B2EB-F833453612A5}" destId="{AD3DB3C3-7389-40E5-A1E3-AB1EA9575827}" srcOrd="0" destOrd="0" presId="urn:microsoft.com/office/officeart/2005/8/layout/gear1"/>
    <dgm:cxn modelId="{064BFC50-5C1E-423C-B4CD-6EA4923BE7DA}" type="presParOf" srcId="{5D1AC496-01EF-4BC2-B2EB-F833453612A5}" destId="{2FC1BAFB-1043-471C-93CD-25FC1664343E}" srcOrd="1" destOrd="0" presId="urn:microsoft.com/office/officeart/2005/8/layout/gear1"/>
    <dgm:cxn modelId="{825FF928-6BF7-45FC-BE75-B1B3C913ADC6}" type="presParOf" srcId="{5D1AC496-01EF-4BC2-B2EB-F833453612A5}" destId="{D11743D6-0031-4ED2-9DBE-6EDE6214F42F}" srcOrd="2" destOrd="0" presId="urn:microsoft.com/office/officeart/2005/8/layout/gear1"/>
    <dgm:cxn modelId="{B3842C1F-9EB3-48F3-8B35-5F67974DE8E4}" type="presParOf" srcId="{5D1AC496-01EF-4BC2-B2EB-F833453612A5}" destId="{79C77D25-4B14-48AF-AE2D-DF1ACBE79285}" srcOrd="3" destOrd="0" presId="urn:microsoft.com/office/officeart/2005/8/layout/gear1"/>
    <dgm:cxn modelId="{44AAB93C-03F5-4F36-A545-47E701B99560}" type="presParOf" srcId="{5D1AC496-01EF-4BC2-B2EB-F833453612A5}" destId="{9CAB89E5-52BE-4946-B7A1-C69912945A0B}" srcOrd="4" destOrd="0" presId="urn:microsoft.com/office/officeart/2005/8/layout/gear1"/>
    <dgm:cxn modelId="{CA88107C-8A8E-4B7B-A770-3EB0ACBF0549}" type="presParOf" srcId="{5D1AC496-01EF-4BC2-B2EB-F833453612A5}" destId="{A2055723-9906-4014-A8D4-8E3AF6AD83F8}" srcOrd="5" destOrd="0" presId="urn:microsoft.com/office/officeart/2005/8/layout/gear1"/>
    <dgm:cxn modelId="{951433B3-AFDA-4C2F-985F-B5D7164F4238}" type="presParOf" srcId="{5D1AC496-01EF-4BC2-B2EB-F833453612A5}" destId="{6B2A79B6-BD63-42D2-9C36-9FC2A1498DBD}" srcOrd="6" destOrd="0" presId="urn:microsoft.com/office/officeart/2005/8/layout/gear1"/>
    <dgm:cxn modelId="{A0BDB25D-7B94-4C7A-8CA6-BE3B700F1F43}" type="presParOf" srcId="{5D1AC496-01EF-4BC2-B2EB-F833453612A5}" destId="{3706DDD2-3393-456E-914A-0B669EEEBCD8}" srcOrd="7" destOrd="0" presId="urn:microsoft.com/office/officeart/2005/8/layout/gear1"/>
    <dgm:cxn modelId="{46184B1C-AA21-4D76-9ABE-CD0B07020AE3}" type="presParOf" srcId="{5D1AC496-01EF-4BC2-B2EB-F833453612A5}" destId="{E426584C-23CA-47A1-BD0D-091F391D8928}" srcOrd="8" destOrd="0" presId="urn:microsoft.com/office/officeart/2005/8/layout/gear1"/>
    <dgm:cxn modelId="{C4BE9C3D-0A6D-4731-8685-9371B592A984}" type="presParOf" srcId="{5D1AC496-01EF-4BC2-B2EB-F833453612A5}" destId="{DF169653-37A3-495E-B4D5-AAD6757F6446}" srcOrd="9" destOrd="0" presId="urn:microsoft.com/office/officeart/2005/8/layout/gear1"/>
    <dgm:cxn modelId="{9A1F1370-6221-4CCA-A974-3E908D0F593D}" type="presParOf" srcId="{5D1AC496-01EF-4BC2-B2EB-F833453612A5}" destId="{BEDF6137-B019-45E0-A75D-FE1016A0161B}" srcOrd="10" destOrd="0" presId="urn:microsoft.com/office/officeart/2005/8/layout/gear1"/>
    <dgm:cxn modelId="{02E5608A-382A-4054-BD8E-8BEE42FE73F1}" type="presParOf" srcId="{5D1AC496-01EF-4BC2-B2EB-F833453612A5}" destId="{162DD007-87BE-4DCD-861C-3437E7EC837F}" srcOrd="11" destOrd="0" presId="urn:microsoft.com/office/officeart/2005/8/layout/gear1"/>
    <dgm:cxn modelId="{071380DE-1F60-44E6-A1B8-D3C87FBE8031}" type="presParOf" srcId="{5D1AC496-01EF-4BC2-B2EB-F833453612A5}" destId="{2B3A7161-133E-4A71-A9D0-D9498083E3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862E28-D12F-425B-9AF9-E6862D02B7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D29C23-F6B1-4E3C-A1C5-4149717872B4}">
      <dgm:prSet phldrT="[Texto]" custT="1"/>
      <dgm:spPr/>
      <dgm:t>
        <a:bodyPr/>
        <a:lstStyle/>
        <a:p>
          <a:r>
            <a:rPr lang="pt-BR" sz="2400" dirty="0" smtClean="0"/>
            <a:t>Fim do descontingenciamento</a:t>
          </a:r>
          <a:endParaRPr lang="pt-BR" sz="2400" dirty="0"/>
        </a:p>
      </dgm:t>
    </dgm:pt>
    <dgm:pt modelId="{B78D2FD7-A54F-44CD-81C4-85EFA7D5BB0B}" type="parTrans" cxnId="{03EE8D4F-363E-47AA-BBE9-FD34A89D3603}">
      <dgm:prSet/>
      <dgm:spPr/>
      <dgm:t>
        <a:bodyPr/>
        <a:lstStyle/>
        <a:p>
          <a:endParaRPr lang="pt-BR"/>
        </a:p>
      </dgm:t>
    </dgm:pt>
    <dgm:pt modelId="{377F5E43-BC65-44A5-A22E-086068A80244}" type="sibTrans" cxnId="{03EE8D4F-363E-47AA-BBE9-FD34A89D3603}">
      <dgm:prSet/>
      <dgm:spPr/>
      <dgm:t>
        <a:bodyPr/>
        <a:lstStyle/>
        <a:p>
          <a:endParaRPr lang="pt-BR"/>
        </a:p>
      </dgm:t>
    </dgm:pt>
    <dgm:pt modelId="{BC4472B4-4AE2-4C65-A627-856227BC1C7E}">
      <dgm:prSet phldrT="[Texto]" custT="1"/>
      <dgm:spPr/>
      <dgm:t>
        <a:bodyPr/>
        <a:lstStyle/>
        <a:p>
          <a:r>
            <a:rPr lang="pt-BR" sz="2400" dirty="0" smtClean="0"/>
            <a:t>Programa Avançar</a:t>
          </a:r>
          <a:endParaRPr lang="pt-BR" sz="2400" dirty="0"/>
        </a:p>
      </dgm:t>
    </dgm:pt>
    <dgm:pt modelId="{3F8CAB17-DDCF-41E8-8B27-66F8AB29A544}" type="parTrans" cxnId="{6D403D80-5FCD-4756-ACC8-78A13617C7BA}">
      <dgm:prSet/>
      <dgm:spPr/>
      <dgm:t>
        <a:bodyPr/>
        <a:lstStyle/>
        <a:p>
          <a:endParaRPr lang="pt-BR"/>
        </a:p>
      </dgm:t>
    </dgm:pt>
    <dgm:pt modelId="{7FBB7C14-AEAC-4026-A35D-50C48EB11FAB}" type="sibTrans" cxnId="{6D403D80-5FCD-4756-ACC8-78A13617C7BA}">
      <dgm:prSet/>
      <dgm:spPr/>
      <dgm:t>
        <a:bodyPr/>
        <a:lstStyle/>
        <a:p>
          <a:endParaRPr lang="pt-BR"/>
        </a:p>
      </dgm:t>
    </dgm:pt>
    <dgm:pt modelId="{DB8DFA37-5B66-4490-AF39-8E55E235EF28}">
      <dgm:prSet phldrT="[Texto]" custT="1"/>
      <dgm:spPr/>
      <dgm:t>
        <a:bodyPr/>
        <a:lstStyle/>
        <a:p>
          <a:r>
            <a:rPr lang="pt-BR" sz="2400" dirty="0" smtClean="0"/>
            <a:t>Melhoria nas condições BNDES</a:t>
          </a:r>
          <a:endParaRPr lang="pt-BR" sz="2400" dirty="0"/>
        </a:p>
      </dgm:t>
    </dgm:pt>
    <dgm:pt modelId="{8C567E80-C63C-4D7C-828F-D7D801D655F5}" type="parTrans" cxnId="{48FBB510-2F87-4888-BE48-C2DC5FFD7B8E}">
      <dgm:prSet/>
      <dgm:spPr/>
      <dgm:t>
        <a:bodyPr/>
        <a:lstStyle/>
        <a:p>
          <a:endParaRPr lang="pt-BR"/>
        </a:p>
      </dgm:t>
    </dgm:pt>
    <dgm:pt modelId="{8EBBB890-0139-459D-A9AC-FBA0865B7DFF}" type="sibTrans" cxnId="{48FBB510-2F87-4888-BE48-C2DC5FFD7B8E}">
      <dgm:prSet/>
      <dgm:spPr/>
      <dgm:t>
        <a:bodyPr/>
        <a:lstStyle/>
        <a:p>
          <a:endParaRPr lang="pt-BR"/>
        </a:p>
      </dgm:t>
    </dgm:pt>
    <dgm:pt modelId="{45671581-C340-4EF8-9EE0-CEF62C76DFDD}">
      <dgm:prSet custT="1"/>
      <dgm:spPr/>
      <dgm:t>
        <a:bodyPr/>
        <a:lstStyle/>
        <a:p>
          <a:r>
            <a:rPr lang="pt-BR" sz="2000" dirty="0" smtClean="0">
              <a:solidFill>
                <a:srgbClr val="000000"/>
              </a:solidFill>
            </a:rPr>
            <a:t>Disponibilidade de limite de crédito para o setor público em 2018.</a:t>
          </a:r>
          <a:endParaRPr lang="pt-BR" sz="2000" dirty="0">
            <a:solidFill>
              <a:srgbClr val="000000"/>
            </a:solidFill>
          </a:endParaRPr>
        </a:p>
      </dgm:t>
    </dgm:pt>
    <dgm:pt modelId="{48BFB6EE-3D1F-4E36-835C-CDE5B8ABDFC0}" type="parTrans" cxnId="{D54E2EDF-84AC-4084-B05E-F7BE23F3951A}">
      <dgm:prSet/>
      <dgm:spPr/>
      <dgm:t>
        <a:bodyPr/>
        <a:lstStyle/>
        <a:p>
          <a:endParaRPr lang="pt-BR"/>
        </a:p>
      </dgm:t>
    </dgm:pt>
    <dgm:pt modelId="{D7E60F32-AF9E-4E59-93E2-B8D75CAF45F1}" type="sibTrans" cxnId="{D54E2EDF-84AC-4084-B05E-F7BE23F3951A}">
      <dgm:prSet/>
      <dgm:spPr/>
      <dgm:t>
        <a:bodyPr/>
        <a:lstStyle/>
        <a:p>
          <a:endParaRPr lang="pt-BR"/>
        </a:p>
      </dgm:t>
    </dgm:pt>
    <dgm:pt modelId="{561E75EA-7697-4938-8E9A-727D0A92FD92}">
      <dgm:prSet custT="1"/>
      <dgm:spPr/>
      <dgm:t>
        <a:bodyPr/>
        <a:lstStyle/>
        <a:p>
          <a:r>
            <a:rPr lang="pt-BR" sz="2000" b="0" dirty="0" smtClean="0">
              <a:solidFill>
                <a:srgbClr val="000000"/>
              </a:solidFill>
            </a:rPr>
            <a:t>Novas seleções de projetos pelo Ministério das Cidades, após 2 anos sem processos seletivos.</a:t>
          </a:r>
          <a:endParaRPr lang="pt-BR" sz="2000" b="0" dirty="0">
            <a:solidFill>
              <a:srgbClr val="000000"/>
            </a:solidFill>
          </a:endParaRPr>
        </a:p>
      </dgm:t>
    </dgm:pt>
    <dgm:pt modelId="{F5DCD479-8AC1-40EC-B507-5A48C49426BA}" type="parTrans" cxnId="{FF538646-2260-437A-9595-23E58A2F3E48}">
      <dgm:prSet/>
      <dgm:spPr/>
      <dgm:t>
        <a:bodyPr/>
        <a:lstStyle/>
        <a:p>
          <a:endParaRPr lang="pt-BR"/>
        </a:p>
      </dgm:t>
    </dgm:pt>
    <dgm:pt modelId="{30C2D2B3-98F0-4745-A30C-F31C1A14F26F}" type="sibTrans" cxnId="{FF538646-2260-437A-9595-23E58A2F3E48}">
      <dgm:prSet/>
      <dgm:spPr/>
      <dgm:t>
        <a:bodyPr/>
        <a:lstStyle/>
        <a:p>
          <a:endParaRPr lang="pt-BR"/>
        </a:p>
      </dgm:t>
    </dgm:pt>
    <dgm:pt modelId="{15986B00-0E6F-4045-94D3-A51F24142401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Custo básico (TLP) competitivo: fator de ajuste menor que 1 e taxa de juros baixa (TLP maio/2018: 2,55% a.a. + IPCA = 6,71% a.a.)</a:t>
          </a:r>
          <a:endParaRPr lang="pt-BR" dirty="0">
            <a:solidFill>
              <a:srgbClr val="000000"/>
            </a:solidFill>
          </a:endParaRPr>
        </a:p>
      </dgm:t>
    </dgm:pt>
    <dgm:pt modelId="{7F800098-B94A-4EFE-9F7F-C8EB6FC3611C}" type="parTrans" cxnId="{A89B7BD0-7A84-4968-B9D9-9314A4209E13}">
      <dgm:prSet/>
      <dgm:spPr/>
      <dgm:t>
        <a:bodyPr/>
        <a:lstStyle/>
        <a:p>
          <a:endParaRPr lang="pt-BR"/>
        </a:p>
      </dgm:t>
    </dgm:pt>
    <dgm:pt modelId="{5669D99D-D27C-47E5-9BA3-34A46018E560}" type="sibTrans" cxnId="{A89B7BD0-7A84-4968-B9D9-9314A4209E13}">
      <dgm:prSet/>
      <dgm:spPr/>
      <dgm:t>
        <a:bodyPr/>
        <a:lstStyle/>
        <a:p>
          <a:endParaRPr lang="pt-BR"/>
        </a:p>
      </dgm:t>
    </dgm:pt>
    <dgm:pt modelId="{8A607945-41FE-4847-97C4-AB65AAFA88AE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Redução dos spreads básicos: 0,9% a.a. para esgoto e 1,3% a.a. para água.</a:t>
          </a:r>
          <a:endParaRPr lang="pt-BR" dirty="0">
            <a:solidFill>
              <a:srgbClr val="000000"/>
            </a:solidFill>
          </a:endParaRPr>
        </a:p>
      </dgm:t>
    </dgm:pt>
    <dgm:pt modelId="{0D0E24E1-E32F-40EB-ACC5-4305DD027F1A}" type="parTrans" cxnId="{92470B54-AA62-4E25-A643-AF3DDC48293F}">
      <dgm:prSet/>
      <dgm:spPr/>
      <dgm:t>
        <a:bodyPr/>
        <a:lstStyle/>
        <a:p>
          <a:endParaRPr lang="pt-BR"/>
        </a:p>
      </dgm:t>
    </dgm:pt>
    <dgm:pt modelId="{117E8FFB-4020-4656-83A3-F906932AF86E}" type="sibTrans" cxnId="{92470B54-AA62-4E25-A643-AF3DDC48293F}">
      <dgm:prSet/>
      <dgm:spPr/>
      <dgm:t>
        <a:bodyPr/>
        <a:lstStyle/>
        <a:p>
          <a:endParaRPr lang="pt-BR"/>
        </a:p>
      </dgm:t>
    </dgm:pt>
    <dgm:pt modelId="{C6FE1155-53B3-4ED2-8C83-C19B73D317B7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Revisão da política de crédito: redução dos spreads de risco.</a:t>
          </a:r>
          <a:endParaRPr lang="pt-BR" dirty="0">
            <a:solidFill>
              <a:srgbClr val="000000"/>
            </a:solidFill>
          </a:endParaRPr>
        </a:p>
      </dgm:t>
    </dgm:pt>
    <dgm:pt modelId="{2294EFB5-65E2-4C6E-BDBC-6700FB3DBFA9}" type="parTrans" cxnId="{E0C35FAE-C018-459C-B523-BD188A1B9F29}">
      <dgm:prSet/>
      <dgm:spPr/>
      <dgm:t>
        <a:bodyPr/>
        <a:lstStyle/>
        <a:p>
          <a:endParaRPr lang="pt-BR"/>
        </a:p>
      </dgm:t>
    </dgm:pt>
    <dgm:pt modelId="{6B874EA3-2399-4D9F-BFC3-594D5E512159}" type="sibTrans" cxnId="{E0C35FAE-C018-459C-B523-BD188A1B9F29}">
      <dgm:prSet/>
      <dgm:spPr/>
      <dgm:t>
        <a:bodyPr/>
        <a:lstStyle/>
        <a:p>
          <a:endParaRPr lang="pt-BR"/>
        </a:p>
      </dgm:t>
    </dgm:pt>
    <dgm:pt modelId="{A3DB04D0-D2CC-4435-9C84-C20D3FBC1A5A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Participação: 80%, com proposta de aumento para 95% do projeto.</a:t>
          </a:r>
          <a:endParaRPr lang="pt-BR" dirty="0">
            <a:solidFill>
              <a:srgbClr val="000000"/>
            </a:solidFill>
          </a:endParaRPr>
        </a:p>
      </dgm:t>
    </dgm:pt>
    <dgm:pt modelId="{3F6C3E77-F370-45B0-B87F-FFA0DF1B2D97}" type="parTrans" cxnId="{AE32B960-298B-4BA5-B7A7-2DE797C0171F}">
      <dgm:prSet/>
      <dgm:spPr/>
      <dgm:t>
        <a:bodyPr/>
        <a:lstStyle/>
        <a:p>
          <a:endParaRPr lang="pt-BR"/>
        </a:p>
      </dgm:t>
    </dgm:pt>
    <dgm:pt modelId="{6EBBBDF7-A794-4604-87F2-784FD2402AD4}" type="sibTrans" cxnId="{AE32B960-298B-4BA5-B7A7-2DE797C0171F}">
      <dgm:prSet/>
      <dgm:spPr/>
      <dgm:t>
        <a:bodyPr/>
        <a:lstStyle/>
        <a:p>
          <a:endParaRPr lang="pt-BR"/>
        </a:p>
      </dgm:t>
    </dgm:pt>
    <dgm:pt modelId="{1A8D2B74-7714-4651-A227-79CD7F6AC523}" type="pres">
      <dgm:prSet presAssocID="{9F862E28-D12F-425B-9AF9-E6862D02B7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4C1A63-C44E-440E-A33F-C8C377C94802}" type="pres">
      <dgm:prSet presAssocID="{9ED29C23-F6B1-4E3C-A1C5-4149717872B4}" presName="parentLin" presStyleCnt="0"/>
      <dgm:spPr/>
    </dgm:pt>
    <dgm:pt modelId="{A662DC88-B7EF-4044-994D-671844E7EC57}" type="pres">
      <dgm:prSet presAssocID="{9ED29C23-F6B1-4E3C-A1C5-4149717872B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ECED10B-96E4-4196-9DC9-46C5806BB674}" type="pres">
      <dgm:prSet presAssocID="{9ED29C23-F6B1-4E3C-A1C5-4149717872B4}" presName="parentText" presStyleLbl="node1" presStyleIdx="0" presStyleCnt="3" custScaleX="88649" custScaleY="633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005800-7979-4FD0-BF62-40AE659B26D0}" type="pres">
      <dgm:prSet presAssocID="{9ED29C23-F6B1-4E3C-A1C5-4149717872B4}" presName="negativeSpace" presStyleCnt="0"/>
      <dgm:spPr/>
    </dgm:pt>
    <dgm:pt modelId="{40899F29-882F-41F7-92AD-660F88900B85}" type="pres">
      <dgm:prSet presAssocID="{9ED29C23-F6B1-4E3C-A1C5-4149717872B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B37E18-6E9A-4B2E-9855-78A29AEFA317}" type="pres">
      <dgm:prSet presAssocID="{377F5E43-BC65-44A5-A22E-086068A80244}" presName="spaceBetweenRectangles" presStyleCnt="0"/>
      <dgm:spPr/>
    </dgm:pt>
    <dgm:pt modelId="{4399F713-2649-47C4-B7EE-7E11F3BA3E6D}" type="pres">
      <dgm:prSet presAssocID="{BC4472B4-4AE2-4C65-A627-856227BC1C7E}" presName="parentLin" presStyleCnt="0"/>
      <dgm:spPr/>
    </dgm:pt>
    <dgm:pt modelId="{246C3338-2BEE-4FA4-86AD-928DF0C36143}" type="pres">
      <dgm:prSet presAssocID="{BC4472B4-4AE2-4C65-A627-856227BC1C7E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7691276-40DF-427D-B05B-1F00FC3D27FE}" type="pres">
      <dgm:prSet presAssocID="{BC4472B4-4AE2-4C65-A627-856227BC1C7E}" presName="parentText" presStyleLbl="node1" presStyleIdx="1" presStyleCnt="3" custScaleX="88649" custScaleY="633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DDB3D-14E2-48B5-A262-5017A2EE6DDC}" type="pres">
      <dgm:prSet presAssocID="{BC4472B4-4AE2-4C65-A627-856227BC1C7E}" presName="negativeSpace" presStyleCnt="0"/>
      <dgm:spPr/>
    </dgm:pt>
    <dgm:pt modelId="{EA9F6B68-D5BB-4085-BD3C-3E00E83D119E}" type="pres">
      <dgm:prSet presAssocID="{BC4472B4-4AE2-4C65-A627-856227BC1C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8AC29C-5D23-44D5-B5D8-3AD590B1ED66}" type="pres">
      <dgm:prSet presAssocID="{7FBB7C14-AEAC-4026-A35D-50C48EB11FAB}" presName="spaceBetweenRectangles" presStyleCnt="0"/>
      <dgm:spPr/>
    </dgm:pt>
    <dgm:pt modelId="{78664321-23B9-430B-8AF6-12150854CA71}" type="pres">
      <dgm:prSet presAssocID="{DB8DFA37-5B66-4490-AF39-8E55E235EF28}" presName="parentLin" presStyleCnt="0"/>
      <dgm:spPr/>
    </dgm:pt>
    <dgm:pt modelId="{AF4931EA-6568-4257-AD6C-B65EDDEE6F62}" type="pres">
      <dgm:prSet presAssocID="{DB8DFA37-5B66-4490-AF39-8E55E235EF28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4B145F9-3148-4B37-AF73-EED4E33259CC}" type="pres">
      <dgm:prSet presAssocID="{DB8DFA37-5B66-4490-AF39-8E55E235EF28}" presName="parentText" presStyleLbl="node1" presStyleIdx="2" presStyleCnt="3" custScaleX="88649" custScaleY="6336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C43430-DA01-4550-B384-88F801E0AAA4}" type="pres">
      <dgm:prSet presAssocID="{DB8DFA37-5B66-4490-AF39-8E55E235EF28}" presName="negativeSpace" presStyleCnt="0"/>
      <dgm:spPr/>
    </dgm:pt>
    <dgm:pt modelId="{87CA8DB7-83EA-4E63-886C-DEE41A101DFA}" type="pres">
      <dgm:prSet presAssocID="{DB8DFA37-5B66-4490-AF39-8E55E235EF2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C35FAE-C018-459C-B523-BD188A1B9F29}" srcId="{DB8DFA37-5B66-4490-AF39-8E55E235EF28}" destId="{C6FE1155-53B3-4ED2-8C83-C19B73D317B7}" srcOrd="2" destOrd="0" parTransId="{2294EFB5-65E2-4C6E-BDBC-6700FB3DBFA9}" sibTransId="{6B874EA3-2399-4D9F-BFC3-594D5E512159}"/>
    <dgm:cxn modelId="{FC662A6A-7215-4C09-A773-6192D046CF41}" type="presOf" srcId="{561E75EA-7697-4938-8E9A-727D0A92FD92}" destId="{EA9F6B68-D5BB-4085-BD3C-3E00E83D119E}" srcOrd="0" destOrd="0" presId="urn:microsoft.com/office/officeart/2005/8/layout/list1"/>
    <dgm:cxn modelId="{D4DFADA8-E04E-48D3-BB16-74BEB7FD0834}" type="presOf" srcId="{8A607945-41FE-4847-97C4-AB65AAFA88AE}" destId="{87CA8DB7-83EA-4E63-886C-DEE41A101DFA}" srcOrd="0" destOrd="1" presId="urn:microsoft.com/office/officeart/2005/8/layout/list1"/>
    <dgm:cxn modelId="{A89B7BD0-7A84-4968-B9D9-9314A4209E13}" srcId="{DB8DFA37-5B66-4490-AF39-8E55E235EF28}" destId="{15986B00-0E6F-4045-94D3-A51F24142401}" srcOrd="0" destOrd="0" parTransId="{7F800098-B94A-4EFE-9F7F-C8EB6FC3611C}" sibTransId="{5669D99D-D27C-47E5-9BA3-34A46018E560}"/>
    <dgm:cxn modelId="{641CB51E-F1EF-46CB-85D5-880006684FF0}" type="presOf" srcId="{C6FE1155-53B3-4ED2-8C83-C19B73D317B7}" destId="{87CA8DB7-83EA-4E63-886C-DEE41A101DFA}" srcOrd="0" destOrd="2" presId="urn:microsoft.com/office/officeart/2005/8/layout/list1"/>
    <dgm:cxn modelId="{681B4260-1F63-4C51-A0E9-03B086BD5512}" type="presOf" srcId="{15986B00-0E6F-4045-94D3-A51F24142401}" destId="{87CA8DB7-83EA-4E63-886C-DEE41A101DFA}" srcOrd="0" destOrd="0" presId="urn:microsoft.com/office/officeart/2005/8/layout/list1"/>
    <dgm:cxn modelId="{41C2B44C-5C1E-49DC-ADEB-08022EB2B317}" type="presOf" srcId="{DB8DFA37-5B66-4490-AF39-8E55E235EF28}" destId="{E4B145F9-3148-4B37-AF73-EED4E33259CC}" srcOrd="1" destOrd="0" presId="urn:microsoft.com/office/officeart/2005/8/layout/list1"/>
    <dgm:cxn modelId="{A9E80F2E-BFD6-4F4E-B63A-8B42566BEE0F}" type="presOf" srcId="{9ED29C23-F6B1-4E3C-A1C5-4149717872B4}" destId="{FECED10B-96E4-4196-9DC9-46C5806BB674}" srcOrd="1" destOrd="0" presId="urn:microsoft.com/office/officeart/2005/8/layout/list1"/>
    <dgm:cxn modelId="{77C69C18-0034-4E27-901D-C2C8E7CE2248}" type="presOf" srcId="{DB8DFA37-5B66-4490-AF39-8E55E235EF28}" destId="{AF4931EA-6568-4257-AD6C-B65EDDEE6F62}" srcOrd="0" destOrd="0" presId="urn:microsoft.com/office/officeart/2005/8/layout/list1"/>
    <dgm:cxn modelId="{3DA0AF0B-4CE0-48DB-8E5D-4C16DC187E7C}" type="presOf" srcId="{BC4472B4-4AE2-4C65-A627-856227BC1C7E}" destId="{246C3338-2BEE-4FA4-86AD-928DF0C36143}" srcOrd="0" destOrd="0" presId="urn:microsoft.com/office/officeart/2005/8/layout/list1"/>
    <dgm:cxn modelId="{FF538646-2260-437A-9595-23E58A2F3E48}" srcId="{BC4472B4-4AE2-4C65-A627-856227BC1C7E}" destId="{561E75EA-7697-4938-8E9A-727D0A92FD92}" srcOrd="0" destOrd="0" parTransId="{F5DCD479-8AC1-40EC-B507-5A48C49426BA}" sibTransId="{30C2D2B3-98F0-4745-A30C-F31C1A14F26F}"/>
    <dgm:cxn modelId="{D54E2EDF-84AC-4084-B05E-F7BE23F3951A}" srcId="{9ED29C23-F6B1-4E3C-A1C5-4149717872B4}" destId="{45671581-C340-4EF8-9EE0-CEF62C76DFDD}" srcOrd="0" destOrd="0" parTransId="{48BFB6EE-3D1F-4E36-835C-CDE5B8ABDFC0}" sibTransId="{D7E60F32-AF9E-4E59-93E2-B8D75CAF45F1}"/>
    <dgm:cxn modelId="{49EFE16D-9FC3-4892-958F-540AE296CF92}" type="presOf" srcId="{9F862E28-D12F-425B-9AF9-E6862D02B72C}" destId="{1A8D2B74-7714-4651-A227-79CD7F6AC523}" srcOrd="0" destOrd="0" presId="urn:microsoft.com/office/officeart/2005/8/layout/list1"/>
    <dgm:cxn modelId="{3B7326A3-F33A-4B86-92B3-3C2CB07593EB}" type="presOf" srcId="{BC4472B4-4AE2-4C65-A627-856227BC1C7E}" destId="{F7691276-40DF-427D-B05B-1F00FC3D27FE}" srcOrd="1" destOrd="0" presId="urn:microsoft.com/office/officeart/2005/8/layout/list1"/>
    <dgm:cxn modelId="{8D351EC1-E36E-4ADE-8DD3-257F4571602F}" type="presOf" srcId="{45671581-C340-4EF8-9EE0-CEF62C76DFDD}" destId="{40899F29-882F-41F7-92AD-660F88900B85}" srcOrd="0" destOrd="0" presId="urn:microsoft.com/office/officeart/2005/8/layout/list1"/>
    <dgm:cxn modelId="{6D403D80-5FCD-4756-ACC8-78A13617C7BA}" srcId="{9F862E28-D12F-425B-9AF9-E6862D02B72C}" destId="{BC4472B4-4AE2-4C65-A627-856227BC1C7E}" srcOrd="1" destOrd="0" parTransId="{3F8CAB17-DDCF-41E8-8B27-66F8AB29A544}" sibTransId="{7FBB7C14-AEAC-4026-A35D-50C48EB11FAB}"/>
    <dgm:cxn modelId="{03EE8D4F-363E-47AA-BBE9-FD34A89D3603}" srcId="{9F862E28-D12F-425B-9AF9-E6862D02B72C}" destId="{9ED29C23-F6B1-4E3C-A1C5-4149717872B4}" srcOrd="0" destOrd="0" parTransId="{B78D2FD7-A54F-44CD-81C4-85EFA7D5BB0B}" sibTransId="{377F5E43-BC65-44A5-A22E-086068A80244}"/>
    <dgm:cxn modelId="{A19A762A-8F2D-4F11-9E54-2CC633656D71}" type="presOf" srcId="{A3DB04D0-D2CC-4435-9C84-C20D3FBC1A5A}" destId="{87CA8DB7-83EA-4E63-886C-DEE41A101DFA}" srcOrd="0" destOrd="3" presId="urn:microsoft.com/office/officeart/2005/8/layout/list1"/>
    <dgm:cxn modelId="{92470B54-AA62-4E25-A643-AF3DDC48293F}" srcId="{DB8DFA37-5B66-4490-AF39-8E55E235EF28}" destId="{8A607945-41FE-4847-97C4-AB65AAFA88AE}" srcOrd="1" destOrd="0" parTransId="{0D0E24E1-E32F-40EB-ACC5-4305DD027F1A}" sibTransId="{117E8FFB-4020-4656-83A3-F906932AF86E}"/>
    <dgm:cxn modelId="{48FBB510-2F87-4888-BE48-C2DC5FFD7B8E}" srcId="{9F862E28-D12F-425B-9AF9-E6862D02B72C}" destId="{DB8DFA37-5B66-4490-AF39-8E55E235EF28}" srcOrd="2" destOrd="0" parTransId="{8C567E80-C63C-4D7C-828F-D7D801D655F5}" sibTransId="{8EBBB890-0139-459D-A9AC-FBA0865B7DFF}"/>
    <dgm:cxn modelId="{AE32B960-298B-4BA5-B7A7-2DE797C0171F}" srcId="{DB8DFA37-5B66-4490-AF39-8E55E235EF28}" destId="{A3DB04D0-D2CC-4435-9C84-C20D3FBC1A5A}" srcOrd="3" destOrd="0" parTransId="{3F6C3E77-F370-45B0-B87F-FFA0DF1B2D97}" sibTransId="{6EBBBDF7-A794-4604-87F2-784FD2402AD4}"/>
    <dgm:cxn modelId="{351DB20F-7821-4BBD-8E4A-BA6F8AEA5D45}" type="presOf" srcId="{9ED29C23-F6B1-4E3C-A1C5-4149717872B4}" destId="{A662DC88-B7EF-4044-994D-671844E7EC57}" srcOrd="0" destOrd="0" presId="urn:microsoft.com/office/officeart/2005/8/layout/list1"/>
    <dgm:cxn modelId="{2A8A23A5-069E-4DE3-BF1B-1B23E2188360}" type="presParOf" srcId="{1A8D2B74-7714-4651-A227-79CD7F6AC523}" destId="{4E4C1A63-C44E-440E-A33F-C8C377C94802}" srcOrd="0" destOrd="0" presId="urn:microsoft.com/office/officeart/2005/8/layout/list1"/>
    <dgm:cxn modelId="{DEF4D3E7-A379-45E2-B3E2-28EFE058896F}" type="presParOf" srcId="{4E4C1A63-C44E-440E-A33F-C8C377C94802}" destId="{A662DC88-B7EF-4044-994D-671844E7EC57}" srcOrd="0" destOrd="0" presId="urn:microsoft.com/office/officeart/2005/8/layout/list1"/>
    <dgm:cxn modelId="{D47A7A77-2C4E-4E1F-8D4A-37A071EC2D9D}" type="presParOf" srcId="{4E4C1A63-C44E-440E-A33F-C8C377C94802}" destId="{FECED10B-96E4-4196-9DC9-46C5806BB674}" srcOrd="1" destOrd="0" presId="urn:microsoft.com/office/officeart/2005/8/layout/list1"/>
    <dgm:cxn modelId="{33F0AE49-D5FB-4114-B595-184648379A32}" type="presParOf" srcId="{1A8D2B74-7714-4651-A227-79CD7F6AC523}" destId="{0A005800-7979-4FD0-BF62-40AE659B26D0}" srcOrd="1" destOrd="0" presId="urn:microsoft.com/office/officeart/2005/8/layout/list1"/>
    <dgm:cxn modelId="{C8342666-1A1C-4707-882F-43B34A3C3A08}" type="presParOf" srcId="{1A8D2B74-7714-4651-A227-79CD7F6AC523}" destId="{40899F29-882F-41F7-92AD-660F88900B85}" srcOrd="2" destOrd="0" presId="urn:microsoft.com/office/officeart/2005/8/layout/list1"/>
    <dgm:cxn modelId="{95FC9D0D-426C-469D-BEB2-D345F5950ACF}" type="presParOf" srcId="{1A8D2B74-7714-4651-A227-79CD7F6AC523}" destId="{BEB37E18-6E9A-4B2E-9855-78A29AEFA317}" srcOrd="3" destOrd="0" presId="urn:microsoft.com/office/officeart/2005/8/layout/list1"/>
    <dgm:cxn modelId="{C9D0B4EA-DBD1-45B1-BBF4-E6B975BD4343}" type="presParOf" srcId="{1A8D2B74-7714-4651-A227-79CD7F6AC523}" destId="{4399F713-2649-47C4-B7EE-7E11F3BA3E6D}" srcOrd="4" destOrd="0" presId="urn:microsoft.com/office/officeart/2005/8/layout/list1"/>
    <dgm:cxn modelId="{706DC497-A5F2-4E92-BB0B-A47219E8A1A6}" type="presParOf" srcId="{4399F713-2649-47C4-B7EE-7E11F3BA3E6D}" destId="{246C3338-2BEE-4FA4-86AD-928DF0C36143}" srcOrd="0" destOrd="0" presId="urn:microsoft.com/office/officeart/2005/8/layout/list1"/>
    <dgm:cxn modelId="{A73BDA5E-BBC3-44EB-B08B-82A8A37A9968}" type="presParOf" srcId="{4399F713-2649-47C4-B7EE-7E11F3BA3E6D}" destId="{F7691276-40DF-427D-B05B-1F00FC3D27FE}" srcOrd="1" destOrd="0" presId="urn:microsoft.com/office/officeart/2005/8/layout/list1"/>
    <dgm:cxn modelId="{5EDD0272-A498-4600-BD6D-2F3E33A9853E}" type="presParOf" srcId="{1A8D2B74-7714-4651-A227-79CD7F6AC523}" destId="{FB2DDB3D-14E2-48B5-A262-5017A2EE6DDC}" srcOrd="5" destOrd="0" presId="urn:microsoft.com/office/officeart/2005/8/layout/list1"/>
    <dgm:cxn modelId="{4BB8753A-5C45-4CF0-8918-9952F96B2D55}" type="presParOf" srcId="{1A8D2B74-7714-4651-A227-79CD7F6AC523}" destId="{EA9F6B68-D5BB-4085-BD3C-3E00E83D119E}" srcOrd="6" destOrd="0" presId="urn:microsoft.com/office/officeart/2005/8/layout/list1"/>
    <dgm:cxn modelId="{14FAC41D-4CA5-426A-9EBB-FC6CEDB8A238}" type="presParOf" srcId="{1A8D2B74-7714-4651-A227-79CD7F6AC523}" destId="{E58AC29C-5D23-44D5-B5D8-3AD590B1ED66}" srcOrd="7" destOrd="0" presId="urn:microsoft.com/office/officeart/2005/8/layout/list1"/>
    <dgm:cxn modelId="{72325F8C-6B8F-40C3-86A0-D0B5DAC56FB9}" type="presParOf" srcId="{1A8D2B74-7714-4651-A227-79CD7F6AC523}" destId="{78664321-23B9-430B-8AF6-12150854CA71}" srcOrd="8" destOrd="0" presId="urn:microsoft.com/office/officeart/2005/8/layout/list1"/>
    <dgm:cxn modelId="{2776B3E4-6009-4C42-B440-DB1EC47CB6D0}" type="presParOf" srcId="{78664321-23B9-430B-8AF6-12150854CA71}" destId="{AF4931EA-6568-4257-AD6C-B65EDDEE6F62}" srcOrd="0" destOrd="0" presId="urn:microsoft.com/office/officeart/2005/8/layout/list1"/>
    <dgm:cxn modelId="{F51D92D2-693A-4C62-9C8D-2F4F58B27F9E}" type="presParOf" srcId="{78664321-23B9-430B-8AF6-12150854CA71}" destId="{E4B145F9-3148-4B37-AF73-EED4E33259CC}" srcOrd="1" destOrd="0" presId="urn:microsoft.com/office/officeart/2005/8/layout/list1"/>
    <dgm:cxn modelId="{677E1373-C70C-474E-A1FF-8B5D60B8EBD6}" type="presParOf" srcId="{1A8D2B74-7714-4651-A227-79CD7F6AC523}" destId="{DBC43430-DA01-4550-B384-88F801E0AAA4}" srcOrd="9" destOrd="0" presId="urn:microsoft.com/office/officeart/2005/8/layout/list1"/>
    <dgm:cxn modelId="{6CC69AEB-605E-482C-9BB0-DEA83865CD9A}" type="presParOf" srcId="{1A8D2B74-7714-4651-A227-79CD7F6AC523}" destId="{87CA8DB7-83EA-4E63-886C-DEE41A101D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862E28-D12F-425B-9AF9-E6862D02B7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D29C23-F6B1-4E3C-A1C5-4149717872B4}">
      <dgm:prSet phldrT="[Texto]" custT="1"/>
      <dgm:spPr/>
      <dgm:t>
        <a:bodyPr/>
        <a:lstStyle/>
        <a:p>
          <a:r>
            <a:rPr lang="pt-BR" sz="2000" b="1" dirty="0" smtClean="0"/>
            <a:t>Priorização do saneamento nos gastos públicos</a:t>
          </a:r>
          <a:endParaRPr lang="pt-BR" sz="2000" b="1" dirty="0"/>
        </a:p>
      </dgm:t>
    </dgm:pt>
    <dgm:pt modelId="{B78D2FD7-A54F-44CD-81C4-85EFA7D5BB0B}" type="parTrans" cxnId="{03EE8D4F-363E-47AA-BBE9-FD34A89D3603}">
      <dgm:prSet/>
      <dgm:spPr/>
      <dgm:t>
        <a:bodyPr/>
        <a:lstStyle/>
        <a:p>
          <a:endParaRPr lang="pt-BR"/>
        </a:p>
      </dgm:t>
    </dgm:pt>
    <dgm:pt modelId="{377F5E43-BC65-44A5-A22E-086068A80244}" type="sibTrans" cxnId="{03EE8D4F-363E-47AA-BBE9-FD34A89D3603}">
      <dgm:prSet/>
      <dgm:spPr/>
      <dgm:t>
        <a:bodyPr/>
        <a:lstStyle/>
        <a:p>
          <a:endParaRPr lang="pt-BR"/>
        </a:p>
      </dgm:t>
    </dgm:pt>
    <dgm:pt modelId="{BC4472B4-4AE2-4C65-A627-856227BC1C7E}">
      <dgm:prSet phldrT="[Texto]" custT="1"/>
      <dgm:spPr/>
      <dgm:t>
        <a:bodyPr/>
        <a:lstStyle/>
        <a:p>
          <a:r>
            <a:rPr lang="pt-BR" sz="2000" b="1" dirty="0" smtClean="0"/>
            <a:t>Planejamento, Regulação e Desenvolvimento Institucional</a:t>
          </a:r>
          <a:endParaRPr lang="pt-BR" sz="2000" b="1" dirty="0"/>
        </a:p>
      </dgm:t>
    </dgm:pt>
    <dgm:pt modelId="{3F8CAB17-DDCF-41E8-8B27-66F8AB29A544}" type="parTrans" cxnId="{6D403D80-5FCD-4756-ACC8-78A13617C7BA}">
      <dgm:prSet/>
      <dgm:spPr/>
      <dgm:t>
        <a:bodyPr/>
        <a:lstStyle/>
        <a:p>
          <a:endParaRPr lang="pt-BR"/>
        </a:p>
      </dgm:t>
    </dgm:pt>
    <dgm:pt modelId="{7FBB7C14-AEAC-4026-A35D-50C48EB11FAB}" type="sibTrans" cxnId="{6D403D80-5FCD-4756-ACC8-78A13617C7BA}">
      <dgm:prSet/>
      <dgm:spPr/>
      <dgm:t>
        <a:bodyPr/>
        <a:lstStyle/>
        <a:p>
          <a:endParaRPr lang="pt-BR"/>
        </a:p>
      </dgm:t>
    </dgm:pt>
    <dgm:pt modelId="{DB8DFA37-5B66-4490-AF39-8E55E235EF28}">
      <dgm:prSet phldrT="[Texto]" custT="1"/>
      <dgm:spPr/>
      <dgm:t>
        <a:bodyPr/>
        <a:lstStyle/>
        <a:p>
          <a:r>
            <a:rPr lang="pt-BR" sz="2000" b="1" dirty="0" smtClean="0"/>
            <a:t>Incentivos a formação de consórcios</a:t>
          </a:r>
          <a:endParaRPr lang="pt-BR" sz="2000" b="1" dirty="0"/>
        </a:p>
      </dgm:t>
    </dgm:pt>
    <dgm:pt modelId="{8C567E80-C63C-4D7C-828F-D7D801D655F5}" type="parTrans" cxnId="{48FBB510-2F87-4888-BE48-C2DC5FFD7B8E}">
      <dgm:prSet/>
      <dgm:spPr/>
      <dgm:t>
        <a:bodyPr/>
        <a:lstStyle/>
        <a:p>
          <a:endParaRPr lang="pt-BR"/>
        </a:p>
      </dgm:t>
    </dgm:pt>
    <dgm:pt modelId="{8EBBB890-0139-459D-A9AC-FBA0865B7DFF}" type="sibTrans" cxnId="{48FBB510-2F87-4888-BE48-C2DC5FFD7B8E}">
      <dgm:prSet/>
      <dgm:spPr/>
      <dgm:t>
        <a:bodyPr/>
        <a:lstStyle/>
        <a:p>
          <a:endParaRPr lang="pt-BR"/>
        </a:p>
      </dgm:t>
    </dgm:pt>
    <dgm:pt modelId="{45671581-C340-4EF8-9EE0-CEF62C76DFDD}">
      <dgm:prSet custT="1"/>
      <dgm:spPr/>
      <dgm:t>
        <a:bodyPr/>
        <a:lstStyle/>
        <a:p>
          <a:r>
            <a:rPr lang="pt-BR" sz="1800" dirty="0" smtClean="0">
              <a:solidFill>
                <a:srgbClr val="000000"/>
              </a:solidFill>
            </a:rPr>
            <a:t>Destinação de limite de crédito específico para saneamento.</a:t>
          </a:r>
          <a:endParaRPr lang="pt-BR" sz="1800" dirty="0">
            <a:solidFill>
              <a:srgbClr val="000000"/>
            </a:solidFill>
          </a:endParaRPr>
        </a:p>
      </dgm:t>
    </dgm:pt>
    <dgm:pt modelId="{48BFB6EE-3D1F-4E36-835C-CDE5B8ABDFC0}" type="parTrans" cxnId="{D54E2EDF-84AC-4084-B05E-F7BE23F3951A}">
      <dgm:prSet/>
      <dgm:spPr/>
      <dgm:t>
        <a:bodyPr/>
        <a:lstStyle/>
        <a:p>
          <a:endParaRPr lang="pt-BR"/>
        </a:p>
      </dgm:t>
    </dgm:pt>
    <dgm:pt modelId="{D7E60F32-AF9E-4E59-93E2-B8D75CAF45F1}" type="sibTrans" cxnId="{D54E2EDF-84AC-4084-B05E-F7BE23F3951A}">
      <dgm:prSet/>
      <dgm:spPr/>
      <dgm:t>
        <a:bodyPr/>
        <a:lstStyle/>
        <a:p>
          <a:endParaRPr lang="pt-BR"/>
        </a:p>
      </dgm:t>
    </dgm:pt>
    <dgm:pt modelId="{561E75EA-7697-4938-8E9A-727D0A92FD9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>
              <a:solidFill>
                <a:srgbClr val="000000"/>
              </a:solidFill>
            </a:rPr>
            <a:t>Melhorias na gestão e capacitação técnica de prestadores.</a:t>
          </a:r>
          <a:endParaRPr lang="pt-BR" sz="1800" b="0" dirty="0">
            <a:solidFill>
              <a:srgbClr val="000000"/>
            </a:solidFill>
          </a:endParaRPr>
        </a:p>
      </dgm:t>
    </dgm:pt>
    <dgm:pt modelId="{F5DCD479-8AC1-40EC-B507-5A48C49426BA}" type="parTrans" cxnId="{FF538646-2260-437A-9595-23E58A2F3E48}">
      <dgm:prSet/>
      <dgm:spPr/>
      <dgm:t>
        <a:bodyPr/>
        <a:lstStyle/>
        <a:p>
          <a:endParaRPr lang="pt-BR"/>
        </a:p>
      </dgm:t>
    </dgm:pt>
    <dgm:pt modelId="{30C2D2B3-98F0-4745-A30C-F31C1A14F26F}" type="sibTrans" cxnId="{FF538646-2260-437A-9595-23E58A2F3E48}">
      <dgm:prSet/>
      <dgm:spPr/>
      <dgm:t>
        <a:bodyPr/>
        <a:lstStyle/>
        <a:p>
          <a:endParaRPr lang="pt-BR"/>
        </a:p>
      </dgm:t>
    </dgm:pt>
    <dgm:pt modelId="{15986B00-0E6F-4045-94D3-A51F24142401}">
      <dgm:prSet custT="1"/>
      <dgm:spPr/>
      <dgm:t>
        <a:bodyPr/>
        <a:lstStyle/>
        <a:p>
          <a:r>
            <a:rPr lang="pt-BR" sz="1800" dirty="0" smtClean="0">
              <a:solidFill>
                <a:srgbClr val="000000"/>
              </a:solidFill>
            </a:rPr>
            <a:t>Políticas públicas de incentivo à associação de municípios para ganhos de escala na prestação e nas capacidades institucionais.</a:t>
          </a:r>
          <a:endParaRPr lang="pt-BR" sz="1800" dirty="0">
            <a:solidFill>
              <a:srgbClr val="000000"/>
            </a:solidFill>
          </a:endParaRPr>
        </a:p>
      </dgm:t>
    </dgm:pt>
    <dgm:pt modelId="{7F800098-B94A-4EFE-9F7F-C8EB6FC3611C}" type="parTrans" cxnId="{A89B7BD0-7A84-4968-B9D9-9314A4209E13}">
      <dgm:prSet/>
      <dgm:spPr/>
      <dgm:t>
        <a:bodyPr/>
        <a:lstStyle/>
        <a:p>
          <a:endParaRPr lang="pt-BR"/>
        </a:p>
      </dgm:t>
    </dgm:pt>
    <dgm:pt modelId="{5669D99D-D27C-47E5-9BA3-34A46018E560}" type="sibTrans" cxnId="{A89B7BD0-7A84-4968-B9D9-9314A4209E13}">
      <dgm:prSet/>
      <dgm:spPr/>
      <dgm:t>
        <a:bodyPr/>
        <a:lstStyle/>
        <a:p>
          <a:endParaRPr lang="pt-BR"/>
        </a:p>
      </dgm:t>
    </dgm:pt>
    <dgm:pt modelId="{36BA5270-66F4-4F0D-8CD9-452E3860CD76}">
      <dgm:prSet custT="1"/>
      <dgm:spPr/>
      <dgm:t>
        <a:bodyPr/>
        <a:lstStyle/>
        <a:p>
          <a:r>
            <a:rPr lang="pt-BR" sz="1800" dirty="0" smtClean="0">
              <a:solidFill>
                <a:srgbClr val="000000"/>
              </a:solidFill>
            </a:rPr>
            <a:t>Dotações orçamentárias baseadas no planejamento.</a:t>
          </a:r>
          <a:endParaRPr lang="pt-BR" sz="1800" dirty="0">
            <a:solidFill>
              <a:srgbClr val="000000"/>
            </a:solidFill>
          </a:endParaRPr>
        </a:p>
      </dgm:t>
    </dgm:pt>
    <dgm:pt modelId="{87BAAE02-4D4B-4113-BC02-DEA3595FD446}" type="parTrans" cxnId="{1EFBFEE9-62A5-46E3-AFBC-545DCE1F13C7}">
      <dgm:prSet/>
      <dgm:spPr/>
      <dgm:t>
        <a:bodyPr/>
        <a:lstStyle/>
        <a:p>
          <a:endParaRPr lang="pt-BR"/>
        </a:p>
      </dgm:t>
    </dgm:pt>
    <dgm:pt modelId="{C87627A5-5DBE-483C-89B5-12742B3DCD70}" type="sibTrans" cxnId="{1EFBFEE9-62A5-46E3-AFBC-545DCE1F13C7}">
      <dgm:prSet/>
      <dgm:spPr/>
      <dgm:t>
        <a:bodyPr/>
        <a:lstStyle/>
        <a:p>
          <a:endParaRPr lang="pt-BR"/>
        </a:p>
      </dgm:t>
    </dgm:pt>
    <dgm:pt modelId="{34314EBD-3ECA-4CD9-9170-6CDAA616A13A}">
      <dgm:prSet custT="1"/>
      <dgm:spPr/>
      <dgm:t>
        <a:bodyPr/>
        <a:lstStyle/>
        <a:p>
          <a:r>
            <a:rPr lang="pt-BR" sz="1800" dirty="0" smtClean="0">
              <a:solidFill>
                <a:srgbClr val="000000"/>
              </a:solidFill>
            </a:rPr>
            <a:t>Regulamentação do endividamento dos consórcios públicos</a:t>
          </a:r>
          <a:endParaRPr lang="pt-BR" sz="1800" dirty="0">
            <a:solidFill>
              <a:srgbClr val="000000"/>
            </a:solidFill>
          </a:endParaRPr>
        </a:p>
      </dgm:t>
    </dgm:pt>
    <dgm:pt modelId="{86038525-BC05-4AD1-B2A8-59FC6055F264}" type="parTrans" cxnId="{964323C7-C998-4A2C-B9EF-C53557DBDE92}">
      <dgm:prSet/>
      <dgm:spPr/>
      <dgm:t>
        <a:bodyPr/>
        <a:lstStyle/>
        <a:p>
          <a:endParaRPr lang="pt-BR"/>
        </a:p>
      </dgm:t>
    </dgm:pt>
    <dgm:pt modelId="{8813615D-5D19-4D14-B424-24A21EC53DA6}" type="sibTrans" cxnId="{964323C7-C998-4A2C-B9EF-C53557DBDE92}">
      <dgm:prSet/>
      <dgm:spPr/>
      <dgm:t>
        <a:bodyPr/>
        <a:lstStyle/>
        <a:p>
          <a:endParaRPr lang="pt-BR"/>
        </a:p>
      </dgm:t>
    </dgm:pt>
    <dgm:pt modelId="{C7BE03BA-C945-4F22-869C-014E2749F26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 smtClean="0">
              <a:solidFill>
                <a:srgbClr val="000000"/>
              </a:solidFill>
            </a:rPr>
            <a:t>Elaboração de PMSB, vinculados aos planos de investimento.</a:t>
          </a:r>
          <a:endParaRPr lang="pt-BR" sz="1800" b="0" dirty="0">
            <a:solidFill>
              <a:srgbClr val="000000"/>
            </a:solidFill>
          </a:endParaRPr>
        </a:p>
      </dgm:t>
    </dgm:pt>
    <dgm:pt modelId="{5871D434-4A8F-49EE-8C7B-B2F9A143D5F2}" type="parTrans" cxnId="{BB1A8307-2F0B-4726-9B97-0201F9C88DC4}">
      <dgm:prSet/>
      <dgm:spPr/>
      <dgm:t>
        <a:bodyPr/>
        <a:lstStyle/>
        <a:p>
          <a:endParaRPr lang="pt-BR"/>
        </a:p>
      </dgm:t>
    </dgm:pt>
    <dgm:pt modelId="{44425634-9C6E-4015-973D-2A8791A08013}" type="sibTrans" cxnId="{BB1A8307-2F0B-4726-9B97-0201F9C88DC4}">
      <dgm:prSet/>
      <dgm:spPr/>
      <dgm:t>
        <a:bodyPr/>
        <a:lstStyle/>
        <a:p>
          <a:endParaRPr lang="pt-BR"/>
        </a:p>
      </dgm:t>
    </dgm:pt>
    <dgm:pt modelId="{69AF4260-A3DD-49E7-A2B3-E65F87322FC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 smtClean="0">
              <a:solidFill>
                <a:srgbClr val="000000"/>
              </a:solidFill>
            </a:rPr>
            <a:t>Fortalecimento e homogeneização da regulação.</a:t>
          </a:r>
          <a:endParaRPr lang="pt-BR" sz="1800" b="0" dirty="0">
            <a:solidFill>
              <a:srgbClr val="000000"/>
            </a:solidFill>
          </a:endParaRPr>
        </a:p>
      </dgm:t>
    </dgm:pt>
    <dgm:pt modelId="{5369483C-AFB5-4933-AEDB-59AD87DEE92D}" type="parTrans" cxnId="{7FC4D535-E399-4238-9423-3F8F86518108}">
      <dgm:prSet/>
      <dgm:spPr/>
      <dgm:t>
        <a:bodyPr/>
        <a:lstStyle/>
        <a:p>
          <a:endParaRPr lang="pt-BR"/>
        </a:p>
      </dgm:t>
    </dgm:pt>
    <dgm:pt modelId="{393B9219-FC6C-4B16-9D96-1CF08907EFE0}" type="sibTrans" cxnId="{7FC4D535-E399-4238-9423-3F8F86518108}">
      <dgm:prSet/>
      <dgm:spPr/>
      <dgm:t>
        <a:bodyPr/>
        <a:lstStyle/>
        <a:p>
          <a:endParaRPr lang="pt-BR"/>
        </a:p>
      </dgm:t>
    </dgm:pt>
    <dgm:pt modelId="{1A8D2B74-7714-4651-A227-79CD7F6AC523}" type="pres">
      <dgm:prSet presAssocID="{9F862E28-D12F-425B-9AF9-E6862D02B7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4C1A63-C44E-440E-A33F-C8C377C94802}" type="pres">
      <dgm:prSet presAssocID="{9ED29C23-F6B1-4E3C-A1C5-4149717872B4}" presName="parentLin" presStyleCnt="0"/>
      <dgm:spPr/>
    </dgm:pt>
    <dgm:pt modelId="{A662DC88-B7EF-4044-994D-671844E7EC57}" type="pres">
      <dgm:prSet presAssocID="{9ED29C23-F6B1-4E3C-A1C5-4149717872B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ECED10B-96E4-4196-9DC9-46C5806BB674}" type="pres">
      <dgm:prSet presAssocID="{9ED29C23-F6B1-4E3C-A1C5-4149717872B4}" presName="parentText" presStyleLbl="node1" presStyleIdx="0" presStyleCnt="3" custScaleX="112091" custScaleY="11289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005800-7979-4FD0-BF62-40AE659B26D0}" type="pres">
      <dgm:prSet presAssocID="{9ED29C23-F6B1-4E3C-A1C5-4149717872B4}" presName="negativeSpace" presStyleCnt="0"/>
      <dgm:spPr/>
    </dgm:pt>
    <dgm:pt modelId="{40899F29-882F-41F7-92AD-660F88900B85}" type="pres">
      <dgm:prSet presAssocID="{9ED29C23-F6B1-4E3C-A1C5-4149717872B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B37E18-6E9A-4B2E-9855-78A29AEFA317}" type="pres">
      <dgm:prSet presAssocID="{377F5E43-BC65-44A5-A22E-086068A80244}" presName="spaceBetweenRectangles" presStyleCnt="0"/>
      <dgm:spPr/>
    </dgm:pt>
    <dgm:pt modelId="{4399F713-2649-47C4-B7EE-7E11F3BA3E6D}" type="pres">
      <dgm:prSet presAssocID="{BC4472B4-4AE2-4C65-A627-856227BC1C7E}" presName="parentLin" presStyleCnt="0"/>
      <dgm:spPr/>
    </dgm:pt>
    <dgm:pt modelId="{246C3338-2BEE-4FA4-86AD-928DF0C36143}" type="pres">
      <dgm:prSet presAssocID="{BC4472B4-4AE2-4C65-A627-856227BC1C7E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7691276-40DF-427D-B05B-1F00FC3D27FE}" type="pres">
      <dgm:prSet presAssocID="{BC4472B4-4AE2-4C65-A627-856227BC1C7E}" presName="parentText" presStyleLbl="node1" presStyleIdx="1" presStyleCnt="3" custScaleX="113280" custScaleY="8622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DDB3D-14E2-48B5-A262-5017A2EE6DDC}" type="pres">
      <dgm:prSet presAssocID="{BC4472B4-4AE2-4C65-A627-856227BC1C7E}" presName="negativeSpace" presStyleCnt="0"/>
      <dgm:spPr/>
    </dgm:pt>
    <dgm:pt modelId="{EA9F6B68-D5BB-4085-BD3C-3E00E83D119E}" type="pres">
      <dgm:prSet presAssocID="{BC4472B4-4AE2-4C65-A627-856227BC1C7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8AC29C-5D23-44D5-B5D8-3AD590B1ED66}" type="pres">
      <dgm:prSet presAssocID="{7FBB7C14-AEAC-4026-A35D-50C48EB11FAB}" presName="spaceBetweenRectangles" presStyleCnt="0"/>
      <dgm:spPr/>
    </dgm:pt>
    <dgm:pt modelId="{78664321-23B9-430B-8AF6-12150854CA71}" type="pres">
      <dgm:prSet presAssocID="{DB8DFA37-5B66-4490-AF39-8E55E235EF28}" presName="parentLin" presStyleCnt="0"/>
      <dgm:spPr/>
    </dgm:pt>
    <dgm:pt modelId="{AF4931EA-6568-4257-AD6C-B65EDDEE6F62}" type="pres">
      <dgm:prSet presAssocID="{DB8DFA37-5B66-4490-AF39-8E55E235EF28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4B145F9-3148-4B37-AF73-EED4E33259CC}" type="pres">
      <dgm:prSet presAssocID="{DB8DFA37-5B66-4490-AF39-8E55E235EF28}" presName="parentText" presStyleLbl="node1" presStyleIdx="2" presStyleCnt="3" custScaleX="112879" custScaleY="857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C43430-DA01-4550-B384-88F801E0AAA4}" type="pres">
      <dgm:prSet presAssocID="{DB8DFA37-5B66-4490-AF39-8E55E235EF28}" presName="negativeSpace" presStyleCnt="0"/>
      <dgm:spPr/>
    </dgm:pt>
    <dgm:pt modelId="{87CA8DB7-83EA-4E63-886C-DEE41A101DFA}" type="pres">
      <dgm:prSet presAssocID="{DB8DFA37-5B66-4490-AF39-8E55E235EF2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A76FB2-DED0-4BD1-A738-2C7B87442D74}" type="presOf" srcId="{C7BE03BA-C945-4F22-869C-014E2749F261}" destId="{EA9F6B68-D5BB-4085-BD3C-3E00E83D119E}" srcOrd="0" destOrd="1" presId="urn:microsoft.com/office/officeart/2005/8/layout/list1"/>
    <dgm:cxn modelId="{D51469C9-7D0E-47A3-88B6-E2FA64B77E54}" type="presOf" srcId="{9ED29C23-F6B1-4E3C-A1C5-4149717872B4}" destId="{A662DC88-B7EF-4044-994D-671844E7EC57}" srcOrd="0" destOrd="0" presId="urn:microsoft.com/office/officeart/2005/8/layout/list1"/>
    <dgm:cxn modelId="{89A4C76C-BAE4-4F29-B375-A133FAD1D8A2}" type="presOf" srcId="{69AF4260-A3DD-49E7-A2B3-E65F87322FCE}" destId="{EA9F6B68-D5BB-4085-BD3C-3E00E83D119E}" srcOrd="0" destOrd="2" presId="urn:microsoft.com/office/officeart/2005/8/layout/list1"/>
    <dgm:cxn modelId="{437149BF-B8F6-4F22-8926-0463AD5F8F88}" type="presOf" srcId="{DB8DFA37-5B66-4490-AF39-8E55E235EF28}" destId="{AF4931EA-6568-4257-AD6C-B65EDDEE6F62}" srcOrd="0" destOrd="0" presId="urn:microsoft.com/office/officeart/2005/8/layout/list1"/>
    <dgm:cxn modelId="{DDD1462E-3DF3-4D6F-9FAB-2E7F68AA6B31}" type="presOf" srcId="{9F862E28-D12F-425B-9AF9-E6862D02B72C}" destId="{1A8D2B74-7714-4651-A227-79CD7F6AC523}" srcOrd="0" destOrd="0" presId="urn:microsoft.com/office/officeart/2005/8/layout/list1"/>
    <dgm:cxn modelId="{A89B7BD0-7A84-4968-B9D9-9314A4209E13}" srcId="{DB8DFA37-5B66-4490-AF39-8E55E235EF28}" destId="{15986B00-0E6F-4045-94D3-A51F24142401}" srcOrd="0" destOrd="0" parTransId="{7F800098-B94A-4EFE-9F7F-C8EB6FC3611C}" sibTransId="{5669D99D-D27C-47E5-9BA3-34A46018E560}"/>
    <dgm:cxn modelId="{FA68F0B8-4DD4-4D75-9BB9-BD36D1FC4514}" type="presOf" srcId="{15986B00-0E6F-4045-94D3-A51F24142401}" destId="{87CA8DB7-83EA-4E63-886C-DEE41A101DFA}" srcOrd="0" destOrd="0" presId="urn:microsoft.com/office/officeart/2005/8/layout/list1"/>
    <dgm:cxn modelId="{964323C7-C998-4A2C-B9EF-C53557DBDE92}" srcId="{DB8DFA37-5B66-4490-AF39-8E55E235EF28}" destId="{34314EBD-3ECA-4CD9-9170-6CDAA616A13A}" srcOrd="1" destOrd="0" parTransId="{86038525-BC05-4AD1-B2A8-59FC6055F264}" sibTransId="{8813615D-5D19-4D14-B424-24A21EC53DA6}"/>
    <dgm:cxn modelId="{1EFBFEE9-62A5-46E3-AFBC-545DCE1F13C7}" srcId="{9ED29C23-F6B1-4E3C-A1C5-4149717872B4}" destId="{36BA5270-66F4-4F0D-8CD9-452E3860CD76}" srcOrd="1" destOrd="0" parTransId="{87BAAE02-4D4B-4113-BC02-DEA3595FD446}" sibTransId="{C87627A5-5DBE-483C-89B5-12742B3DCD70}"/>
    <dgm:cxn modelId="{F094079C-7883-449D-8E3D-677ADF240D72}" type="presOf" srcId="{DB8DFA37-5B66-4490-AF39-8E55E235EF28}" destId="{E4B145F9-3148-4B37-AF73-EED4E33259CC}" srcOrd="1" destOrd="0" presId="urn:microsoft.com/office/officeart/2005/8/layout/list1"/>
    <dgm:cxn modelId="{D54E2EDF-84AC-4084-B05E-F7BE23F3951A}" srcId="{9ED29C23-F6B1-4E3C-A1C5-4149717872B4}" destId="{45671581-C340-4EF8-9EE0-CEF62C76DFDD}" srcOrd="0" destOrd="0" parTransId="{48BFB6EE-3D1F-4E36-835C-CDE5B8ABDFC0}" sibTransId="{D7E60F32-AF9E-4E59-93E2-B8D75CAF45F1}"/>
    <dgm:cxn modelId="{FF538646-2260-437A-9595-23E58A2F3E48}" srcId="{BC4472B4-4AE2-4C65-A627-856227BC1C7E}" destId="{561E75EA-7697-4938-8E9A-727D0A92FD92}" srcOrd="0" destOrd="0" parTransId="{F5DCD479-8AC1-40EC-B507-5A48C49426BA}" sibTransId="{30C2D2B3-98F0-4745-A30C-F31C1A14F26F}"/>
    <dgm:cxn modelId="{BB1A8307-2F0B-4726-9B97-0201F9C88DC4}" srcId="{BC4472B4-4AE2-4C65-A627-856227BC1C7E}" destId="{C7BE03BA-C945-4F22-869C-014E2749F261}" srcOrd="1" destOrd="0" parTransId="{5871D434-4A8F-49EE-8C7B-B2F9A143D5F2}" sibTransId="{44425634-9C6E-4015-973D-2A8791A08013}"/>
    <dgm:cxn modelId="{EB05C0D2-855E-42DA-883A-215CBEBF42FD}" type="presOf" srcId="{34314EBD-3ECA-4CD9-9170-6CDAA616A13A}" destId="{87CA8DB7-83EA-4E63-886C-DEE41A101DFA}" srcOrd="0" destOrd="1" presId="urn:microsoft.com/office/officeart/2005/8/layout/list1"/>
    <dgm:cxn modelId="{EF534622-218F-47E3-8E31-94723258BFD7}" type="presOf" srcId="{BC4472B4-4AE2-4C65-A627-856227BC1C7E}" destId="{246C3338-2BEE-4FA4-86AD-928DF0C36143}" srcOrd="0" destOrd="0" presId="urn:microsoft.com/office/officeart/2005/8/layout/list1"/>
    <dgm:cxn modelId="{6D403D80-5FCD-4756-ACC8-78A13617C7BA}" srcId="{9F862E28-D12F-425B-9AF9-E6862D02B72C}" destId="{BC4472B4-4AE2-4C65-A627-856227BC1C7E}" srcOrd="1" destOrd="0" parTransId="{3F8CAB17-DDCF-41E8-8B27-66F8AB29A544}" sibTransId="{7FBB7C14-AEAC-4026-A35D-50C48EB11FAB}"/>
    <dgm:cxn modelId="{03EE8D4F-363E-47AA-BBE9-FD34A89D3603}" srcId="{9F862E28-D12F-425B-9AF9-E6862D02B72C}" destId="{9ED29C23-F6B1-4E3C-A1C5-4149717872B4}" srcOrd="0" destOrd="0" parTransId="{B78D2FD7-A54F-44CD-81C4-85EFA7D5BB0B}" sibTransId="{377F5E43-BC65-44A5-A22E-086068A80244}"/>
    <dgm:cxn modelId="{DB924D1A-BE0F-4782-BEEC-E0180CDC6E38}" type="presOf" srcId="{561E75EA-7697-4938-8E9A-727D0A92FD92}" destId="{EA9F6B68-D5BB-4085-BD3C-3E00E83D119E}" srcOrd="0" destOrd="0" presId="urn:microsoft.com/office/officeart/2005/8/layout/list1"/>
    <dgm:cxn modelId="{3EE69E3A-FF32-4348-ABEA-8883CC0CB285}" type="presOf" srcId="{36BA5270-66F4-4F0D-8CD9-452E3860CD76}" destId="{40899F29-882F-41F7-92AD-660F88900B85}" srcOrd="0" destOrd="1" presId="urn:microsoft.com/office/officeart/2005/8/layout/list1"/>
    <dgm:cxn modelId="{458F894D-50CD-4571-AEF4-D491DE961D10}" type="presOf" srcId="{45671581-C340-4EF8-9EE0-CEF62C76DFDD}" destId="{40899F29-882F-41F7-92AD-660F88900B85}" srcOrd="0" destOrd="0" presId="urn:microsoft.com/office/officeart/2005/8/layout/list1"/>
    <dgm:cxn modelId="{48FBB510-2F87-4888-BE48-C2DC5FFD7B8E}" srcId="{9F862E28-D12F-425B-9AF9-E6862D02B72C}" destId="{DB8DFA37-5B66-4490-AF39-8E55E235EF28}" srcOrd="2" destOrd="0" parTransId="{8C567E80-C63C-4D7C-828F-D7D801D655F5}" sibTransId="{8EBBB890-0139-459D-A9AC-FBA0865B7DFF}"/>
    <dgm:cxn modelId="{7FC4D535-E399-4238-9423-3F8F86518108}" srcId="{BC4472B4-4AE2-4C65-A627-856227BC1C7E}" destId="{69AF4260-A3DD-49E7-A2B3-E65F87322FCE}" srcOrd="2" destOrd="0" parTransId="{5369483C-AFB5-4933-AEDB-59AD87DEE92D}" sibTransId="{393B9219-FC6C-4B16-9D96-1CF08907EFE0}"/>
    <dgm:cxn modelId="{739197A8-C197-40CB-9ABD-E8C5F226F93A}" type="presOf" srcId="{9ED29C23-F6B1-4E3C-A1C5-4149717872B4}" destId="{FECED10B-96E4-4196-9DC9-46C5806BB674}" srcOrd="1" destOrd="0" presId="urn:microsoft.com/office/officeart/2005/8/layout/list1"/>
    <dgm:cxn modelId="{94857CA8-F72C-4457-BF7D-509CF4E0C178}" type="presOf" srcId="{BC4472B4-4AE2-4C65-A627-856227BC1C7E}" destId="{F7691276-40DF-427D-B05B-1F00FC3D27FE}" srcOrd="1" destOrd="0" presId="urn:microsoft.com/office/officeart/2005/8/layout/list1"/>
    <dgm:cxn modelId="{94BFB173-61CF-4345-824E-45827CA65883}" type="presParOf" srcId="{1A8D2B74-7714-4651-A227-79CD7F6AC523}" destId="{4E4C1A63-C44E-440E-A33F-C8C377C94802}" srcOrd="0" destOrd="0" presId="urn:microsoft.com/office/officeart/2005/8/layout/list1"/>
    <dgm:cxn modelId="{28DB8117-42DC-429B-BFC0-3EEB115396BC}" type="presParOf" srcId="{4E4C1A63-C44E-440E-A33F-C8C377C94802}" destId="{A662DC88-B7EF-4044-994D-671844E7EC57}" srcOrd="0" destOrd="0" presId="urn:microsoft.com/office/officeart/2005/8/layout/list1"/>
    <dgm:cxn modelId="{708E2FBF-E564-4B43-AFEF-041ECE619768}" type="presParOf" srcId="{4E4C1A63-C44E-440E-A33F-C8C377C94802}" destId="{FECED10B-96E4-4196-9DC9-46C5806BB674}" srcOrd="1" destOrd="0" presId="urn:microsoft.com/office/officeart/2005/8/layout/list1"/>
    <dgm:cxn modelId="{8DD95E8D-1091-4B91-9FEB-34F702EA633E}" type="presParOf" srcId="{1A8D2B74-7714-4651-A227-79CD7F6AC523}" destId="{0A005800-7979-4FD0-BF62-40AE659B26D0}" srcOrd="1" destOrd="0" presId="urn:microsoft.com/office/officeart/2005/8/layout/list1"/>
    <dgm:cxn modelId="{720B8E84-AEA3-43B8-A99A-B47FD7D065ED}" type="presParOf" srcId="{1A8D2B74-7714-4651-A227-79CD7F6AC523}" destId="{40899F29-882F-41F7-92AD-660F88900B85}" srcOrd="2" destOrd="0" presId="urn:microsoft.com/office/officeart/2005/8/layout/list1"/>
    <dgm:cxn modelId="{F43BDDE8-5AA2-4E03-AD43-B4FA91BC71B5}" type="presParOf" srcId="{1A8D2B74-7714-4651-A227-79CD7F6AC523}" destId="{BEB37E18-6E9A-4B2E-9855-78A29AEFA317}" srcOrd="3" destOrd="0" presId="urn:microsoft.com/office/officeart/2005/8/layout/list1"/>
    <dgm:cxn modelId="{594E7FEF-C34B-4757-8D44-C550C5301203}" type="presParOf" srcId="{1A8D2B74-7714-4651-A227-79CD7F6AC523}" destId="{4399F713-2649-47C4-B7EE-7E11F3BA3E6D}" srcOrd="4" destOrd="0" presId="urn:microsoft.com/office/officeart/2005/8/layout/list1"/>
    <dgm:cxn modelId="{9C6ECED0-322D-4863-8A6B-BCCB09C16ADD}" type="presParOf" srcId="{4399F713-2649-47C4-B7EE-7E11F3BA3E6D}" destId="{246C3338-2BEE-4FA4-86AD-928DF0C36143}" srcOrd="0" destOrd="0" presId="urn:microsoft.com/office/officeart/2005/8/layout/list1"/>
    <dgm:cxn modelId="{930B026A-DF2E-4127-A221-33C8DF5475C5}" type="presParOf" srcId="{4399F713-2649-47C4-B7EE-7E11F3BA3E6D}" destId="{F7691276-40DF-427D-B05B-1F00FC3D27FE}" srcOrd="1" destOrd="0" presId="urn:microsoft.com/office/officeart/2005/8/layout/list1"/>
    <dgm:cxn modelId="{2E8F3599-136D-4E5B-AA33-21D9E2EBD8F5}" type="presParOf" srcId="{1A8D2B74-7714-4651-A227-79CD7F6AC523}" destId="{FB2DDB3D-14E2-48B5-A262-5017A2EE6DDC}" srcOrd="5" destOrd="0" presId="urn:microsoft.com/office/officeart/2005/8/layout/list1"/>
    <dgm:cxn modelId="{EE210DCC-228C-4A3D-9113-F09948825911}" type="presParOf" srcId="{1A8D2B74-7714-4651-A227-79CD7F6AC523}" destId="{EA9F6B68-D5BB-4085-BD3C-3E00E83D119E}" srcOrd="6" destOrd="0" presId="urn:microsoft.com/office/officeart/2005/8/layout/list1"/>
    <dgm:cxn modelId="{2398CE49-F8F1-4FB2-A720-6AF389861C3E}" type="presParOf" srcId="{1A8D2B74-7714-4651-A227-79CD7F6AC523}" destId="{E58AC29C-5D23-44D5-B5D8-3AD590B1ED66}" srcOrd="7" destOrd="0" presId="urn:microsoft.com/office/officeart/2005/8/layout/list1"/>
    <dgm:cxn modelId="{2A67A66B-B274-4E31-BDAE-726C13DBAECB}" type="presParOf" srcId="{1A8D2B74-7714-4651-A227-79CD7F6AC523}" destId="{78664321-23B9-430B-8AF6-12150854CA71}" srcOrd="8" destOrd="0" presId="urn:microsoft.com/office/officeart/2005/8/layout/list1"/>
    <dgm:cxn modelId="{EFE7FCD6-FF83-460A-8DE4-4C3E9CD1B8EB}" type="presParOf" srcId="{78664321-23B9-430B-8AF6-12150854CA71}" destId="{AF4931EA-6568-4257-AD6C-B65EDDEE6F62}" srcOrd="0" destOrd="0" presId="urn:microsoft.com/office/officeart/2005/8/layout/list1"/>
    <dgm:cxn modelId="{32AAB514-D4B8-4D21-B6D1-20E03D433C41}" type="presParOf" srcId="{78664321-23B9-430B-8AF6-12150854CA71}" destId="{E4B145F9-3148-4B37-AF73-EED4E33259CC}" srcOrd="1" destOrd="0" presId="urn:microsoft.com/office/officeart/2005/8/layout/list1"/>
    <dgm:cxn modelId="{C309A875-1978-4AAC-924C-9615F0F97C1D}" type="presParOf" srcId="{1A8D2B74-7714-4651-A227-79CD7F6AC523}" destId="{DBC43430-DA01-4550-B384-88F801E0AAA4}" srcOrd="9" destOrd="0" presId="urn:microsoft.com/office/officeart/2005/8/layout/list1"/>
    <dgm:cxn modelId="{D4F7F3C1-3B3A-44A1-BC51-4FCBED5DF76B}" type="presParOf" srcId="{1A8D2B74-7714-4651-A227-79CD7F6AC523}" destId="{87CA8DB7-83EA-4E63-886C-DEE41A101D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42E0-B666-4FC3-911C-17DBE505ED85}">
      <dsp:nvSpPr>
        <dsp:cNvPr id="0" name=""/>
        <dsp:cNvSpPr/>
      </dsp:nvSpPr>
      <dsp:spPr>
        <a:xfrm>
          <a:off x="630477" y="249775"/>
          <a:ext cx="7241008" cy="476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Direito humano fundamental</a:t>
          </a:r>
          <a:endParaRPr lang="pt-BR" sz="2200" kern="1200" dirty="0"/>
        </a:p>
      </dsp:txBody>
      <dsp:txXfrm>
        <a:off x="2185504" y="249775"/>
        <a:ext cx="5685981" cy="476007"/>
      </dsp:txXfrm>
    </dsp:sp>
    <dsp:sp modelId="{93A69AEC-778A-48D5-A4DB-1F9E8B5F2348}">
      <dsp:nvSpPr>
        <dsp:cNvPr id="0" name=""/>
        <dsp:cNvSpPr/>
      </dsp:nvSpPr>
      <dsp:spPr>
        <a:xfrm>
          <a:off x="276858" y="0"/>
          <a:ext cx="1621835" cy="957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611C1-FDBA-4E20-890D-81C75966D70F}">
      <dsp:nvSpPr>
        <dsp:cNvPr id="0" name=""/>
        <dsp:cNvSpPr/>
      </dsp:nvSpPr>
      <dsp:spPr>
        <a:xfrm>
          <a:off x="591309" y="1317225"/>
          <a:ext cx="7241008" cy="476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Saúde pública</a:t>
          </a:r>
          <a:endParaRPr lang="pt-BR" sz="2200" kern="1200" dirty="0"/>
        </a:p>
      </dsp:txBody>
      <dsp:txXfrm>
        <a:off x="2146336" y="1317225"/>
        <a:ext cx="5685981" cy="476007"/>
      </dsp:txXfrm>
    </dsp:sp>
    <dsp:sp modelId="{E16E55A2-7448-4318-9B36-9AB52203BC45}">
      <dsp:nvSpPr>
        <dsp:cNvPr id="0" name=""/>
        <dsp:cNvSpPr/>
      </dsp:nvSpPr>
      <dsp:spPr>
        <a:xfrm>
          <a:off x="276858" y="1076697"/>
          <a:ext cx="1621835" cy="957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63429-90AF-492E-A7C4-768E23CA11D9}">
      <dsp:nvSpPr>
        <dsp:cNvPr id="0" name=""/>
        <dsp:cNvSpPr/>
      </dsp:nvSpPr>
      <dsp:spPr>
        <a:xfrm>
          <a:off x="591309" y="2393922"/>
          <a:ext cx="7241008" cy="476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Meio Ambiente</a:t>
          </a:r>
          <a:endParaRPr lang="pt-BR" sz="2200" kern="1200" dirty="0"/>
        </a:p>
      </dsp:txBody>
      <dsp:txXfrm>
        <a:off x="2146336" y="2393922"/>
        <a:ext cx="5685981" cy="476007"/>
      </dsp:txXfrm>
    </dsp:sp>
    <dsp:sp modelId="{D9719298-74DA-4AE8-AC3E-F08C51792051}">
      <dsp:nvSpPr>
        <dsp:cNvPr id="0" name=""/>
        <dsp:cNvSpPr/>
      </dsp:nvSpPr>
      <dsp:spPr>
        <a:xfrm>
          <a:off x="276858" y="2153394"/>
          <a:ext cx="1621835" cy="957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D9F1D-E33E-4FAA-AAE0-11E9677FCB99}">
      <dsp:nvSpPr>
        <dsp:cNvPr id="0" name=""/>
        <dsp:cNvSpPr/>
      </dsp:nvSpPr>
      <dsp:spPr>
        <a:xfrm>
          <a:off x="591309" y="3470620"/>
          <a:ext cx="7241008" cy="476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Economia e produtividade</a:t>
          </a:r>
          <a:endParaRPr lang="pt-BR" sz="2200" kern="1200" dirty="0"/>
        </a:p>
      </dsp:txBody>
      <dsp:txXfrm>
        <a:off x="2146336" y="3470620"/>
        <a:ext cx="5685981" cy="476007"/>
      </dsp:txXfrm>
    </dsp:sp>
    <dsp:sp modelId="{56BAFC58-2494-4703-BA03-5769A3A4383F}">
      <dsp:nvSpPr>
        <dsp:cNvPr id="0" name=""/>
        <dsp:cNvSpPr/>
      </dsp:nvSpPr>
      <dsp:spPr>
        <a:xfrm>
          <a:off x="276858" y="3230092"/>
          <a:ext cx="1621835" cy="957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C1743-4D7B-46DF-BE48-982FF9305CFF}">
      <dsp:nvSpPr>
        <dsp:cNvPr id="0" name=""/>
        <dsp:cNvSpPr/>
      </dsp:nvSpPr>
      <dsp:spPr>
        <a:xfrm>
          <a:off x="0" y="825590"/>
          <a:ext cx="3521916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40" tIns="291592" rIns="2733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000000"/>
              </a:solidFill>
            </a:rPr>
            <a:t>Atendimento adequado é ainda  menor. </a:t>
          </a:r>
          <a:endParaRPr lang="pt-BR" sz="1400" kern="1200" dirty="0"/>
        </a:p>
      </dsp:txBody>
      <dsp:txXfrm>
        <a:off x="0" y="825590"/>
        <a:ext cx="3521916" cy="793800"/>
      </dsp:txXfrm>
    </dsp:sp>
    <dsp:sp modelId="{45711045-E42F-40EE-B8B8-370E8C512EAA}">
      <dsp:nvSpPr>
        <dsp:cNvPr id="0" name=""/>
        <dsp:cNvSpPr/>
      </dsp:nvSpPr>
      <dsp:spPr>
        <a:xfrm>
          <a:off x="176095" y="618950"/>
          <a:ext cx="246534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4" tIns="0" rIns="931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>
              <a:solidFill>
                <a:schemeClr val="bg2"/>
              </a:solidFill>
            </a:rPr>
            <a:t>Dimensão qualitativa</a:t>
          </a:r>
          <a:endParaRPr lang="pt-BR" sz="1400" u="none" kern="1200" dirty="0">
            <a:solidFill>
              <a:schemeClr val="bg2"/>
            </a:solidFill>
          </a:endParaRPr>
        </a:p>
      </dsp:txBody>
      <dsp:txXfrm>
        <a:off x="196270" y="639125"/>
        <a:ext cx="2424991" cy="372930"/>
      </dsp:txXfrm>
    </dsp:sp>
    <dsp:sp modelId="{69BC606D-DA22-43F4-ADBA-31F460BEBF44}">
      <dsp:nvSpPr>
        <dsp:cNvPr id="0" name=""/>
        <dsp:cNvSpPr/>
      </dsp:nvSpPr>
      <dsp:spPr>
        <a:xfrm>
          <a:off x="0" y="1901630"/>
          <a:ext cx="352191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40" tIns="291592" rIns="2733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000000"/>
              </a:solidFill>
            </a:rPr>
            <a:t>82% do déficit se concentra na população  com renda de até 1 salário mínimo.</a:t>
          </a:r>
          <a:endParaRPr lang="pt-BR" sz="1400" kern="1200" dirty="0"/>
        </a:p>
      </dsp:txBody>
      <dsp:txXfrm>
        <a:off x="0" y="1901630"/>
        <a:ext cx="3521916" cy="992250"/>
      </dsp:txXfrm>
    </dsp:sp>
    <dsp:sp modelId="{47ADF412-0511-41A7-9B84-28A16453AA90}">
      <dsp:nvSpPr>
        <dsp:cNvPr id="0" name=""/>
        <dsp:cNvSpPr/>
      </dsp:nvSpPr>
      <dsp:spPr>
        <a:xfrm>
          <a:off x="176095" y="1694990"/>
          <a:ext cx="246534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4" tIns="0" rIns="931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>
              <a:solidFill>
                <a:schemeClr val="bg2"/>
              </a:solidFill>
            </a:rPr>
            <a:t>Desigualdade socioeconômica</a:t>
          </a:r>
          <a:endParaRPr lang="pt-BR" sz="1400" b="1" u="sng" kern="1200" dirty="0" smtClean="0">
            <a:solidFill>
              <a:srgbClr val="000000"/>
            </a:solidFill>
          </a:endParaRPr>
        </a:p>
      </dsp:txBody>
      <dsp:txXfrm>
        <a:off x="196270" y="1715165"/>
        <a:ext cx="2424991" cy="372930"/>
      </dsp:txXfrm>
    </dsp:sp>
    <dsp:sp modelId="{85BC2E48-4E3A-4393-A624-D41D854481C2}">
      <dsp:nvSpPr>
        <dsp:cNvPr id="0" name=""/>
        <dsp:cNvSpPr/>
      </dsp:nvSpPr>
      <dsp:spPr>
        <a:xfrm>
          <a:off x="0" y="3176120"/>
          <a:ext cx="3521916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40" tIns="291592" rIns="27334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rgbClr val="000000"/>
              </a:solidFill>
            </a:rPr>
            <a:t>N e NE possuem os menores níveis de atendimento.</a:t>
          </a:r>
          <a:endParaRPr lang="pt-BR" sz="1400" kern="1200" dirty="0"/>
        </a:p>
      </dsp:txBody>
      <dsp:txXfrm>
        <a:off x="0" y="3176120"/>
        <a:ext cx="3521916" cy="793800"/>
      </dsp:txXfrm>
    </dsp:sp>
    <dsp:sp modelId="{0036600E-3163-4DDA-821F-696718C9124E}">
      <dsp:nvSpPr>
        <dsp:cNvPr id="0" name=""/>
        <dsp:cNvSpPr/>
      </dsp:nvSpPr>
      <dsp:spPr>
        <a:xfrm>
          <a:off x="176095" y="2969480"/>
          <a:ext cx="246534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184" tIns="0" rIns="931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>
              <a:solidFill>
                <a:schemeClr val="bg2"/>
              </a:solidFill>
            </a:rPr>
            <a:t>Desigualdade regional</a:t>
          </a:r>
          <a:endParaRPr lang="pt-BR" sz="1400" b="1" u="sng" kern="1200" dirty="0" smtClean="0">
            <a:solidFill>
              <a:srgbClr val="000000"/>
            </a:solidFill>
          </a:endParaRPr>
        </a:p>
      </dsp:txBody>
      <dsp:txXfrm>
        <a:off x="196270" y="2989655"/>
        <a:ext cx="2424991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AB04-DCE2-42D1-A485-1AC4719E3A9C}">
      <dsp:nvSpPr>
        <dsp:cNvPr id="0" name=""/>
        <dsp:cNvSpPr/>
      </dsp:nvSpPr>
      <dsp:spPr>
        <a:xfrm>
          <a:off x="2604" y="15024"/>
          <a:ext cx="253940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bg2"/>
              </a:solidFill>
            </a:rPr>
            <a:t>Déficit</a:t>
          </a:r>
          <a:endParaRPr lang="pt-BR" sz="1600" b="1" u="none" kern="1200" dirty="0">
            <a:solidFill>
              <a:schemeClr val="bg2"/>
            </a:solidFill>
          </a:endParaRPr>
        </a:p>
      </dsp:txBody>
      <dsp:txXfrm>
        <a:off x="2604" y="15024"/>
        <a:ext cx="2539402" cy="460800"/>
      </dsp:txXfrm>
    </dsp:sp>
    <dsp:sp modelId="{A70731FD-A18B-45A6-895C-39BB6FCFFBBA}">
      <dsp:nvSpPr>
        <dsp:cNvPr id="0" name=""/>
        <dsp:cNvSpPr/>
      </dsp:nvSpPr>
      <dsp:spPr>
        <a:xfrm>
          <a:off x="2604" y="475824"/>
          <a:ext cx="2539402" cy="1339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00000"/>
              </a:solidFill>
            </a:rPr>
            <a:t>Necessidade de investimentos anuais: </a:t>
          </a:r>
          <a:r>
            <a:rPr lang="pt-BR" sz="1600" b="1" kern="1200" dirty="0" smtClean="0">
              <a:solidFill>
                <a:srgbClr val="000000"/>
              </a:solidFill>
            </a:rPr>
            <a:t>R$ 20,9 bi x </a:t>
          </a:r>
          <a:r>
            <a:rPr lang="pt-BR" sz="1600" kern="1200" dirty="0" smtClean="0">
              <a:solidFill>
                <a:srgbClr val="000000"/>
              </a:solidFill>
            </a:rPr>
            <a:t>Investimento médio realizado (2007-2016):  </a:t>
          </a:r>
          <a:r>
            <a:rPr lang="pt-BR" sz="1600" b="1" kern="1200" dirty="0" smtClean="0">
              <a:solidFill>
                <a:srgbClr val="000000"/>
              </a:solidFill>
            </a:rPr>
            <a:t>R$ 11,6 bi</a:t>
          </a:r>
          <a:endParaRPr lang="pt-BR" sz="1600" kern="1200" dirty="0"/>
        </a:p>
      </dsp:txBody>
      <dsp:txXfrm>
        <a:off x="2604" y="475824"/>
        <a:ext cx="2539402" cy="1339560"/>
      </dsp:txXfrm>
    </dsp:sp>
    <dsp:sp modelId="{C620E54E-9660-4AA0-8CF8-3735F34E7A9A}">
      <dsp:nvSpPr>
        <dsp:cNvPr id="0" name=""/>
        <dsp:cNvSpPr/>
      </dsp:nvSpPr>
      <dsp:spPr>
        <a:xfrm>
          <a:off x="2897523" y="15024"/>
          <a:ext cx="253940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bg2"/>
              </a:solidFill>
            </a:rPr>
            <a:t>Concentração</a:t>
          </a:r>
          <a:endParaRPr lang="pt-BR" sz="1600" u="none" kern="1200" dirty="0">
            <a:solidFill>
              <a:schemeClr val="bg2"/>
            </a:solidFill>
          </a:endParaRPr>
        </a:p>
      </dsp:txBody>
      <dsp:txXfrm>
        <a:off x="2897523" y="15024"/>
        <a:ext cx="2539402" cy="460800"/>
      </dsp:txXfrm>
    </dsp:sp>
    <dsp:sp modelId="{75A6A972-A9D7-43D5-A672-3E717E2833A1}">
      <dsp:nvSpPr>
        <dsp:cNvPr id="0" name=""/>
        <dsp:cNvSpPr/>
      </dsp:nvSpPr>
      <dsp:spPr>
        <a:xfrm>
          <a:off x="2897523" y="475824"/>
          <a:ext cx="2539402" cy="1339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rgbClr val="000000"/>
              </a:solidFill>
            </a:rPr>
            <a:t>52%</a:t>
          </a:r>
          <a:r>
            <a:rPr lang="pt-BR" sz="1600" kern="1200" dirty="0" smtClean="0">
              <a:solidFill>
                <a:srgbClr val="000000"/>
              </a:solidFill>
            </a:rPr>
            <a:t> dos investimentos em </a:t>
          </a:r>
          <a:r>
            <a:rPr lang="pt-BR" sz="1600" b="1" kern="1200" dirty="0" smtClean="0">
              <a:solidFill>
                <a:srgbClr val="000000"/>
              </a:solidFill>
            </a:rPr>
            <a:t>SP, MG e PR</a:t>
          </a:r>
          <a:r>
            <a:rPr lang="pt-BR" sz="1600" kern="1200" dirty="0" smtClean="0">
              <a:solidFill>
                <a:srgbClr val="000000"/>
              </a:solidFill>
            </a:rPr>
            <a:t>, capitaneados por suas CESBs.</a:t>
          </a:r>
          <a:endParaRPr lang="pt-BR" sz="1600" kern="1200" dirty="0"/>
        </a:p>
      </dsp:txBody>
      <dsp:txXfrm>
        <a:off x="2897523" y="475824"/>
        <a:ext cx="2539402" cy="1339560"/>
      </dsp:txXfrm>
    </dsp:sp>
    <dsp:sp modelId="{3B3AE9BA-868E-4960-8C32-25808CC3A1B4}">
      <dsp:nvSpPr>
        <dsp:cNvPr id="0" name=""/>
        <dsp:cNvSpPr/>
      </dsp:nvSpPr>
      <dsp:spPr>
        <a:xfrm>
          <a:off x="5792442" y="15024"/>
          <a:ext cx="2539402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none" kern="1200" dirty="0" smtClean="0">
              <a:solidFill>
                <a:schemeClr val="bg2"/>
              </a:solidFill>
            </a:rPr>
            <a:t>Desigualdades regionais</a:t>
          </a:r>
          <a:endParaRPr lang="pt-BR" sz="1600" u="none" kern="1200" dirty="0">
            <a:solidFill>
              <a:schemeClr val="bg2"/>
            </a:solidFill>
          </a:endParaRPr>
        </a:p>
      </dsp:txBody>
      <dsp:txXfrm>
        <a:off x="5792442" y="15024"/>
        <a:ext cx="2539402" cy="460800"/>
      </dsp:txXfrm>
    </dsp:sp>
    <dsp:sp modelId="{CD94AA42-518D-4DB2-91DC-46769F17006D}">
      <dsp:nvSpPr>
        <dsp:cNvPr id="0" name=""/>
        <dsp:cNvSpPr/>
      </dsp:nvSpPr>
      <dsp:spPr>
        <a:xfrm>
          <a:off x="5792442" y="475824"/>
          <a:ext cx="2539402" cy="1339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rgbClr val="000000"/>
              </a:solidFill>
            </a:rPr>
            <a:t>N e NE</a:t>
          </a:r>
          <a:r>
            <a:rPr lang="pt-BR" sz="1600" kern="1200" dirty="0" smtClean="0">
              <a:solidFill>
                <a:srgbClr val="000000"/>
              </a:solidFill>
            </a:rPr>
            <a:t> receberam apenas </a:t>
          </a:r>
          <a:r>
            <a:rPr lang="pt-BR" sz="1600" b="1" kern="1200" dirty="0" smtClean="0">
              <a:solidFill>
                <a:srgbClr val="000000"/>
              </a:solidFill>
            </a:rPr>
            <a:t>22% dos investimentos</a:t>
          </a:r>
          <a:r>
            <a:rPr lang="pt-BR" sz="1600" kern="1200" dirty="0" smtClean="0">
              <a:solidFill>
                <a:srgbClr val="000000"/>
              </a:solidFill>
            </a:rPr>
            <a:t>,  MAS concentram </a:t>
          </a:r>
          <a:r>
            <a:rPr lang="pt-BR" sz="1600" b="1" kern="1200" dirty="0" smtClean="0">
              <a:solidFill>
                <a:srgbClr val="000000"/>
              </a:solidFill>
            </a:rPr>
            <a:t>60% do déficit</a:t>
          </a:r>
          <a:r>
            <a:rPr lang="pt-BR" sz="1600" kern="1200" dirty="0" smtClean="0">
              <a:solidFill>
                <a:srgbClr val="000000"/>
              </a:solidFill>
            </a:rPr>
            <a:t> em </a:t>
          </a:r>
          <a:r>
            <a:rPr lang="pt-BR" sz="1600" b="1" kern="1200" dirty="0" smtClean="0">
              <a:solidFill>
                <a:srgbClr val="000000"/>
              </a:solidFill>
            </a:rPr>
            <a:t>água</a:t>
          </a:r>
          <a:r>
            <a:rPr lang="pt-BR" sz="1600" kern="1200" dirty="0" smtClean="0">
              <a:solidFill>
                <a:srgbClr val="000000"/>
              </a:solidFill>
            </a:rPr>
            <a:t>  e </a:t>
          </a:r>
          <a:r>
            <a:rPr lang="pt-BR" sz="1600" b="1" kern="1200" dirty="0" smtClean="0">
              <a:solidFill>
                <a:srgbClr val="000000"/>
              </a:solidFill>
            </a:rPr>
            <a:t>46% do déficit</a:t>
          </a:r>
          <a:r>
            <a:rPr lang="pt-BR" sz="1600" kern="1200" dirty="0" smtClean="0">
              <a:solidFill>
                <a:srgbClr val="000000"/>
              </a:solidFill>
            </a:rPr>
            <a:t> em </a:t>
          </a:r>
          <a:r>
            <a:rPr lang="pt-BR" sz="1600" b="1" kern="1200" dirty="0" smtClean="0">
              <a:solidFill>
                <a:srgbClr val="000000"/>
              </a:solidFill>
            </a:rPr>
            <a:t>esgoto.</a:t>
          </a:r>
          <a:r>
            <a:rPr lang="pt-BR" sz="1600" kern="1200" dirty="0" smtClean="0">
              <a:solidFill>
                <a:srgbClr val="000000"/>
              </a:solidFill>
            </a:rPr>
            <a:t>	</a:t>
          </a:r>
          <a:endParaRPr lang="pt-BR" sz="1600" kern="1200" dirty="0"/>
        </a:p>
      </dsp:txBody>
      <dsp:txXfrm>
        <a:off x="5792442" y="475824"/>
        <a:ext cx="2539402" cy="1339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C0E46-375A-409D-BF29-E29DA35C6F96}">
      <dsp:nvSpPr>
        <dsp:cNvPr id="0" name=""/>
        <dsp:cNvSpPr/>
      </dsp:nvSpPr>
      <dsp:spPr>
        <a:xfrm>
          <a:off x="2756" y="45478"/>
          <a:ext cx="2687145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u="none" kern="1200" dirty="0" smtClean="0">
              <a:solidFill>
                <a:schemeClr val="bg2"/>
              </a:solidFill>
            </a:rPr>
            <a:t>Porte populacional</a:t>
          </a:r>
          <a:endParaRPr lang="pt-BR" sz="1300" b="1" u="none" kern="1200" dirty="0">
            <a:solidFill>
              <a:schemeClr val="bg2"/>
            </a:solidFill>
          </a:endParaRPr>
        </a:p>
      </dsp:txBody>
      <dsp:txXfrm>
        <a:off x="2756" y="45478"/>
        <a:ext cx="2687145" cy="374400"/>
      </dsp:txXfrm>
    </dsp:sp>
    <dsp:sp modelId="{F42FE96B-44C2-4F25-8D91-D8A44588D78D}">
      <dsp:nvSpPr>
        <dsp:cNvPr id="0" name=""/>
        <dsp:cNvSpPr/>
      </dsp:nvSpPr>
      <dsp:spPr>
        <a:xfrm>
          <a:off x="2756" y="419878"/>
          <a:ext cx="2687145" cy="1334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smtClean="0">
              <a:solidFill>
                <a:srgbClr val="000000"/>
              </a:solidFill>
            </a:rPr>
            <a:t>206 prestadores (14%) </a:t>
          </a:r>
          <a:r>
            <a:rPr lang="pt-BR" sz="1300" b="0" kern="1200" smtClean="0">
              <a:solidFill>
                <a:srgbClr val="000000"/>
              </a:solidFill>
            </a:rPr>
            <a:t>atendem municípios com</a:t>
          </a:r>
          <a:r>
            <a:rPr lang="pt-BR" sz="1300" b="1" kern="1200" smtClean="0">
              <a:solidFill>
                <a:srgbClr val="000000"/>
              </a:solidFill>
            </a:rPr>
            <a:t> mais de 50 mil habitantes</a:t>
          </a:r>
          <a:endParaRPr lang="pt-BR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smtClean="0">
              <a:solidFill>
                <a:srgbClr val="000000"/>
              </a:solidFill>
            </a:rPr>
            <a:t>1.049 (69%) </a:t>
          </a:r>
          <a:r>
            <a:rPr lang="pt-BR" sz="1300" b="0" kern="1200" smtClean="0">
              <a:solidFill>
                <a:srgbClr val="000000"/>
              </a:solidFill>
            </a:rPr>
            <a:t>atendem municípios com </a:t>
          </a:r>
          <a:r>
            <a:rPr lang="pt-BR" sz="1300" b="1" kern="1200" smtClean="0">
              <a:solidFill>
                <a:srgbClr val="000000"/>
              </a:solidFill>
            </a:rPr>
            <a:t>menos de 20 mi habitantes</a:t>
          </a:r>
          <a:endParaRPr lang="pt-BR" sz="1300" b="1" kern="1200" dirty="0">
            <a:solidFill>
              <a:srgbClr val="000000"/>
            </a:solidFill>
          </a:endParaRPr>
        </a:p>
      </dsp:txBody>
      <dsp:txXfrm>
        <a:off x="2756" y="419878"/>
        <a:ext cx="2687145" cy="1334842"/>
      </dsp:txXfrm>
    </dsp:sp>
    <dsp:sp modelId="{F4DCAB04-DCE2-42D1-A485-1AC4719E3A9C}">
      <dsp:nvSpPr>
        <dsp:cNvPr id="0" name=""/>
        <dsp:cNvSpPr/>
      </dsp:nvSpPr>
      <dsp:spPr>
        <a:xfrm>
          <a:off x="2998601" y="45478"/>
          <a:ext cx="2687145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u="none" kern="1200" dirty="0" smtClean="0">
              <a:solidFill>
                <a:schemeClr val="bg2"/>
              </a:solidFill>
            </a:rPr>
            <a:t>Abastecimento de água</a:t>
          </a:r>
          <a:endParaRPr lang="pt-BR" sz="1300" b="1" u="none" kern="1200" dirty="0">
            <a:solidFill>
              <a:schemeClr val="bg2"/>
            </a:solidFill>
          </a:endParaRPr>
        </a:p>
      </dsp:txBody>
      <dsp:txXfrm>
        <a:off x="2998601" y="45478"/>
        <a:ext cx="2687145" cy="374400"/>
      </dsp:txXfrm>
    </dsp:sp>
    <dsp:sp modelId="{A70731FD-A18B-45A6-895C-39BB6FCFFBBA}">
      <dsp:nvSpPr>
        <dsp:cNvPr id="0" name=""/>
        <dsp:cNvSpPr/>
      </dsp:nvSpPr>
      <dsp:spPr>
        <a:xfrm>
          <a:off x="2998547" y="419878"/>
          <a:ext cx="2687145" cy="1334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>
              <a:solidFill>
                <a:srgbClr val="000000"/>
              </a:solidFill>
            </a:rPr>
            <a:t>1.057</a:t>
          </a:r>
          <a:r>
            <a:rPr lang="pt-BR" sz="1300" b="0" kern="1200" dirty="0" smtClean="0">
              <a:solidFill>
                <a:srgbClr val="000000"/>
              </a:solidFill>
            </a:rPr>
            <a:t> prestadores</a:t>
          </a:r>
          <a:endParaRPr lang="pt-BR" sz="1300" b="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>
              <a:solidFill>
                <a:srgbClr val="000000"/>
              </a:solidFill>
            </a:rPr>
            <a:t>253</a:t>
          </a:r>
          <a:r>
            <a:rPr lang="pt-BR" sz="1300" b="0" kern="1200" dirty="0" smtClean="0">
              <a:solidFill>
                <a:srgbClr val="000000"/>
              </a:solidFill>
            </a:rPr>
            <a:t> (24%) prestadores com </a:t>
          </a:r>
          <a:r>
            <a:rPr lang="pt-BR" sz="1300" b="1" kern="1200" dirty="0" smtClean="0">
              <a:solidFill>
                <a:srgbClr val="000000"/>
              </a:solidFill>
            </a:rPr>
            <a:t>serviços universalizados</a:t>
          </a:r>
          <a:endParaRPr lang="pt-BR" sz="13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>
              <a:solidFill>
                <a:srgbClr val="000000"/>
              </a:solidFill>
            </a:rPr>
            <a:t>665</a:t>
          </a:r>
          <a:r>
            <a:rPr lang="pt-BR" sz="1300" b="0" kern="1200" dirty="0" smtClean="0">
              <a:solidFill>
                <a:srgbClr val="000000"/>
              </a:solidFill>
            </a:rPr>
            <a:t> (63%) prestadores com índice de atendimento </a:t>
          </a:r>
          <a:r>
            <a:rPr lang="pt-BR" sz="1300" b="1" kern="1200" dirty="0" smtClean="0">
              <a:solidFill>
                <a:srgbClr val="000000"/>
              </a:solidFill>
            </a:rPr>
            <a:t>acima da média nacional, </a:t>
          </a:r>
          <a:r>
            <a:rPr lang="pt-BR" sz="1300" b="0" kern="1200" dirty="0" smtClean="0">
              <a:solidFill>
                <a:srgbClr val="000000"/>
              </a:solidFill>
            </a:rPr>
            <a:t>de</a:t>
          </a:r>
          <a:r>
            <a:rPr lang="pt-BR" sz="1300" b="1" kern="1200" dirty="0" smtClean="0">
              <a:solidFill>
                <a:srgbClr val="000000"/>
              </a:solidFill>
            </a:rPr>
            <a:t> </a:t>
          </a:r>
          <a:r>
            <a:rPr lang="pt-BR" sz="1300" b="0" kern="1200" dirty="0" smtClean="0">
              <a:solidFill>
                <a:srgbClr val="000000"/>
              </a:solidFill>
            </a:rPr>
            <a:t>83,3%</a:t>
          </a:r>
          <a:endParaRPr lang="pt-BR" sz="1300" b="0" kern="1200" dirty="0">
            <a:solidFill>
              <a:srgbClr val="000000"/>
            </a:solidFill>
          </a:endParaRPr>
        </a:p>
      </dsp:txBody>
      <dsp:txXfrm>
        <a:off x="2998547" y="419878"/>
        <a:ext cx="2687145" cy="1334842"/>
      </dsp:txXfrm>
    </dsp:sp>
    <dsp:sp modelId="{C620E54E-9660-4AA0-8CF8-3735F34E7A9A}">
      <dsp:nvSpPr>
        <dsp:cNvPr id="0" name=""/>
        <dsp:cNvSpPr/>
      </dsp:nvSpPr>
      <dsp:spPr>
        <a:xfrm>
          <a:off x="6129448" y="45478"/>
          <a:ext cx="2687145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u="none" kern="1200" dirty="0" smtClean="0">
              <a:solidFill>
                <a:schemeClr val="bg2"/>
              </a:solidFill>
            </a:rPr>
            <a:t>Esgotamento sanitário</a:t>
          </a:r>
          <a:endParaRPr lang="pt-BR" sz="1300" b="1" u="none" kern="1200" dirty="0">
            <a:solidFill>
              <a:schemeClr val="bg2"/>
            </a:solidFill>
          </a:endParaRPr>
        </a:p>
      </dsp:txBody>
      <dsp:txXfrm>
        <a:off x="6129448" y="45478"/>
        <a:ext cx="2687145" cy="374400"/>
      </dsp:txXfrm>
    </dsp:sp>
    <dsp:sp modelId="{75A6A972-A9D7-43D5-A672-3E717E2833A1}">
      <dsp:nvSpPr>
        <dsp:cNvPr id="0" name=""/>
        <dsp:cNvSpPr/>
      </dsp:nvSpPr>
      <dsp:spPr>
        <a:xfrm>
          <a:off x="6129448" y="419878"/>
          <a:ext cx="2687145" cy="1334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>
              <a:solidFill>
                <a:srgbClr val="000000"/>
              </a:solidFill>
            </a:rPr>
            <a:t>1.091</a:t>
          </a:r>
          <a:r>
            <a:rPr lang="pt-BR" sz="1300" b="0" kern="1200" dirty="0" smtClean="0">
              <a:solidFill>
                <a:srgbClr val="000000"/>
              </a:solidFill>
            </a:rPr>
            <a:t> prestadores</a:t>
          </a:r>
          <a:endParaRPr lang="pt-BR" sz="1300" b="0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>
              <a:solidFill>
                <a:srgbClr val="000000"/>
              </a:solidFill>
            </a:rPr>
            <a:t>160</a:t>
          </a:r>
          <a:r>
            <a:rPr lang="pt-BR" sz="1300" b="0" kern="1200" dirty="0" smtClean="0">
              <a:solidFill>
                <a:srgbClr val="000000"/>
              </a:solidFill>
            </a:rPr>
            <a:t> (15%) prestadores com </a:t>
          </a:r>
          <a:r>
            <a:rPr lang="pt-BR" sz="1300" b="1" kern="1200" dirty="0" smtClean="0">
              <a:solidFill>
                <a:srgbClr val="000000"/>
              </a:solidFill>
            </a:rPr>
            <a:t>serviços universalizados</a:t>
          </a:r>
          <a:endParaRPr lang="pt-BR" sz="1300" b="1" kern="1200" dirty="0">
            <a:solidFill>
              <a:srgbClr val="00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b="1" kern="1200" dirty="0" smtClean="0">
              <a:solidFill>
                <a:srgbClr val="000000"/>
              </a:solidFill>
            </a:rPr>
            <a:t>780 </a:t>
          </a:r>
          <a:r>
            <a:rPr lang="pt-BR" sz="1300" b="0" kern="1200" dirty="0" smtClean="0">
              <a:solidFill>
                <a:srgbClr val="000000"/>
              </a:solidFill>
            </a:rPr>
            <a:t>(71%)</a:t>
          </a:r>
          <a:r>
            <a:rPr lang="pt-BR" sz="1300" b="1" kern="1200" dirty="0" smtClean="0">
              <a:solidFill>
                <a:srgbClr val="000000"/>
              </a:solidFill>
            </a:rPr>
            <a:t> </a:t>
          </a:r>
          <a:r>
            <a:rPr lang="pt-BR" sz="1300" b="0" kern="1200" dirty="0" smtClean="0">
              <a:solidFill>
                <a:srgbClr val="000000"/>
              </a:solidFill>
            </a:rPr>
            <a:t>prestadores com índice de</a:t>
          </a:r>
          <a:r>
            <a:rPr lang="pt-BR" sz="1300" b="1" kern="1200" dirty="0" smtClean="0">
              <a:solidFill>
                <a:srgbClr val="000000"/>
              </a:solidFill>
            </a:rPr>
            <a:t> </a:t>
          </a:r>
          <a:r>
            <a:rPr lang="pt-BR" sz="1300" b="0" kern="1200" dirty="0" smtClean="0">
              <a:solidFill>
                <a:srgbClr val="000000"/>
              </a:solidFill>
            </a:rPr>
            <a:t>atendimento </a:t>
          </a:r>
          <a:r>
            <a:rPr lang="pt-BR" sz="1300" b="1" kern="1200" dirty="0" smtClean="0">
              <a:solidFill>
                <a:srgbClr val="000000"/>
              </a:solidFill>
            </a:rPr>
            <a:t>acima da média nacional, </a:t>
          </a:r>
          <a:r>
            <a:rPr lang="pt-BR" sz="1300" b="0" kern="1200" dirty="0" smtClean="0">
              <a:solidFill>
                <a:srgbClr val="000000"/>
              </a:solidFill>
            </a:rPr>
            <a:t>de 51,9%</a:t>
          </a:r>
          <a:endParaRPr lang="pt-BR" sz="1300" b="0" kern="1200" dirty="0">
            <a:solidFill>
              <a:srgbClr val="000000"/>
            </a:solidFill>
          </a:endParaRPr>
        </a:p>
      </dsp:txBody>
      <dsp:txXfrm>
        <a:off x="6129448" y="419878"/>
        <a:ext cx="2687145" cy="1334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2E605-FF33-4DB5-B440-F0A37F4D8449}">
      <dsp:nvSpPr>
        <dsp:cNvPr id="0" name=""/>
        <dsp:cNvSpPr/>
      </dsp:nvSpPr>
      <dsp:spPr>
        <a:xfrm>
          <a:off x="0" y="305550"/>
          <a:ext cx="8879764" cy="796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68" tIns="229108" rIns="6891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rgbClr val="000000"/>
              </a:solidFill>
            </a:rPr>
            <a:t>Prestadores municipais</a:t>
          </a:r>
          <a:r>
            <a:rPr lang="pt-BR" sz="1600" kern="1200" dirty="0" smtClean="0">
              <a:solidFill>
                <a:srgbClr val="000000"/>
              </a:solidFill>
            </a:rPr>
            <a:t> são responsáveis por </a:t>
          </a:r>
          <a:r>
            <a:rPr lang="pt-BR" sz="1600" b="1" kern="1200" dirty="0" smtClean="0">
              <a:solidFill>
                <a:srgbClr val="000000"/>
              </a:solidFill>
            </a:rPr>
            <a:t>20%</a:t>
          </a:r>
          <a:r>
            <a:rPr lang="pt-BR" sz="1600" kern="1200" dirty="0" smtClean="0">
              <a:solidFill>
                <a:srgbClr val="000000"/>
              </a:solidFill>
            </a:rPr>
            <a:t> dos serviços de </a:t>
          </a:r>
          <a:r>
            <a:rPr lang="pt-BR" sz="1600" b="1" kern="1200" dirty="0" smtClean="0">
              <a:solidFill>
                <a:srgbClr val="000000"/>
              </a:solidFill>
            </a:rPr>
            <a:t>abastecimento de água</a:t>
          </a:r>
          <a:r>
            <a:rPr lang="pt-BR" sz="1600" kern="1200" dirty="0" smtClean="0">
              <a:solidFill>
                <a:srgbClr val="000000"/>
              </a:solidFill>
            </a:rPr>
            <a:t> e </a:t>
          </a:r>
          <a:r>
            <a:rPr lang="pt-BR" sz="1600" b="1" kern="1200" dirty="0" smtClean="0">
              <a:solidFill>
                <a:srgbClr val="000000"/>
              </a:solidFill>
            </a:rPr>
            <a:t>24%</a:t>
          </a:r>
          <a:r>
            <a:rPr lang="pt-BR" sz="1600" kern="1200" dirty="0" smtClean="0">
              <a:solidFill>
                <a:srgbClr val="000000"/>
              </a:solidFill>
            </a:rPr>
            <a:t> dos serviços de </a:t>
          </a:r>
          <a:r>
            <a:rPr lang="pt-BR" sz="1600" b="1" kern="1200" dirty="0" smtClean="0">
              <a:solidFill>
                <a:srgbClr val="000000"/>
              </a:solidFill>
            </a:rPr>
            <a:t>esgotamento sanitário</a:t>
          </a:r>
          <a:r>
            <a:rPr lang="pt-BR" sz="1600" kern="1200" dirty="0" smtClean="0">
              <a:solidFill>
                <a:srgbClr val="000000"/>
              </a:solidFill>
            </a:rPr>
            <a:t>.</a:t>
          </a:r>
          <a:endParaRPr lang="pt-BR" sz="1600" kern="1200" dirty="0">
            <a:solidFill>
              <a:srgbClr val="000000"/>
            </a:solidFill>
          </a:endParaRPr>
        </a:p>
      </dsp:txBody>
      <dsp:txXfrm>
        <a:off x="0" y="305550"/>
        <a:ext cx="8879764" cy="796949"/>
      </dsp:txXfrm>
    </dsp:sp>
    <dsp:sp modelId="{06A4BAC7-7CB5-4762-B008-81BCD0718793}">
      <dsp:nvSpPr>
        <dsp:cNvPr id="0" name=""/>
        <dsp:cNvSpPr/>
      </dsp:nvSpPr>
      <dsp:spPr>
        <a:xfrm>
          <a:off x="443988" y="38848"/>
          <a:ext cx="6260713" cy="429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44" tIns="0" rIns="2349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Abrangência</a:t>
          </a:r>
          <a:endParaRPr lang="pt-BR" sz="2400" b="1" kern="1200" dirty="0"/>
        </a:p>
      </dsp:txBody>
      <dsp:txXfrm>
        <a:off x="464933" y="59793"/>
        <a:ext cx="6218823" cy="387172"/>
      </dsp:txXfrm>
    </dsp:sp>
    <dsp:sp modelId="{9191CFD5-1693-4509-94C6-FC26823670D4}">
      <dsp:nvSpPr>
        <dsp:cNvPr id="0" name=""/>
        <dsp:cNvSpPr/>
      </dsp:nvSpPr>
      <dsp:spPr>
        <a:xfrm>
          <a:off x="0" y="1428602"/>
          <a:ext cx="8879764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68" tIns="229108" rIns="68916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00000"/>
              </a:solidFill>
            </a:rPr>
            <a:t>Abastecimento de água: </a:t>
          </a:r>
          <a:r>
            <a:rPr lang="pt-BR" sz="1600" b="1" kern="1200" dirty="0" smtClean="0">
              <a:solidFill>
                <a:srgbClr val="000000"/>
              </a:solidFill>
            </a:rPr>
            <a:t>91%</a:t>
          </a:r>
          <a:endParaRPr lang="pt-BR" sz="1600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00000"/>
              </a:solidFill>
            </a:rPr>
            <a:t>Esgotamento sanitário: </a:t>
          </a:r>
          <a:r>
            <a:rPr lang="pt-BR" sz="1600" b="1" kern="1200" dirty="0" smtClean="0">
              <a:solidFill>
                <a:srgbClr val="000000"/>
              </a:solidFill>
            </a:rPr>
            <a:t>73%</a:t>
          </a:r>
          <a:endParaRPr lang="pt-BR" sz="1600" b="1" kern="1200" dirty="0">
            <a:solidFill>
              <a:srgbClr val="0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rgbClr val="000000"/>
              </a:solidFill>
            </a:rPr>
            <a:t>Grande </a:t>
          </a:r>
          <a:r>
            <a:rPr lang="pt-BR" sz="1600" b="1" kern="1200" dirty="0" smtClean="0">
              <a:solidFill>
                <a:srgbClr val="000000"/>
              </a:solidFill>
            </a:rPr>
            <a:t>heterogeneidade</a:t>
          </a:r>
          <a:r>
            <a:rPr lang="pt-BR" sz="1600" kern="1200" dirty="0" smtClean="0">
              <a:solidFill>
                <a:srgbClr val="000000"/>
              </a:solidFill>
            </a:rPr>
            <a:t> entre os prestadores.</a:t>
          </a:r>
          <a:endParaRPr lang="pt-BR" sz="1600" b="1" kern="1200" dirty="0">
            <a:solidFill>
              <a:srgbClr val="000000"/>
            </a:solidFill>
          </a:endParaRPr>
        </a:p>
      </dsp:txBody>
      <dsp:txXfrm>
        <a:off x="0" y="1428602"/>
        <a:ext cx="8879764" cy="1091475"/>
      </dsp:txXfrm>
    </dsp:sp>
    <dsp:sp modelId="{3073DCCE-51F3-4E51-86BF-5DCF2CF6AD9B}">
      <dsp:nvSpPr>
        <dsp:cNvPr id="0" name=""/>
        <dsp:cNvSpPr/>
      </dsp:nvSpPr>
      <dsp:spPr>
        <a:xfrm>
          <a:off x="443988" y="1161900"/>
          <a:ext cx="6260713" cy="429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44" tIns="0" rIns="2349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Índices de atendimento</a:t>
          </a:r>
          <a:endParaRPr lang="pt-BR" sz="2400" b="1" kern="1200" dirty="0"/>
        </a:p>
      </dsp:txBody>
      <dsp:txXfrm>
        <a:off x="464933" y="1182845"/>
        <a:ext cx="6218823" cy="387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CAB04-DCE2-42D1-A485-1AC4719E3A9C}">
      <dsp:nvSpPr>
        <dsp:cNvPr id="0" name=""/>
        <dsp:cNvSpPr/>
      </dsp:nvSpPr>
      <dsp:spPr>
        <a:xfrm>
          <a:off x="0" y="126755"/>
          <a:ext cx="200198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>
              <a:solidFill>
                <a:schemeClr val="bg2"/>
              </a:solidFill>
            </a:rPr>
            <a:t>Participação no total</a:t>
          </a:r>
          <a:endParaRPr lang="pt-BR" sz="1400" b="1" u="none" kern="1200" dirty="0">
            <a:solidFill>
              <a:schemeClr val="bg2"/>
            </a:solidFill>
          </a:endParaRPr>
        </a:p>
      </dsp:txBody>
      <dsp:txXfrm>
        <a:off x="0" y="126755"/>
        <a:ext cx="2001985" cy="403200"/>
      </dsp:txXfrm>
    </dsp:sp>
    <dsp:sp modelId="{A70731FD-A18B-45A6-895C-39BB6FCFFBBA}">
      <dsp:nvSpPr>
        <dsp:cNvPr id="0" name=""/>
        <dsp:cNvSpPr/>
      </dsp:nvSpPr>
      <dsp:spPr>
        <a:xfrm>
          <a:off x="3329" y="529955"/>
          <a:ext cx="2001985" cy="1391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0" kern="1200" dirty="0" smtClean="0">
              <a:solidFill>
                <a:srgbClr val="000000"/>
              </a:solidFill>
            </a:rPr>
            <a:t>2007 a 2016: </a:t>
          </a:r>
          <a:r>
            <a:rPr lang="pt-BR" sz="1400" b="1" kern="1200" dirty="0" smtClean="0">
              <a:solidFill>
                <a:srgbClr val="000000"/>
              </a:solidFill>
            </a:rPr>
            <a:t>média de 15%</a:t>
          </a:r>
          <a:r>
            <a:rPr lang="pt-BR" sz="1400" b="0" kern="1200" dirty="0" smtClean="0">
              <a:solidFill>
                <a:srgbClr val="000000"/>
              </a:solidFill>
            </a:rPr>
            <a:t> dos investimentos totais foram realizados por </a:t>
          </a:r>
          <a:r>
            <a:rPr lang="pt-BR" sz="1400" b="1" kern="1200" dirty="0" smtClean="0">
              <a:solidFill>
                <a:srgbClr val="000000"/>
              </a:solidFill>
            </a:rPr>
            <a:t>prestadores municipais</a:t>
          </a:r>
          <a:r>
            <a:rPr lang="pt-BR" sz="1400" b="0" kern="1200" dirty="0" smtClean="0">
              <a:solidFill>
                <a:srgbClr val="000000"/>
              </a:solidFill>
            </a:rPr>
            <a:t>.</a:t>
          </a:r>
          <a:endParaRPr lang="pt-BR" sz="1400" kern="1200" dirty="0"/>
        </a:p>
      </dsp:txBody>
      <dsp:txXfrm>
        <a:off x="3329" y="529955"/>
        <a:ext cx="2001985" cy="1391886"/>
      </dsp:txXfrm>
    </dsp:sp>
    <dsp:sp modelId="{C620E54E-9660-4AA0-8CF8-3735F34E7A9A}">
      <dsp:nvSpPr>
        <dsp:cNvPr id="0" name=""/>
        <dsp:cNvSpPr/>
      </dsp:nvSpPr>
      <dsp:spPr>
        <a:xfrm>
          <a:off x="2285592" y="126755"/>
          <a:ext cx="200198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>
              <a:solidFill>
                <a:schemeClr val="bg2"/>
              </a:solidFill>
            </a:rPr>
            <a:t>Recursos onerosos</a:t>
          </a:r>
          <a:endParaRPr lang="pt-BR" sz="1400" b="1" u="none" kern="1200" dirty="0">
            <a:solidFill>
              <a:schemeClr val="bg2"/>
            </a:solidFill>
          </a:endParaRPr>
        </a:p>
      </dsp:txBody>
      <dsp:txXfrm>
        <a:off x="2285592" y="126755"/>
        <a:ext cx="2001985" cy="403200"/>
      </dsp:txXfrm>
    </dsp:sp>
    <dsp:sp modelId="{75A6A972-A9D7-43D5-A672-3E717E2833A1}">
      <dsp:nvSpPr>
        <dsp:cNvPr id="0" name=""/>
        <dsp:cNvSpPr/>
      </dsp:nvSpPr>
      <dsp:spPr>
        <a:xfrm>
          <a:off x="2285592" y="529955"/>
          <a:ext cx="2001985" cy="1391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0" kern="1200" dirty="0" smtClean="0">
              <a:solidFill>
                <a:srgbClr val="000000"/>
              </a:solidFill>
            </a:rPr>
            <a:t>Dos 1.515 prestadores, apenas </a:t>
          </a:r>
          <a:r>
            <a:rPr lang="pt-BR" sz="1400" b="1" kern="1200" dirty="0" smtClean="0">
              <a:solidFill>
                <a:srgbClr val="000000"/>
              </a:solidFill>
            </a:rPr>
            <a:t>107</a:t>
          </a:r>
          <a:r>
            <a:rPr lang="pt-BR" sz="1400" b="0" kern="1200" dirty="0" smtClean="0">
              <a:solidFill>
                <a:srgbClr val="000000"/>
              </a:solidFill>
            </a:rPr>
            <a:t> fizeram investimentos com </a:t>
          </a:r>
          <a:r>
            <a:rPr lang="pt-BR" sz="1400" b="1" kern="1200" dirty="0" smtClean="0">
              <a:solidFill>
                <a:srgbClr val="000000"/>
              </a:solidFill>
            </a:rPr>
            <a:t>recursos onerosos</a:t>
          </a:r>
          <a:r>
            <a:rPr lang="pt-BR" sz="1400" b="0" kern="1200" dirty="0" smtClean="0">
              <a:solidFill>
                <a:srgbClr val="000000"/>
              </a:solidFill>
            </a:rPr>
            <a:t> em </a:t>
          </a:r>
          <a:r>
            <a:rPr lang="pt-BR" sz="1400" b="1" kern="1200" dirty="0" smtClean="0">
              <a:solidFill>
                <a:srgbClr val="000000"/>
              </a:solidFill>
            </a:rPr>
            <a:t>2016</a:t>
          </a:r>
          <a:r>
            <a:rPr lang="pt-BR" sz="1400" b="0" kern="1200" dirty="0" smtClean="0">
              <a:solidFill>
                <a:srgbClr val="000000"/>
              </a:solidFill>
            </a:rPr>
            <a:t>.</a:t>
          </a:r>
          <a:endParaRPr lang="pt-BR" sz="1400" b="0" kern="1200" dirty="0">
            <a:solidFill>
              <a:srgbClr val="000000"/>
            </a:solidFill>
          </a:endParaRPr>
        </a:p>
      </dsp:txBody>
      <dsp:txXfrm>
        <a:off x="2285592" y="529955"/>
        <a:ext cx="2001985" cy="1391886"/>
      </dsp:txXfrm>
    </dsp:sp>
    <dsp:sp modelId="{FF9D15B6-A77D-4D0D-A22D-72394BC311E7}">
      <dsp:nvSpPr>
        <dsp:cNvPr id="0" name=""/>
        <dsp:cNvSpPr/>
      </dsp:nvSpPr>
      <dsp:spPr>
        <a:xfrm>
          <a:off x="4567855" y="126755"/>
          <a:ext cx="200198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Concentração</a:t>
          </a:r>
          <a:endParaRPr lang="pt-BR" sz="1400" b="1" kern="1200" dirty="0">
            <a:solidFill>
              <a:schemeClr val="bg1"/>
            </a:solidFill>
          </a:endParaRPr>
        </a:p>
      </dsp:txBody>
      <dsp:txXfrm>
        <a:off x="4567855" y="126755"/>
        <a:ext cx="2001985" cy="403200"/>
      </dsp:txXfrm>
    </dsp:sp>
    <dsp:sp modelId="{949C17EA-F6E8-427D-A71A-72F143E83651}">
      <dsp:nvSpPr>
        <dsp:cNvPr id="0" name=""/>
        <dsp:cNvSpPr/>
      </dsp:nvSpPr>
      <dsp:spPr>
        <a:xfrm>
          <a:off x="4567855" y="529955"/>
          <a:ext cx="2001985" cy="1391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rgbClr val="000000"/>
              </a:solidFill>
            </a:rPr>
            <a:t>SP, MG, RS e SC</a:t>
          </a:r>
          <a:r>
            <a:rPr lang="pt-BR" sz="1400" kern="1200" dirty="0" smtClean="0">
              <a:solidFill>
                <a:srgbClr val="000000"/>
              </a:solidFill>
            </a:rPr>
            <a:t> foram responsáveis por </a:t>
          </a:r>
          <a:r>
            <a:rPr lang="pt-BR" sz="1400" b="1" kern="1200" dirty="0" smtClean="0">
              <a:solidFill>
                <a:srgbClr val="000000"/>
              </a:solidFill>
            </a:rPr>
            <a:t>85%</a:t>
          </a:r>
          <a:r>
            <a:rPr lang="pt-BR" sz="1400" kern="1200" dirty="0" smtClean="0">
              <a:solidFill>
                <a:srgbClr val="000000"/>
              </a:solidFill>
            </a:rPr>
            <a:t> dos </a:t>
          </a:r>
          <a:r>
            <a:rPr lang="pt-BR" sz="1400" b="1" kern="1200" dirty="0" smtClean="0">
              <a:solidFill>
                <a:srgbClr val="000000"/>
              </a:solidFill>
            </a:rPr>
            <a:t>investimentos de 2007 a 2016.</a:t>
          </a:r>
          <a:endParaRPr lang="pt-BR" sz="1400" b="1" kern="1200" dirty="0">
            <a:solidFill>
              <a:srgbClr val="000000"/>
            </a:solidFill>
          </a:endParaRPr>
        </a:p>
      </dsp:txBody>
      <dsp:txXfrm>
        <a:off x="4567855" y="529955"/>
        <a:ext cx="2001985" cy="1391886"/>
      </dsp:txXfrm>
    </dsp:sp>
    <dsp:sp modelId="{3B3AE9BA-868E-4960-8C32-25808CC3A1B4}">
      <dsp:nvSpPr>
        <dsp:cNvPr id="0" name=""/>
        <dsp:cNvSpPr/>
      </dsp:nvSpPr>
      <dsp:spPr>
        <a:xfrm>
          <a:off x="6850118" y="126755"/>
          <a:ext cx="2001985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none" kern="1200" dirty="0" smtClean="0">
              <a:solidFill>
                <a:schemeClr val="bg2"/>
              </a:solidFill>
            </a:rPr>
            <a:t>Desigualdades regionais</a:t>
          </a:r>
          <a:endParaRPr lang="pt-BR" sz="1400" b="1" u="none" kern="1200" dirty="0">
            <a:solidFill>
              <a:schemeClr val="bg2"/>
            </a:solidFill>
          </a:endParaRPr>
        </a:p>
      </dsp:txBody>
      <dsp:txXfrm>
        <a:off x="6850118" y="126755"/>
        <a:ext cx="2001985" cy="403200"/>
      </dsp:txXfrm>
    </dsp:sp>
    <dsp:sp modelId="{CD94AA42-518D-4DB2-91DC-46769F17006D}">
      <dsp:nvSpPr>
        <dsp:cNvPr id="0" name=""/>
        <dsp:cNvSpPr/>
      </dsp:nvSpPr>
      <dsp:spPr>
        <a:xfrm>
          <a:off x="6850118" y="548913"/>
          <a:ext cx="2001985" cy="13918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kern="1200" dirty="0" smtClean="0">
              <a:solidFill>
                <a:srgbClr val="000000"/>
              </a:solidFill>
            </a:rPr>
            <a:t>N e NE</a:t>
          </a:r>
          <a:r>
            <a:rPr lang="pt-BR" sz="1400" kern="1200" dirty="0" smtClean="0">
              <a:solidFill>
                <a:srgbClr val="000000"/>
              </a:solidFill>
            </a:rPr>
            <a:t> receberam apenas 5</a:t>
          </a:r>
          <a:r>
            <a:rPr lang="pt-BR" sz="1400" b="1" kern="1200" dirty="0" smtClean="0">
              <a:solidFill>
                <a:srgbClr val="000000"/>
              </a:solidFill>
            </a:rPr>
            <a:t>% dos investimentos</a:t>
          </a:r>
          <a:r>
            <a:rPr lang="pt-BR" sz="1400" kern="1200" dirty="0" smtClean="0">
              <a:solidFill>
                <a:srgbClr val="000000"/>
              </a:solidFill>
            </a:rPr>
            <a:t>,  MAS concentram </a:t>
          </a:r>
          <a:r>
            <a:rPr lang="pt-BR" sz="1400" b="1" kern="1200" dirty="0" smtClean="0">
              <a:solidFill>
                <a:srgbClr val="000000"/>
              </a:solidFill>
            </a:rPr>
            <a:t>48% do déficit</a:t>
          </a:r>
          <a:r>
            <a:rPr lang="pt-BR" sz="1400" kern="1200" dirty="0" smtClean="0">
              <a:solidFill>
                <a:srgbClr val="000000"/>
              </a:solidFill>
            </a:rPr>
            <a:t> em </a:t>
          </a:r>
          <a:r>
            <a:rPr lang="pt-BR" sz="1400" b="1" kern="1200" dirty="0" smtClean="0">
              <a:solidFill>
                <a:srgbClr val="000000"/>
              </a:solidFill>
            </a:rPr>
            <a:t>água</a:t>
          </a:r>
          <a:r>
            <a:rPr lang="pt-BR" sz="1400" kern="1200" dirty="0" smtClean="0">
              <a:solidFill>
                <a:srgbClr val="000000"/>
              </a:solidFill>
            </a:rPr>
            <a:t>  e </a:t>
          </a:r>
          <a:r>
            <a:rPr lang="pt-BR" sz="1400" b="1" kern="1200" dirty="0" smtClean="0">
              <a:solidFill>
                <a:srgbClr val="000000"/>
              </a:solidFill>
            </a:rPr>
            <a:t>42% do déficit</a:t>
          </a:r>
          <a:r>
            <a:rPr lang="pt-BR" sz="1400" kern="1200" dirty="0" smtClean="0">
              <a:solidFill>
                <a:srgbClr val="000000"/>
              </a:solidFill>
            </a:rPr>
            <a:t> em </a:t>
          </a:r>
          <a:r>
            <a:rPr lang="pt-BR" sz="1400" b="1" kern="1200" dirty="0" smtClean="0">
              <a:solidFill>
                <a:srgbClr val="000000"/>
              </a:solidFill>
            </a:rPr>
            <a:t>esgoto.</a:t>
          </a:r>
          <a:endParaRPr lang="pt-BR" sz="1400" kern="1200" dirty="0">
            <a:solidFill>
              <a:srgbClr val="000000"/>
            </a:solidFill>
          </a:endParaRPr>
        </a:p>
      </dsp:txBody>
      <dsp:txXfrm>
        <a:off x="6850118" y="548913"/>
        <a:ext cx="2001985" cy="1391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B3C3-7389-40E5-A1E3-AB1EA9575827}">
      <dsp:nvSpPr>
        <dsp:cNvPr id="0" name=""/>
        <dsp:cNvSpPr/>
      </dsp:nvSpPr>
      <dsp:spPr>
        <a:xfrm>
          <a:off x="4144867" y="2346477"/>
          <a:ext cx="2131912" cy="210604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Capacidade institucional de elaboração e implementação de projetos</a:t>
          </a:r>
          <a:endParaRPr lang="pt-BR" sz="1600" b="1" kern="1200" dirty="0"/>
        </a:p>
      </dsp:txBody>
      <dsp:txXfrm>
        <a:off x="4571543" y="2839807"/>
        <a:ext cx="1278560" cy="1082549"/>
      </dsp:txXfrm>
    </dsp:sp>
    <dsp:sp modelId="{79C77D25-4B14-48AF-AE2D-DF1ACBE79285}">
      <dsp:nvSpPr>
        <dsp:cNvPr id="0" name=""/>
        <dsp:cNvSpPr/>
      </dsp:nvSpPr>
      <dsp:spPr>
        <a:xfrm>
          <a:off x="2054050" y="1751621"/>
          <a:ext cx="2043029" cy="20661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/>
            <a:t>Capacidade financeira de captação de recursos</a:t>
          </a:r>
          <a:endParaRPr lang="pt-BR" sz="1500" b="1" kern="1200" dirty="0"/>
        </a:p>
      </dsp:txBody>
      <dsp:txXfrm>
        <a:off x="2568389" y="2272486"/>
        <a:ext cx="1014351" cy="1024462"/>
      </dsp:txXfrm>
    </dsp:sp>
    <dsp:sp modelId="{6B2A79B6-BD63-42D2-9C36-9FC2A1498DBD}">
      <dsp:nvSpPr>
        <dsp:cNvPr id="0" name=""/>
        <dsp:cNvSpPr/>
      </dsp:nvSpPr>
      <dsp:spPr>
        <a:xfrm rot="20700000">
          <a:off x="3395404" y="254922"/>
          <a:ext cx="2226533" cy="19494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Disponibilidade contínua de funding adequado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 dirty="0"/>
        </a:p>
      </dsp:txBody>
      <dsp:txXfrm rot="-20700000">
        <a:off x="3900185" y="666048"/>
        <a:ext cx="1216971" cy="1127159"/>
      </dsp:txXfrm>
    </dsp:sp>
    <dsp:sp modelId="{BEDF6137-B019-45E0-A75D-FE1016A0161B}">
      <dsp:nvSpPr>
        <dsp:cNvPr id="0" name=""/>
        <dsp:cNvSpPr/>
      </dsp:nvSpPr>
      <dsp:spPr>
        <a:xfrm>
          <a:off x="3591793" y="1825274"/>
          <a:ext cx="3184826" cy="3184826"/>
        </a:xfrm>
        <a:prstGeom prst="circularArrow">
          <a:avLst>
            <a:gd name="adj1" fmla="val 4688"/>
            <a:gd name="adj2" fmla="val 299029"/>
            <a:gd name="adj3" fmla="val 2523530"/>
            <a:gd name="adj4" fmla="val 1584550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DD007-87BE-4DCD-861C-3437E7EC837F}">
      <dsp:nvSpPr>
        <dsp:cNvPr id="0" name=""/>
        <dsp:cNvSpPr/>
      </dsp:nvSpPr>
      <dsp:spPr>
        <a:xfrm>
          <a:off x="1793482" y="1222377"/>
          <a:ext cx="2313975" cy="23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A7161-133E-4A71-A9D0-D9498083E379}">
      <dsp:nvSpPr>
        <dsp:cNvPr id="0" name=""/>
        <dsp:cNvSpPr/>
      </dsp:nvSpPr>
      <dsp:spPr>
        <a:xfrm>
          <a:off x="3211275" y="-231889"/>
          <a:ext cx="2494931" cy="249493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99F29-882F-41F7-92AD-660F88900B85}">
      <dsp:nvSpPr>
        <dsp:cNvPr id="0" name=""/>
        <dsp:cNvSpPr/>
      </dsp:nvSpPr>
      <dsp:spPr>
        <a:xfrm>
          <a:off x="0" y="110859"/>
          <a:ext cx="8315293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359" tIns="374904" rIns="64535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solidFill>
                <a:srgbClr val="000000"/>
              </a:solidFill>
            </a:rPr>
            <a:t>Disponibilidade de limite de crédito para o setor público em 2018.</a:t>
          </a:r>
          <a:endParaRPr lang="pt-BR" sz="2000" kern="1200" dirty="0">
            <a:solidFill>
              <a:srgbClr val="000000"/>
            </a:solidFill>
          </a:endParaRPr>
        </a:p>
      </dsp:txBody>
      <dsp:txXfrm>
        <a:off x="0" y="110859"/>
        <a:ext cx="8315293" cy="807975"/>
      </dsp:txXfrm>
    </dsp:sp>
    <dsp:sp modelId="{FECED10B-96E4-4196-9DC9-46C5806BB674}">
      <dsp:nvSpPr>
        <dsp:cNvPr id="0" name=""/>
        <dsp:cNvSpPr/>
      </dsp:nvSpPr>
      <dsp:spPr>
        <a:xfrm>
          <a:off x="415764" y="39853"/>
          <a:ext cx="5159997" cy="33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09" tIns="0" rIns="220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Fim do descontingenciamento</a:t>
          </a:r>
          <a:endParaRPr lang="pt-BR" sz="2400" kern="1200" dirty="0"/>
        </a:p>
      </dsp:txBody>
      <dsp:txXfrm>
        <a:off x="432200" y="56289"/>
        <a:ext cx="5127125" cy="303813"/>
      </dsp:txXfrm>
    </dsp:sp>
    <dsp:sp modelId="{EA9F6B68-D5BB-4085-BD3C-3E00E83D119E}">
      <dsp:nvSpPr>
        <dsp:cNvPr id="0" name=""/>
        <dsp:cNvSpPr/>
      </dsp:nvSpPr>
      <dsp:spPr>
        <a:xfrm>
          <a:off x="0" y="1087039"/>
          <a:ext cx="8315293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359" tIns="374904" rIns="64535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0" kern="1200" dirty="0" smtClean="0">
              <a:solidFill>
                <a:srgbClr val="000000"/>
              </a:solidFill>
            </a:rPr>
            <a:t>Novas seleções de projetos pelo Ministério das Cidades, após 2 anos sem processos seletivos.</a:t>
          </a:r>
          <a:endParaRPr lang="pt-BR" sz="2000" b="0" kern="1200" dirty="0">
            <a:solidFill>
              <a:srgbClr val="000000"/>
            </a:solidFill>
          </a:endParaRPr>
        </a:p>
      </dsp:txBody>
      <dsp:txXfrm>
        <a:off x="0" y="1087039"/>
        <a:ext cx="8315293" cy="1077300"/>
      </dsp:txXfrm>
    </dsp:sp>
    <dsp:sp modelId="{F7691276-40DF-427D-B05B-1F00FC3D27FE}">
      <dsp:nvSpPr>
        <dsp:cNvPr id="0" name=""/>
        <dsp:cNvSpPr/>
      </dsp:nvSpPr>
      <dsp:spPr>
        <a:xfrm>
          <a:off x="415764" y="1016034"/>
          <a:ext cx="5159997" cy="33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09" tIns="0" rIns="220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Programa Avançar</a:t>
          </a:r>
          <a:endParaRPr lang="pt-BR" sz="2400" kern="1200" dirty="0"/>
        </a:p>
      </dsp:txBody>
      <dsp:txXfrm>
        <a:off x="432200" y="1032470"/>
        <a:ext cx="5127125" cy="303813"/>
      </dsp:txXfrm>
    </dsp:sp>
    <dsp:sp modelId="{87CA8DB7-83EA-4E63-886C-DEE41A101DFA}">
      <dsp:nvSpPr>
        <dsp:cNvPr id="0" name=""/>
        <dsp:cNvSpPr/>
      </dsp:nvSpPr>
      <dsp:spPr>
        <a:xfrm>
          <a:off x="0" y="2332545"/>
          <a:ext cx="8315293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359" tIns="374904" rIns="6453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Custo básico (TLP) competitivo: fator de ajuste menor que 1 e taxa de juros baixa (TLP maio/2018: 2,55% a.a. + IPCA = 6,71% a.a.)</a:t>
          </a:r>
          <a:endParaRPr lang="pt-B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Redução dos spreads básicos: 0,9% a.a. para esgoto e 1,3% a.a. para água.</a:t>
          </a:r>
          <a:endParaRPr lang="pt-B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Revisão da política de crédito: redução dos spreads de risco.</a:t>
          </a:r>
          <a:endParaRPr lang="pt-B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Participação: 80%, com proposta de aumento para 95% do projeto.</a:t>
          </a:r>
          <a:endParaRPr lang="pt-BR" sz="1800" kern="1200" dirty="0">
            <a:solidFill>
              <a:srgbClr val="000000"/>
            </a:solidFill>
          </a:endParaRPr>
        </a:p>
      </dsp:txBody>
      <dsp:txXfrm>
        <a:off x="0" y="2332545"/>
        <a:ext cx="8315293" cy="1927800"/>
      </dsp:txXfrm>
    </dsp:sp>
    <dsp:sp modelId="{E4B145F9-3148-4B37-AF73-EED4E33259CC}">
      <dsp:nvSpPr>
        <dsp:cNvPr id="0" name=""/>
        <dsp:cNvSpPr/>
      </dsp:nvSpPr>
      <dsp:spPr>
        <a:xfrm>
          <a:off x="415764" y="2261539"/>
          <a:ext cx="5159997" cy="33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09" tIns="0" rIns="2200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Melhoria nas condições BNDES</a:t>
          </a:r>
          <a:endParaRPr lang="pt-BR" sz="2400" kern="1200" dirty="0"/>
        </a:p>
      </dsp:txBody>
      <dsp:txXfrm>
        <a:off x="432200" y="2277975"/>
        <a:ext cx="5127125" cy="303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99F29-882F-41F7-92AD-660F88900B85}">
      <dsp:nvSpPr>
        <dsp:cNvPr id="0" name=""/>
        <dsp:cNvSpPr/>
      </dsp:nvSpPr>
      <dsp:spPr>
        <a:xfrm>
          <a:off x="0" y="363372"/>
          <a:ext cx="899886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412" tIns="333248" rIns="6984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Destinação de limite de crédito específico para saneamento.</a:t>
          </a:r>
          <a:endParaRPr lang="pt-B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Dotações orçamentárias baseadas no planejamento.</a:t>
          </a:r>
          <a:endParaRPr lang="pt-BR" sz="1800" kern="1200" dirty="0">
            <a:solidFill>
              <a:srgbClr val="000000"/>
            </a:solidFill>
          </a:endParaRPr>
        </a:p>
      </dsp:txBody>
      <dsp:txXfrm>
        <a:off x="0" y="363372"/>
        <a:ext cx="8998860" cy="1008000"/>
      </dsp:txXfrm>
    </dsp:sp>
    <dsp:sp modelId="{FECED10B-96E4-4196-9DC9-46C5806BB674}">
      <dsp:nvSpPr>
        <dsp:cNvPr id="0" name=""/>
        <dsp:cNvSpPr/>
      </dsp:nvSpPr>
      <dsp:spPr>
        <a:xfrm>
          <a:off x="449943" y="66302"/>
          <a:ext cx="7060839" cy="533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Priorização do saneamento nos gastos públicos</a:t>
          </a:r>
          <a:endParaRPr lang="pt-BR" sz="2000" b="1" kern="1200" dirty="0"/>
        </a:p>
      </dsp:txBody>
      <dsp:txXfrm>
        <a:off x="475973" y="92332"/>
        <a:ext cx="7008779" cy="481170"/>
      </dsp:txXfrm>
    </dsp:sp>
    <dsp:sp modelId="{EA9F6B68-D5BB-4085-BD3C-3E00E83D119E}">
      <dsp:nvSpPr>
        <dsp:cNvPr id="0" name=""/>
        <dsp:cNvSpPr/>
      </dsp:nvSpPr>
      <dsp:spPr>
        <a:xfrm>
          <a:off x="0" y="1628866"/>
          <a:ext cx="8998860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412" tIns="333248" rIns="69841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kern="1200" dirty="0" smtClean="0">
              <a:solidFill>
                <a:srgbClr val="000000"/>
              </a:solidFill>
            </a:rPr>
            <a:t>Melhorias na gestão e capacitação técnica de prestadores.</a:t>
          </a:r>
          <a:endParaRPr lang="pt-BR" sz="1800" b="0" kern="1200" dirty="0">
            <a:solidFill>
              <a:srgbClr val="00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b="0" kern="1200" dirty="0" smtClean="0">
              <a:solidFill>
                <a:srgbClr val="000000"/>
              </a:solidFill>
            </a:rPr>
            <a:t>Elaboração de PMSB, vinculados aos planos de investimento.</a:t>
          </a:r>
          <a:endParaRPr lang="pt-BR" sz="1800" b="0" kern="1200" dirty="0">
            <a:solidFill>
              <a:srgbClr val="000000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t-BR" sz="1800" b="0" kern="1200" dirty="0" smtClean="0">
              <a:solidFill>
                <a:srgbClr val="000000"/>
              </a:solidFill>
            </a:rPr>
            <a:t>Fortalecimento e homogeneização da regulação.</a:t>
          </a:r>
          <a:endParaRPr lang="pt-BR" sz="1800" b="0" kern="1200" dirty="0">
            <a:solidFill>
              <a:srgbClr val="000000"/>
            </a:solidFill>
          </a:endParaRPr>
        </a:p>
      </dsp:txBody>
      <dsp:txXfrm>
        <a:off x="0" y="1628866"/>
        <a:ext cx="8998860" cy="1310400"/>
      </dsp:txXfrm>
    </dsp:sp>
    <dsp:sp modelId="{F7691276-40DF-427D-B05B-1F00FC3D27FE}">
      <dsp:nvSpPr>
        <dsp:cNvPr id="0" name=""/>
        <dsp:cNvSpPr/>
      </dsp:nvSpPr>
      <dsp:spPr>
        <a:xfrm>
          <a:off x="449943" y="1457772"/>
          <a:ext cx="7135736" cy="407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Planejamento, Regulação e Desenvolvimento Institucional</a:t>
          </a:r>
          <a:endParaRPr lang="pt-BR" sz="2000" b="1" kern="1200" dirty="0"/>
        </a:p>
      </dsp:txBody>
      <dsp:txXfrm>
        <a:off x="469823" y="1477652"/>
        <a:ext cx="7095976" cy="367493"/>
      </dsp:txXfrm>
    </dsp:sp>
    <dsp:sp modelId="{87CA8DB7-83EA-4E63-886C-DEE41A101DFA}">
      <dsp:nvSpPr>
        <dsp:cNvPr id="0" name=""/>
        <dsp:cNvSpPr/>
      </dsp:nvSpPr>
      <dsp:spPr>
        <a:xfrm>
          <a:off x="0" y="3194402"/>
          <a:ext cx="899886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412" tIns="333248" rIns="6984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Políticas públicas de incentivo à associação de municípios para ganhos de escala na prestação e nas capacidades institucionais.</a:t>
          </a:r>
          <a:endParaRPr lang="pt-BR" sz="1800" kern="1200" dirty="0">
            <a:solidFill>
              <a:srgbClr val="0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00"/>
              </a:solidFill>
            </a:rPr>
            <a:t>Regulamentação do endividamento dos consórcios públicos</a:t>
          </a:r>
          <a:endParaRPr lang="pt-BR" sz="1800" kern="1200" dirty="0">
            <a:solidFill>
              <a:srgbClr val="000000"/>
            </a:solidFill>
          </a:endParaRPr>
        </a:p>
      </dsp:txBody>
      <dsp:txXfrm>
        <a:off x="0" y="3194402"/>
        <a:ext cx="8998860" cy="1260000"/>
      </dsp:txXfrm>
    </dsp:sp>
    <dsp:sp modelId="{E4B145F9-3148-4B37-AF73-EED4E33259CC}">
      <dsp:nvSpPr>
        <dsp:cNvPr id="0" name=""/>
        <dsp:cNvSpPr/>
      </dsp:nvSpPr>
      <dsp:spPr>
        <a:xfrm>
          <a:off x="449943" y="3025666"/>
          <a:ext cx="7110477" cy="404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095" tIns="0" rIns="2380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Incentivos a formação de consórcios</a:t>
          </a:r>
          <a:endParaRPr lang="pt-BR" sz="2000" b="1" kern="1200" dirty="0"/>
        </a:p>
      </dsp:txBody>
      <dsp:txXfrm>
        <a:off x="469708" y="3045431"/>
        <a:ext cx="7070947" cy="36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package" Target="../embeddings/Microsoft_Excel_Worksheet5.xlsx"/><Relationship Id="rId3" Type="http://schemas.openxmlformats.org/officeDocument/2006/relationships/image" Target="../media/image1.jpeg"/><Relationship Id="rId7" Type="http://schemas.openxmlformats.org/officeDocument/2006/relationships/package" Target="../embeddings/Microsoft_Excel_Worksheet2.xlsx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package" Target="../embeddings/Microsoft_Excel_Worksheet4.xlsx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16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3.xlsx"/><Relationship Id="rId1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package" Target="../embeddings/Microsoft_Excel_Worksheet10.xlsx"/><Relationship Id="rId3" Type="http://schemas.openxmlformats.org/officeDocument/2006/relationships/image" Target="../media/image1.jpeg"/><Relationship Id="rId7" Type="http://schemas.openxmlformats.org/officeDocument/2006/relationships/package" Target="../embeddings/Microsoft_Excel_Worksheet7.xlsx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package" Target="../embeddings/Microsoft_Excel_Worksheet9.xlsx"/><Relationship Id="rId5" Type="http://schemas.openxmlformats.org/officeDocument/2006/relationships/package" Target="../embeddings/Microsoft_Excel_Worksheet6.xlsx"/><Relationship Id="rId10" Type="http://schemas.openxmlformats.org/officeDocument/2006/relationships/image" Target="../media/image19.emf"/><Relationship Id="rId4" Type="http://schemas.openxmlformats.org/officeDocument/2006/relationships/image" Target="../media/image2.jpeg"/><Relationship Id="rId9" Type="http://schemas.openxmlformats.org/officeDocument/2006/relationships/package" Target="../embeddings/Microsoft_Excel_Worksheet8.xlsx"/><Relationship Id="rId1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image" Target="../media/image7.jpeg"/><Relationship Id="rId1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19" Type="http://schemas.microsoft.com/office/2007/relationships/diagramDrawing" Target="../diagrams/drawing2.xml"/><Relationship Id="rId4" Type="http://schemas.openxmlformats.org/officeDocument/2006/relationships/hyperlink" Target="http://www.google.com.br/url?sa=i&amp;rct=j&amp;q=&amp;esrc=s&amp;source=imgres&amp;cd=&amp;cad=rja&amp;uact=8&amp;ved=0ahUKEwjKptyGmZDTAhXMH5AKHSYODHIQjRwIBw&amp;url=http://renas.org.br/2016/04/05/diminui-a-disparidade-entre-as-regioes/&amp;psig=AFQjCNFrrOUomOZmEvmepzSDNQb0G8UCMQ&amp;ust=1491580647248580" TargetMode="External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chart" Target="../charts/chart1.xml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chart" Target="../charts/chart2.xml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97073" y="692696"/>
            <a:ext cx="6372634" cy="41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pt-BR" sz="3600" b="1" dirty="0" smtClean="0">
                <a:solidFill>
                  <a:srgbClr val="000000"/>
                </a:solidFill>
                <a:latin typeface="Arial" charset="0"/>
              </a:rPr>
              <a:t>48º Congresso Nacional da Assemae</a:t>
            </a:r>
          </a:p>
          <a:p>
            <a:pPr algn="ctr">
              <a:defRPr/>
            </a:pPr>
            <a:endParaRPr lang="pt-BR" sz="2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" charset="0"/>
              </a:rPr>
              <a:t>Ampliação e acesso a financiamentos</a:t>
            </a:r>
            <a:endParaRPr lang="pt-BR" sz="2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pt-BR" sz="2800" b="1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" charset="0"/>
              </a:rPr>
              <a:t>Laura Bedeschi – BNDES</a:t>
            </a:r>
          </a:p>
          <a:p>
            <a:pPr algn="ctr">
              <a:defRPr/>
            </a:pPr>
            <a:endParaRPr lang="pt-BR" sz="28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Arial" charset="0"/>
              </a:rPr>
              <a:t>Maio/2018</a:t>
            </a:r>
            <a:endParaRPr lang="pt-BR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601802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3615403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a serem superados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24951960"/>
              </p:ext>
            </p:extLst>
          </p:nvPr>
        </p:nvGraphicFramePr>
        <p:xfrm>
          <a:off x="35496" y="1052736"/>
          <a:ext cx="8998861" cy="452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2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6312522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5378963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do BNDES aos municípios - Avançar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7876" y="1092813"/>
            <a:ext cx="9046292" cy="843545"/>
            <a:chOff x="77876" y="1209776"/>
            <a:chExt cx="9746608" cy="972505"/>
          </a:xfrm>
        </p:grpSpPr>
        <p:grpSp>
          <p:nvGrpSpPr>
            <p:cNvPr id="7" name="Grupo 6"/>
            <p:cNvGrpSpPr/>
            <p:nvPr/>
          </p:nvGrpSpPr>
          <p:grpSpPr>
            <a:xfrm>
              <a:off x="77876" y="1495638"/>
              <a:ext cx="9746608" cy="686643"/>
              <a:chOff x="311802" y="1176648"/>
              <a:chExt cx="9746608" cy="686643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311802" y="1176648"/>
                <a:ext cx="9746608" cy="36933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pt-BR" dirty="0" smtClean="0">
                    <a:solidFill>
                      <a:srgbClr val="000000"/>
                    </a:solidFill>
                  </a:rPr>
                  <a:t>Seleção do Ministério das Cidades  para financiamento de projetos de saneamento de entes públicos.</a:t>
                </a: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72140" y="1244008"/>
                <a:ext cx="9608392" cy="619283"/>
              </a:xfrm>
              <a:prstGeom prst="rect">
                <a:avLst/>
              </a:prstGeom>
              <a:noFill/>
              <a:ln w="28575">
                <a:solidFill>
                  <a:srgbClr val="0043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99142" y="1209776"/>
              <a:ext cx="2537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0000"/>
                  </a:solidFill>
                </a:rPr>
                <a:t>O que é?</a:t>
              </a:r>
              <a:endParaRPr lang="pt-BR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7875" y="1936358"/>
            <a:ext cx="9066125" cy="1526862"/>
            <a:chOff x="92046" y="2446742"/>
            <a:chExt cx="9767976" cy="1760286"/>
          </a:xfrm>
        </p:grpSpPr>
        <p:grpSp>
          <p:nvGrpSpPr>
            <p:cNvPr id="12" name="Grupo 11"/>
            <p:cNvGrpSpPr/>
            <p:nvPr/>
          </p:nvGrpSpPr>
          <p:grpSpPr>
            <a:xfrm>
              <a:off x="92046" y="2446742"/>
              <a:ext cx="9753805" cy="1082741"/>
              <a:chOff x="77875" y="1209776"/>
              <a:chExt cx="9753805" cy="1082741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77875" y="1519331"/>
                <a:ext cx="9753805" cy="773186"/>
                <a:chOff x="311801" y="1200341"/>
                <a:chExt cx="9753805" cy="773186"/>
              </a:xfrm>
            </p:grpSpPr>
            <p:sp>
              <p:nvSpPr>
                <p:cNvPr id="17" name="CaixaDeTexto 16"/>
                <p:cNvSpPr txBox="1"/>
                <p:nvPr/>
              </p:nvSpPr>
              <p:spPr>
                <a:xfrm>
                  <a:off x="311801" y="1200341"/>
                  <a:ext cx="9753805" cy="646331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dirty="0" smtClean="0">
                      <a:solidFill>
                        <a:srgbClr val="000000"/>
                      </a:solidFill>
                    </a:rPr>
                    <a:t>Ministério das Cidades seleciona propostas a serem apresentadas aos agentes financeiros: processo seletivo aberto até 01 de junho de 2018.</a:t>
                  </a:r>
                </a:p>
              </p:txBody>
            </p:sp>
            <p:sp>
              <p:nvSpPr>
                <p:cNvPr id="18" name="Retângulo 17"/>
                <p:cNvSpPr/>
                <p:nvPr/>
              </p:nvSpPr>
              <p:spPr>
                <a:xfrm>
                  <a:off x="372139" y="1231499"/>
                  <a:ext cx="9615487" cy="742028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6" name="CaixaDeTexto 15"/>
              <p:cNvSpPr txBox="1"/>
              <p:nvPr/>
            </p:nvSpPr>
            <p:spPr>
              <a:xfrm>
                <a:off x="99142" y="1209776"/>
                <a:ext cx="2537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0000"/>
                    </a:solidFill>
                  </a:rPr>
                  <a:t>Como funciona?</a:t>
                </a:r>
                <a:endParaRPr lang="pt-BR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>
              <a:off x="106217" y="3726697"/>
              <a:ext cx="9753805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pt-BR" dirty="0" smtClean="0">
                  <a:solidFill>
                    <a:srgbClr val="000000"/>
                  </a:solidFill>
                </a:rPr>
                <a:t>BNDES analisa as propostas enviadas: cadastro, risco, beneficiário, projeto, garantias.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45289" y="3652266"/>
              <a:ext cx="9615487" cy="554762"/>
            </a:xfrm>
            <a:prstGeom prst="rect">
              <a:avLst/>
            </a:prstGeom>
            <a:noFill/>
            <a:ln w="28575">
              <a:solidFill>
                <a:srgbClr val="0043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99142" y="3429000"/>
            <a:ext cx="253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Quais as condições?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37" name="Mais 36"/>
          <p:cNvSpPr/>
          <p:nvPr/>
        </p:nvSpPr>
        <p:spPr>
          <a:xfrm>
            <a:off x="2500427" y="4232725"/>
            <a:ext cx="425302" cy="35618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30" name="Objeto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47291"/>
              </p:ext>
            </p:extLst>
          </p:nvPr>
        </p:nvGraphicFramePr>
        <p:xfrm>
          <a:off x="2971775" y="4096494"/>
          <a:ext cx="3400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Planilha" r:id="rId5" imgW="3400357" imgH="628650" progId="Excel.Sheet.12">
                  <p:embed/>
                </p:oleObj>
              </mc:Choice>
              <mc:Fallback>
                <p:oleObj name="Planilha" r:id="rId5" imgW="3400357" imgH="628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775" y="4096494"/>
                        <a:ext cx="340042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Mais 39"/>
          <p:cNvSpPr/>
          <p:nvPr/>
        </p:nvSpPr>
        <p:spPr>
          <a:xfrm>
            <a:off x="6429182" y="4199316"/>
            <a:ext cx="425302" cy="35618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35" name="Objeto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442981"/>
              </p:ext>
            </p:extLst>
          </p:nvPr>
        </p:nvGraphicFramePr>
        <p:xfrm>
          <a:off x="6948264" y="4076233"/>
          <a:ext cx="1800200" cy="65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lanilha" r:id="rId7" imgW="1828800" imgH="666660" progId="Excel.Sheet.12">
                  <p:embed/>
                </p:oleObj>
              </mc:Choice>
              <mc:Fallback>
                <p:oleObj name="Planilha" r:id="rId7" imgW="1828800" imgH="666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48264" y="4076233"/>
                        <a:ext cx="1800200" cy="65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to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03745"/>
              </p:ext>
            </p:extLst>
          </p:nvPr>
        </p:nvGraphicFramePr>
        <p:xfrm>
          <a:off x="395536" y="4077073"/>
          <a:ext cx="2100962" cy="66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lanilha" r:id="rId9" imgW="1828800" imgH="580935" progId="Excel.Sheet.12">
                  <p:embed/>
                </p:oleObj>
              </mc:Choice>
              <mc:Fallback>
                <p:oleObj name="Planilha" r:id="rId9" imgW="1828800" imgH="580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4077073"/>
                        <a:ext cx="2100962" cy="66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CaixaDeTexto 46"/>
          <p:cNvSpPr txBox="1"/>
          <p:nvPr/>
        </p:nvSpPr>
        <p:spPr>
          <a:xfrm>
            <a:off x="317632" y="3749690"/>
            <a:ext cx="249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Taxa de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Juros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037" name="Objeto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45813"/>
              </p:ext>
            </p:extLst>
          </p:nvPr>
        </p:nvGraphicFramePr>
        <p:xfrm>
          <a:off x="1079537" y="4964977"/>
          <a:ext cx="3114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lanilha" r:id="rId11" imgW="3114743" imgH="542925" progId="Excel.Sheet.12">
                  <p:embed/>
                </p:oleObj>
              </mc:Choice>
              <mc:Fallback>
                <p:oleObj name="Planilha" r:id="rId11" imgW="3114743" imgH="542925" progId="Excel.Sheet.12">
                  <p:embed/>
                  <p:pic>
                    <p:nvPicPr>
                      <p:cNvPr id="0" name="Objeto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37" y="4964977"/>
                        <a:ext cx="31146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to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02942"/>
              </p:ext>
            </p:extLst>
          </p:nvPr>
        </p:nvGraphicFramePr>
        <p:xfrm>
          <a:off x="4871844" y="4974307"/>
          <a:ext cx="31146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lanilha" r:id="rId13" imgW="3114743" imgH="542925" progId="Excel.Sheet.12">
                  <p:embed/>
                </p:oleObj>
              </mc:Choice>
              <mc:Fallback>
                <p:oleObj name="Planilha" r:id="rId13" imgW="3114743" imgH="542925" progId="Excel.Sheet.12">
                  <p:embed/>
                  <p:pic>
                    <p:nvPicPr>
                      <p:cNvPr id="0" name="Objeto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44" y="4974307"/>
                        <a:ext cx="31146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6312522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4840097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 do BNDES aos municípios - PMI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9142" y="1045185"/>
            <a:ext cx="8890332" cy="1015663"/>
            <a:chOff x="99142" y="1209776"/>
            <a:chExt cx="9647464" cy="1015663"/>
          </a:xfrm>
        </p:grpSpPr>
        <p:grpSp>
          <p:nvGrpSpPr>
            <p:cNvPr id="7" name="Grupo 6"/>
            <p:cNvGrpSpPr/>
            <p:nvPr/>
          </p:nvGrpSpPr>
          <p:grpSpPr>
            <a:xfrm>
              <a:off x="138214" y="1562998"/>
              <a:ext cx="9608392" cy="662441"/>
              <a:chOff x="372140" y="1244008"/>
              <a:chExt cx="9608392" cy="662441"/>
            </a:xfrm>
          </p:grpSpPr>
          <p:sp>
            <p:nvSpPr>
              <p:cNvPr id="9" name="CaixaDeTexto 8"/>
              <p:cNvSpPr txBox="1"/>
              <p:nvPr/>
            </p:nvSpPr>
            <p:spPr>
              <a:xfrm>
                <a:off x="393318" y="1260118"/>
                <a:ext cx="9452441" cy="6463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pt-BR" dirty="0" smtClean="0">
                    <a:solidFill>
                      <a:srgbClr val="000000"/>
                    </a:solidFill>
                  </a:rPr>
                  <a:t>Financiamento para apoiar </a:t>
                </a:r>
                <a:r>
                  <a:rPr lang="pt-BR" dirty="0">
                    <a:solidFill>
                      <a:srgbClr val="000000"/>
                    </a:solidFill>
                  </a:rPr>
                  <a:t>investimentos públicos alinhados ao planejamento municipal, de caráter </a:t>
                </a:r>
                <a:r>
                  <a:rPr lang="pt-BR" b="1" dirty="0" err="1">
                    <a:solidFill>
                      <a:srgbClr val="000000"/>
                    </a:solidFill>
                  </a:rPr>
                  <a:t>multissetorial</a:t>
                </a:r>
                <a:r>
                  <a:rPr lang="pt-BR" b="1" dirty="0">
                    <a:solidFill>
                      <a:srgbClr val="000000"/>
                    </a:solidFill>
                  </a:rPr>
                  <a:t>, sustentável e </a:t>
                </a:r>
                <a:r>
                  <a:rPr lang="pt-BR" b="1" dirty="0" smtClean="0">
                    <a:solidFill>
                      <a:srgbClr val="000000"/>
                    </a:solidFill>
                  </a:rPr>
                  <a:t>integrado.</a:t>
                </a:r>
                <a:endParaRPr lang="pt-BR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72140" y="1244008"/>
                <a:ext cx="9608392" cy="662441"/>
              </a:xfrm>
              <a:prstGeom prst="rect">
                <a:avLst/>
              </a:prstGeom>
              <a:noFill/>
              <a:ln w="28575">
                <a:solidFill>
                  <a:srgbClr val="0043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99142" y="1209776"/>
              <a:ext cx="2537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0000"/>
                  </a:solidFill>
                </a:rPr>
                <a:t>O que é?</a:t>
              </a:r>
              <a:endParaRPr lang="pt-BR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-8047" y="2024777"/>
            <a:ext cx="9400389" cy="1938121"/>
            <a:chOff x="66008" y="2155409"/>
            <a:chExt cx="9847077" cy="1938121"/>
          </a:xfrm>
        </p:grpSpPr>
        <p:sp>
          <p:nvSpPr>
            <p:cNvPr id="12" name="CaixaDeTexto 11"/>
            <p:cNvSpPr txBox="1"/>
            <p:nvPr/>
          </p:nvSpPr>
          <p:spPr>
            <a:xfrm>
              <a:off x="113313" y="2155409"/>
              <a:ext cx="3352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0000"/>
                  </a:solidFill>
                </a:rPr>
                <a:t>O que pode ser financiado?</a:t>
              </a:r>
              <a:endParaRPr lang="pt-BR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66008" y="2499660"/>
              <a:ext cx="4819604" cy="1593870"/>
              <a:chOff x="66008" y="2634351"/>
              <a:chExt cx="4819604" cy="1593870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155845" y="2634351"/>
                <a:ext cx="4662422" cy="465029"/>
                <a:chOff x="311802" y="1231499"/>
                <a:chExt cx="4134468" cy="465029"/>
              </a:xfrm>
            </p:grpSpPr>
            <p:sp>
              <p:nvSpPr>
                <p:cNvPr id="31" name="CaixaDeTexto 30"/>
                <p:cNvSpPr txBox="1"/>
                <p:nvPr/>
              </p:nvSpPr>
              <p:spPr>
                <a:xfrm>
                  <a:off x="311802" y="1284664"/>
                  <a:ext cx="4134468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</a:rPr>
                    <a:t>Urbanização e infraestrutura </a:t>
                  </a:r>
                  <a:r>
                    <a:rPr lang="pt-BR" sz="1600" dirty="0" smtClean="0">
                      <a:solidFill>
                        <a:srgbClr val="000000"/>
                      </a:solidFill>
                    </a:rPr>
                    <a:t>básica</a:t>
                  </a:r>
                </a:p>
              </p:txBody>
            </p:sp>
            <p:sp>
              <p:nvSpPr>
                <p:cNvPr id="32" name="Retângulo 31"/>
                <p:cNvSpPr/>
                <p:nvPr/>
              </p:nvSpPr>
              <p:spPr>
                <a:xfrm>
                  <a:off x="372139" y="1231499"/>
                  <a:ext cx="3866723" cy="465029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  <p:grpSp>
            <p:nvGrpSpPr>
              <p:cNvPr id="25" name="Grupo 24"/>
              <p:cNvGrpSpPr/>
              <p:nvPr/>
            </p:nvGrpSpPr>
            <p:grpSpPr>
              <a:xfrm>
                <a:off x="223190" y="3188147"/>
                <a:ext cx="4662422" cy="465029"/>
                <a:chOff x="92047" y="3212071"/>
                <a:chExt cx="4134468" cy="465029"/>
              </a:xfrm>
            </p:grpSpPr>
            <p:sp>
              <p:nvSpPr>
                <p:cNvPr id="29" name="CaixaDeTexto 28"/>
                <p:cNvSpPr txBox="1"/>
                <p:nvPr/>
              </p:nvSpPr>
              <p:spPr>
                <a:xfrm>
                  <a:off x="92047" y="3265236"/>
                  <a:ext cx="4134468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</a:rPr>
                    <a:t>Equipamentos públicos</a:t>
                  </a:r>
                  <a:endParaRPr lang="pt-BR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tângulo 29"/>
                <p:cNvSpPr/>
                <p:nvPr/>
              </p:nvSpPr>
              <p:spPr>
                <a:xfrm>
                  <a:off x="92047" y="3212071"/>
                  <a:ext cx="3866723" cy="465029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  <p:grpSp>
            <p:nvGrpSpPr>
              <p:cNvPr id="26" name="Grupo 25"/>
              <p:cNvGrpSpPr/>
              <p:nvPr/>
            </p:nvGrpSpPr>
            <p:grpSpPr>
              <a:xfrm>
                <a:off x="66008" y="3741942"/>
                <a:ext cx="4662422" cy="486279"/>
                <a:chOff x="-47336" y="3811057"/>
                <a:chExt cx="4134468" cy="486279"/>
              </a:xfrm>
            </p:grpSpPr>
            <p:sp>
              <p:nvSpPr>
                <p:cNvPr id="27" name="CaixaDeTexto 26"/>
                <p:cNvSpPr txBox="1"/>
                <p:nvPr/>
              </p:nvSpPr>
              <p:spPr>
                <a:xfrm>
                  <a:off x="-47336" y="3864222"/>
                  <a:ext cx="4134468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</a:rPr>
                    <a:t>Recuperação e revitalização de áreas degradadas</a:t>
                  </a:r>
                  <a:endParaRPr lang="pt-BR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tângulo 27"/>
                <p:cNvSpPr/>
                <p:nvPr/>
              </p:nvSpPr>
              <p:spPr>
                <a:xfrm>
                  <a:off x="92047" y="3811057"/>
                  <a:ext cx="3866723" cy="486279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</p:grpSp>
        <p:grpSp>
          <p:nvGrpSpPr>
            <p:cNvPr id="14" name="Grupo 13"/>
            <p:cNvGrpSpPr/>
            <p:nvPr/>
          </p:nvGrpSpPr>
          <p:grpSpPr>
            <a:xfrm>
              <a:off x="4708437" y="2499660"/>
              <a:ext cx="5204648" cy="1593870"/>
              <a:chOff x="4708437" y="2627256"/>
              <a:chExt cx="5204648" cy="1593870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4818268" y="2627256"/>
                <a:ext cx="5027472" cy="465029"/>
                <a:chOff x="82485" y="1231499"/>
                <a:chExt cx="4363785" cy="465029"/>
              </a:xfrm>
            </p:grpSpPr>
            <p:sp>
              <p:nvSpPr>
                <p:cNvPr id="22" name="CaixaDeTexto 21"/>
                <p:cNvSpPr txBox="1"/>
                <p:nvPr/>
              </p:nvSpPr>
              <p:spPr>
                <a:xfrm>
                  <a:off x="227411" y="1284664"/>
                  <a:ext cx="4218859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</a:rPr>
                    <a:t>Saneamento ambiental</a:t>
                  </a:r>
                  <a:endParaRPr lang="pt-BR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tângulo 22"/>
                <p:cNvSpPr/>
                <p:nvPr/>
              </p:nvSpPr>
              <p:spPr>
                <a:xfrm>
                  <a:off x="82485" y="1231499"/>
                  <a:ext cx="4156379" cy="465029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>
                <a:off x="4818381" y="3181052"/>
                <a:ext cx="5094704" cy="465029"/>
                <a:chOff x="-195626" y="3212071"/>
                <a:chExt cx="4422141" cy="465029"/>
              </a:xfrm>
            </p:grpSpPr>
            <p:sp>
              <p:nvSpPr>
                <p:cNvPr id="20" name="CaixaDeTexto 19"/>
                <p:cNvSpPr txBox="1"/>
                <p:nvPr/>
              </p:nvSpPr>
              <p:spPr>
                <a:xfrm>
                  <a:off x="92047" y="3265236"/>
                  <a:ext cx="4134468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</a:rPr>
                    <a:t>Transporte público de passageiros</a:t>
                  </a:r>
                  <a:endParaRPr lang="pt-BR" sz="16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Retângulo 20"/>
                <p:cNvSpPr/>
                <p:nvPr/>
              </p:nvSpPr>
              <p:spPr>
                <a:xfrm>
                  <a:off x="-195626" y="3212071"/>
                  <a:ext cx="4154395" cy="465029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4708437" y="3734847"/>
                <a:ext cx="4979873" cy="486279"/>
                <a:chOff x="-291051" y="3811057"/>
                <a:chExt cx="4322469" cy="486279"/>
              </a:xfrm>
            </p:grpSpPr>
            <p:sp>
              <p:nvSpPr>
                <p:cNvPr id="18" name="CaixaDeTexto 17"/>
                <p:cNvSpPr txBox="1"/>
                <p:nvPr/>
              </p:nvSpPr>
              <p:spPr>
                <a:xfrm>
                  <a:off x="-291051" y="3848830"/>
                  <a:ext cx="4322469" cy="338554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</a:rPr>
                    <a:t>Habitação de interesse social nos casos de </a:t>
                  </a:r>
                  <a:r>
                    <a:rPr lang="pt-BR" sz="1600" dirty="0" smtClean="0">
                      <a:solidFill>
                        <a:srgbClr val="000000"/>
                      </a:solidFill>
                    </a:rPr>
                    <a:t>realocação</a:t>
                  </a:r>
                </a:p>
              </p:txBody>
            </p:sp>
            <p:sp>
              <p:nvSpPr>
                <p:cNvPr id="19" name="Retângulo 18"/>
                <p:cNvSpPr/>
                <p:nvPr/>
              </p:nvSpPr>
              <p:spPr>
                <a:xfrm>
                  <a:off x="-195627" y="3811057"/>
                  <a:ext cx="4154396" cy="486279"/>
                </a:xfrm>
                <a:prstGeom prst="rect">
                  <a:avLst/>
                </a:prstGeom>
                <a:noFill/>
                <a:ln w="28575">
                  <a:solidFill>
                    <a:srgbClr val="0043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600"/>
                </a:p>
              </p:txBody>
            </p:sp>
          </p:grpSp>
        </p:grpSp>
      </p:grpSp>
      <p:sp>
        <p:nvSpPr>
          <p:cNvPr id="44" name="Mais 43"/>
          <p:cNvSpPr/>
          <p:nvPr/>
        </p:nvSpPr>
        <p:spPr>
          <a:xfrm>
            <a:off x="2036054" y="4685451"/>
            <a:ext cx="425302" cy="35618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Mais 45"/>
          <p:cNvSpPr/>
          <p:nvPr/>
        </p:nvSpPr>
        <p:spPr>
          <a:xfrm>
            <a:off x="4413114" y="4693968"/>
            <a:ext cx="370716" cy="2893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7" name="Objeto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53736"/>
              </p:ext>
            </p:extLst>
          </p:nvPr>
        </p:nvGraphicFramePr>
        <p:xfrm>
          <a:off x="4827374" y="4540020"/>
          <a:ext cx="1652044" cy="60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Planilha" r:id="rId5" imgW="1828800" imgH="666660" progId="Excel.Sheet.12">
                  <p:embed/>
                </p:oleObj>
              </mc:Choice>
              <mc:Fallback>
                <p:oleObj name="Planilha" r:id="rId5" imgW="1828800" imgH="666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7374" y="4540020"/>
                        <a:ext cx="1652044" cy="602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o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09893"/>
              </p:ext>
            </p:extLst>
          </p:nvPr>
        </p:nvGraphicFramePr>
        <p:xfrm>
          <a:off x="185407" y="4548471"/>
          <a:ext cx="1821879" cy="57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Planilha" r:id="rId7" imgW="1828800" imgH="580935" progId="Excel.Sheet.12">
                  <p:embed/>
                </p:oleObj>
              </mc:Choice>
              <mc:Fallback>
                <p:oleObj name="Planilha" r:id="rId7" imgW="1828800" imgH="5809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5407" y="4548471"/>
                        <a:ext cx="1821879" cy="57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aixaDeTexto 48"/>
          <p:cNvSpPr txBox="1"/>
          <p:nvPr/>
        </p:nvSpPr>
        <p:spPr>
          <a:xfrm>
            <a:off x="107504" y="4221088"/>
            <a:ext cx="249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Taxa de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Juros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5496" y="3923764"/>
            <a:ext cx="253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Quais as condições?</a:t>
            </a:r>
            <a:endParaRPr lang="pt-BR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937154"/>
              </p:ext>
            </p:extLst>
          </p:nvPr>
        </p:nvGraphicFramePr>
        <p:xfrm>
          <a:off x="2501346" y="4556065"/>
          <a:ext cx="1911768" cy="57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lanilha" r:id="rId9" imgW="1828800" imgH="552360" progId="Excel.Sheet.12">
                  <p:embed/>
                </p:oleObj>
              </mc:Choice>
              <mc:Fallback>
                <p:oleObj name="Planilha" r:id="rId9" imgW="1828800" imgH="552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01346" y="4556065"/>
                        <a:ext cx="1911768" cy="57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to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792946"/>
              </p:ext>
            </p:extLst>
          </p:nvPr>
        </p:nvGraphicFramePr>
        <p:xfrm>
          <a:off x="6941599" y="4863545"/>
          <a:ext cx="204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Planilha" r:id="rId11" imgW="2047943" imgH="562065" progId="Excel.Sheet.12">
                  <p:embed/>
                </p:oleObj>
              </mc:Choice>
              <mc:Fallback>
                <p:oleObj name="Planilha" r:id="rId11" imgW="2047943" imgH="5620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41599" y="4863545"/>
                        <a:ext cx="20478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63532"/>
              </p:ext>
            </p:extLst>
          </p:nvPr>
        </p:nvGraphicFramePr>
        <p:xfrm>
          <a:off x="6941599" y="4124766"/>
          <a:ext cx="204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Planilha" r:id="rId13" imgW="2047943" imgH="562065" progId="Excel.Sheet.12">
                  <p:embed/>
                </p:oleObj>
              </mc:Choice>
              <mc:Fallback>
                <p:oleObj name="Planilha" r:id="rId13" imgW="2047943" imgH="5620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41599" y="4124766"/>
                        <a:ext cx="20478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251520" y="2548980"/>
            <a:ext cx="4539739" cy="5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>
              <a:lnSpc>
                <a:spcPts val="324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pt-BR" altLang="pt-BR" sz="2800" b="1" dirty="0" smtClean="0">
                <a:cs typeface="Times New Roman" panose="02020603050405020304" pitchFamily="18" charset="0"/>
              </a:rPr>
              <a:t>Obrigada</a:t>
            </a:r>
            <a:r>
              <a:rPr lang="pt-BR" altLang="pt-BR" sz="2700" b="1" dirty="0" smtClean="0">
                <a:cs typeface="Times New Roman" panose="02020603050405020304" pitchFamily="18" charset="0"/>
              </a:rPr>
              <a:t>.</a:t>
            </a:r>
            <a:endParaRPr lang="pt-BR" altLang="pt-BR" sz="2700" b="1" dirty="0">
              <a:cs typeface="Times New Roman" panose="02020603050405020304" pitchFamily="18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685586" y="1124744"/>
            <a:ext cx="3643811" cy="2186757"/>
            <a:chOff x="6734734" y="1160379"/>
            <a:chExt cx="3642643" cy="2186757"/>
          </a:xfrm>
        </p:grpSpPr>
        <p:sp>
          <p:nvSpPr>
            <p:cNvPr id="6" name="CaixaDeTexto 5"/>
            <p:cNvSpPr txBox="1"/>
            <p:nvPr/>
          </p:nvSpPr>
          <p:spPr>
            <a:xfrm>
              <a:off x="7228525" y="1160379"/>
              <a:ext cx="3148852" cy="2100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200000"/>
                </a:lnSpc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facebook.com/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bndes.imprensa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ct val="200000"/>
                </a:lnSpc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twitter.com/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bndes_imprensa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ct val="200000"/>
                </a:lnSpc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youtube.com/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bndesgovbr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lnSpc>
                  <a:spcPct val="200000"/>
                </a:lnSpc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slideshare.net/</a:t>
              </a:r>
              <a:r>
                <a:rPr lang="pt-B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bndes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79"/>
            <a:stretch/>
          </p:blipFill>
          <p:spPr>
            <a:xfrm>
              <a:off x="6734734" y="1198479"/>
              <a:ext cx="472867" cy="2148657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2483768" y="1209486"/>
            <a:ext cx="3622130" cy="3649828"/>
            <a:chOff x="3112557" y="1245124"/>
            <a:chExt cx="3620969" cy="3649828"/>
          </a:xfrm>
        </p:grpSpPr>
        <p:sp>
          <p:nvSpPr>
            <p:cNvPr id="9" name="CaixaDeTexto 8"/>
            <p:cNvSpPr txBox="1"/>
            <p:nvPr/>
          </p:nvSpPr>
          <p:spPr>
            <a:xfrm>
              <a:off x="3567607" y="1265753"/>
              <a:ext cx="3165919" cy="3629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200">
                <a:spcBef>
                  <a:spcPts val="120"/>
                </a:spcBef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Portal BNDES</a:t>
              </a:r>
            </a:p>
            <a:p>
              <a:pPr defTabSz="457200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www.bndes.gov.br</a:t>
              </a:r>
            </a:p>
            <a:p>
              <a:pPr defTabSz="457200"/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120"/>
                </a:spcBef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Atendimento Empresarial</a:t>
              </a:r>
            </a:p>
            <a:p>
              <a:pPr defTabSz="457200"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0800 702 6337</a:t>
              </a:r>
            </a:p>
            <a:p>
              <a:pPr defTabSz="457200">
                <a:spcBef>
                  <a:spcPts val="120"/>
                </a:spcBef>
              </a:pPr>
              <a:r>
                <a:rPr lang="pt-BR" alt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Chamadas internacionais</a:t>
              </a: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/>
              <a:r>
                <a:rPr lang="pt-BR" alt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+55 21 2172 6337 </a:t>
              </a:r>
            </a:p>
            <a:p>
              <a:pPr defTabSz="457200">
                <a:spcBef>
                  <a:spcPts val="120"/>
                </a:spcBef>
              </a:pPr>
              <a:endParaRPr lang="pt-B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>
                <a:spcBef>
                  <a:spcPts val="120"/>
                </a:spcBef>
              </a:pPr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Ouvidoria</a:t>
              </a:r>
            </a:p>
            <a:p>
              <a:pPr defTabSz="457200"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0800 702 6307</a:t>
              </a:r>
            </a:p>
            <a:p>
              <a:pPr defTabSz="457200">
                <a:spcBef>
                  <a:spcPts val="120"/>
                </a:spcBef>
              </a:pPr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www.bndes.gov.br/ouvidoria</a:t>
              </a:r>
            </a:p>
            <a:p>
              <a:pPr defTabSz="457200"/>
              <a:endParaRPr lang="pt-BR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200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Fale Conosco</a:t>
              </a:r>
            </a:p>
            <a:p>
              <a:pPr defTabSz="457200"/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www.bndes.gov.br/faleconosco</a:t>
              </a: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3112557" y="1245124"/>
              <a:ext cx="484241" cy="3346919"/>
              <a:chOff x="3204791" y="1245124"/>
              <a:chExt cx="392008" cy="3346919"/>
            </a:xfrm>
          </p:grpSpPr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891"/>
              <a:stretch/>
            </p:blipFill>
            <p:spPr>
              <a:xfrm>
                <a:off x="3204791" y="1245124"/>
                <a:ext cx="392008" cy="541301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806" y="3275717"/>
                <a:ext cx="287977" cy="427679"/>
              </a:xfrm>
              <a:prstGeom prst="rect">
                <a:avLst/>
              </a:prstGeom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806" y="2042376"/>
                <a:ext cx="287977" cy="427679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4572" y="4157728"/>
                <a:ext cx="292446" cy="434315"/>
              </a:xfrm>
              <a:prstGeom prst="rect">
                <a:avLst/>
              </a:prstGeom>
            </p:spPr>
          </p:pic>
        </p:grp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98" y="3667758"/>
            <a:ext cx="2666705" cy="7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372813"/>
            <a:ext cx="4680585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5138" y="544303"/>
            <a:ext cx="4240574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investir em saneamento?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97635697"/>
              </p:ext>
            </p:extLst>
          </p:nvPr>
        </p:nvGraphicFramePr>
        <p:xfrm>
          <a:off x="-8785" y="1196752"/>
          <a:ext cx="8109177" cy="4188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05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5177569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4025772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acesso – Brasil  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Picture 2" descr="Image result for mapa do brasil por região em 3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7" y="941701"/>
            <a:ext cx="5349954" cy="45092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Grupo 123"/>
          <p:cNvGrpSpPr/>
          <p:nvPr/>
        </p:nvGrpSpPr>
        <p:grpSpPr>
          <a:xfrm>
            <a:off x="1803176" y="1925874"/>
            <a:ext cx="845106" cy="755299"/>
            <a:chOff x="1946863" y="1469250"/>
            <a:chExt cx="845107" cy="755299"/>
          </a:xfrm>
        </p:grpSpPr>
        <p:sp>
          <p:nvSpPr>
            <p:cNvPr id="125" name="Elipse 124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pic>
          <p:nvPicPr>
            <p:cNvPr id="126" name="Picture 2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21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CaixaDeTexto 127"/>
            <p:cNvSpPr txBox="1"/>
            <p:nvPr/>
          </p:nvSpPr>
          <p:spPr>
            <a:xfrm>
              <a:off x="2209886" y="152097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55,4%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2225788" y="1725096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10,5%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2194058" y="189679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18,3%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31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32" name="Grupo 131"/>
          <p:cNvGrpSpPr/>
          <p:nvPr/>
        </p:nvGrpSpPr>
        <p:grpSpPr>
          <a:xfrm>
            <a:off x="2309136" y="2848660"/>
            <a:ext cx="845106" cy="755299"/>
            <a:chOff x="1946863" y="1469250"/>
            <a:chExt cx="845107" cy="755299"/>
          </a:xfrm>
        </p:grpSpPr>
        <p:sp>
          <p:nvSpPr>
            <p:cNvPr id="133" name="Elipse 132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pic>
          <p:nvPicPr>
            <p:cNvPr id="134" name="Picture 2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21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CaixaDeTexto 135"/>
            <p:cNvSpPr txBox="1"/>
            <p:nvPr/>
          </p:nvSpPr>
          <p:spPr>
            <a:xfrm>
              <a:off x="2209886" y="152097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89,7%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2225788" y="1725096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51,5%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8" name="CaixaDeTexto 137"/>
            <p:cNvSpPr txBox="1"/>
            <p:nvPr/>
          </p:nvSpPr>
          <p:spPr>
            <a:xfrm>
              <a:off x="2194058" y="189679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52,6%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39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40" name="Grupo 139"/>
          <p:cNvGrpSpPr/>
          <p:nvPr/>
        </p:nvGrpSpPr>
        <p:grpSpPr>
          <a:xfrm>
            <a:off x="3974876" y="2545522"/>
            <a:ext cx="845106" cy="755299"/>
            <a:chOff x="1946863" y="1469250"/>
            <a:chExt cx="845107" cy="755299"/>
          </a:xfrm>
        </p:grpSpPr>
        <p:sp>
          <p:nvSpPr>
            <p:cNvPr id="141" name="Elipse 140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pic>
          <p:nvPicPr>
            <p:cNvPr id="142" name="Picture 2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21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CaixaDeTexto 143"/>
            <p:cNvSpPr txBox="1"/>
            <p:nvPr/>
          </p:nvSpPr>
          <p:spPr>
            <a:xfrm>
              <a:off x="2209886" y="152097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73,6%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5" name="CaixaDeTexto 144"/>
            <p:cNvSpPr txBox="1"/>
            <p:nvPr/>
          </p:nvSpPr>
          <p:spPr>
            <a:xfrm>
              <a:off x="2225788" y="1725096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26,8%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46" name="CaixaDeTexto 145"/>
            <p:cNvSpPr txBox="1"/>
            <p:nvPr/>
          </p:nvSpPr>
          <p:spPr>
            <a:xfrm>
              <a:off x="2194058" y="189679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36,2%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47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48" name="Grupo 147"/>
          <p:cNvGrpSpPr/>
          <p:nvPr/>
        </p:nvGrpSpPr>
        <p:grpSpPr>
          <a:xfrm>
            <a:off x="3389661" y="3553208"/>
            <a:ext cx="845106" cy="755299"/>
            <a:chOff x="1946863" y="1469250"/>
            <a:chExt cx="845107" cy="755299"/>
          </a:xfrm>
        </p:grpSpPr>
        <p:sp>
          <p:nvSpPr>
            <p:cNvPr id="149" name="Elipse 148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pic>
          <p:nvPicPr>
            <p:cNvPr id="150" name="Picture 2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Picture 21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2" name="CaixaDeTexto 151"/>
            <p:cNvSpPr txBox="1"/>
            <p:nvPr/>
          </p:nvSpPr>
          <p:spPr>
            <a:xfrm>
              <a:off x="2209886" y="1520979"/>
              <a:ext cx="569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91,2%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3" name="CaixaDeTexto 152"/>
            <p:cNvSpPr txBox="1"/>
            <p:nvPr/>
          </p:nvSpPr>
          <p:spPr>
            <a:xfrm>
              <a:off x="2225788" y="1725096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78,6%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54" name="CaixaDeTexto 153"/>
            <p:cNvSpPr txBox="1"/>
            <p:nvPr/>
          </p:nvSpPr>
          <p:spPr>
            <a:xfrm>
              <a:off x="2194058" y="189679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48,8%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55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56" name="Grupo 155"/>
          <p:cNvGrpSpPr/>
          <p:nvPr/>
        </p:nvGrpSpPr>
        <p:grpSpPr>
          <a:xfrm>
            <a:off x="2317334" y="4308507"/>
            <a:ext cx="845106" cy="755299"/>
            <a:chOff x="1946863" y="1469250"/>
            <a:chExt cx="845107" cy="755299"/>
          </a:xfrm>
        </p:grpSpPr>
        <p:sp>
          <p:nvSpPr>
            <p:cNvPr id="157" name="Elipse 156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pic>
          <p:nvPicPr>
            <p:cNvPr id="158" name="Picture 2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21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CaixaDeTexto 159"/>
            <p:cNvSpPr txBox="1"/>
            <p:nvPr/>
          </p:nvSpPr>
          <p:spPr>
            <a:xfrm>
              <a:off x="2209886" y="1520979"/>
              <a:ext cx="569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89,4%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1" name="CaixaDeTexto 160"/>
            <p:cNvSpPr txBox="1"/>
            <p:nvPr/>
          </p:nvSpPr>
          <p:spPr>
            <a:xfrm>
              <a:off x="2225788" y="1725096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42,5%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2194058" y="189679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43,9%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63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4" name="Retângulo de cantos arredondados 163"/>
          <p:cNvSpPr/>
          <p:nvPr/>
        </p:nvSpPr>
        <p:spPr>
          <a:xfrm>
            <a:off x="6135728" y="4678318"/>
            <a:ext cx="2291928" cy="225596"/>
          </a:xfrm>
          <a:prstGeom prst="roundRect">
            <a:avLst>
              <a:gd name="adj" fmla="val 620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39850" eaLnBrk="1" hangingPunct="1">
              <a:spcBef>
                <a:spcPts val="100"/>
              </a:spcBef>
              <a:spcAft>
                <a:spcPts val="100"/>
              </a:spcAft>
            </a:pPr>
            <a:r>
              <a:rPr lang="pt-BR" sz="1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Água- </a:t>
            </a:r>
            <a:r>
              <a:rPr lang="pt-BR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Í</a:t>
            </a:r>
            <a:r>
              <a:rPr lang="pt-BR" sz="1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ndice de atendimento %</a:t>
            </a:r>
            <a:endParaRPr lang="pt-BR" sz="1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Retângulo de cantos arredondados 164"/>
          <p:cNvSpPr/>
          <p:nvPr/>
        </p:nvSpPr>
        <p:spPr>
          <a:xfrm>
            <a:off x="6135729" y="5250657"/>
            <a:ext cx="2356921" cy="199887"/>
          </a:xfrm>
          <a:prstGeom prst="roundRect">
            <a:avLst>
              <a:gd name="adj" fmla="val 620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39850" eaLnBrk="1" hangingPunct="1">
              <a:spcBef>
                <a:spcPts val="100"/>
              </a:spcBef>
              <a:spcAft>
                <a:spcPts val="100"/>
              </a:spcAft>
            </a:pPr>
            <a:r>
              <a:rPr lang="pt-BR" sz="1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Esgoto – Índice de tratamento %</a:t>
            </a:r>
            <a:endParaRPr lang="pt-BR" sz="1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6" name="Picture 21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51" l="0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03" y="4965723"/>
            <a:ext cx="384925" cy="19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2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20" y="4620790"/>
            <a:ext cx="430209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22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-2"/>
          <a:stretch/>
        </p:blipFill>
        <p:spPr bwMode="auto">
          <a:xfrm>
            <a:off x="5690149" y="5242623"/>
            <a:ext cx="521596" cy="18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9" name="Retângulo de cantos arredondados 168"/>
          <p:cNvSpPr/>
          <p:nvPr/>
        </p:nvSpPr>
        <p:spPr>
          <a:xfrm>
            <a:off x="6101561" y="4987441"/>
            <a:ext cx="2425258" cy="199887"/>
          </a:xfrm>
          <a:prstGeom prst="roundRect">
            <a:avLst>
              <a:gd name="adj" fmla="val 6201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339850" eaLnBrk="1" hangingPunct="1">
              <a:spcBef>
                <a:spcPts val="100"/>
              </a:spcBef>
              <a:spcAft>
                <a:spcPts val="100"/>
              </a:spcAft>
            </a:pPr>
            <a:r>
              <a:rPr lang="pt-BR" sz="1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Esgoto – Índice de atendimento %</a:t>
            </a:r>
            <a:endParaRPr lang="pt-BR" sz="1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70" name="Grupo 169"/>
          <p:cNvGrpSpPr/>
          <p:nvPr/>
        </p:nvGrpSpPr>
        <p:grpSpPr>
          <a:xfrm>
            <a:off x="4364193" y="4575400"/>
            <a:ext cx="845106" cy="755299"/>
            <a:chOff x="1946863" y="1469250"/>
            <a:chExt cx="845107" cy="755299"/>
          </a:xfrm>
        </p:grpSpPr>
        <p:sp>
          <p:nvSpPr>
            <p:cNvPr id="171" name="Elipse 170"/>
            <p:cNvSpPr/>
            <p:nvPr/>
          </p:nvSpPr>
          <p:spPr>
            <a:xfrm>
              <a:off x="1946863" y="1469250"/>
              <a:ext cx="815563" cy="755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0000"/>
                </a:solidFill>
              </a:endParaRPr>
            </a:p>
          </p:txBody>
        </p:sp>
        <p:pic>
          <p:nvPicPr>
            <p:cNvPr id="172" name="Picture 20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581" y="1577187"/>
              <a:ext cx="202464" cy="18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21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565" y="1803583"/>
              <a:ext cx="181151" cy="149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CaixaDeTexto 173"/>
            <p:cNvSpPr txBox="1"/>
            <p:nvPr/>
          </p:nvSpPr>
          <p:spPr>
            <a:xfrm>
              <a:off x="2209886" y="1520979"/>
              <a:ext cx="569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83,3%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75" name="CaixaDeTexto 174"/>
            <p:cNvSpPr txBox="1"/>
            <p:nvPr/>
          </p:nvSpPr>
          <p:spPr>
            <a:xfrm>
              <a:off x="2225788" y="1725096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51,9%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76" name="CaixaDeTexto 175"/>
            <p:cNvSpPr txBox="1"/>
            <p:nvPr/>
          </p:nvSpPr>
          <p:spPr>
            <a:xfrm>
              <a:off x="2194058" y="1896799"/>
              <a:ext cx="5661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 smtClean="0">
                  <a:solidFill>
                    <a:srgbClr val="000000"/>
                  </a:solidFill>
                  <a:latin typeface="+mj-lt"/>
                </a:rPr>
                <a:t>52,6%</a:t>
              </a:r>
              <a:endParaRPr lang="pt-BR" sz="1200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77" name="Picture 2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-2"/>
            <a:stretch/>
          </p:blipFill>
          <p:spPr bwMode="auto">
            <a:xfrm>
              <a:off x="2047167" y="1980155"/>
              <a:ext cx="245472" cy="139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78" name="CaixaDeTexto 177"/>
          <p:cNvSpPr txBox="1"/>
          <p:nvPr/>
        </p:nvSpPr>
        <p:spPr>
          <a:xfrm>
            <a:off x="4431458" y="4271734"/>
            <a:ext cx="6909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solidFill>
                  <a:srgbClr val="008B3A"/>
                </a:solidFill>
              </a:rPr>
              <a:t>Brasil </a:t>
            </a:r>
            <a:endParaRPr lang="pt-BR" sz="1400" b="1" u="sng" dirty="0">
              <a:solidFill>
                <a:srgbClr val="008B3A"/>
              </a:solidFill>
            </a:endParaRPr>
          </a:p>
        </p:txBody>
      </p:sp>
      <p:sp>
        <p:nvSpPr>
          <p:cNvPr id="179" name="Retângulo 178"/>
          <p:cNvSpPr/>
          <p:nvPr/>
        </p:nvSpPr>
        <p:spPr>
          <a:xfrm>
            <a:off x="5580112" y="4476462"/>
            <a:ext cx="2995410" cy="995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0" name="CaixaDeTexto 179"/>
          <p:cNvSpPr txBox="1"/>
          <p:nvPr/>
        </p:nvSpPr>
        <p:spPr>
          <a:xfrm>
            <a:off x="3829929" y="5528494"/>
            <a:ext cx="5369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</a:rPr>
              <a:t>Fontes: PLANSAB e  SNIS 2016.</a:t>
            </a:r>
            <a:endParaRPr lang="pt-BR" sz="1000" dirty="0">
              <a:solidFill>
                <a:schemeClr val="bg1"/>
              </a:solidFill>
            </a:endParaRPr>
          </a:p>
        </p:txBody>
      </p:sp>
      <p:graphicFrame>
        <p:nvGraphicFramePr>
          <p:cNvPr id="181" name="Diagrama 180"/>
          <p:cNvGraphicFramePr/>
          <p:nvPr>
            <p:extLst>
              <p:ext uri="{D42A27DB-BD31-4B8C-83A1-F6EECF244321}">
                <p14:modId xmlns:p14="http://schemas.microsoft.com/office/powerpoint/2010/main" val="1785636733"/>
              </p:ext>
            </p:extLst>
          </p:nvPr>
        </p:nvGraphicFramePr>
        <p:xfrm>
          <a:off x="5514579" y="280289"/>
          <a:ext cx="3521917" cy="458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268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4680585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2857182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– Brasil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851633" y="5506246"/>
            <a:ext cx="5369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</a:rPr>
              <a:t>Fontes: PLANSAB e  SNIS, com atualização monetária feita pelo INCC.</a:t>
            </a:r>
            <a:endParaRPr lang="pt-BR" sz="1000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5181" y="1124744"/>
            <a:ext cx="8580475" cy="2556901"/>
            <a:chOff x="255181" y="1233377"/>
            <a:chExt cx="9037675" cy="2716692"/>
          </a:xfrm>
        </p:grpSpPr>
        <p:graphicFrame>
          <p:nvGraphicFramePr>
            <p:cNvPr id="17" name="Gráfico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0534232"/>
                </p:ext>
              </p:extLst>
            </p:nvPr>
          </p:nvGraphicFramePr>
          <p:xfrm>
            <a:off x="255181" y="1844824"/>
            <a:ext cx="8612372" cy="2105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8" name="Conector reto 17"/>
            <p:cNvCxnSpPr/>
            <p:nvPr/>
          </p:nvCxnSpPr>
          <p:spPr>
            <a:xfrm flipV="1">
              <a:off x="574158" y="1605455"/>
              <a:ext cx="8261498" cy="42530"/>
            </a:xfrm>
            <a:prstGeom prst="line">
              <a:avLst/>
            </a:prstGeom>
            <a:ln w="57150">
              <a:solidFill>
                <a:srgbClr val="008B3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489098" y="1233377"/>
              <a:ext cx="7389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000000"/>
                  </a:solidFill>
                </a:rPr>
                <a:t>Investimento anual necessário (PLANSAB): R$ 20,9 bilhões (valores 2016) </a:t>
              </a:r>
              <a:endParaRPr lang="pt-BR" dirty="0">
                <a:solidFill>
                  <a:srgbClr val="000000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55181" y="1233377"/>
              <a:ext cx="9037675" cy="264566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530947849"/>
              </p:ext>
            </p:extLst>
          </p:nvPr>
        </p:nvGraphicFramePr>
        <p:xfrm>
          <a:off x="342007" y="3686822"/>
          <a:ext cx="8334449" cy="183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8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2" y="372813"/>
            <a:ext cx="6156253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4995588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municipais – Dados gerais 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45335933"/>
              </p:ext>
            </p:extLst>
          </p:nvPr>
        </p:nvGraphicFramePr>
        <p:xfrm>
          <a:off x="145139" y="3717032"/>
          <a:ext cx="881935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96294358"/>
              </p:ext>
            </p:extLst>
          </p:nvPr>
        </p:nvGraphicFramePr>
        <p:xfrm>
          <a:off x="143508" y="1092813"/>
          <a:ext cx="8879764" cy="25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774559" y="5517232"/>
            <a:ext cx="5369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</a:rPr>
              <a:t>Fonte: SNIS.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79512" y="2996952"/>
            <a:ext cx="8748464" cy="2880320"/>
            <a:chOff x="292284" y="3490543"/>
            <a:chExt cx="9425874" cy="2995302"/>
          </a:xfrm>
        </p:grpSpPr>
        <p:graphicFrame>
          <p:nvGraphicFramePr>
            <p:cNvPr id="4" name="Gráfico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6412737"/>
                </p:ext>
              </p:extLst>
            </p:nvPr>
          </p:nvGraphicFramePr>
          <p:xfrm>
            <a:off x="292284" y="3509283"/>
            <a:ext cx="9425874" cy="2976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CaixaDeTexto 3"/>
            <p:cNvSpPr txBox="1"/>
            <p:nvPr/>
          </p:nvSpPr>
          <p:spPr>
            <a:xfrm>
              <a:off x="1401845" y="4835683"/>
              <a:ext cx="478360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765</a:t>
              </a:r>
            </a:p>
          </p:txBody>
        </p:sp>
        <p:sp>
          <p:nvSpPr>
            <p:cNvPr id="6" name="CaixaDeTexto 4"/>
            <p:cNvSpPr txBox="1"/>
            <p:nvPr/>
          </p:nvSpPr>
          <p:spPr>
            <a:xfrm>
              <a:off x="2066653" y="4535982"/>
              <a:ext cx="478360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985</a:t>
              </a:r>
            </a:p>
          </p:txBody>
        </p:sp>
        <p:sp>
          <p:nvSpPr>
            <p:cNvPr id="7" name="CaixaDeTexto 5"/>
            <p:cNvSpPr txBox="1"/>
            <p:nvPr/>
          </p:nvSpPr>
          <p:spPr>
            <a:xfrm>
              <a:off x="2659982" y="4293191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1.137</a:t>
              </a:r>
            </a:p>
          </p:txBody>
        </p:sp>
        <p:sp>
          <p:nvSpPr>
            <p:cNvPr id="8" name="CaixaDeTexto 6"/>
            <p:cNvSpPr txBox="1"/>
            <p:nvPr/>
          </p:nvSpPr>
          <p:spPr>
            <a:xfrm>
              <a:off x="3335857" y="4010758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1.347</a:t>
              </a:r>
            </a:p>
          </p:txBody>
        </p:sp>
        <p:sp>
          <p:nvSpPr>
            <p:cNvPr id="9" name="CaixaDeTexto 7"/>
            <p:cNvSpPr txBox="1"/>
            <p:nvPr/>
          </p:nvSpPr>
          <p:spPr>
            <a:xfrm>
              <a:off x="3988168" y="3703426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1.569</a:t>
              </a:r>
            </a:p>
          </p:txBody>
        </p:sp>
        <p:sp>
          <p:nvSpPr>
            <p:cNvPr id="10" name="CaixaDeTexto 8"/>
            <p:cNvSpPr txBox="1"/>
            <p:nvPr/>
          </p:nvSpPr>
          <p:spPr>
            <a:xfrm>
              <a:off x="4660273" y="3566859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1.666</a:t>
              </a:r>
            </a:p>
          </p:txBody>
        </p:sp>
        <p:sp>
          <p:nvSpPr>
            <p:cNvPr id="11" name="CaixaDeTexto 9"/>
            <p:cNvSpPr txBox="1"/>
            <p:nvPr/>
          </p:nvSpPr>
          <p:spPr>
            <a:xfrm>
              <a:off x="5417038" y="4010758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1.346</a:t>
              </a:r>
            </a:p>
          </p:txBody>
        </p:sp>
        <p:sp>
          <p:nvSpPr>
            <p:cNvPr id="12" name="CaixaDeTexto 10"/>
            <p:cNvSpPr txBox="1"/>
            <p:nvPr/>
          </p:nvSpPr>
          <p:spPr>
            <a:xfrm>
              <a:off x="6069349" y="3490543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1.722</a:t>
              </a:r>
            </a:p>
          </p:txBody>
        </p:sp>
        <p:sp>
          <p:nvSpPr>
            <p:cNvPr id="13" name="CaixaDeTexto 11"/>
            <p:cNvSpPr txBox="1"/>
            <p:nvPr/>
          </p:nvSpPr>
          <p:spPr>
            <a:xfrm>
              <a:off x="6721660" y="4187223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1.219</a:t>
              </a:r>
            </a:p>
          </p:txBody>
        </p:sp>
        <p:sp>
          <p:nvSpPr>
            <p:cNvPr id="14" name="CaixaDeTexto 12"/>
            <p:cNvSpPr txBox="1"/>
            <p:nvPr/>
          </p:nvSpPr>
          <p:spPr>
            <a:xfrm>
              <a:off x="7449326" y="4080782"/>
              <a:ext cx="652311" cy="2128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solidFill>
                <a:srgbClr val="C00000"/>
              </a:solidFill>
              <a:prstDash val="sysDash"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1.293</a:t>
              </a:r>
            </a:p>
          </p:txBody>
        </p:sp>
      </p:grp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862233404"/>
              </p:ext>
            </p:extLst>
          </p:nvPr>
        </p:nvGraphicFramePr>
        <p:xfrm>
          <a:off x="51983" y="1013386"/>
          <a:ext cx="8855433" cy="2048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Retângulo 16"/>
          <p:cNvSpPr/>
          <p:nvPr/>
        </p:nvSpPr>
        <p:spPr>
          <a:xfrm>
            <a:off x="-3" y="372813"/>
            <a:ext cx="5743195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45138" y="544303"/>
            <a:ext cx="5263290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municipais – Investimentos  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833851" y="5733256"/>
            <a:ext cx="5369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</a:rPr>
              <a:t>Fonte: SNIS.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3" y="372813"/>
            <a:ext cx="5743195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3628227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PPPs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municipais 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esgoto</a:t>
            </a:r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724" y="1135352"/>
            <a:ext cx="4511921" cy="2031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0000"/>
                </a:solidFill>
              </a:rPr>
              <a:t>Rio Claro (SP)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Concessionária: BRK Ambiental</a:t>
            </a:r>
          </a:p>
          <a:p>
            <a:r>
              <a:rPr lang="pt-BR" dirty="0">
                <a:solidFill>
                  <a:srgbClr val="000000"/>
                </a:solidFill>
              </a:rPr>
              <a:t>Escopo: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Investimento comprometido: R$ 146 milhões</a:t>
            </a:r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Início da PPP: 2007</a:t>
            </a:r>
            <a:endParaRPr lang="pt-BR" dirty="0" smtClean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000000"/>
                </a:solidFill>
              </a:rPr>
              <a:t>Benefícios: Tratamento de esgoto aumentou de 10% para 68%.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723" y="3212976"/>
            <a:ext cx="4511922" cy="23083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000000"/>
                </a:solidFill>
              </a:rPr>
              <a:t>Piracicaba (SP)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Concessionária: AEGEA</a:t>
            </a:r>
          </a:p>
          <a:p>
            <a:r>
              <a:rPr lang="pt-BR" dirty="0">
                <a:solidFill>
                  <a:srgbClr val="000000"/>
                </a:solidFill>
              </a:rPr>
              <a:t>Escopo: Expansão e melhorias da rede e tratamento de esgoto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Investimento comprometido: R</a:t>
            </a:r>
            <a:r>
              <a:rPr lang="pt-BR" dirty="0">
                <a:solidFill>
                  <a:srgbClr val="000000"/>
                </a:solidFill>
              </a:rPr>
              <a:t>$ </a:t>
            </a:r>
            <a:r>
              <a:rPr lang="pt-BR" dirty="0" smtClean="0">
                <a:solidFill>
                  <a:srgbClr val="000000"/>
                </a:solidFill>
              </a:rPr>
              <a:t>333 </a:t>
            </a:r>
            <a:r>
              <a:rPr lang="pt-BR" dirty="0">
                <a:solidFill>
                  <a:srgbClr val="000000"/>
                </a:solidFill>
              </a:rPr>
              <a:t>milhões</a:t>
            </a:r>
          </a:p>
          <a:p>
            <a:r>
              <a:rPr lang="pt-BR" dirty="0">
                <a:solidFill>
                  <a:srgbClr val="000000"/>
                </a:solidFill>
              </a:rPr>
              <a:t>Início da PPP: 2012 </a:t>
            </a:r>
          </a:p>
          <a:p>
            <a:r>
              <a:rPr lang="pt-BR" dirty="0">
                <a:solidFill>
                  <a:srgbClr val="000000"/>
                </a:solidFill>
              </a:rPr>
              <a:t>Benefícios: Universalização da coleta e tratamento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5438" y="5559043"/>
            <a:ext cx="89350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chemeClr val="bg1"/>
                </a:solidFill>
              </a:rPr>
              <a:t>Fonte: </a:t>
            </a:r>
            <a:r>
              <a:rPr lang="pt-BR" sz="1000" dirty="0" smtClean="0">
                <a:solidFill>
                  <a:schemeClr val="bg1"/>
                </a:solidFill>
              </a:rPr>
              <a:t>SNIS 2016, </a:t>
            </a:r>
            <a:r>
              <a:rPr lang="pt-BR" sz="1000" dirty="0" smtClean="0">
                <a:solidFill>
                  <a:schemeClr val="bg1"/>
                </a:solidFill>
              </a:rPr>
              <a:t>Panorama da participação privada no saneamento  2018 (ABCON) e site das  empresas  BRK Ambiental</a:t>
            </a:r>
            <a:r>
              <a:rPr lang="pt-BR" sz="1000" dirty="0">
                <a:solidFill>
                  <a:schemeClr val="bg1"/>
                </a:solidFill>
              </a:rPr>
              <a:t> </a:t>
            </a:r>
            <a:r>
              <a:rPr lang="pt-BR" sz="1000" dirty="0" smtClean="0">
                <a:solidFill>
                  <a:schemeClr val="bg1"/>
                </a:solidFill>
              </a:rPr>
              <a:t> e</a:t>
            </a:r>
            <a:r>
              <a:rPr lang="pt-BR" sz="1000" dirty="0" smtClean="0">
                <a:solidFill>
                  <a:schemeClr val="bg1"/>
                </a:solidFill>
              </a:rPr>
              <a:t>  AEGEA.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601802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5793884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aumentar os investimentos e o acesso?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9595692"/>
              </p:ext>
            </p:extLst>
          </p:nvPr>
        </p:nvGraphicFramePr>
        <p:xfrm>
          <a:off x="-252536" y="993331"/>
          <a:ext cx="7920880" cy="452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8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372813"/>
            <a:ext cx="6018028" cy="72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5138" y="544303"/>
            <a:ext cx="2325114" cy="377020"/>
          </a:xfrm>
          <a:prstGeom prst="rect">
            <a:avLst/>
          </a:prstGeom>
        </p:spPr>
        <p:txBody>
          <a:bodyPr wrap="none" lIns="68575" tIns="34287" rIns="68575" bIns="34287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Avanços recentes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020030"/>
              </p:ext>
            </p:extLst>
          </p:nvPr>
        </p:nvGraphicFramePr>
        <p:xfrm>
          <a:off x="145139" y="1217033"/>
          <a:ext cx="8315294" cy="43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27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1087</Words>
  <Application>Microsoft Office PowerPoint</Application>
  <PresentationFormat>Apresentação na tela (4:3)</PresentationFormat>
  <Paragraphs>210</Paragraphs>
  <Slides>13</Slides>
  <Notes>0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Tema do Office</vt:lpstr>
      <vt:lpstr>Microsoft Excel Worksheet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Leticia Barbosa Pimentel</cp:lastModifiedBy>
  <cp:revision>18</cp:revision>
  <cp:lastPrinted>2018-05-25T19:29:01Z</cp:lastPrinted>
  <dcterms:created xsi:type="dcterms:W3CDTF">2018-05-02T19:43:05Z</dcterms:created>
  <dcterms:modified xsi:type="dcterms:W3CDTF">2018-05-25T19:29:51Z</dcterms:modified>
</cp:coreProperties>
</file>