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2" r:id="rId2"/>
    <p:sldMasterId id="2147483660" r:id="rId3"/>
    <p:sldMasterId id="2147483656" r:id="rId4"/>
  </p:sldMasterIdLst>
  <p:notesMasterIdLst>
    <p:notesMasterId r:id="rId23"/>
  </p:notesMasterIdLst>
  <p:handoutMasterIdLst>
    <p:handoutMasterId r:id="rId24"/>
  </p:handoutMasterIdLst>
  <p:sldIdLst>
    <p:sldId id="260" r:id="rId5"/>
    <p:sldId id="263" r:id="rId6"/>
    <p:sldId id="287" r:id="rId7"/>
    <p:sldId id="278" r:id="rId8"/>
    <p:sldId id="281" r:id="rId9"/>
    <p:sldId id="282" r:id="rId10"/>
    <p:sldId id="285" r:id="rId11"/>
    <p:sldId id="283" r:id="rId12"/>
    <p:sldId id="284" r:id="rId13"/>
    <p:sldId id="268" r:id="rId14"/>
    <p:sldId id="280" r:id="rId15"/>
    <p:sldId id="270" r:id="rId16"/>
    <p:sldId id="274" r:id="rId17"/>
    <p:sldId id="269" r:id="rId18"/>
    <p:sldId id="279" r:id="rId19"/>
    <p:sldId id="271" r:id="rId20"/>
    <p:sldId id="272" r:id="rId21"/>
    <p:sldId id="261" r:id="rId22"/>
  </p:sldIdLst>
  <p:sldSz cx="9144000" cy="6858000" type="screen4x3"/>
  <p:notesSz cx="6811963" cy="994568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2E9157-3A58-428D-996D-E95586FF3AA4}" type="datetimeFigureOut">
              <a:rPr lang="pt-BR"/>
              <a:pPr>
                <a:defRPr/>
              </a:pPr>
              <a:t>25/05/2018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B13246-6FF8-4E0E-A681-39FA5BD42C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98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78D23A-233E-4615-BA27-690AC0C07E4E}" type="datetimeFigureOut">
              <a:rPr lang="pt-BR"/>
              <a:pPr>
                <a:defRPr/>
              </a:pPr>
              <a:t>25/05/2018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879" y="4724759"/>
            <a:ext cx="5450207" cy="4475083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33A7DE-072A-4DC8-B5B5-8CAB5AEC6A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576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084989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03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57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44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15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9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68088"/>
            <a:ext cx="1979712" cy="74443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27" y="5733256"/>
            <a:ext cx="1631025" cy="580245"/>
          </a:xfrm>
          <a:prstGeom prst="rect">
            <a:avLst/>
          </a:prstGeom>
        </p:spPr>
      </p:pic>
      <p:pic>
        <p:nvPicPr>
          <p:cNvPr id="5" name="Picture 2" descr="logo congress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3192289" cy="122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assemae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07176"/>
            <a:ext cx="1251664" cy="81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6704969" y="219799"/>
            <a:ext cx="888385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REALIZAÇÃO:</a:t>
            </a:r>
            <a:endParaRPr lang="pt-BR" sz="1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 userDrawn="1"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 b="10418"/>
          <a:stretch/>
        </p:blipFill>
        <p:spPr bwMode="auto">
          <a:xfrm>
            <a:off x="7612903" y="288007"/>
            <a:ext cx="1351585" cy="4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ogo congresso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1430207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 userDrawn="1"/>
        </p:nvSpPr>
        <p:spPr>
          <a:xfrm>
            <a:off x="7740352" y="6491407"/>
            <a:ext cx="882356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REALIZAÇÃO:</a:t>
            </a:r>
            <a:endParaRPr lang="pt-BR" sz="800" b="1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2" descr="Resultado de imagem para assemae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39" y="6403812"/>
            <a:ext cx="606913" cy="39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1" name="Picture 2" descr="logo congresso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1430207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 userDrawn="1"/>
        </p:nvSpPr>
        <p:spPr>
          <a:xfrm>
            <a:off x="7740352" y="6491407"/>
            <a:ext cx="882356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REALIZAÇÃO:</a:t>
            </a:r>
            <a:endParaRPr lang="pt-BR" sz="800" b="1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2" descr="Resultado de imagem para assemae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39" y="6403812"/>
            <a:ext cx="606913" cy="39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7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7" name="CaixaDeTexto 5"/>
          <p:cNvSpPr txBox="1">
            <a:spLocks noChangeArrowheads="1"/>
          </p:cNvSpPr>
          <p:nvPr userDrawn="1"/>
        </p:nvSpPr>
        <p:spPr bwMode="auto">
          <a:xfrm>
            <a:off x="395288" y="1675542"/>
            <a:ext cx="8353425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0066"/>
                </a:solidFill>
              </a:rPr>
              <a:t>____________________________________________________________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DIRETORIA EXECUTIVA DA SANASA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presidente 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-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Arly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 de Lara 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Romêo</a:t>
            </a:r>
            <a:endParaRPr lang="pt-BR" sz="1600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Chefe de Gabinete/Procuradora Geral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</a:t>
            </a:r>
            <a:r>
              <a:rPr lang="pt-BR" sz="16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Maria Paula Balesteros Silva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Administrativo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Paulo Jorge Zeraik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Comercial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Luiz Fernando Lopes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Financeiro e de Rel. com Investidores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Pedro Cláudio da Silva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Técnico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Marco Antônio dos Santos</a:t>
            </a:r>
          </a:p>
          <a:p>
            <a:pPr algn="ctr" eaLnBrk="1" hangingPunct="1">
              <a:lnSpc>
                <a:spcPct val="150000"/>
              </a:lnSpc>
            </a:pPr>
            <a:endParaRPr lang="pt-BR" sz="10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2060"/>
                </a:solidFill>
              </a:rPr>
              <a:t>www.sanasa.com.br    0800 77 21 195</a:t>
            </a:r>
            <a:endParaRPr lang="pt-BR" dirty="0" smtClean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5756561"/>
            <a:ext cx="1646701" cy="61921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913" y="5809134"/>
            <a:ext cx="1405985" cy="5001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467544" y="1484784"/>
            <a:ext cx="8065269" cy="208823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395908" y="1620959"/>
            <a:ext cx="813690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pt-BR" sz="2800" b="1" dirty="0" smtClean="0"/>
              <a:t>UTILIZAÇÃO </a:t>
            </a:r>
            <a:r>
              <a:rPr lang="pt-BR" sz="2800" b="1" dirty="0"/>
              <a:t>DE INDICADORES DE PERDAS E EFICIÊNCIA ENERGÉTICA COMO FERRAMENTA DE AUDITORIA NA GESTÃO DA EMPRESA DE </a:t>
            </a:r>
            <a:r>
              <a:rPr lang="pt-BR" sz="2800" b="1" dirty="0" smtClean="0"/>
              <a:t>SANEAMENTO</a:t>
            </a:r>
            <a:endParaRPr lang="pt-BR" sz="28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718195" y="4005064"/>
            <a:ext cx="5814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pt-BR" sz="2400" b="1" baseline="30000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Autor:</a:t>
            </a:r>
            <a:r>
              <a:rPr lang="pt-BR" sz="2400" b="1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</a:t>
            </a:r>
          </a:p>
          <a:p>
            <a:pPr algn="r" defTabSz="457200"/>
            <a:r>
              <a:rPr lang="pt-BR" sz="2000" b="1" dirty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</a:t>
            </a:r>
            <a:r>
              <a:rPr lang="pt-BR" sz="2000" b="1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         Claudio Luiz </a:t>
            </a:r>
            <a:r>
              <a:rPr lang="pt-BR" sz="2000" b="1" dirty="0" err="1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Tiozzi</a:t>
            </a:r>
            <a:r>
              <a:rPr lang="pt-BR" sz="2000" b="1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Rubio </a:t>
            </a:r>
          </a:p>
          <a:p>
            <a:pPr algn="r" defTabSz="457200"/>
            <a:r>
              <a:rPr lang="pt-BR" sz="2000" b="1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          </a:t>
            </a:r>
            <a:endParaRPr lang="pt-BR" sz="2000" b="1" dirty="0">
              <a:solidFill>
                <a:schemeClr val="tx2"/>
              </a:solidFill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ICEEVF COM DADOS SNIS 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70285" y="93311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ICEEVF – Índice de Consumo de Energia </a:t>
            </a:r>
            <a:r>
              <a:rPr lang="pt-BR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Elétrica </a:t>
            </a:r>
            <a:r>
              <a:rPr lang="pt-BR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em Sistemas de Água </a:t>
            </a:r>
            <a:r>
              <a:rPr lang="pt-BR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por Volume Faturado  </a:t>
            </a:r>
            <a:r>
              <a:rPr lang="pt-BR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 (</a:t>
            </a:r>
            <a:r>
              <a:rPr lang="pt-BR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KWh/m3)</a:t>
            </a:r>
          </a:p>
          <a:p>
            <a:endParaRPr lang="pt-BR" b="1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64650" y="1740113"/>
            <a:ext cx="8441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1F497D"/>
                </a:solidFill>
                <a:latin typeface="Calibri"/>
                <a:cs typeface="+mn-cs"/>
              </a:rPr>
              <a:t>Dividindo IN058/IN013  temos:</a:t>
            </a:r>
            <a:endParaRPr lang="pt-BR" sz="2400" dirty="0">
              <a:solidFill>
                <a:srgbClr val="1F497D"/>
              </a:solidFill>
              <a:latin typeface="Calibri"/>
              <a:cs typeface="+mn-cs"/>
            </a:endParaRPr>
          </a:p>
        </p:txBody>
      </p:sp>
      <p:pic>
        <p:nvPicPr>
          <p:cNvPr id="1028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59247"/>
            <a:ext cx="8451869" cy="196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264650" y="3311130"/>
            <a:ext cx="8441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1F497D"/>
                </a:solidFill>
                <a:latin typeface="Calibri"/>
                <a:cs typeface="+mn-cs"/>
              </a:rPr>
              <a:t>OBS: Desconsiderado o Volume de Serviço </a:t>
            </a:r>
            <a:endParaRPr lang="pt-BR" sz="2400" dirty="0">
              <a:solidFill>
                <a:srgbClr val="1F497D"/>
              </a:solidFill>
              <a:latin typeface="Calibri"/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48614"/>
            <a:ext cx="2448272" cy="94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50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COMPARATIVO ICEEVF X IN058/IN013 </a:t>
            </a:r>
          </a:p>
          <a:p>
            <a:pPr algn="ctr" eaLnBrk="1" hangingPunct="1"/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1103242"/>
            <a:ext cx="92525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Consumo </a:t>
            </a:r>
            <a:r>
              <a:rPr lang="pt-BR" sz="17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Energia </a:t>
            </a:r>
            <a:r>
              <a:rPr lang="pt-BR" sz="17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Elétrica no </a:t>
            </a:r>
            <a:r>
              <a:rPr lang="pt-BR" sz="17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Sistema </a:t>
            </a:r>
            <a:r>
              <a:rPr lang="pt-BR" sz="17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Água por Volume Faturado – SANASA Campinas  </a:t>
            </a:r>
            <a:endParaRPr lang="pt-BR" sz="17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558213"/>
              </p:ext>
            </p:extLst>
          </p:nvPr>
        </p:nvGraphicFramePr>
        <p:xfrm>
          <a:off x="1187624" y="1916832"/>
          <a:ext cx="5807155" cy="2965716"/>
        </p:xfrm>
        <a:graphic>
          <a:graphicData uri="http://schemas.openxmlformats.org/drawingml/2006/table">
            <a:tbl>
              <a:tblPr firstRow="1" firstCol="1" bandRow="1"/>
              <a:tblGrid>
                <a:gridCol w="1112890"/>
                <a:gridCol w="1112890"/>
                <a:gridCol w="1147563"/>
                <a:gridCol w="1216906"/>
                <a:gridCol w="1216906"/>
              </a:tblGrid>
              <a:tr h="278828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IN058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IN013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ICEEVF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IN058/IN013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88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(KWh/m3)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88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SNIS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SNIS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(KWh/m3)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(KWh/m3)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0,61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15,07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0,724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0,718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0,63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11,21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0,716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0,710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0,62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12,46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0,720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0,708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28">
                <a:tc>
                  <a:txBody>
                    <a:bodyPr/>
                    <a:lstStyle/>
                    <a:p>
                      <a:pPr algn="l"/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MÉDIA ==&gt;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0,720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0,712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DIFERENÇA ==&gt;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1,14%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74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190381"/>
            <a:ext cx="75243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t-BR" b="1" dirty="0" smtClean="0">
                <a:solidFill>
                  <a:schemeClr val="tx2"/>
                </a:solidFill>
                <a:latin typeface="Arial" charset="0"/>
              </a:rPr>
              <a:t>Indicadores </a:t>
            </a:r>
            <a:r>
              <a:rPr lang="pt-BR" b="1" dirty="0">
                <a:solidFill>
                  <a:schemeClr val="tx2"/>
                </a:solidFill>
                <a:latin typeface="Arial" charset="0"/>
              </a:rPr>
              <a:t>de  Perdas e Eficiência Energética - 2009 a </a:t>
            </a:r>
            <a:r>
              <a:rPr lang="pt-BR" b="1" dirty="0" smtClean="0">
                <a:solidFill>
                  <a:schemeClr val="tx2"/>
                </a:solidFill>
                <a:latin typeface="Arial" charset="0"/>
              </a:rPr>
              <a:t>2016                              Valores SNIS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5536" y="9087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SANASA 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78052"/>
            <a:ext cx="4378182" cy="2652017"/>
          </a:xfrm>
          <a:prstGeom prst="rect">
            <a:avLst/>
          </a:prstGeom>
        </p:spPr>
      </p:pic>
      <p:pic>
        <p:nvPicPr>
          <p:cNvPr id="5122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02" y="3693906"/>
            <a:ext cx="4361292" cy="266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932040" y="33477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SABESP</a:t>
            </a:r>
          </a:p>
        </p:txBody>
      </p:sp>
      <p:sp>
        <p:nvSpPr>
          <p:cNvPr id="9" name="Retângulo 8"/>
          <p:cNvSpPr/>
          <p:nvPr/>
        </p:nvSpPr>
        <p:spPr>
          <a:xfrm>
            <a:off x="4767576" y="1340768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1F497D"/>
                </a:solidFill>
                <a:latin typeface="Calibri"/>
                <a:cs typeface="+mn-cs"/>
              </a:rPr>
              <a:t>ICEEVF - Inalterado </a:t>
            </a:r>
            <a:endParaRPr lang="pt-BR" sz="2400" b="1" dirty="0">
              <a:solidFill>
                <a:srgbClr val="1F497D"/>
              </a:solidFill>
              <a:latin typeface="Calibri"/>
              <a:cs typeface="+mn-cs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767576" y="1700808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1F497D"/>
                </a:solidFill>
                <a:latin typeface="Calibri"/>
                <a:cs typeface="+mn-cs"/>
              </a:rPr>
              <a:t>IPF - Melhor </a:t>
            </a:r>
            <a:endParaRPr lang="pt-BR" sz="2400" dirty="0">
              <a:solidFill>
                <a:srgbClr val="1F497D"/>
              </a:solidFill>
              <a:latin typeface="Calibri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788024" y="2204864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1F497D"/>
                </a:solidFill>
                <a:latin typeface="Calibri"/>
                <a:cs typeface="+mn-cs"/>
              </a:rPr>
              <a:t>Aumento Volume Faturado faixa  mínima de consumo 10m3/mês </a:t>
            </a:r>
            <a:endParaRPr lang="pt-BR" sz="2400" dirty="0">
              <a:solidFill>
                <a:srgbClr val="1F497D"/>
              </a:solidFill>
              <a:latin typeface="Calibri"/>
              <a:cs typeface="+mn-cs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28331" y="4263479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1F497D"/>
                </a:solidFill>
                <a:latin typeface="Calibri"/>
                <a:cs typeface="+mn-cs"/>
              </a:rPr>
              <a:t>ICEEVF - Pior  </a:t>
            </a:r>
            <a:endParaRPr lang="pt-BR" sz="2400" b="1" dirty="0">
              <a:solidFill>
                <a:srgbClr val="1F497D"/>
              </a:solidFill>
              <a:latin typeface="Calibri"/>
              <a:cs typeface="+mn-cs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03080" y="4695527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1F497D"/>
                </a:solidFill>
                <a:latin typeface="Calibri"/>
                <a:cs typeface="+mn-cs"/>
              </a:rPr>
              <a:t>IPF - Melhor </a:t>
            </a:r>
            <a:endParaRPr lang="pt-BR" sz="2400" dirty="0">
              <a:solidFill>
                <a:srgbClr val="1F497D"/>
              </a:solidFill>
              <a:latin typeface="Calibri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23528" y="5190291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1F497D"/>
                </a:solidFill>
                <a:latin typeface="Calibri"/>
                <a:cs typeface="+mn-cs"/>
              </a:rPr>
              <a:t>Aumento  Consumo de energia elétrica nos sistemas de água  </a:t>
            </a:r>
            <a:endParaRPr lang="pt-BR" sz="2400" dirty="0">
              <a:solidFill>
                <a:srgbClr val="1F497D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71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9087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CAESB </a:t>
            </a:r>
            <a:r>
              <a:rPr lang="pt-BR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932040" y="33477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SANEPAR </a:t>
            </a:r>
          </a:p>
        </p:txBody>
      </p:sp>
      <p:pic>
        <p:nvPicPr>
          <p:cNvPr id="6146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36" y="1311000"/>
            <a:ext cx="4437910" cy="271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747" y="3728048"/>
            <a:ext cx="4494324" cy="273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77237" y="4294198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1F497D"/>
                </a:solidFill>
                <a:latin typeface="Calibri"/>
                <a:cs typeface="+mn-cs"/>
              </a:rPr>
              <a:t>ICEEVF -  ~ Inalterado</a:t>
            </a:r>
            <a:endParaRPr lang="pt-BR" sz="2400" b="1" dirty="0">
              <a:solidFill>
                <a:srgbClr val="1F497D"/>
              </a:solidFill>
              <a:latin typeface="Calibri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77237" y="4686458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1F497D"/>
                </a:solidFill>
                <a:latin typeface="Calibri"/>
                <a:cs typeface="+mn-cs"/>
              </a:rPr>
              <a:t>IPF -  </a:t>
            </a:r>
            <a:r>
              <a:rPr lang="pt-BR" sz="2400" dirty="0">
                <a:solidFill>
                  <a:srgbClr val="1F497D"/>
                </a:solidFill>
                <a:latin typeface="Calibri"/>
              </a:rPr>
              <a:t>~ Inalterado </a:t>
            </a:r>
            <a:r>
              <a:rPr lang="pt-BR" sz="2400" dirty="0" smtClean="0">
                <a:solidFill>
                  <a:srgbClr val="1F497D"/>
                </a:solidFill>
                <a:latin typeface="Calibri"/>
                <a:cs typeface="+mn-cs"/>
              </a:rPr>
              <a:t> </a:t>
            </a:r>
            <a:endParaRPr lang="pt-BR" sz="2400" dirty="0">
              <a:solidFill>
                <a:srgbClr val="1F497D"/>
              </a:solidFill>
              <a:latin typeface="Calibri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98223" y="5159139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rgbClr val="1F497D"/>
                </a:solidFill>
                <a:latin typeface="Calibri"/>
                <a:cs typeface="+mn-cs"/>
              </a:rPr>
              <a:t>Sistema com eficiência energética e </a:t>
            </a:r>
            <a:r>
              <a:rPr lang="pt-BR" sz="2400" dirty="0">
                <a:solidFill>
                  <a:srgbClr val="1F497D"/>
                </a:solidFill>
                <a:latin typeface="Calibri"/>
                <a:cs typeface="+mn-cs"/>
              </a:rPr>
              <a:t>P</a:t>
            </a:r>
            <a:r>
              <a:rPr lang="pt-BR" sz="2400" dirty="0" smtClean="0">
                <a:solidFill>
                  <a:srgbClr val="1F497D"/>
                </a:solidFill>
                <a:latin typeface="Calibri"/>
                <a:cs typeface="+mn-cs"/>
              </a:rPr>
              <a:t>erdas  praticamente inalterados</a:t>
            </a:r>
            <a:endParaRPr lang="pt-BR" sz="2400" dirty="0">
              <a:solidFill>
                <a:srgbClr val="1F497D"/>
              </a:solidFill>
              <a:latin typeface="Calibri"/>
              <a:cs typeface="+mn-cs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813275" y="1412776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1F497D"/>
                </a:solidFill>
                <a:latin typeface="Calibri"/>
                <a:cs typeface="+mn-cs"/>
              </a:rPr>
              <a:t>ICEEVF - Pior  </a:t>
            </a:r>
            <a:endParaRPr lang="pt-BR" sz="2400" b="1" dirty="0">
              <a:solidFill>
                <a:srgbClr val="1F497D"/>
              </a:solidFill>
              <a:latin typeface="Calibri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788024" y="1844824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1F497D"/>
                </a:solidFill>
                <a:latin typeface="Calibri"/>
                <a:cs typeface="+mn-cs"/>
              </a:rPr>
              <a:t>IPF - Pior </a:t>
            </a:r>
            <a:endParaRPr lang="pt-BR" sz="2400" dirty="0">
              <a:solidFill>
                <a:srgbClr val="1F497D"/>
              </a:solidFill>
              <a:latin typeface="Calibri"/>
              <a:cs typeface="+mn-cs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808472" y="2204864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1F497D"/>
                </a:solidFill>
                <a:latin typeface="Calibri"/>
                <a:cs typeface="+mn-cs"/>
              </a:rPr>
              <a:t>Aumento real  das perdas de faturamento com tendência de baixa. IN058 ~ inalterado </a:t>
            </a:r>
            <a:endParaRPr lang="pt-BR" sz="2400" dirty="0">
              <a:solidFill>
                <a:srgbClr val="1F497D"/>
              </a:solidFill>
              <a:latin typeface="Calibri"/>
              <a:cs typeface="+mn-cs"/>
            </a:endParaRPr>
          </a:p>
        </p:txBody>
      </p:sp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251520" y="190381"/>
            <a:ext cx="75243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t-BR" b="1" dirty="0" smtClean="0">
                <a:solidFill>
                  <a:schemeClr val="tx2"/>
                </a:solidFill>
                <a:latin typeface="Arial" charset="0"/>
              </a:rPr>
              <a:t>Indicadores </a:t>
            </a:r>
            <a:r>
              <a:rPr lang="pt-BR" b="1" dirty="0">
                <a:solidFill>
                  <a:schemeClr val="tx2"/>
                </a:solidFill>
                <a:latin typeface="Arial" charset="0"/>
              </a:rPr>
              <a:t>de  Perdas e Eficiência Energética - 2009 a </a:t>
            </a:r>
            <a:r>
              <a:rPr lang="pt-BR" b="1" dirty="0" smtClean="0">
                <a:solidFill>
                  <a:schemeClr val="tx2"/>
                </a:solidFill>
                <a:latin typeface="Arial" charset="0"/>
              </a:rPr>
              <a:t>2016                              Valores SNIS </a:t>
            </a:r>
          </a:p>
        </p:txBody>
      </p:sp>
    </p:spTree>
    <p:extLst>
      <p:ext uri="{BB962C8B-B14F-4D97-AF65-F5344CB8AC3E}">
        <p14:creationId xmlns:p14="http://schemas.microsoft.com/office/powerpoint/2010/main" val="230386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0" y="261809"/>
            <a:ext cx="78843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200" b="1" dirty="0" smtClean="0">
                <a:solidFill>
                  <a:schemeClr val="tx2"/>
                </a:solidFill>
                <a:latin typeface="Arial" charset="0"/>
              </a:rPr>
              <a:t>Análise </a:t>
            </a:r>
            <a:r>
              <a:rPr lang="pt-BR" sz="2200" b="1" dirty="0">
                <a:solidFill>
                  <a:schemeClr val="tx2"/>
                </a:solidFill>
                <a:latin typeface="Arial" charset="0"/>
              </a:rPr>
              <a:t>dos fatores que influenciam nos </a:t>
            </a:r>
            <a:r>
              <a:rPr lang="pt-BR" sz="2200" b="1" dirty="0" smtClean="0">
                <a:solidFill>
                  <a:schemeClr val="tx2"/>
                </a:solidFill>
                <a:latin typeface="Arial" charset="0"/>
              </a:rPr>
              <a:t>indicadores</a:t>
            </a:r>
            <a:endParaRPr lang="pt-BR" sz="2200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34" y="1337718"/>
            <a:ext cx="8275410" cy="389961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00734" y="5466710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B050"/>
                </a:solidFill>
              </a:rPr>
              <a:t>ICEEVF - Consumo de Energia Elétrica Sistema Água por Volume </a:t>
            </a:r>
            <a:r>
              <a:rPr lang="pt-BR" sz="1600" b="1" dirty="0" smtClean="0">
                <a:solidFill>
                  <a:srgbClr val="00B050"/>
                </a:solidFill>
              </a:rPr>
              <a:t>Faturado </a:t>
            </a:r>
            <a:r>
              <a:rPr lang="pt-BR" sz="1600" b="1" dirty="0">
                <a:solidFill>
                  <a:srgbClr val="00B050"/>
                </a:solidFill>
              </a:rPr>
              <a:t>- (KWh/m</a:t>
            </a:r>
            <a:r>
              <a:rPr lang="pt-BR" sz="1600" b="1" baseline="30000" dirty="0">
                <a:solidFill>
                  <a:srgbClr val="00B050"/>
                </a:solidFill>
              </a:rPr>
              <a:t>3</a:t>
            </a:r>
            <a:r>
              <a:rPr lang="pt-BR" sz="1600" b="1" dirty="0" smtClean="0">
                <a:solidFill>
                  <a:srgbClr val="00B050"/>
                </a:solidFill>
              </a:rPr>
              <a:t>)</a:t>
            </a:r>
            <a:endParaRPr lang="pt-BR" sz="1600" b="1" dirty="0">
              <a:solidFill>
                <a:srgbClr val="00B05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00734" y="5682734"/>
            <a:ext cx="8519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</a:rPr>
              <a:t>IN058 -  Índice de Consumo </a:t>
            </a:r>
            <a:r>
              <a:rPr lang="pt-BR" sz="1600" b="1" dirty="0">
                <a:solidFill>
                  <a:schemeClr val="accent6">
                    <a:lumMod val="75000"/>
                  </a:schemeClr>
                </a:solidFill>
              </a:rPr>
              <a:t>de Energia Elétrica </a:t>
            </a:r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</a:rPr>
              <a:t>em Sistemas de Abastecimento de Água - </a:t>
            </a:r>
            <a:r>
              <a:rPr lang="pt-BR" sz="1600" b="1" dirty="0">
                <a:solidFill>
                  <a:schemeClr val="accent6">
                    <a:lumMod val="75000"/>
                  </a:schemeClr>
                </a:solidFill>
              </a:rPr>
              <a:t>(KWh/m</a:t>
            </a:r>
            <a:r>
              <a:rPr lang="pt-BR" sz="1600" b="1" baseline="300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pt-B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3528" y="5898758"/>
            <a:ext cx="8519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00B0F0"/>
                </a:solidFill>
              </a:rPr>
              <a:t>IN013 -  Índice de Perdas de Faturamento - (%)</a:t>
            </a:r>
            <a:endParaRPr lang="pt-BR" sz="1600" b="1" dirty="0">
              <a:solidFill>
                <a:srgbClr val="00B0F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3528" y="6122315"/>
            <a:ext cx="8519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Nota:  Considerado no mínimo, um dos parâmetros sem variação  para fins didáticos. </a:t>
            </a:r>
            <a:r>
              <a:rPr lang="pt-BR" sz="1600" b="1" dirty="0"/>
              <a:t>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728799" y="948698"/>
            <a:ext cx="5686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Comparativo entre períodos subsequentes </a:t>
            </a:r>
            <a:endParaRPr lang="pt-B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9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RESUMO FINAL 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86583" y="1539820"/>
            <a:ext cx="88789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1F497D"/>
                </a:solidFill>
                <a:latin typeface="Calibri"/>
                <a:cs typeface="+mn-cs"/>
              </a:rPr>
              <a:t>ICEEVF  - Não serve para comparar desempenho de empresas distintas. </a:t>
            </a:r>
            <a:endParaRPr lang="pt-BR" sz="2400" dirty="0">
              <a:solidFill>
                <a:srgbClr val="1F497D"/>
              </a:solidFill>
              <a:latin typeface="Calibri"/>
              <a:cs typeface="+mn-c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1520" y="2524230"/>
            <a:ext cx="8615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1F497D"/>
                </a:solidFill>
                <a:latin typeface="Calibri"/>
                <a:cs typeface="+mn-cs"/>
              </a:rPr>
              <a:t>Alterações no sistema de água devem ser considerados na análise dos indicadores  </a:t>
            </a:r>
            <a:r>
              <a:rPr lang="pt-BR" sz="2400" dirty="0">
                <a:solidFill>
                  <a:srgbClr val="1F497D"/>
                </a:solidFill>
                <a:latin typeface="Calibri"/>
                <a:cs typeface="+mn-cs"/>
              </a:rPr>
              <a:t> </a:t>
            </a:r>
          </a:p>
        </p:txBody>
      </p:sp>
      <p:sp>
        <p:nvSpPr>
          <p:cNvPr id="9" name="Retângulo 8"/>
          <p:cNvSpPr/>
          <p:nvPr/>
        </p:nvSpPr>
        <p:spPr>
          <a:xfrm>
            <a:off x="286583" y="3717912"/>
            <a:ext cx="8615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1F497D"/>
                </a:solidFill>
                <a:latin typeface="Calibri"/>
                <a:cs typeface="+mn-cs"/>
              </a:rPr>
              <a:t>Pode ser calculado com o volume consumido (marcado) para eliminar o efeito da tarifa mínima.   </a:t>
            </a:r>
            <a:r>
              <a:rPr lang="pt-BR" sz="2400" dirty="0">
                <a:solidFill>
                  <a:srgbClr val="1F497D"/>
                </a:solidFill>
                <a:latin typeface="Calibri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4589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RESUMO FINAL 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29518" y="2748018"/>
            <a:ext cx="84414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1F497D"/>
                </a:solidFill>
                <a:latin typeface="Calibri"/>
                <a:cs typeface="+mn-cs"/>
              </a:rPr>
              <a:t>Força </a:t>
            </a:r>
            <a:r>
              <a:rPr lang="pt-BR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análise sistemática </a:t>
            </a:r>
            <a:r>
              <a:rPr lang="pt-BR" sz="2400" dirty="0" smtClean="0">
                <a:solidFill>
                  <a:srgbClr val="1F497D"/>
                </a:solidFill>
                <a:latin typeface="Calibri"/>
                <a:cs typeface="+mn-cs"/>
              </a:rPr>
              <a:t>dos fatores de influência </a:t>
            </a:r>
          </a:p>
          <a:p>
            <a:pPr marL="2628900" lvl="5" indent="-342900"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srgbClr val="FF0000"/>
                </a:solidFill>
                <a:latin typeface="Calibri"/>
                <a:cs typeface="+mn-cs"/>
              </a:rPr>
              <a:t>Energia</a:t>
            </a:r>
            <a:r>
              <a:rPr lang="pt-BR" sz="2400" dirty="0" smtClean="0">
                <a:solidFill>
                  <a:srgbClr val="1F497D"/>
                </a:solidFill>
                <a:latin typeface="Calibri"/>
                <a:cs typeface="+mn-cs"/>
              </a:rPr>
              <a:t> – Perdas na produção de </a:t>
            </a:r>
            <a:r>
              <a:rPr lang="pt-BR" sz="2400" dirty="0" err="1" smtClean="0">
                <a:solidFill>
                  <a:srgbClr val="1F497D"/>
                </a:solidFill>
                <a:latin typeface="Calibri"/>
                <a:cs typeface="+mn-cs"/>
              </a:rPr>
              <a:t>ETAs</a:t>
            </a:r>
            <a:r>
              <a:rPr lang="pt-BR" sz="2400" dirty="0" smtClean="0">
                <a:solidFill>
                  <a:srgbClr val="1F497D"/>
                </a:solidFill>
                <a:latin typeface="Calibri"/>
                <a:cs typeface="+mn-cs"/>
              </a:rPr>
              <a:t>, Sistemas de bombeamento,  Setorização ZA/ZB e etc.</a:t>
            </a:r>
          </a:p>
          <a:p>
            <a:pPr marL="2628900" lvl="5" indent="-342900"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srgbClr val="FF0000"/>
                </a:solidFill>
                <a:latin typeface="Calibri"/>
                <a:cs typeface="+mn-cs"/>
              </a:rPr>
              <a:t>Perdas </a:t>
            </a:r>
            <a:r>
              <a:rPr lang="pt-BR" sz="2400" dirty="0" smtClean="0">
                <a:solidFill>
                  <a:srgbClr val="1F497D"/>
                </a:solidFill>
                <a:latin typeface="Calibri"/>
                <a:cs typeface="+mn-cs"/>
              </a:rPr>
              <a:t>– </a:t>
            </a:r>
            <a:r>
              <a:rPr lang="pt-BR" sz="2400" dirty="0" err="1" smtClean="0">
                <a:solidFill>
                  <a:srgbClr val="1F497D"/>
                </a:solidFill>
                <a:latin typeface="Calibri"/>
                <a:cs typeface="+mn-cs"/>
              </a:rPr>
              <a:t>Submedição</a:t>
            </a:r>
            <a:r>
              <a:rPr lang="pt-BR" sz="2400" dirty="0" smtClean="0">
                <a:solidFill>
                  <a:srgbClr val="1F497D"/>
                </a:solidFill>
                <a:latin typeface="Calibri"/>
                <a:cs typeface="+mn-cs"/>
              </a:rPr>
              <a:t> hidrômetros, vazamentos, tempo reparo, faixa mínima cobrança ... </a:t>
            </a:r>
            <a:r>
              <a:rPr lang="pt-BR" sz="2400" dirty="0" err="1" smtClean="0">
                <a:solidFill>
                  <a:srgbClr val="1F497D"/>
                </a:solidFill>
                <a:latin typeface="Calibri"/>
                <a:cs typeface="+mn-cs"/>
              </a:rPr>
              <a:t>etc</a:t>
            </a:r>
            <a:endParaRPr lang="pt-BR" sz="2400" dirty="0">
              <a:solidFill>
                <a:srgbClr val="1F497D"/>
              </a:solidFill>
              <a:latin typeface="Calibri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29518" y="1124744"/>
            <a:ext cx="8615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1F497D"/>
                </a:solidFill>
                <a:latin typeface="Calibri"/>
                <a:cs typeface="+mn-cs"/>
              </a:rPr>
              <a:t>Parâmetros </a:t>
            </a:r>
            <a:r>
              <a:rPr lang="pt-BR" sz="2400" b="1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+mn-cs"/>
              </a:rPr>
              <a:t>auditáveis</a:t>
            </a:r>
            <a:r>
              <a:rPr lang="pt-BR" sz="2400" dirty="0" smtClean="0">
                <a:solidFill>
                  <a:srgbClr val="1F497D"/>
                </a:solidFill>
                <a:latin typeface="Calibri"/>
                <a:cs typeface="+mn-cs"/>
              </a:rPr>
              <a:t> </a:t>
            </a:r>
            <a:r>
              <a:rPr lang="pt-BR" sz="2400" dirty="0" smtClean="0">
                <a:solidFill>
                  <a:srgbClr val="1F497D"/>
                </a:solidFill>
                <a:latin typeface="Calibri"/>
                <a:cs typeface="+mn-cs"/>
                <a:sym typeface="Wingdings" panose="05000000000000000000" pitchFamily="2" charset="2"/>
              </a:rPr>
              <a:t>    Energia Elétrica </a:t>
            </a:r>
            <a:r>
              <a:rPr lang="pt-BR" sz="2400" dirty="0">
                <a:solidFill>
                  <a:srgbClr val="1F497D"/>
                </a:solidFill>
                <a:latin typeface="Calibri"/>
                <a:cs typeface="+mn-cs"/>
                <a:sym typeface="Wingdings" panose="05000000000000000000" pitchFamily="2" charset="2"/>
              </a:rPr>
              <a:t>C</a:t>
            </a:r>
            <a:r>
              <a:rPr lang="pt-BR" sz="2400" dirty="0" smtClean="0">
                <a:solidFill>
                  <a:srgbClr val="1F497D"/>
                </a:solidFill>
                <a:latin typeface="Calibri"/>
                <a:cs typeface="+mn-cs"/>
                <a:sym typeface="Wingdings" panose="05000000000000000000" pitchFamily="2" charset="2"/>
              </a:rPr>
              <a:t>onsumida</a:t>
            </a:r>
          </a:p>
          <a:p>
            <a:pPr lvl="8"/>
            <a:r>
              <a:rPr lang="pt-BR" sz="2400" dirty="0" smtClean="0">
                <a:solidFill>
                  <a:srgbClr val="1F497D"/>
                </a:solidFill>
                <a:latin typeface="Calibri"/>
                <a:cs typeface="+mn-cs"/>
                <a:sym typeface="Wingdings" panose="05000000000000000000" pitchFamily="2" charset="2"/>
              </a:rPr>
              <a:t> Volume Faturado</a:t>
            </a:r>
            <a:r>
              <a:rPr lang="pt-BR" sz="2400" dirty="0">
                <a:solidFill>
                  <a:srgbClr val="1F497D"/>
                </a:solidFill>
                <a:latin typeface="Calibri"/>
                <a:cs typeface="+mn-cs"/>
              </a:rPr>
              <a:t> </a:t>
            </a:r>
          </a:p>
        </p:txBody>
      </p:sp>
      <p:sp>
        <p:nvSpPr>
          <p:cNvPr id="7" name="Retângulo 6"/>
          <p:cNvSpPr/>
          <p:nvPr/>
        </p:nvSpPr>
        <p:spPr>
          <a:xfrm>
            <a:off x="229518" y="1936381"/>
            <a:ext cx="88789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1F497D"/>
                </a:solidFill>
                <a:latin typeface="Calibri"/>
                <a:cs typeface="+mn-cs"/>
              </a:rPr>
              <a:t>Demostra claramente efeito das </a:t>
            </a:r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ações de combate as perdas </a:t>
            </a:r>
            <a:r>
              <a:rPr lang="pt-BR" sz="2400" dirty="0" smtClean="0">
                <a:solidFill>
                  <a:srgbClr val="1F497D"/>
                </a:solidFill>
                <a:latin typeface="Calibri"/>
                <a:cs typeface="+mn-cs"/>
              </a:rPr>
              <a:t>de água e </a:t>
            </a:r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eficiência energética</a:t>
            </a:r>
            <a:r>
              <a:rPr lang="pt-BR" sz="2400" dirty="0" smtClean="0">
                <a:solidFill>
                  <a:srgbClr val="1F497D"/>
                </a:solidFill>
                <a:latin typeface="Calibri"/>
                <a:cs typeface="+mn-cs"/>
              </a:rPr>
              <a:t>.</a:t>
            </a:r>
            <a:endParaRPr lang="pt-BR" sz="2400" dirty="0">
              <a:solidFill>
                <a:srgbClr val="1F497D"/>
              </a:solidFill>
              <a:latin typeface="Calibri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29518" y="5406315"/>
            <a:ext cx="8462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1F497D"/>
                </a:solidFill>
                <a:latin typeface="Calibri"/>
                <a:cs typeface="+mn-cs"/>
              </a:rPr>
              <a:t>Validação dos  indicadores de perdas </a:t>
            </a:r>
            <a:r>
              <a:rPr lang="pt-BR" sz="2400" dirty="0" smtClean="0">
                <a:solidFill>
                  <a:srgbClr val="00B050"/>
                </a:solidFill>
                <a:latin typeface="Calibri"/>
                <a:cs typeface="+mn-cs"/>
              </a:rPr>
              <a:t>(Tendência) </a:t>
            </a:r>
            <a:endParaRPr lang="pt-BR" sz="2400" dirty="0">
              <a:solidFill>
                <a:srgbClr val="00B05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0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395536" y="2852936"/>
            <a:ext cx="7272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b="1" dirty="0" smtClean="0">
                <a:solidFill>
                  <a:schemeClr val="tx2"/>
                </a:solidFill>
                <a:latin typeface="Arial" charset="0"/>
              </a:rPr>
              <a:t>OBRIGADO !!!!</a:t>
            </a:r>
            <a:endParaRPr lang="pt-BR" sz="28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57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/>
          </p:cNvSpPr>
          <p:nvPr/>
        </p:nvSpPr>
        <p:spPr bwMode="auto">
          <a:xfrm>
            <a:off x="0" y="1052736"/>
            <a:ext cx="91440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200" b="1" dirty="0" smtClean="0">
                <a:solidFill>
                  <a:srgbClr val="000066"/>
                </a:solidFill>
                <a:latin typeface="Arial" charset="0"/>
              </a:rPr>
              <a:t>CLAUDIO LUIZ TIOZZI RUBIO </a:t>
            </a: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i="1" dirty="0" smtClean="0">
                <a:solidFill>
                  <a:srgbClr val="000066"/>
                </a:solidFill>
                <a:latin typeface="Arial" charset="0"/>
              </a:rPr>
              <a:t>Consultor técnico / Gerencia de Controle de Perdas e Sistemas </a:t>
            </a: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i="1" dirty="0" smtClean="0">
                <a:solidFill>
                  <a:srgbClr val="000066"/>
                </a:solidFill>
                <a:latin typeface="Arial" charset="0"/>
              </a:rPr>
              <a:t>(19)3348-5861 – claudio.rubio@sanasa.com.br</a:t>
            </a:r>
            <a:endParaRPr lang="pt-BR" sz="1600" i="1" dirty="0">
              <a:solidFill>
                <a:srgbClr val="0099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82415"/>
            <a:ext cx="727280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MUNICÍPIO DE CAMPINAS-SP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869455"/>
            <a:ext cx="8280920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2200" b="1" dirty="0">
                <a:solidFill>
                  <a:schemeClr val="tx2"/>
                </a:solidFill>
                <a:latin typeface="Arial" charset="0"/>
              </a:rPr>
              <a:t>Está localizado em uma região Metropolitana composta por: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47517" y="1336640"/>
            <a:ext cx="6048672" cy="553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09" y="2972745"/>
            <a:ext cx="3528159" cy="329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3163103" y="4941167"/>
            <a:ext cx="3048003" cy="628286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stealth" w="med" len="med"/>
          </a:ln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682948" y="4617819"/>
            <a:ext cx="14688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200" dirty="0">
                <a:solidFill>
                  <a:srgbClr val="000066"/>
                </a:solidFill>
              </a:rPr>
              <a:t>Estado de São Paulo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3525" y="1301820"/>
            <a:ext cx="5817318" cy="11695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1F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pt-BR" dirty="0" smtClean="0">
                <a:solidFill>
                  <a:schemeClr val="tx2"/>
                </a:solidFill>
              </a:rPr>
              <a:t>20 municípios (5 </a:t>
            </a:r>
            <a:r>
              <a:rPr lang="pt-BR" dirty="0">
                <a:solidFill>
                  <a:schemeClr val="tx2"/>
                </a:solidFill>
              </a:rPr>
              <a:t>milhões </a:t>
            </a:r>
            <a:r>
              <a:rPr lang="pt-BR" dirty="0" smtClean="0">
                <a:solidFill>
                  <a:schemeClr val="tx2"/>
                </a:solidFill>
              </a:rPr>
              <a:t>habitantes)</a:t>
            </a:r>
          </a:p>
          <a:p>
            <a:pPr>
              <a:spcBef>
                <a:spcPts val="600"/>
              </a:spcBef>
            </a:pPr>
            <a:endParaRPr lang="pt-BR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r>
              <a:rPr lang="pt-BR" sz="1600" dirty="0" smtClean="0">
                <a:solidFill>
                  <a:schemeClr val="tx2"/>
                </a:solidFill>
              </a:rPr>
              <a:t>População Campinas: 1.182.429  Hab. (IBGE 2017)</a:t>
            </a:r>
            <a:endParaRPr lang="pt-B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99392"/>
            <a:ext cx="9144000" cy="64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6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Assuntos tratados  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904652"/>
            <a:ext cx="8441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1F497D"/>
                </a:solidFill>
                <a:latin typeface="Calibri"/>
                <a:cs typeface="+mn-cs"/>
              </a:rPr>
              <a:t>O processo Controle de perdas  está sob controle?  </a:t>
            </a:r>
            <a:endParaRPr lang="pt-BR" sz="2400" dirty="0">
              <a:solidFill>
                <a:srgbClr val="1F497D"/>
              </a:solidFill>
              <a:latin typeface="Calibri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1520" y="4748951"/>
            <a:ext cx="84414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1F497D"/>
                </a:solidFill>
                <a:latin typeface="Calibri"/>
                <a:cs typeface="+mn-cs"/>
              </a:rPr>
              <a:t>Comportamento dos indicadores de perdas e consumo de energia elétrica de empresas de saneamento usando dados históricos do SNIS.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1520" y="3695544"/>
            <a:ext cx="8441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1F497D"/>
                </a:solidFill>
                <a:latin typeface="Calibri"/>
                <a:cs typeface="+mn-cs"/>
              </a:rPr>
              <a:t>Análise dos fatores que influenciam nos indicadores perdas de água  e consumo de energia  </a:t>
            </a:r>
            <a:endParaRPr lang="pt-BR" sz="2400" dirty="0">
              <a:solidFill>
                <a:srgbClr val="1F497D"/>
              </a:solidFill>
              <a:latin typeface="Calibri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51520" y="1588728"/>
            <a:ext cx="8441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1F497D"/>
                </a:solidFill>
                <a:latin typeface="Calibri"/>
                <a:cs typeface="+mn-cs"/>
              </a:rPr>
              <a:t>Utilização de CEP e  Consumo de Energia elétrica </a:t>
            </a:r>
            <a:r>
              <a:rPr lang="pt-BR" sz="2400" dirty="0" smtClean="0">
                <a:solidFill>
                  <a:srgbClr val="1F497D"/>
                </a:solidFill>
                <a:latin typeface="Calibri"/>
                <a:cs typeface="+mn-cs"/>
                <a:sym typeface="Wingdings" panose="05000000000000000000" pitchFamily="2" charset="2"/>
              </a:rPr>
              <a:t> Validação Indicadores de perdas </a:t>
            </a:r>
            <a:r>
              <a:rPr lang="pt-BR" sz="2400" dirty="0" smtClean="0">
                <a:solidFill>
                  <a:srgbClr val="1F497D"/>
                </a:solidFill>
                <a:latin typeface="Calibri"/>
                <a:cs typeface="+mn-cs"/>
              </a:rPr>
              <a:t>  </a:t>
            </a:r>
            <a:endParaRPr lang="pt-BR" sz="2400" dirty="0">
              <a:solidFill>
                <a:srgbClr val="1F497D"/>
              </a:solidFill>
              <a:latin typeface="Calibri"/>
              <a:cs typeface="+mn-cs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51520" y="2642136"/>
            <a:ext cx="8441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1F497D"/>
                </a:solidFill>
                <a:latin typeface="Calibri"/>
                <a:cs typeface="+mn-cs"/>
              </a:rPr>
              <a:t>Uso do ICEEVF (Consumo Energia Elétrica por Volume Faturado (KWh/m</a:t>
            </a:r>
            <a:r>
              <a:rPr lang="pt-BR" sz="2400" baseline="30000" dirty="0" smtClean="0">
                <a:solidFill>
                  <a:srgbClr val="1F497D"/>
                </a:solidFill>
                <a:latin typeface="Calibri"/>
                <a:cs typeface="+mn-cs"/>
              </a:rPr>
              <a:t>3</a:t>
            </a:r>
            <a:r>
              <a:rPr lang="pt-BR" sz="2400" dirty="0" smtClean="0">
                <a:solidFill>
                  <a:srgbClr val="1F497D"/>
                </a:solidFill>
                <a:latin typeface="Calibri"/>
                <a:cs typeface="+mn-cs"/>
              </a:rPr>
              <a:t>)</a:t>
            </a:r>
            <a:endParaRPr lang="pt-BR" sz="2400" dirty="0">
              <a:solidFill>
                <a:srgbClr val="1F497D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39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INDICADORES SNIS 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05626" y="871996"/>
            <a:ext cx="673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SNIS – Sistema Nacional de Informações sobre Saneamento    </a:t>
            </a:r>
            <a:endParaRPr lang="pt-BR" dirty="0"/>
          </a:p>
        </p:txBody>
      </p:sp>
      <p:pic>
        <p:nvPicPr>
          <p:cNvPr id="1026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67" y="1302442"/>
            <a:ext cx="8077444" cy="245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67" y="4005065"/>
            <a:ext cx="809026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87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INDICADOR ICEEVF 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70285" y="93311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ICEEVF – Índice de Consumo de Energia </a:t>
            </a:r>
            <a:r>
              <a:rPr lang="pt-BR" sz="20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Elétrica </a:t>
            </a:r>
            <a:r>
              <a:rPr lang="pt-BR" sz="20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em Sistemas de Água </a:t>
            </a:r>
            <a:r>
              <a:rPr lang="pt-BR" sz="20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por Volume Faturado  </a:t>
            </a:r>
            <a:r>
              <a:rPr lang="pt-BR" sz="20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 (</a:t>
            </a:r>
            <a:r>
              <a:rPr lang="pt-BR" sz="20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KWh/m</a:t>
            </a:r>
            <a:r>
              <a:rPr lang="pt-BR" sz="2000" b="1" i="1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pt-BR" sz="20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2000" b="1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48613"/>
            <a:ext cx="3312368" cy="127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17995" y="3901684"/>
            <a:ext cx="8593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AG028</a:t>
            </a:r>
            <a:r>
              <a:rPr lang="pt-BR" sz="2000" b="1" dirty="0" smtClean="0">
                <a:solidFill>
                  <a:srgbClr val="1F497D"/>
                </a:solidFill>
                <a:latin typeface="Calibri"/>
                <a:cs typeface="+mn-cs"/>
              </a:rPr>
              <a:t> – Consumo Total de Energia Elétrica nos  Sistemas de </a:t>
            </a:r>
            <a:r>
              <a:rPr lang="pt-BR" sz="2000" b="1" dirty="0">
                <a:solidFill>
                  <a:srgbClr val="1F497D"/>
                </a:solidFill>
                <a:latin typeface="Calibri"/>
                <a:cs typeface="+mn-cs"/>
              </a:rPr>
              <a:t>Á</a:t>
            </a:r>
            <a:r>
              <a:rPr lang="pt-BR" sz="2000" b="1" dirty="0" smtClean="0">
                <a:solidFill>
                  <a:srgbClr val="1F497D"/>
                </a:solidFill>
                <a:latin typeface="Calibri"/>
                <a:cs typeface="+mn-cs"/>
              </a:rPr>
              <a:t>gua (KWh) </a:t>
            </a:r>
            <a:endParaRPr lang="pt-BR" sz="2000" b="1" dirty="0">
              <a:solidFill>
                <a:srgbClr val="1F497D"/>
              </a:solidFill>
              <a:latin typeface="Calibri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17995" y="4558756"/>
            <a:ext cx="84414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+mn-cs"/>
              </a:rPr>
              <a:t>AG011 </a:t>
            </a:r>
            <a:r>
              <a:rPr lang="pt-BR" sz="2000" b="1" dirty="0" smtClean="0">
                <a:solidFill>
                  <a:srgbClr val="1F497D"/>
                </a:solidFill>
                <a:latin typeface="Calibri"/>
                <a:cs typeface="+mn-cs"/>
              </a:rPr>
              <a:t>– Volume de </a:t>
            </a:r>
            <a:r>
              <a:rPr lang="pt-BR" sz="2000" b="1" dirty="0">
                <a:solidFill>
                  <a:srgbClr val="1F497D"/>
                </a:solidFill>
                <a:latin typeface="Calibri"/>
                <a:cs typeface="+mn-cs"/>
              </a:rPr>
              <a:t>Á</a:t>
            </a:r>
            <a:r>
              <a:rPr lang="pt-BR" sz="2000" b="1" dirty="0" smtClean="0">
                <a:solidFill>
                  <a:srgbClr val="1F497D"/>
                </a:solidFill>
                <a:latin typeface="Calibri"/>
                <a:cs typeface="+mn-cs"/>
              </a:rPr>
              <a:t>gua  Faturado (m</a:t>
            </a:r>
            <a:r>
              <a:rPr lang="pt-BR" sz="2000" b="1" baseline="30000" dirty="0" smtClean="0">
                <a:solidFill>
                  <a:srgbClr val="1F497D"/>
                </a:solidFill>
                <a:latin typeface="Calibri"/>
                <a:cs typeface="+mn-cs"/>
              </a:rPr>
              <a:t>3</a:t>
            </a:r>
            <a:r>
              <a:rPr lang="pt-BR" sz="2000" b="1" dirty="0" smtClean="0">
                <a:solidFill>
                  <a:srgbClr val="1F497D"/>
                </a:solidFill>
                <a:latin typeface="Calibri"/>
                <a:cs typeface="+mn-cs"/>
              </a:rPr>
              <a:t>) </a:t>
            </a:r>
            <a:endParaRPr lang="pt-BR" sz="2000" b="1" dirty="0">
              <a:solidFill>
                <a:srgbClr val="1F497D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96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37646" y="116632"/>
            <a:ext cx="72728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pt-BR" sz="2400" b="1" dirty="0" smtClean="0">
                <a:solidFill>
                  <a:schemeClr val="tx2"/>
                </a:solidFill>
                <a:latin typeface="Arial" charset="0"/>
              </a:rPr>
              <a:t>O </a:t>
            </a:r>
            <a:r>
              <a:rPr lang="pt-BR" sz="2400" b="1" dirty="0">
                <a:solidFill>
                  <a:schemeClr val="tx2"/>
                </a:solidFill>
                <a:latin typeface="Arial" charset="0"/>
              </a:rPr>
              <a:t>processo Controle de perdas  está sob controle? 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7544" y="1280035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charset="0"/>
              </a:rPr>
              <a:t>Indicadores </a:t>
            </a:r>
            <a:r>
              <a:rPr lang="pt-BR" b="1" dirty="0">
                <a:latin typeface="Arial" charset="0"/>
              </a:rPr>
              <a:t>de  Perdas e Eficiência Energética 2005 a </a:t>
            </a:r>
            <a:r>
              <a:rPr lang="pt-BR" b="1" dirty="0" smtClean="0">
                <a:latin typeface="Arial" charset="0"/>
              </a:rPr>
              <a:t>2017 </a:t>
            </a:r>
            <a:r>
              <a:rPr lang="pt-BR" b="1" dirty="0">
                <a:latin typeface="Arial" charset="0"/>
              </a:rPr>
              <a:t>– </a:t>
            </a:r>
            <a:r>
              <a:rPr lang="pt-BR" b="1" dirty="0" smtClean="0">
                <a:latin typeface="Arial" charset="0"/>
              </a:rPr>
              <a:t>SANASA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49367"/>
            <a:ext cx="7475945" cy="429919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987824" y="5948566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Nota: ICEEVF não incluso consumo energia elétrica  Administrativo</a:t>
            </a:r>
            <a:endParaRPr lang="pt-BR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8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CARTAS DE CONTROLE – IPF (IN013) 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834431" y="314096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Amplitude </a:t>
            </a:r>
            <a:r>
              <a:rPr lang="pt-BR" b="1" dirty="0"/>
              <a:t>(RM) </a:t>
            </a:r>
            <a:r>
              <a:rPr lang="pt-BR" b="1" dirty="0" smtClean="0"/>
              <a:t>Móveis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37543" y="1187460"/>
            <a:ext cx="428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Gráfico </a:t>
            </a:r>
            <a:r>
              <a:rPr lang="pt-BR" b="1" dirty="0"/>
              <a:t>da Média (XM-BARRA) 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558748" y="4511854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Crise hídrica   </a:t>
            </a:r>
            <a:endParaRPr lang="pt-BR" sz="2400" dirty="0">
              <a:solidFill>
                <a:schemeClr val="accent1">
                  <a:lumMod val="75000"/>
                </a:schemeClr>
              </a:solidFill>
              <a:latin typeface="Calibri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87291" y="2128459"/>
            <a:ext cx="35051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Fora dos limites de controle  </a:t>
            </a:r>
            <a:endParaRPr lang="pt-BR" sz="2400" b="1" dirty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</p:txBody>
      </p:sp>
      <p:sp>
        <p:nvSpPr>
          <p:cNvPr id="11" name="Seta para a direita 10"/>
          <p:cNvSpPr/>
          <p:nvPr/>
        </p:nvSpPr>
        <p:spPr>
          <a:xfrm rot="8378801">
            <a:off x="4833787" y="2710670"/>
            <a:ext cx="386928" cy="1401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Seta para a direita 12"/>
          <p:cNvSpPr/>
          <p:nvPr/>
        </p:nvSpPr>
        <p:spPr>
          <a:xfrm rot="3745096">
            <a:off x="7410564" y="2929652"/>
            <a:ext cx="386928" cy="1401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96" y="1546150"/>
            <a:ext cx="4533604" cy="2825193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3155726" y="3068960"/>
            <a:ext cx="1344266" cy="61356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601" y="3578441"/>
            <a:ext cx="4518778" cy="2790157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>
            <a:off x="7452320" y="3789040"/>
            <a:ext cx="936104" cy="5040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 para a direita 3"/>
          <p:cNvSpPr/>
          <p:nvPr/>
        </p:nvSpPr>
        <p:spPr>
          <a:xfrm rot="13880066" flipV="1">
            <a:off x="2994162" y="4234626"/>
            <a:ext cx="595759" cy="10799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981942" y="834633"/>
            <a:ext cx="5180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Valores de  2009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a 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2017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– 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SANASA Campinas 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9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1" grpId="0" animBg="1"/>
      <p:bldP spid="13" grpId="0" animBg="1"/>
      <p:bldP spid="5" grpId="0" animBg="1"/>
      <p:bldP spid="12" grpId="0" animBg="1"/>
      <p:bldP spid="4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CARTAS DE CONTROLE – ICEEVF  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076056" y="270892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Amplitude </a:t>
            </a:r>
            <a:r>
              <a:rPr lang="pt-BR" b="1" dirty="0"/>
              <a:t>(RM) </a:t>
            </a:r>
            <a:r>
              <a:rPr lang="pt-BR" b="1" dirty="0" smtClean="0"/>
              <a:t>Móveis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64832" y="1196752"/>
            <a:ext cx="417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Gráfico </a:t>
            </a:r>
            <a:r>
              <a:rPr lang="pt-BR" b="1" dirty="0"/>
              <a:t>da Média (XM-BARRA)  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09" y="1556792"/>
            <a:ext cx="4365928" cy="276316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810" y="3068960"/>
            <a:ext cx="4624190" cy="2950151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981942" y="834633"/>
            <a:ext cx="5180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Valores de  2009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a 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2017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– 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SANASA Campinas 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1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</p:bldLst>
  </p:timing>
</p:sld>
</file>

<file path=ppt/theme/theme1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681</Words>
  <Application>Microsoft Office PowerPoint</Application>
  <PresentationFormat>Apresentação na tela (4:3)</PresentationFormat>
  <Paragraphs>126</Paragraphs>
  <Slides>18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18</vt:i4>
      </vt:variant>
    </vt:vector>
  </HeadingPairs>
  <TitlesOfParts>
    <vt:vector size="28" baseType="lpstr">
      <vt:lpstr>MS PGothic</vt:lpstr>
      <vt:lpstr>Arial</vt:lpstr>
      <vt:lpstr>Calibri</vt:lpstr>
      <vt:lpstr>Corbel</vt:lpstr>
      <vt:lpstr>Times New Roman</vt:lpstr>
      <vt:lpstr>Wingdings</vt:lpstr>
      <vt:lpstr>1_Personalizar design</vt:lpstr>
      <vt:lpstr>Personalizar design</vt:lpstr>
      <vt:lpstr>3_Personalizar design</vt:lpstr>
      <vt:lpstr>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Tetzner</dc:creator>
  <cp:lastModifiedBy>Claudio Rubio</cp:lastModifiedBy>
  <cp:revision>146</cp:revision>
  <cp:lastPrinted>2013-03-06T14:17:17Z</cp:lastPrinted>
  <dcterms:created xsi:type="dcterms:W3CDTF">2013-01-21T13:05:03Z</dcterms:created>
  <dcterms:modified xsi:type="dcterms:W3CDTF">2018-05-25T12:25:20Z</dcterms:modified>
</cp:coreProperties>
</file>