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5" r:id="rId3"/>
    <p:sldId id="259" r:id="rId4"/>
    <p:sldId id="260" r:id="rId5"/>
    <p:sldId id="261" r:id="rId6"/>
    <p:sldId id="284" r:id="rId7"/>
    <p:sldId id="272" r:id="rId8"/>
    <p:sldId id="273" r:id="rId9"/>
    <p:sldId id="283" r:id="rId10"/>
    <p:sldId id="262" r:id="rId11"/>
    <p:sldId id="264" r:id="rId12"/>
    <p:sldId id="263" r:id="rId13"/>
    <p:sldId id="277" r:id="rId14"/>
    <p:sldId id="278" r:id="rId15"/>
    <p:sldId id="279" r:id="rId16"/>
    <p:sldId id="275" r:id="rId17"/>
    <p:sldId id="280" r:id="rId18"/>
    <p:sldId id="268" r:id="rId19"/>
    <p:sldId id="276" r:id="rId20"/>
    <p:sldId id="282" r:id="rId21"/>
    <p:sldId id="270" r:id="rId22"/>
    <p:sldId id="271"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UANE NASCIMENTO MENDES DOS SANTOS" initials="TNMD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96" autoAdjust="0"/>
  </p:normalViewPr>
  <p:slideViewPr>
    <p:cSldViewPr>
      <p:cViewPr varScale="1">
        <p:scale>
          <a:sx n="50" d="100"/>
          <a:sy n="50" d="100"/>
        </p:scale>
        <p:origin x="1956" y="42"/>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UNIFACS\TCC\ARTIGO\MEM&#211;RIA%20DE%20C&#193;LCULO_%20JACUIPE%20II.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nSpc>
                <a:spcPct val="80000"/>
              </a:lnSpc>
              <a:defRPr sz="2600" b="1">
                <a:solidFill>
                  <a:srgbClr val="002060"/>
                </a:solidFill>
              </a:defRPr>
            </a:pPr>
            <a:r>
              <a:rPr lang="pt-BR" sz="2600" b="1" dirty="0">
                <a:solidFill>
                  <a:srgbClr val="002060"/>
                </a:solidFill>
              </a:rPr>
              <a:t>Consumos (kWh) e Despesas (R</a:t>
            </a:r>
            <a:r>
              <a:rPr lang="pt-BR" sz="2600" b="1" dirty="0" smtClean="0">
                <a:solidFill>
                  <a:srgbClr val="002060"/>
                </a:solidFill>
              </a:rPr>
              <a:t>$)</a:t>
            </a:r>
          </a:p>
          <a:p>
            <a:pPr>
              <a:lnSpc>
                <a:spcPct val="80000"/>
              </a:lnSpc>
              <a:defRPr sz="2600" b="1">
                <a:solidFill>
                  <a:srgbClr val="002060"/>
                </a:solidFill>
              </a:defRPr>
            </a:pPr>
            <a:r>
              <a:rPr lang="pt-BR" sz="1800" b="1" dirty="0" smtClean="0">
                <a:solidFill>
                  <a:srgbClr val="002060"/>
                </a:solidFill>
              </a:rPr>
              <a:t>ETE ANALISADA</a:t>
            </a:r>
            <a:r>
              <a:rPr lang="pt-BR" sz="2600" b="1" dirty="0" smtClean="0">
                <a:solidFill>
                  <a:srgbClr val="002060"/>
                </a:solidFill>
              </a:rPr>
              <a:t> </a:t>
            </a:r>
            <a:endParaRPr lang="pt-BR" sz="2600" b="1" dirty="0">
              <a:solidFill>
                <a:srgbClr val="002060"/>
              </a:solidFill>
            </a:endParaRPr>
          </a:p>
        </c:rich>
      </c:tx>
      <c:layout>
        <c:manualLayout>
          <c:xMode val="edge"/>
          <c:yMode val="edge"/>
          <c:x val="0.24013560866233524"/>
          <c:y val="1.403801848901871E-2"/>
        </c:manualLayout>
      </c:layout>
      <c:overlay val="0"/>
      <c:spPr>
        <a:noFill/>
        <a:ln w="25400">
          <a:noFill/>
        </a:ln>
      </c:spPr>
    </c:title>
    <c:autoTitleDeleted val="0"/>
    <c:plotArea>
      <c:layout>
        <c:manualLayout>
          <c:layoutTarget val="inner"/>
          <c:xMode val="edge"/>
          <c:yMode val="edge"/>
          <c:x val="4.0462484847031112E-2"/>
          <c:y val="0.16309012875536491"/>
          <c:w val="0.91329608654726757"/>
          <c:h val="0.6008583690987126"/>
        </c:manualLayout>
      </c:layout>
      <c:lineChart>
        <c:grouping val="standard"/>
        <c:varyColors val="0"/>
        <c:ser>
          <c:idx val="0"/>
          <c:order val="0"/>
          <c:tx>
            <c:strRef>
              <c:f>'CONSUMO DE ENERGIA ETE JACUÍPE '!$B$3</c:f>
              <c:strCache>
                <c:ptCount val="1"/>
                <c:pt idx="0">
                  <c:v>Consumos (kWh)</c:v>
                </c:pt>
              </c:strCache>
            </c:strRef>
          </c:tx>
          <c:spPr>
            <a:ln w="57150" cap="rnd">
              <a:solidFill>
                <a:schemeClr val="accent1"/>
              </a:solidFill>
              <a:round/>
            </a:ln>
            <a:effectLst/>
          </c:spPr>
          <c:marker>
            <c:spPr>
              <a:ln w="57150"/>
            </c:spPr>
          </c:marker>
          <c:dLbls>
            <c:dLbl>
              <c:idx val="0"/>
              <c:layout>
                <c:manualLayout>
                  <c:x val="-7.318266594406142E-2"/>
                  <c:y val="-4.975149639927121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7.0360578574483593E-2"/>
                  <c:y val="-5.970149253731352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5213716985591577E-2"/>
                  <c:y val="-5.356963986249790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3092594002109439E-2"/>
                  <c:y val="-5.268244023288759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9517752567986035E-2"/>
                  <c:y val="-5.3569639862497909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7.387860750320778E-2"/>
                  <c:y val="-5.4726368159204022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7.2595272582224382E-2"/>
                  <c:y val="-4.7707290592960472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w="25400">
                <a:noFill/>
              </a:ln>
            </c:spPr>
            <c:txPr>
              <a:bodyPr/>
              <a:lstStyle/>
              <a:p>
                <a:pPr>
                  <a:defRPr b="1">
                    <a:solidFill>
                      <a:srgbClr val="002060"/>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'CONSUMO DE ENERGIA ETE JACUÍPE '!$A$4:$A$10</c:f>
              <c:numCache>
                <c:formatCode>mmm/yy</c:formatCode>
                <c:ptCount val="7"/>
                <c:pt idx="0">
                  <c:v>42370</c:v>
                </c:pt>
                <c:pt idx="1">
                  <c:v>42401</c:v>
                </c:pt>
                <c:pt idx="2">
                  <c:v>42430</c:v>
                </c:pt>
                <c:pt idx="3">
                  <c:v>42461</c:v>
                </c:pt>
                <c:pt idx="4">
                  <c:v>42491</c:v>
                </c:pt>
                <c:pt idx="5">
                  <c:v>42522</c:v>
                </c:pt>
                <c:pt idx="6">
                  <c:v>42552</c:v>
                </c:pt>
              </c:numCache>
            </c:numRef>
          </c:cat>
          <c:val>
            <c:numRef>
              <c:f>'CONSUMO DE ENERGIA ETE JACUÍPE '!$B$4:$B$10</c:f>
              <c:numCache>
                <c:formatCode>#,##0.0</c:formatCode>
                <c:ptCount val="7"/>
                <c:pt idx="0">
                  <c:v>95611.22</c:v>
                </c:pt>
                <c:pt idx="1">
                  <c:v>85332.239999999991</c:v>
                </c:pt>
                <c:pt idx="2">
                  <c:v>91613.13</c:v>
                </c:pt>
                <c:pt idx="3">
                  <c:v>85060.92</c:v>
                </c:pt>
                <c:pt idx="4">
                  <c:v>84844.939999999988</c:v>
                </c:pt>
                <c:pt idx="5">
                  <c:v>89041.370000000024</c:v>
                </c:pt>
                <c:pt idx="6">
                  <c:v>89347.02</c:v>
                </c:pt>
              </c:numCache>
            </c:numRef>
          </c:val>
          <c:smooth val="0"/>
        </c:ser>
        <c:ser>
          <c:idx val="1"/>
          <c:order val="1"/>
          <c:tx>
            <c:strRef>
              <c:f>'CONSUMO DE ENERGIA ETE JACUÍPE '!$C$3</c:f>
              <c:strCache>
                <c:ptCount val="1"/>
                <c:pt idx="0">
                  <c:v>Despesas (R$)</c:v>
                </c:pt>
              </c:strCache>
            </c:strRef>
          </c:tx>
          <c:spPr>
            <a:ln w="57150"/>
          </c:spPr>
          <c:marker>
            <c:spPr>
              <a:ln w="57150"/>
            </c:spPr>
          </c:marker>
          <c:dLbls>
            <c:dLbl>
              <c:idx val="0"/>
              <c:layout>
                <c:manualLayout>
                  <c:x val="-8.3167094068208366E-2"/>
                  <c:y val="-5.323197777661864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7.3146268615716895E-2"/>
                  <c:y val="5.92972012590664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2542507901825648E-2"/>
                  <c:y val="-6.110575908883397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7.6751664347958465E-2"/>
                  <c:y val="6.4757725722372983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9853683884625054E-2"/>
                  <c:y val="-6.1623676874693903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6.7540049937592314E-2"/>
                  <c:y val="6.4617167820595497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5.0684195375822444E-2"/>
                  <c:y val="-5.3601490421521375E-2"/>
                </c:manualLayout>
              </c:layout>
              <c:showLegendKey val="0"/>
              <c:showVal val="1"/>
              <c:showCatName val="0"/>
              <c:showSerName val="0"/>
              <c:showPercent val="0"/>
              <c:showBubbleSize val="0"/>
              <c:extLst>
                <c:ext xmlns:c15="http://schemas.microsoft.com/office/drawing/2012/chart" uri="{CE6537A1-D6FC-4f65-9D91-7224C49458BB}"/>
              </c:extLst>
            </c:dLbl>
            <c:numFmt formatCode="&quot;R$&quot;\ #,##0.00" sourceLinked="0"/>
            <c:spPr>
              <a:noFill/>
              <a:ln w="25400">
                <a:noFill/>
              </a:ln>
            </c:spPr>
            <c:txPr>
              <a:bodyPr/>
              <a:lstStyle/>
              <a:p>
                <a:pPr>
                  <a:defRPr b="1">
                    <a:solidFill>
                      <a:srgbClr val="002060"/>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'CONSUMO DE ENERGIA ETE JACUÍPE '!$A$4:$A$10</c:f>
              <c:numCache>
                <c:formatCode>mmm/yy</c:formatCode>
                <c:ptCount val="7"/>
                <c:pt idx="0">
                  <c:v>42370</c:v>
                </c:pt>
                <c:pt idx="1">
                  <c:v>42401</c:v>
                </c:pt>
                <c:pt idx="2">
                  <c:v>42430</c:v>
                </c:pt>
                <c:pt idx="3">
                  <c:v>42461</c:v>
                </c:pt>
                <c:pt idx="4">
                  <c:v>42491</c:v>
                </c:pt>
                <c:pt idx="5">
                  <c:v>42522</c:v>
                </c:pt>
                <c:pt idx="6">
                  <c:v>42552</c:v>
                </c:pt>
              </c:numCache>
            </c:numRef>
          </c:cat>
          <c:val>
            <c:numRef>
              <c:f>'CONSUMO DE ENERGIA ETE JACUÍPE '!$C$4:$C$10</c:f>
              <c:numCache>
                <c:formatCode>#,##0</c:formatCode>
                <c:ptCount val="7"/>
                <c:pt idx="0">
                  <c:v>35014.99</c:v>
                </c:pt>
                <c:pt idx="1">
                  <c:v>31408.87</c:v>
                </c:pt>
                <c:pt idx="2">
                  <c:v>30327.439999999988</c:v>
                </c:pt>
                <c:pt idx="3">
                  <c:v>26314.25</c:v>
                </c:pt>
                <c:pt idx="4">
                  <c:v>30087.74</c:v>
                </c:pt>
                <c:pt idx="5">
                  <c:v>32636.02</c:v>
                </c:pt>
                <c:pt idx="6">
                  <c:v>32032.6</c:v>
                </c:pt>
              </c:numCache>
            </c:numRef>
          </c:val>
          <c:smooth val="0"/>
        </c:ser>
        <c:dLbls>
          <c:showLegendKey val="0"/>
          <c:showVal val="0"/>
          <c:showCatName val="0"/>
          <c:showSerName val="0"/>
          <c:showPercent val="0"/>
          <c:showBubbleSize val="0"/>
        </c:dLbls>
        <c:marker val="1"/>
        <c:smooth val="0"/>
        <c:axId val="228233312"/>
        <c:axId val="228233704"/>
      </c:lineChart>
      <c:dateAx>
        <c:axId val="228233312"/>
        <c:scaling>
          <c:orientation val="minMax"/>
        </c:scaling>
        <c:delete val="0"/>
        <c:axPos val="b"/>
        <c:numFmt formatCode="mmm/yy" sourceLinked="0"/>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b="1">
                <a:solidFill>
                  <a:srgbClr val="002060"/>
                </a:solidFill>
              </a:defRPr>
            </a:pPr>
            <a:endParaRPr lang="pt-BR"/>
          </a:p>
        </c:txPr>
        <c:crossAx val="228233704"/>
        <c:crosses val="autoZero"/>
        <c:auto val="1"/>
        <c:lblOffset val="100"/>
        <c:baseTimeUnit val="months"/>
      </c:dateAx>
      <c:valAx>
        <c:axId val="22823370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228233312"/>
        <c:crosses val="autoZero"/>
        <c:crossBetween val="between"/>
      </c:valAx>
      <c:spPr>
        <a:noFill/>
        <a:ln w="25400">
          <a:noFill/>
        </a:ln>
      </c:spPr>
    </c:plotArea>
    <c:legend>
      <c:legendPos val="b"/>
      <c:overlay val="0"/>
      <c:spPr>
        <a:noFill/>
        <a:ln w="25400">
          <a:noFill/>
        </a:ln>
      </c:spPr>
      <c:txPr>
        <a:bodyPr/>
        <a:lstStyle/>
        <a:p>
          <a:pPr>
            <a:defRPr b="1">
              <a:solidFill>
                <a:srgbClr val="002060"/>
              </a:solidFill>
            </a:defRPr>
          </a:pPr>
          <a:endParaRPr lang="pt-BR"/>
        </a:p>
      </c:txPr>
    </c:legend>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sz="1800" b="0" i="0" u="none" strike="noStrike" baseline="0">
          <a:solidFill>
            <a:srgbClr val="000000"/>
          </a:solidFill>
          <a:latin typeface="Times New Roman" pitchFamily="18" charset="0"/>
          <a:ea typeface="Calibri"/>
          <a:cs typeface="Times New Roman" pitchFamily="18" charset="0"/>
        </a:defRPr>
      </a:pPr>
      <a:endParaRPr lang="pt-BR"/>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7-07-04T22:33:06.983" idx="3">
    <p:pos x="10" y="10"/>
    <p:text>MtCO2 tonelada métrica de dióxido de carbono equivalente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11-29T22:21:46.627" idx="1">
    <p:pos x="10" y="10"/>
    <p:text>A deficiência no tratamento do esgoto doméstico é um agravante para o meio ambiente em âmbito nacional. Em alguns casos, o esgoto coletado nas cidades não é submetido a tratamento, sendo descartado em corpos hídricos, causando impactos negativos ao meio ambiente. O procedimento adequado para o tratamento de esgoto ocorre quando o efluente é direcionado à Estação de Tratamento, sendo submetido a uma série de processos, a fim de diminuir o seu potencial poluidor antes de retorná-lo ao meio ambiente (COSTA, 2006). O tratamento biológico de esgoto comumente utilizado no Brasil consiste no processo de decomposição anaeróbica da matéria orgânica em Digestor Anaeróbico de Fluxo Ascendente (DAFA), com o intuito de reduzir a contaminação do efluente para disposição final, gerando como resíduos o lodo e o biogás (CHERNICHARO, 2001).</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11-29T22:23:42.669" idx="2">
    <p:pos x="10" y="10"/>
    <p:text>O processo de tratamento de efluentes da ETE Jacuípe II é composto pela etapa preliminar/primária, em que o efluente é submetido à passagem por gradeamento e caixas de areia para remoção dos sólidos grosseiros, resíduos sólidos e areia; etapa secundária, com utilização de biodigestores do tipo DAFA, também conhecido como reator UASB (Upflow Anaeróbic Sludge Blanket Reactor), onde ocorre a remoção da maior parte da carga orgânica. O efluente é distribuído por oito biodigestores, com volume útil de cada câmara de 1.440 m³; o lodo gerado nesta etapa é disposto em “fazendas de lodo”, e o biogás é coletado através de dutos para queima. A etapa terciária de tratamento é realizada a partir de lodos ativados, sendo composta por dois tanques de aeração, com volume útil de 9.016 m³, e quatro decantadores circulares. Por fim, o lançamento do efluente tratado é realizado no rio Jacuípe, não havendo uso até 1 km à jusante, segundo informações da EMBASA.</p:tex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9E6EE9-3361-4C4D-8015-BC615A847D18}" type="doc">
      <dgm:prSet loTypeId="urn:microsoft.com/office/officeart/2005/8/layout/process5" loCatId="process" qsTypeId="urn:microsoft.com/office/officeart/2005/8/quickstyle/simple3" qsCatId="simple" csTypeId="urn:microsoft.com/office/officeart/2005/8/colors/colorful4" csCatId="colorful" phldr="1"/>
      <dgm:spPr/>
      <dgm:t>
        <a:bodyPr/>
        <a:lstStyle/>
        <a:p>
          <a:endParaRPr lang="pt-BR"/>
        </a:p>
      </dgm:t>
    </dgm:pt>
    <dgm:pt modelId="{B6013368-3F04-4832-B6C1-6142C5B7C279}">
      <dgm:prSet phldrT="[Texto]" custT="1"/>
      <dgm:spPr/>
      <dgm:t>
        <a:bodyPr>
          <a:sp3d extrusionH="57150">
            <a:bevelT w="38100" h="38100"/>
          </a:sp3d>
        </a:bodyPr>
        <a:lstStyle/>
        <a:p>
          <a:pPr>
            <a:spcAft>
              <a:spcPts val="0"/>
            </a:spcAft>
          </a:pPr>
          <a:r>
            <a:rPr lang="pt-BR" sz="2200" b="1" dirty="0">
              <a:solidFill>
                <a:srgbClr val="002060"/>
              </a:solidFill>
              <a:latin typeface="Times New Roman" pitchFamily="18" charset="0"/>
              <a:cs typeface="Times New Roman" pitchFamily="18" charset="0"/>
            </a:rPr>
            <a:t>17,0% do total produzido em 2016</a:t>
          </a:r>
        </a:p>
        <a:p>
          <a:pPr>
            <a:spcAft>
              <a:spcPts val="0"/>
            </a:spcAft>
          </a:pPr>
          <a:r>
            <a:rPr lang="pt-BR" sz="2200" b="1" i="1" dirty="0">
              <a:solidFill>
                <a:srgbClr val="002060"/>
              </a:solidFill>
              <a:latin typeface="Times New Roman" pitchFamily="18" charset="0"/>
              <a:cs typeface="Times New Roman" pitchFamily="18" charset="0"/>
            </a:rPr>
            <a:t>(98,5 TWh)</a:t>
          </a:r>
        </a:p>
      </dgm:t>
    </dgm:pt>
    <dgm:pt modelId="{BAE03ED4-3E63-4B2E-BDEE-9F4273023628}" type="parTrans" cxnId="{15421FCB-0639-4065-AA54-617F7C140166}">
      <dgm:prSet/>
      <dgm:spPr/>
      <dgm:t>
        <a:bodyPr/>
        <a:lstStyle/>
        <a:p>
          <a:endParaRPr lang="pt-BR" sz="2000" b="1">
            <a:solidFill>
              <a:srgbClr val="002060"/>
            </a:solidFill>
            <a:latin typeface="Times New Roman" pitchFamily="18" charset="0"/>
            <a:cs typeface="Times New Roman" pitchFamily="18" charset="0"/>
          </a:endParaRPr>
        </a:p>
      </dgm:t>
    </dgm:pt>
    <dgm:pt modelId="{BA0EDD52-C981-491C-8329-F641EC1DABC0}" type="sibTrans" cxnId="{15421FCB-0639-4065-AA54-617F7C140166}">
      <dgm:prSet custT="1"/>
      <dgm:spPr/>
      <dgm:t>
        <a:bodyPr>
          <a:sp3d extrusionH="57150">
            <a:bevelT w="38100" h="38100"/>
          </a:sp3d>
        </a:bodyPr>
        <a:lstStyle/>
        <a:p>
          <a:endParaRPr lang="pt-BR" sz="2000" b="1">
            <a:solidFill>
              <a:srgbClr val="002060"/>
            </a:solidFill>
            <a:latin typeface="Times New Roman" pitchFamily="18" charset="0"/>
            <a:cs typeface="Times New Roman" pitchFamily="18" charset="0"/>
          </a:endParaRPr>
        </a:p>
      </dgm:t>
    </dgm:pt>
    <dgm:pt modelId="{BAE93791-D4A5-4C5C-BD4C-1F58BF207949}">
      <dgm:prSet phldrT="[Texto]" custT="1"/>
      <dgm:spPr/>
      <dgm:t>
        <a:bodyPr>
          <a:sp3d extrusionH="57150">
            <a:bevelT w="38100" h="38100"/>
          </a:sp3d>
        </a:bodyPr>
        <a:lstStyle/>
        <a:p>
          <a:pPr>
            <a:spcAft>
              <a:spcPts val="200"/>
            </a:spcAft>
          </a:pPr>
          <a:r>
            <a:rPr lang="pt-BR" sz="2200" b="1" dirty="0">
              <a:solidFill>
                <a:srgbClr val="002060"/>
              </a:solidFill>
              <a:latin typeface="Times New Roman" pitchFamily="18" charset="0"/>
              <a:cs typeface="Times New Roman" pitchFamily="18" charset="0"/>
            </a:rPr>
            <a:t>55,5 TWh produzidos e consumidos na própria instalação geradora</a:t>
          </a:r>
        </a:p>
        <a:p>
          <a:pPr>
            <a:spcAft>
              <a:spcPts val="600"/>
            </a:spcAft>
          </a:pPr>
          <a:r>
            <a:rPr lang="pt-BR" sz="2200" b="1" dirty="0">
              <a:solidFill>
                <a:srgbClr val="002060"/>
              </a:solidFill>
              <a:latin typeface="Times New Roman" pitchFamily="18" charset="0"/>
              <a:cs typeface="Times New Roman" pitchFamily="18" charset="0"/>
            </a:rPr>
            <a:t> </a:t>
          </a:r>
          <a:r>
            <a:rPr lang="pt-BR" sz="2000" b="1" i="1" dirty="0">
              <a:solidFill>
                <a:srgbClr val="002060"/>
              </a:solidFill>
              <a:latin typeface="Times New Roman" pitchFamily="18" charset="0"/>
              <a:cs typeface="Times New Roman" pitchFamily="18" charset="0"/>
            </a:rPr>
            <a:t>(APE Clássica)</a:t>
          </a:r>
        </a:p>
      </dgm:t>
    </dgm:pt>
    <dgm:pt modelId="{5AD03D7D-12DF-45C8-83D6-2AD943B37272}" type="parTrans" cxnId="{DB86F435-F982-4342-B8BF-31833F137EDD}">
      <dgm:prSet/>
      <dgm:spPr/>
      <dgm:t>
        <a:bodyPr/>
        <a:lstStyle/>
        <a:p>
          <a:endParaRPr lang="pt-BR" sz="2000" b="1">
            <a:solidFill>
              <a:srgbClr val="002060"/>
            </a:solidFill>
            <a:latin typeface="Times New Roman" pitchFamily="18" charset="0"/>
            <a:cs typeface="Times New Roman" pitchFamily="18" charset="0"/>
          </a:endParaRPr>
        </a:p>
      </dgm:t>
    </dgm:pt>
    <dgm:pt modelId="{EC68F1CE-9C1B-42D4-B1AA-AE4DEEB73980}" type="sibTrans" cxnId="{DB86F435-F982-4342-B8BF-31833F137EDD}">
      <dgm:prSet custT="1"/>
      <dgm:spPr/>
      <dgm:t>
        <a:bodyPr>
          <a:sp3d extrusionH="57150">
            <a:bevelT w="38100" h="38100"/>
          </a:sp3d>
        </a:bodyPr>
        <a:lstStyle/>
        <a:p>
          <a:endParaRPr lang="pt-BR" sz="2000" b="1">
            <a:solidFill>
              <a:srgbClr val="002060"/>
            </a:solidFill>
            <a:latin typeface="Times New Roman" pitchFamily="18" charset="0"/>
            <a:cs typeface="Times New Roman" pitchFamily="18" charset="0"/>
          </a:endParaRPr>
        </a:p>
      </dgm:t>
    </dgm:pt>
    <dgm:pt modelId="{9B5C8E8E-4A4B-4C62-B35D-66DCE0123BF7}">
      <dgm:prSet phldrT="[Texto]" custT="1"/>
      <dgm:spPr/>
      <dgm:t>
        <a:bodyPr>
          <a:sp3d extrusionH="57150">
            <a:bevelT w="38100" h="38100"/>
          </a:sp3d>
        </a:bodyPr>
        <a:lstStyle/>
        <a:p>
          <a:r>
            <a:rPr lang="pt-BR" sz="2200" b="1" dirty="0">
              <a:solidFill>
                <a:srgbClr val="002060"/>
              </a:solidFill>
              <a:latin typeface="Times New Roman" pitchFamily="18" charset="0"/>
              <a:cs typeface="Times New Roman" pitchFamily="18" charset="0"/>
            </a:rPr>
            <a:t>Papel e celulose, siderurgia, açúcar e álcool, química</a:t>
          </a:r>
        </a:p>
      </dgm:t>
    </dgm:pt>
    <dgm:pt modelId="{29866823-743E-4282-A595-48F2ACF9AE15}" type="parTrans" cxnId="{995DEDD1-CA79-4952-9577-E7E58946513A}">
      <dgm:prSet/>
      <dgm:spPr/>
      <dgm:t>
        <a:bodyPr/>
        <a:lstStyle/>
        <a:p>
          <a:endParaRPr lang="pt-BR" sz="2000" b="1">
            <a:solidFill>
              <a:srgbClr val="002060"/>
            </a:solidFill>
            <a:latin typeface="Times New Roman" pitchFamily="18" charset="0"/>
            <a:cs typeface="Times New Roman" pitchFamily="18" charset="0"/>
          </a:endParaRPr>
        </a:p>
      </dgm:t>
    </dgm:pt>
    <dgm:pt modelId="{42EA6AD2-88C4-475F-B013-6B74A5D4C244}" type="sibTrans" cxnId="{995DEDD1-CA79-4952-9577-E7E58946513A}">
      <dgm:prSet custT="1"/>
      <dgm:spPr/>
      <dgm:t>
        <a:bodyPr>
          <a:sp3d extrusionH="57150">
            <a:bevelT w="38100" h="38100"/>
          </a:sp3d>
        </a:bodyPr>
        <a:lstStyle/>
        <a:p>
          <a:endParaRPr lang="pt-BR" sz="2000" b="1">
            <a:solidFill>
              <a:srgbClr val="002060"/>
            </a:solidFill>
            <a:latin typeface="Times New Roman" pitchFamily="18" charset="0"/>
            <a:cs typeface="Times New Roman" pitchFamily="18" charset="0"/>
          </a:endParaRPr>
        </a:p>
      </dgm:t>
    </dgm:pt>
    <dgm:pt modelId="{F794B97B-A66E-4FFF-A878-8CDFE1A85711}">
      <dgm:prSet phldrT="[Texto]" custT="1"/>
      <dgm:spPr/>
      <dgm:t>
        <a:bodyPr>
          <a:sp3d extrusionH="57150">
            <a:bevelT w="38100" h="38100"/>
          </a:sp3d>
        </a:bodyPr>
        <a:lstStyle/>
        <a:p>
          <a:r>
            <a:rPr lang="pt-BR" sz="2200" b="1" dirty="0">
              <a:solidFill>
                <a:srgbClr val="002060"/>
              </a:solidFill>
              <a:latin typeface="Times New Roman" pitchFamily="18" charset="0"/>
              <a:cs typeface="Times New Roman" pitchFamily="18" charset="0"/>
            </a:rPr>
            <a:t>Autoprodução de energia elétrica em </a:t>
          </a:r>
          <a:r>
            <a:rPr lang="pt-BR" sz="2200" b="1" dirty="0" err="1">
              <a:solidFill>
                <a:srgbClr val="002060"/>
              </a:solidFill>
              <a:latin typeface="Times New Roman" pitchFamily="18" charset="0"/>
              <a:cs typeface="Times New Roman" pitchFamily="18" charset="0"/>
            </a:rPr>
            <a:t>ETEs</a:t>
          </a:r>
          <a:endParaRPr lang="pt-BR" sz="2200" b="1" dirty="0">
            <a:solidFill>
              <a:srgbClr val="002060"/>
            </a:solidFill>
            <a:latin typeface="Times New Roman" pitchFamily="18" charset="0"/>
            <a:cs typeface="Times New Roman" pitchFamily="18" charset="0"/>
          </a:endParaRPr>
        </a:p>
      </dgm:t>
    </dgm:pt>
    <dgm:pt modelId="{9A68453D-E5C7-4024-BE1A-5DF81EB2F7B2}" type="parTrans" cxnId="{FA7C2800-F0C2-406C-9361-229AB8F48C50}">
      <dgm:prSet/>
      <dgm:spPr/>
      <dgm:t>
        <a:bodyPr/>
        <a:lstStyle/>
        <a:p>
          <a:endParaRPr lang="pt-BR" sz="2000" b="1">
            <a:solidFill>
              <a:srgbClr val="002060"/>
            </a:solidFill>
            <a:latin typeface="Times New Roman" pitchFamily="18" charset="0"/>
            <a:cs typeface="Times New Roman" pitchFamily="18" charset="0"/>
          </a:endParaRPr>
        </a:p>
      </dgm:t>
    </dgm:pt>
    <dgm:pt modelId="{2737726D-843E-40CB-85D6-93DAE67A9ECC}" type="sibTrans" cxnId="{FA7C2800-F0C2-406C-9361-229AB8F48C50}">
      <dgm:prSet/>
      <dgm:spPr/>
      <dgm:t>
        <a:bodyPr/>
        <a:lstStyle/>
        <a:p>
          <a:endParaRPr lang="pt-BR" sz="2000" b="1">
            <a:solidFill>
              <a:srgbClr val="002060"/>
            </a:solidFill>
            <a:latin typeface="Times New Roman" pitchFamily="18" charset="0"/>
            <a:cs typeface="Times New Roman" pitchFamily="18" charset="0"/>
          </a:endParaRPr>
        </a:p>
      </dgm:t>
    </dgm:pt>
    <dgm:pt modelId="{F404F7E4-D48A-48A6-9246-E4BA493D1C70}" type="pres">
      <dgm:prSet presAssocID="{E89E6EE9-3361-4C4D-8015-BC615A847D18}" presName="diagram" presStyleCnt="0">
        <dgm:presLayoutVars>
          <dgm:dir/>
          <dgm:resizeHandles val="exact"/>
        </dgm:presLayoutVars>
      </dgm:prSet>
      <dgm:spPr/>
      <dgm:t>
        <a:bodyPr/>
        <a:lstStyle/>
        <a:p>
          <a:endParaRPr lang="pt-BR"/>
        </a:p>
      </dgm:t>
    </dgm:pt>
    <dgm:pt modelId="{0814CB67-4DA9-47A0-9EA1-95B47CED9385}" type="pres">
      <dgm:prSet presAssocID="{B6013368-3F04-4832-B6C1-6142C5B7C279}" presName="node" presStyleLbl="node1" presStyleIdx="0" presStyleCnt="4" custScaleX="123514" custLinFactNeighborX="-16162" custLinFactNeighborY="13579">
        <dgm:presLayoutVars>
          <dgm:bulletEnabled val="1"/>
        </dgm:presLayoutVars>
      </dgm:prSet>
      <dgm:spPr/>
      <dgm:t>
        <a:bodyPr/>
        <a:lstStyle/>
        <a:p>
          <a:endParaRPr lang="pt-BR"/>
        </a:p>
      </dgm:t>
    </dgm:pt>
    <dgm:pt modelId="{E58548D7-4D49-4C7B-BE2A-8E04EC6E2DE9}" type="pres">
      <dgm:prSet presAssocID="{BA0EDD52-C981-491C-8329-F641EC1DABC0}" presName="sibTrans" presStyleLbl="sibTrans2D1" presStyleIdx="0" presStyleCnt="3"/>
      <dgm:spPr/>
      <dgm:t>
        <a:bodyPr/>
        <a:lstStyle/>
        <a:p>
          <a:endParaRPr lang="pt-BR"/>
        </a:p>
      </dgm:t>
    </dgm:pt>
    <dgm:pt modelId="{74FF336B-D23A-4BF1-8E65-BDA6403D6DB6}" type="pres">
      <dgm:prSet presAssocID="{BA0EDD52-C981-491C-8329-F641EC1DABC0}" presName="connectorText" presStyleLbl="sibTrans2D1" presStyleIdx="0" presStyleCnt="3"/>
      <dgm:spPr/>
      <dgm:t>
        <a:bodyPr/>
        <a:lstStyle/>
        <a:p>
          <a:endParaRPr lang="pt-BR"/>
        </a:p>
      </dgm:t>
    </dgm:pt>
    <dgm:pt modelId="{20A3F4E9-61E7-43CB-8C79-322D8C506E64}" type="pres">
      <dgm:prSet presAssocID="{BAE93791-D4A5-4C5C-BD4C-1F58BF207949}" presName="node" presStyleLbl="node1" presStyleIdx="1" presStyleCnt="4" custScaleX="123514" custLinFactNeighborX="-31974" custLinFactNeighborY="12617">
        <dgm:presLayoutVars>
          <dgm:bulletEnabled val="1"/>
        </dgm:presLayoutVars>
      </dgm:prSet>
      <dgm:spPr/>
      <dgm:t>
        <a:bodyPr/>
        <a:lstStyle/>
        <a:p>
          <a:endParaRPr lang="pt-BR"/>
        </a:p>
      </dgm:t>
    </dgm:pt>
    <dgm:pt modelId="{F5DF0569-B1BF-4E7C-AC99-175772F58398}" type="pres">
      <dgm:prSet presAssocID="{EC68F1CE-9C1B-42D4-B1AA-AE4DEEB73980}" presName="sibTrans" presStyleLbl="sibTrans2D1" presStyleIdx="1" presStyleCnt="3"/>
      <dgm:spPr/>
      <dgm:t>
        <a:bodyPr/>
        <a:lstStyle/>
        <a:p>
          <a:endParaRPr lang="pt-BR"/>
        </a:p>
      </dgm:t>
    </dgm:pt>
    <dgm:pt modelId="{2EC36D09-419C-4141-86C3-D7E945CA7C56}" type="pres">
      <dgm:prSet presAssocID="{EC68F1CE-9C1B-42D4-B1AA-AE4DEEB73980}" presName="connectorText" presStyleLbl="sibTrans2D1" presStyleIdx="1" presStyleCnt="3"/>
      <dgm:spPr/>
      <dgm:t>
        <a:bodyPr/>
        <a:lstStyle/>
        <a:p>
          <a:endParaRPr lang="pt-BR"/>
        </a:p>
      </dgm:t>
    </dgm:pt>
    <dgm:pt modelId="{CCCB5664-EB7E-4B5E-873B-C06F935C917F}" type="pres">
      <dgm:prSet presAssocID="{9B5C8E8E-4A4B-4C62-B35D-66DCE0123BF7}" presName="node" presStyleLbl="node1" presStyleIdx="2" presStyleCnt="4" custScaleX="123514" custLinFactX="-93165" custLinFactY="51434" custLinFactNeighborX="-100000" custLinFactNeighborY="100000">
        <dgm:presLayoutVars>
          <dgm:bulletEnabled val="1"/>
        </dgm:presLayoutVars>
      </dgm:prSet>
      <dgm:spPr/>
      <dgm:t>
        <a:bodyPr/>
        <a:lstStyle/>
        <a:p>
          <a:endParaRPr lang="pt-BR"/>
        </a:p>
      </dgm:t>
    </dgm:pt>
    <dgm:pt modelId="{DD913C9C-B120-4D85-B38F-63CDA26C63CC}" type="pres">
      <dgm:prSet presAssocID="{42EA6AD2-88C4-475F-B013-6B74A5D4C244}" presName="sibTrans" presStyleLbl="sibTrans2D1" presStyleIdx="2" presStyleCnt="3"/>
      <dgm:spPr/>
      <dgm:t>
        <a:bodyPr/>
        <a:lstStyle/>
        <a:p>
          <a:endParaRPr lang="pt-BR"/>
        </a:p>
      </dgm:t>
    </dgm:pt>
    <dgm:pt modelId="{4785B7D9-E051-4831-B94C-2CA124755A76}" type="pres">
      <dgm:prSet presAssocID="{42EA6AD2-88C4-475F-B013-6B74A5D4C244}" presName="connectorText" presStyleLbl="sibTrans2D1" presStyleIdx="2" presStyleCnt="3"/>
      <dgm:spPr/>
      <dgm:t>
        <a:bodyPr/>
        <a:lstStyle/>
        <a:p>
          <a:endParaRPr lang="pt-BR"/>
        </a:p>
      </dgm:t>
    </dgm:pt>
    <dgm:pt modelId="{139A8F42-285A-4496-8AB9-477EA095BCA3}" type="pres">
      <dgm:prSet presAssocID="{F794B97B-A66E-4FFF-A878-8CDFE1A85711}" presName="node" presStyleLbl="node1" presStyleIdx="3" presStyleCnt="4" custScaleX="123514" custLinFactX="-141815" custLinFactNeighborX="-200000" custLinFactNeighborY="-15233">
        <dgm:presLayoutVars>
          <dgm:bulletEnabled val="1"/>
        </dgm:presLayoutVars>
      </dgm:prSet>
      <dgm:spPr/>
      <dgm:t>
        <a:bodyPr/>
        <a:lstStyle/>
        <a:p>
          <a:endParaRPr lang="pt-BR"/>
        </a:p>
      </dgm:t>
    </dgm:pt>
  </dgm:ptLst>
  <dgm:cxnLst>
    <dgm:cxn modelId="{995DEDD1-CA79-4952-9577-E7E58946513A}" srcId="{E89E6EE9-3361-4C4D-8015-BC615A847D18}" destId="{9B5C8E8E-4A4B-4C62-B35D-66DCE0123BF7}" srcOrd="2" destOrd="0" parTransId="{29866823-743E-4282-A595-48F2ACF9AE15}" sibTransId="{42EA6AD2-88C4-475F-B013-6B74A5D4C244}"/>
    <dgm:cxn modelId="{896A317F-06FE-4032-98DF-00CFB886EB6F}" type="presOf" srcId="{BA0EDD52-C981-491C-8329-F641EC1DABC0}" destId="{74FF336B-D23A-4BF1-8E65-BDA6403D6DB6}" srcOrd="1" destOrd="0" presId="urn:microsoft.com/office/officeart/2005/8/layout/process5"/>
    <dgm:cxn modelId="{FA7C2800-F0C2-406C-9361-229AB8F48C50}" srcId="{E89E6EE9-3361-4C4D-8015-BC615A847D18}" destId="{F794B97B-A66E-4FFF-A878-8CDFE1A85711}" srcOrd="3" destOrd="0" parTransId="{9A68453D-E5C7-4024-BE1A-5DF81EB2F7B2}" sibTransId="{2737726D-843E-40CB-85D6-93DAE67A9ECC}"/>
    <dgm:cxn modelId="{22EC7DE8-2104-40A3-A6DD-125B7DBE3C68}" type="presOf" srcId="{F794B97B-A66E-4FFF-A878-8CDFE1A85711}" destId="{139A8F42-285A-4496-8AB9-477EA095BCA3}" srcOrd="0" destOrd="0" presId="urn:microsoft.com/office/officeart/2005/8/layout/process5"/>
    <dgm:cxn modelId="{9A259368-1EB4-4217-8531-B8026F30E495}" type="presOf" srcId="{BA0EDD52-C981-491C-8329-F641EC1DABC0}" destId="{E58548D7-4D49-4C7B-BE2A-8E04EC6E2DE9}" srcOrd="0" destOrd="0" presId="urn:microsoft.com/office/officeart/2005/8/layout/process5"/>
    <dgm:cxn modelId="{AAE7FF66-23B3-4FE4-BEBA-5F608DC933DA}" type="presOf" srcId="{9B5C8E8E-4A4B-4C62-B35D-66DCE0123BF7}" destId="{CCCB5664-EB7E-4B5E-873B-C06F935C917F}" srcOrd="0" destOrd="0" presId="urn:microsoft.com/office/officeart/2005/8/layout/process5"/>
    <dgm:cxn modelId="{0AAC0D7C-E622-49DD-A10A-82834A1FC75C}" type="presOf" srcId="{EC68F1CE-9C1B-42D4-B1AA-AE4DEEB73980}" destId="{2EC36D09-419C-4141-86C3-D7E945CA7C56}" srcOrd="1" destOrd="0" presId="urn:microsoft.com/office/officeart/2005/8/layout/process5"/>
    <dgm:cxn modelId="{15421FCB-0639-4065-AA54-617F7C140166}" srcId="{E89E6EE9-3361-4C4D-8015-BC615A847D18}" destId="{B6013368-3F04-4832-B6C1-6142C5B7C279}" srcOrd="0" destOrd="0" parTransId="{BAE03ED4-3E63-4B2E-BDEE-9F4273023628}" sibTransId="{BA0EDD52-C981-491C-8329-F641EC1DABC0}"/>
    <dgm:cxn modelId="{DB86F435-F982-4342-B8BF-31833F137EDD}" srcId="{E89E6EE9-3361-4C4D-8015-BC615A847D18}" destId="{BAE93791-D4A5-4C5C-BD4C-1F58BF207949}" srcOrd="1" destOrd="0" parTransId="{5AD03D7D-12DF-45C8-83D6-2AD943B37272}" sibTransId="{EC68F1CE-9C1B-42D4-B1AA-AE4DEEB73980}"/>
    <dgm:cxn modelId="{050E9A96-08FB-4BDC-8E7C-0EA64588126B}" type="presOf" srcId="{B6013368-3F04-4832-B6C1-6142C5B7C279}" destId="{0814CB67-4DA9-47A0-9EA1-95B47CED9385}" srcOrd="0" destOrd="0" presId="urn:microsoft.com/office/officeart/2005/8/layout/process5"/>
    <dgm:cxn modelId="{4EEC0698-5CA5-4D34-93F1-E97360BC1DA3}" type="presOf" srcId="{EC68F1CE-9C1B-42D4-B1AA-AE4DEEB73980}" destId="{F5DF0569-B1BF-4E7C-AC99-175772F58398}" srcOrd="0" destOrd="0" presId="urn:microsoft.com/office/officeart/2005/8/layout/process5"/>
    <dgm:cxn modelId="{95A74C3E-913C-4A86-9925-7994CD11941C}" type="presOf" srcId="{42EA6AD2-88C4-475F-B013-6B74A5D4C244}" destId="{4785B7D9-E051-4831-B94C-2CA124755A76}" srcOrd="1" destOrd="0" presId="urn:microsoft.com/office/officeart/2005/8/layout/process5"/>
    <dgm:cxn modelId="{A371067A-F6D2-4095-83DA-B2BC1C9AFA20}" type="presOf" srcId="{42EA6AD2-88C4-475F-B013-6B74A5D4C244}" destId="{DD913C9C-B120-4D85-B38F-63CDA26C63CC}" srcOrd="0" destOrd="0" presId="urn:microsoft.com/office/officeart/2005/8/layout/process5"/>
    <dgm:cxn modelId="{A6884812-0161-40F7-B6CC-D2820AC051B1}" type="presOf" srcId="{BAE93791-D4A5-4C5C-BD4C-1F58BF207949}" destId="{20A3F4E9-61E7-43CB-8C79-322D8C506E64}" srcOrd="0" destOrd="0" presId="urn:microsoft.com/office/officeart/2005/8/layout/process5"/>
    <dgm:cxn modelId="{BDA0C2E0-51A2-4D0F-94F8-D9F2CDC1E1B0}" type="presOf" srcId="{E89E6EE9-3361-4C4D-8015-BC615A847D18}" destId="{F404F7E4-D48A-48A6-9246-E4BA493D1C70}" srcOrd="0" destOrd="0" presId="urn:microsoft.com/office/officeart/2005/8/layout/process5"/>
    <dgm:cxn modelId="{7BE85CAB-F5DE-442E-B2D5-521C84F05179}" type="presParOf" srcId="{F404F7E4-D48A-48A6-9246-E4BA493D1C70}" destId="{0814CB67-4DA9-47A0-9EA1-95B47CED9385}" srcOrd="0" destOrd="0" presId="urn:microsoft.com/office/officeart/2005/8/layout/process5"/>
    <dgm:cxn modelId="{213F0AAB-A39A-4A08-A53D-6D46512D3B9C}" type="presParOf" srcId="{F404F7E4-D48A-48A6-9246-E4BA493D1C70}" destId="{E58548D7-4D49-4C7B-BE2A-8E04EC6E2DE9}" srcOrd="1" destOrd="0" presId="urn:microsoft.com/office/officeart/2005/8/layout/process5"/>
    <dgm:cxn modelId="{65D10A70-7D5C-4F70-84F3-105710CF9FC3}" type="presParOf" srcId="{E58548D7-4D49-4C7B-BE2A-8E04EC6E2DE9}" destId="{74FF336B-D23A-4BF1-8E65-BDA6403D6DB6}" srcOrd="0" destOrd="0" presId="urn:microsoft.com/office/officeart/2005/8/layout/process5"/>
    <dgm:cxn modelId="{E93A9024-18D5-454D-8397-EAFE224201F0}" type="presParOf" srcId="{F404F7E4-D48A-48A6-9246-E4BA493D1C70}" destId="{20A3F4E9-61E7-43CB-8C79-322D8C506E64}" srcOrd="2" destOrd="0" presId="urn:microsoft.com/office/officeart/2005/8/layout/process5"/>
    <dgm:cxn modelId="{6BD6879D-1B19-4A12-8F42-0BD9DCF8740A}" type="presParOf" srcId="{F404F7E4-D48A-48A6-9246-E4BA493D1C70}" destId="{F5DF0569-B1BF-4E7C-AC99-175772F58398}" srcOrd="3" destOrd="0" presId="urn:microsoft.com/office/officeart/2005/8/layout/process5"/>
    <dgm:cxn modelId="{7B9117BC-8FEF-413D-BD64-8745F568CDF7}" type="presParOf" srcId="{F5DF0569-B1BF-4E7C-AC99-175772F58398}" destId="{2EC36D09-419C-4141-86C3-D7E945CA7C56}" srcOrd="0" destOrd="0" presId="urn:microsoft.com/office/officeart/2005/8/layout/process5"/>
    <dgm:cxn modelId="{B3065CA9-236C-4124-B9A6-BB438DC04672}" type="presParOf" srcId="{F404F7E4-D48A-48A6-9246-E4BA493D1C70}" destId="{CCCB5664-EB7E-4B5E-873B-C06F935C917F}" srcOrd="4" destOrd="0" presId="urn:microsoft.com/office/officeart/2005/8/layout/process5"/>
    <dgm:cxn modelId="{56380026-C1E8-4531-97F6-49156289AB4D}" type="presParOf" srcId="{F404F7E4-D48A-48A6-9246-E4BA493D1C70}" destId="{DD913C9C-B120-4D85-B38F-63CDA26C63CC}" srcOrd="5" destOrd="0" presId="urn:microsoft.com/office/officeart/2005/8/layout/process5"/>
    <dgm:cxn modelId="{6987927E-DD25-4285-9A4C-408FD1BDD587}" type="presParOf" srcId="{DD913C9C-B120-4D85-B38F-63CDA26C63CC}" destId="{4785B7D9-E051-4831-B94C-2CA124755A76}" srcOrd="0" destOrd="0" presId="urn:microsoft.com/office/officeart/2005/8/layout/process5"/>
    <dgm:cxn modelId="{3F4C1DBF-A307-4160-A54D-3BFB3F8B63EA}" type="presParOf" srcId="{F404F7E4-D48A-48A6-9246-E4BA493D1C70}" destId="{139A8F42-285A-4496-8AB9-477EA095BCA3}"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9F7392-23A9-4673-99C6-05ED9E4F4E34}" type="doc">
      <dgm:prSet loTypeId="urn:microsoft.com/office/officeart/2005/8/layout/venn3" loCatId="relationship" qsTypeId="urn:microsoft.com/office/officeart/2005/8/quickstyle/simple3" qsCatId="simple" csTypeId="urn:microsoft.com/office/officeart/2005/8/colors/colorful4" csCatId="colorful" phldr="1"/>
      <dgm:spPr/>
      <dgm:t>
        <a:bodyPr/>
        <a:lstStyle/>
        <a:p>
          <a:endParaRPr lang="pt-BR"/>
        </a:p>
      </dgm:t>
    </dgm:pt>
    <dgm:pt modelId="{9C09E39A-330F-4111-B839-2D950CE7A021}">
      <dgm:prSet phldrT="[Texto]" custT="1"/>
      <dgm:spPr/>
      <dgm:t>
        <a:bodyPr>
          <a:sp3d extrusionH="57150">
            <a:bevelT w="38100" h="38100"/>
          </a:sp3d>
        </a:bodyPr>
        <a:lstStyle/>
        <a:p>
          <a:r>
            <a:rPr lang="pt-BR" sz="2000" b="1" i="0" dirty="0">
              <a:solidFill>
                <a:srgbClr val="002060"/>
              </a:solidFill>
              <a:latin typeface="Arial" panose="020B0604020202020204" pitchFamily="34" charset="0"/>
              <a:cs typeface="Arial" panose="020B0604020202020204" pitchFamily="34" charset="0"/>
            </a:rPr>
            <a:t>65,3% dos domicílios dispõem de serviços de rede coletora de esgoto </a:t>
          </a:r>
        </a:p>
        <a:p>
          <a:r>
            <a:rPr lang="pt-BR" sz="1400" b="1" i="0" dirty="0">
              <a:solidFill>
                <a:srgbClr val="002060"/>
              </a:solidFill>
              <a:latin typeface="Arial" panose="020B0604020202020204" pitchFamily="34" charset="0"/>
              <a:cs typeface="Arial" panose="020B0604020202020204" pitchFamily="34" charset="0"/>
            </a:rPr>
            <a:t>(IBGE – PNAD, 2016) </a:t>
          </a:r>
        </a:p>
      </dgm:t>
    </dgm:pt>
    <dgm:pt modelId="{F43745D9-A56A-4D85-A252-FF7B8253154C}" type="parTrans" cxnId="{7561E5A3-1E21-4D6A-BF04-89799A8329F4}">
      <dgm:prSet/>
      <dgm:spPr/>
      <dgm:t>
        <a:bodyPr/>
        <a:lstStyle/>
        <a:p>
          <a:endParaRPr lang="pt-BR" sz="1800" b="1" i="0">
            <a:solidFill>
              <a:srgbClr val="002060"/>
            </a:solidFill>
            <a:latin typeface="Arial" panose="020B0604020202020204" pitchFamily="34" charset="0"/>
            <a:cs typeface="Arial" panose="020B0604020202020204" pitchFamily="34" charset="0"/>
          </a:endParaRPr>
        </a:p>
      </dgm:t>
    </dgm:pt>
    <dgm:pt modelId="{A059B19D-B512-4DDF-B8F9-AB2FDD1AAD54}" type="sibTrans" cxnId="{7561E5A3-1E21-4D6A-BF04-89799A8329F4}">
      <dgm:prSet/>
      <dgm:spPr/>
      <dgm:t>
        <a:bodyPr/>
        <a:lstStyle/>
        <a:p>
          <a:endParaRPr lang="pt-BR" sz="1800" b="1" i="0">
            <a:solidFill>
              <a:srgbClr val="002060"/>
            </a:solidFill>
            <a:latin typeface="Arial" panose="020B0604020202020204" pitchFamily="34" charset="0"/>
            <a:cs typeface="Arial" panose="020B0604020202020204" pitchFamily="34" charset="0"/>
          </a:endParaRPr>
        </a:p>
      </dgm:t>
    </dgm:pt>
    <dgm:pt modelId="{E7B6B522-E098-455A-A6DF-FC694E0004B8}">
      <dgm:prSet phldrT="[Texto]" custT="1"/>
      <dgm:spPr/>
      <dgm:t>
        <a:bodyPr>
          <a:sp3d extrusionH="57150">
            <a:bevelT w="38100" h="38100"/>
          </a:sp3d>
        </a:bodyPr>
        <a:lstStyle/>
        <a:p>
          <a:r>
            <a:rPr lang="pt-BR" sz="2000" b="1" i="0" dirty="0">
              <a:solidFill>
                <a:srgbClr val="002060"/>
              </a:solidFill>
              <a:latin typeface="Arial" panose="020B0604020202020204" pitchFamily="34" charset="0"/>
              <a:cs typeface="Arial" panose="020B0604020202020204" pitchFamily="34" charset="0"/>
            </a:rPr>
            <a:t>42,7% dos esgotos gerados foram submetidos a tratamento em 2015</a:t>
          </a:r>
        </a:p>
        <a:p>
          <a:r>
            <a:rPr lang="pt-BR" sz="1400" b="1" i="0" dirty="0">
              <a:solidFill>
                <a:srgbClr val="002060"/>
              </a:solidFill>
              <a:latin typeface="Arial" panose="020B0604020202020204" pitchFamily="34" charset="0"/>
              <a:cs typeface="Arial" panose="020B0604020202020204" pitchFamily="34" charset="0"/>
            </a:rPr>
            <a:t>(SNIS, 2016)</a:t>
          </a:r>
          <a:endParaRPr lang="pt-BR" sz="1600" b="1" i="0" dirty="0">
            <a:solidFill>
              <a:srgbClr val="002060"/>
            </a:solidFill>
            <a:latin typeface="Arial" panose="020B0604020202020204" pitchFamily="34" charset="0"/>
            <a:cs typeface="Arial" panose="020B0604020202020204" pitchFamily="34" charset="0"/>
          </a:endParaRPr>
        </a:p>
      </dgm:t>
    </dgm:pt>
    <dgm:pt modelId="{18299D8B-02E5-47BD-B689-2646A550B1EE}" type="parTrans" cxnId="{468B9DE6-5BC8-4E43-8C27-1AC767FE9924}">
      <dgm:prSet/>
      <dgm:spPr/>
      <dgm:t>
        <a:bodyPr/>
        <a:lstStyle/>
        <a:p>
          <a:endParaRPr lang="pt-BR" sz="1800" b="1" i="0">
            <a:solidFill>
              <a:srgbClr val="002060"/>
            </a:solidFill>
            <a:latin typeface="Arial" panose="020B0604020202020204" pitchFamily="34" charset="0"/>
            <a:cs typeface="Arial" panose="020B0604020202020204" pitchFamily="34" charset="0"/>
          </a:endParaRPr>
        </a:p>
      </dgm:t>
    </dgm:pt>
    <dgm:pt modelId="{60E6D7CA-CDE1-45A7-B339-0E17D213CC52}" type="sibTrans" cxnId="{468B9DE6-5BC8-4E43-8C27-1AC767FE9924}">
      <dgm:prSet/>
      <dgm:spPr/>
      <dgm:t>
        <a:bodyPr/>
        <a:lstStyle/>
        <a:p>
          <a:endParaRPr lang="pt-BR" sz="1800" b="1" i="0">
            <a:solidFill>
              <a:srgbClr val="002060"/>
            </a:solidFill>
            <a:latin typeface="Arial" panose="020B0604020202020204" pitchFamily="34" charset="0"/>
            <a:cs typeface="Arial" panose="020B0604020202020204" pitchFamily="34" charset="0"/>
          </a:endParaRPr>
        </a:p>
      </dgm:t>
    </dgm:pt>
    <dgm:pt modelId="{40C9964B-E85B-4DC9-99BB-2D5A62FABB8D}">
      <dgm:prSet phldrT="[Texto]" custT="1"/>
      <dgm:spPr/>
      <dgm:t>
        <a:bodyPr>
          <a:sp3d extrusionH="57150">
            <a:bevelT w="38100" h="38100"/>
          </a:sp3d>
        </a:bodyPr>
        <a:lstStyle/>
        <a:p>
          <a:r>
            <a:rPr lang="pt-BR" sz="2000" b="1" i="0" dirty="0">
              <a:solidFill>
                <a:srgbClr val="002060"/>
              </a:solidFill>
              <a:latin typeface="Arial" panose="020B0604020202020204" pitchFamily="34" charset="0"/>
              <a:cs typeface="Arial" panose="020B0604020202020204" pitchFamily="34" charset="0"/>
            </a:rPr>
            <a:t>Expansão da coleta e tratamento de efluentes: </a:t>
          </a:r>
          <a:r>
            <a:rPr lang="pt-BR" sz="2000" b="1" i="0" dirty="0" smtClean="0">
              <a:solidFill>
                <a:srgbClr val="002060"/>
              </a:solidFill>
              <a:latin typeface="Arial" panose="020B0604020202020204" pitchFamily="34" charset="0"/>
              <a:cs typeface="Arial" panose="020B0604020202020204" pitchFamily="34" charset="0"/>
            </a:rPr>
            <a:t>oportunidade </a:t>
          </a:r>
          <a:r>
            <a:rPr lang="pt-BR" sz="2000" b="1" i="0" dirty="0">
              <a:solidFill>
                <a:srgbClr val="002060"/>
              </a:solidFill>
              <a:latin typeface="Arial" panose="020B0604020202020204" pitchFamily="34" charset="0"/>
              <a:cs typeface="Arial" panose="020B0604020202020204" pitchFamily="34" charset="0"/>
            </a:rPr>
            <a:t>de </a:t>
          </a:r>
          <a:r>
            <a:rPr lang="pt-BR" sz="2000" b="1" i="0" dirty="0" err="1">
              <a:solidFill>
                <a:srgbClr val="002060"/>
              </a:solidFill>
              <a:latin typeface="Arial" panose="020B0604020202020204" pitchFamily="34" charset="0"/>
              <a:cs typeface="Arial" panose="020B0604020202020204" pitchFamily="34" charset="0"/>
            </a:rPr>
            <a:t>ETEs</a:t>
          </a:r>
          <a:r>
            <a:rPr lang="pt-BR" sz="2000" b="1" i="0" dirty="0">
              <a:solidFill>
                <a:srgbClr val="002060"/>
              </a:solidFill>
              <a:latin typeface="Arial" panose="020B0604020202020204" pitchFamily="34" charset="0"/>
              <a:cs typeface="Arial" panose="020B0604020202020204" pitchFamily="34" charset="0"/>
            </a:rPr>
            <a:t> sustentáveis</a:t>
          </a:r>
        </a:p>
      </dgm:t>
    </dgm:pt>
    <dgm:pt modelId="{B0F0B352-1FB5-47FE-910F-EC6ECD90B326}" type="parTrans" cxnId="{DD9B0C42-3691-423E-B445-78362795CE27}">
      <dgm:prSet/>
      <dgm:spPr/>
      <dgm:t>
        <a:bodyPr/>
        <a:lstStyle/>
        <a:p>
          <a:endParaRPr lang="pt-BR" sz="1800" b="1" i="0">
            <a:solidFill>
              <a:srgbClr val="002060"/>
            </a:solidFill>
            <a:latin typeface="Arial" panose="020B0604020202020204" pitchFamily="34" charset="0"/>
            <a:cs typeface="Arial" panose="020B0604020202020204" pitchFamily="34" charset="0"/>
          </a:endParaRPr>
        </a:p>
      </dgm:t>
    </dgm:pt>
    <dgm:pt modelId="{DBD7ACFB-A8B4-4376-9D89-73C80A3C61E3}" type="sibTrans" cxnId="{DD9B0C42-3691-423E-B445-78362795CE27}">
      <dgm:prSet/>
      <dgm:spPr/>
      <dgm:t>
        <a:bodyPr/>
        <a:lstStyle/>
        <a:p>
          <a:endParaRPr lang="pt-BR" sz="1800" b="1" i="0">
            <a:solidFill>
              <a:srgbClr val="002060"/>
            </a:solidFill>
            <a:latin typeface="Arial" panose="020B0604020202020204" pitchFamily="34" charset="0"/>
            <a:cs typeface="Arial" panose="020B0604020202020204" pitchFamily="34" charset="0"/>
          </a:endParaRPr>
        </a:p>
      </dgm:t>
    </dgm:pt>
    <dgm:pt modelId="{47A3FB0C-E3ED-4C33-A51B-8722748FD773}" type="pres">
      <dgm:prSet presAssocID="{5E9F7392-23A9-4673-99C6-05ED9E4F4E34}" presName="Name0" presStyleCnt="0">
        <dgm:presLayoutVars>
          <dgm:dir/>
          <dgm:resizeHandles val="exact"/>
        </dgm:presLayoutVars>
      </dgm:prSet>
      <dgm:spPr/>
      <dgm:t>
        <a:bodyPr/>
        <a:lstStyle/>
        <a:p>
          <a:endParaRPr lang="pt-BR"/>
        </a:p>
      </dgm:t>
    </dgm:pt>
    <dgm:pt modelId="{D952AE10-E4A4-4777-99C7-E692B0AF4EF2}" type="pres">
      <dgm:prSet presAssocID="{9C09E39A-330F-4111-B839-2D950CE7A021}" presName="Name5" presStyleLbl="vennNode1" presStyleIdx="0" presStyleCnt="3" custScaleX="107877">
        <dgm:presLayoutVars>
          <dgm:bulletEnabled val="1"/>
        </dgm:presLayoutVars>
      </dgm:prSet>
      <dgm:spPr/>
      <dgm:t>
        <a:bodyPr/>
        <a:lstStyle/>
        <a:p>
          <a:endParaRPr lang="pt-BR"/>
        </a:p>
      </dgm:t>
    </dgm:pt>
    <dgm:pt modelId="{E558A3EB-EA96-4413-B49E-A12FB72BA594}" type="pres">
      <dgm:prSet presAssocID="{A059B19D-B512-4DDF-B8F9-AB2FDD1AAD54}" presName="space" presStyleCnt="0"/>
      <dgm:spPr/>
    </dgm:pt>
    <dgm:pt modelId="{57A83FFA-1734-45BE-A910-7C68DD02C89C}" type="pres">
      <dgm:prSet presAssocID="{E7B6B522-E098-455A-A6DF-FC694E0004B8}" presName="Name5" presStyleLbl="vennNode1" presStyleIdx="1" presStyleCnt="3" custScaleX="107877">
        <dgm:presLayoutVars>
          <dgm:bulletEnabled val="1"/>
        </dgm:presLayoutVars>
      </dgm:prSet>
      <dgm:spPr/>
      <dgm:t>
        <a:bodyPr/>
        <a:lstStyle/>
        <a:p>
          <a:endParaRPr lang="pt-BR"/>
        </a:p>
      </dgm:t>
    </dgm:pt>
    <dgm:pt modelId="{F553C13D-42C1-4B6A-AE60-FFBBED63BB67}" type="pres">
      <dgm:prSet presAssocID="{60E6D7CA-CDE1-45A7-B339-0E17D213CC52}" presName="space" presStyleCnt="0"/>
      <dgm:spPr/>
    </dgm:pt>
    <dgm:pt modelId="{107F8DBD-3200-414D-B073-7D4495EACC2A}" type="pres">
      <dgm:prSet presAssocID="{40C9964B-E85B-4DC9-99BB-2D5A62FABB8D}" presName="Name5" presStyleLbl="vennNode1" presStyleIdx="2" presStyleCnt="3" custScaleX="107877">
        <dgm:presLayoutVars>
          <dgm:bulletEnabled val="1"/>
        </dgm:presLayoutVars>
      </dgm:prSet>
      <dgm:spPr/>
      <dgm:t>
        <a:bodyPr/>
        <a:lstStyle/>
        <a:p>
          <a:endParaRPr lang="pt-BR"/>
        </a:p>
      </dgm:t>
    </dgm:pt>
  </dgm:ptLst>
  <dgm:cxnLst>
    <dgm:cxn modelId="{37A7FFC2-AA96-413E-B49E-D1904929EA70}" type="presOf" srcId="{40C9964B-E85B-4DC9-99BB-2D5A62FABB8D}" destId="{107F8DBD-3200-414D-B073-7D4495EACC2A}" srcOrd="0" destOrd="0" presId="urn:microsoft.com/office/officeart/2005/8/layout/venn3"/>
    <dgm:cxn modelId="{DD9B0C42-3691-423E-B445-78362795CE27}" srcId="{5E9F7392-23A9-4673-99C6-05ED9E4F4E34}" destId="{40C9964B-E85B-4DC9-99BB-2D5A62FABB8D}" srcOrd="2" destOrd="0" parTransId="{B0F0B352-1FB5-47FE-910F-EC6ECD90B326}" sibTransId="{DBD7ACFB-A8B4-4376-9D89-73C80A3C61E3}"/>
    <dgm:cxn modelId="{468B9DE6-5BC8-4E43-8C27-1AC767FE9924}" srcId="{5E9F7392-23A9-4673-99C6-05ED9E4F4E34}" destId="{E7B6B522-E098-455A-A6DF-FC694E0004B8}" srcOrd="1" destOrd="0" parTransId="{18299D8B-02E5-47BD-B689-2646A550B1EE}" sibTransId="{60E6D7CA-CDE1-45A7-B339-0E17D213CC52}"/>
    <dgm:cxn modelId="{93F66787-FCFD-48FD-8D01-92C85F55766D}" type="presOf" srcId="{9C09E39A-330F-4111-B839-2D950CE7A021}" destId="{D952AE10-E4A4-4777-99C7-E692B0AF4EF2}" srcOrd="0" destOrd="0" presId="urn:microsoft.com/office/officeart/2005/8/layout/venn3"/>
    <dgm:cxn modelId="{7561E5A3-1E21-4D6A-BF04-89799A8329F4}" srcId="{5E9F7392-23A9-4673-99C6-05ED9E4F4E34}" destId="{9C09E39A-330F-4111-B839-2D950CE7A021}" srcOrd="0" destOrd="0" parTransId="{F43745D9-A56A-4D85-A252-FF7B8253154C}" sibTransId="{A059B19D-B512-4DDF-B8F9-AB2FDD1AAD54}"/>
    <dgm:cxn modelId="{26DD18F7-48E5-49E9-832D-E1D5898196AA}" type="presOf" srcId="{E7B6B522-E098-455A-A6DF-FC694E0004B8}" destId="{57A83FFA-1734-45BE-A910-7C68DD02C89C}" srcOrd="0" destOrd="0" presId="urn:microsoft.com/office/officeart/2005/8/layout/venn3"/>
    <dgm:cxn modelId="{0C810DD7-8351-4A8E-801F-D3F4A314CDB2}" type="presOf" srcId="{5E9F7392-23A9-4673-99C6-05ED9E4F4E34}" destId="{47A3FB0C-E3ED-4C33-A51B-8722748FD773}" srcOrd="0" destOrd="0" presId="urn:microsoft.com/office/officeart/2005/8/layout/venn3"/>
    <dgm:cxn modelId="{35FCAAD3-BFCD-4305-97CE-1289E7DEBC40}" type="presParOf" srcId="{47A3FB0C-E3ED-4C33-A51B-8722748FD773}" destId="{D952AE10-E4A4-4777-99C7-E692B0AF4EF2}" srcOrd="0" destOrd="0" presId="urn:microsoft.com/office/officeart/2005/8/layout/venn3"/>
    <dgm:cxn modelId="{890AF4A6-9486-4B27-8934-30E6BCB6CB50}" type="presParOf" srcId="{47A3FB0C-E3ED-4C33-A51B-8722748FD773}" destId="{E558A3EB-EA96-4413-B49E-A12FB72BA594}" srcOrd="1" destOrd="0" presId="urn:microsoft.com/office/officeart/2005/8/layout/venn3"/>
    <dgm:cxn modelId="{8905B22D-D414-41F7-B9B7-8E072F2EF1AD}" type="presParOf" srcId="{47A3FB0C-E3ED-4C33-A51B-8722748FD773}" destId="{57A83FFA-1734-45BE-A910-7C68DD02C89C}" srcOrd="2" destOrd="0" presId="urn:microsoft.com/office/officeart/2005/8/layout/venn3"/>
    <dgm:cxn modelId="{8C101127-07A4-4F62-9CE6-2A41FD198295}" type="presParOf" srcId="{47A3FB0C-E3ED-4C33-A51B-8722748FD773}" destId="{F553C13D-42C1-4B6A-AE60-FFBBED63BB67}" srcOrd="3" destOrd="0" presId="urn:microsoft.com/office/officeart/2005/8/layout/venn3"/>
    <dgm:cxn modelId="{4D243E64-FD79-4D83-9EF9-F69BAB7A0CBB}" type="presParOf" srcId="{47A3FB0C-E3ED-4C33-A51B-8722748FD773}" destId="{107F8DBD-3200-414D-B073-7D4495EACC2A}"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73D960-FC3C-4230-ADF9-4A1C2D30ECA2}" type="doc">
      <dgm:prSet loTypeId="urn:microsoft.com/office/officeart/2005/8/layout/cycle6" loCatId="cycle" qsTypeId="urn:microsoft.com/office/officeart/2005/8/quickstyle/simple4" qsCatId="simple" csTypeId="urn:microsoft.com/office/officeart/2005/8/colors/colorful4" csCatId="colorful" phldr="1"/>
      <dgm:spPr/>
      <dgm:t>
        <a:bodyPr/>
        <a:lstStyle/>
        <a:p>
          <a:endParaRPr lang="pt-BR"/>
        </a:p>
      </dgm:t>
    </dgm:pt>
    <dgm:pt modelId="{7B89DA95-215A-4C8D-8D44-9426DE49E527}">
      <dgm:prSet phldrT="[Texto]" custT="1"/>
      <dgm:spPr>
        <a:solidFill>
          <a:schemeClr val="bg2"/>
        </a:solidFill>
      </dgm:spPr>
      <dgm:t>
        <a:bodyPr>
          <a:scene3d>
            <a:camera prst="orthographicFront"/>
            <a:lightRig rig="threePt" dir="t"/>
          </a:scene3d>
          <a:sp3d extrusionH="57150">
            <a:bevelT w="38100" h="38100"/>
          </a:sp3d>
        </a:bodyPr>
        <a:lstStyle/>
        <a:p>
          <a:r>
            <a:rPr lang="pt-BR" sz="2000" b="0" i="0" dirty="0" smtClean="0">
              <a:solidFill>
                <a:srgbClr val="002060"/>
              </a:solidFill>
              <a:latin typeface="Times New Roman" panose="02020603050405020304" pitchFamily="18" charset="0"/>
              <a:cs typeface="Times New Roman" panose="02020603050405020304" pitchFamily="18" charset="0"/>
            </a:rPr>
            <a:t>Aumento da demanda por energia elétrica, requerendo fontes alternativas de energia.</a:t>
          </a:r>
          <a:endParaRPr lang="pt-BR" sz="2400" b="0" i="0" dirty="0">
            <a:solidFill>
              <a:srgbClr val="002060"/>
            </a:solidFill>
            <a:latin typeface="Times New Roman" panose="02020603050405020304" pitchFamily="18" charset="0"/>
            <a:cs typeface="Times New Roman" panose="02020603050405020304" pitchFamily="18" charset="0"/>
          </a:endParaRPr>
        </a:p>
      </dgm:t>
    </dgm:pt>
    <dgm:pt modelId="{50441A0B-17B7-4F7F-80DF-8B48EE684ECF}" type="parTrans" cxnId="{2F8EB47E-2272-4541-812E-6AD3E51F5D1C}">
      <dgm:prSet/>
      <dgm:spPr/>
      <dgm:t>
        <a:bodyPr/>
        <a:lstStyle/>
        <a:p>
          <a:endParaRPr lang="pt-BR" sz="2000" b="0" i="0">
            <a:solidFill>
              <a:srgbClr val="002060"/>
            </a:solidFill>
          </a:endParaRPr>
        </a:p>
      </dgm:t>
    </dgm:pt>
    <dgm:pt modelId="{6523592E-6B41-45AD-A742-885F90F317C2}" type="sibTrans" cxnId="{2F8EB47E-2272-4541-812E-6AD3E51F5D1C}">
      <dgm:prSet/>
      <dgm:spPr/>
      <dgm:t>
        <a:bodyPr/>
        <a:lstStyle/>
        <a:p>
          <a:endParaRPr lang="pt-BR" sz="2000" b="0" i="0">
            <a:solidFill>
              <a:srgbClr val="002060"/>
            </a:solidFill>
          </a:endParaRPr>
        </a:p>
      </dgm:t>
    </dgm:pt>
    <dgm:pt modelId="{D84898DA-145A-44D6-9206-3854E0F63A05}">
      <dgm:prSet phldrT="[Texto]" custT="1"/>
      <dgm:spPr>
        <a:solidFill>
          <a:srgbClr val="99FF99"/>
        </a:solidFill>
      </dgm:spPr>
      <dgm:t>
        <a:bodyPr>
          <a:scene3d>
            <a:camera prst="orthographicFront"/>
            <a:lightRig rig="threePt" dir="t"/>
          </a:scene3d>
          <a:sp3d extrusionH="57150">
            <a:bevelT w="38100" h="38100"/>
          </a:sp3d>
        </a:bodyPr>
        <a:lstStyle/>
        <a:p>
          <a:r>
            <a:rPr lang="pt-BR" sz="2000" b="0" i="0" dirty="0" smtClean="0">
              <a:solidFill>
                <a:srgbClr val="002060"/>
              </a:solidFill>
              <a:latin typeface="Times New Roman" panose="02020603050405020304" pitchFamily="18" charset="0"/>
              <a:cs typeface="Times New Roman" panose="02020603050405020304" pitchFamily="18" charset="0"/>
            </a:rPr>
            <a:t>Redução de despesas com energia elétrica em Empresas de Saneamento.</a:t>
          </a:r>
        </a:p>
      </dgm:t>
    </dgm:pt>
    <dgm:pt modelId="{242578FC-B7FA-452E-A304-1AD3720D29FF}" type="parTrans" cxnId="{1614AC74-9A1D-4FA9-95CA-7C7CEF859900}">
      <dgm:prSet/>
      <dgm:spPr/>
      <dgm:t>
        <a:bodyPr/>
        <a:lstStyle/>
        <a:p>
          <a:endParaRPr lang="pt-BR" sz="2000" b="0" i="0">
            <a:solidFill>
              <a:srgbClr val="002060"/>
            </a:solidFill>
          </a:endParaRPr>
        </a:p>
      </dgm:t>
    </dgm:pt>
    <dgm:pt modelId="{7BA861EF-3BD5-447C-822A-F847CA54408F}" type="sibTrans" cxnId="{1614AC74-9A1D-4FA9-95CA-7C7CEF859900}">
      <dgm:prSet/>
      <dgm:spPr/>
      <dgm:t>
        <a:bodyPr/>
        <a:lstStyle/>
        <a:p>
          <a:endParaRPr lang="pt-BR" sz="2000" b="0" i="0">
            <a:solidFill>
              <a:srgbClr val="002060"/>
            </a:solidFill>
          </a:endParaRPr>
        </a:p>
      </dgm:t>
    </dgm:pt>
    <dgm:pt modelId="{55C9D38A-9E9C-4CB7-AD66-7B1A10EB9078}">
      <dgm:prSet phldrT="[Texto]" custT="1"/>
      <dgm:spPr>
        <a:solidFill>
          <a:schemeClr val="accent1">
            <a:lumMod val="20000"/>
            <a:lumOff val="80000"/>
          </a:schemeClr>
        </a:solidFill>
      </dgm:spPr>
      <dgm:t>
        <a:bodyPr>
          <a:scene3d>
            <a:camera prst="orthographicFront"/>
            <a:lightRig rig="threePt" dir="t"/>
          </a:scene3d>
          <a:sp3d extrusionH="57150">
            <a:bevelT w="38100" h="38100"/>
          </a:sp3d>
        </a:bodyPr>
        <a:lstStyle/>
        <a:p>
          <a:r>
            <a:rPr lang="pt-BR" sz="2000" b="0" i="0" dirty="0" smtClean="0">
              <a:solidFill>
                <a:srgbClr val="002060"/>
              </a:solidFill>
              <a:latin typeface="Times New Roman" panose="02020603050405020304" pitchFamily="18" charset="0"/>
              <a:cs typeface="Times New Roman" panose="02020603050405020304" pitchFamily="18" charset="0"/>
            </a:rPr>
            <a:t>Deficiência no tratamento dos resíduos gerados nas </a:t>
          </a:r>
          <a:r>
            <a:rPr lang="pt-BR" sz="2000" b="0" i="0" dirty="0" err="1" smtClean="0">
              <a:solidFill>
                <a:srgbClr val="002060"/>
              </a:solidFill>
              <a:latin typeface="Times New Roman" panose="02020603050405020304" pitchFamily="18" charset="0"/>
              <a:cs typeface="Times New Roman" panose="02020603050405020304" pitchFamily="18" charset="0"/>
            </a:rPr>
            <a:t>ETEs</a:t>
          </a:r>
          <a:r>
            <a:rPr lang="pt-BR" sz="2000" b="0" i="0" dirty="0" smtClean="0">
              <a:solidFill>
                <a:srgbClr val="002060"/>
              </a:solidFill>
              <a:latin typeface="Times New Roman" panose="02020603050405020304" pitchFamily="18" charset="0"/>
              <a:cs typeface="Times New Roman" panose="02020603050405020304" pitchFamily="18" charset="0"/>
            </a:rPr>
            <a:t>.</a:t>
          </a:r>
        </a:p>
      </dgm:t>
    </dgm:pt>
    <dgm:pt modelId="{EA393B9C-F7F5-419B-9CE6-F706B3C0FE03}" type="parTrans" cxnId="{33B370B8-D5B4-4CEE-94A4-0DA798F91AEE}">
      <dgm:prSet/>
      <dgm:spPr/>
      <dgm:t>
        <a:bodyPr/>
        <a:lstStyle/>
        <a:p>
          <a:endParaRPr lang="pt-BR" sz="2000" b="0" i="0">
            <a:solidFill>
              <a:srgbClr val="002060"/>
            </a:solidFill>
          </a:endParaRPr>
        </a:p>
      </dgm:t>
    </dgm:pt>
    <dgm:pt modelId="{15DB12FE-3CBB-4ECA-9B4D-31C1A3BF0CE0}" type="sibTrans" cxnId="{33B370B8-D5B4-4CEE-94A4-0DA798F91AEE}">
      <dgm:prSet/>
      <dgm:spPr/>
      <dgm:t>
        <a:bodyPr/>
        <a:lstStyle/>
        <a:p>
          <a:endParaRPr lang="pt-BR" sz="2000" b="0" i="0">
            <a:solidFill>
              <a:srgbClr val="002060"/>
            </a:solidFill>
          </a:endParaRPr>
        </a:p>
      </dgm:t>
    </dgm:pt>
    <dgm:pt modelId="{B5FF53F7-AC0E-4F32-B435-39588A7B9C5F}">
      <dgm:prSet phldrT="[Texto]" custT="1"/>
      <dgm:spPr>
        <a:solidFill>
          <a:schemeClr val="accent2">
            <a:lumMod val="20000"/>
            <a:lumOff val="80000"/>
          </a:schemeClr>
        </a:solidFill>
      </dgm:spPr>
      <dgm:t>
        <a:bodyPr/>
        <a:lstStyle/>
        <a:p>
          <a:r>
            <a:rPr lang="pt-BR" sz="2000" b="0" i="0" dirty="0" smtClean="0">
              <a:solidFill>
                <a:srgbClr val="002060"/>
              </a:solidFill>
              <a:latin typeface="Times New Roman" panose="02020603050405020304" pitchFamily="18" charset="0"/>
              <a:cs typeface="Times New Roman" panose="02020603050405020304" pitchFamily="18" charset="0"/>
            </a:rPr>
            <a:t>Pouco aproveitamento de biogás gerado em </a:t>
          </a:r>
          <a:r>
            <a:rPr lang="pt-BR" sz="2000" b="0" i="0" dirty="0" err="1" smtClean="0">
              <a:solidFill>
                <a:srgbClr val="002060"/>
              </a:solidFill>
              <a:latin typeface="Times New Roman" panose="02020603050405020304" pitchFamily="18" charset="0"/>
              <a:cs typeface="Times New Roman" panose="02020603050405020304" pitchFamily="18" charset="0"/>
            </a:rPr>
            <a:t>ETEs</a:t>
          </a:r>
          <a:r>
            <a:rPr lang="pt-BR" sz="2000" b="0" i="0" dirty="0" smtClean="0">
              <a:solidFill>
                <a:srgbClr val="002060"/>
              </a:solidFill>
              <a:latin typeface="Times New Roman" panose="02020603050405020304" pitchFamily="18" charset="0"/>
              <a:cs typeface="Times New Roman" panose="02020603050405020304" pitchFamily="18" charset="0"/>
            </a:rPr>
            <a:t> no Brasil. </a:t>
          </a:r>
          <a:endParaRPr lang="pt-BR" sz="2000" b="0" i="0" dirty="0">
            <a:solidFill>
              <a:srgbClr val="002060"/>
            </a:solidFill>
            <a:latin typeface="Times New Roman" panose="02020603050405020304" pitchFamily="18" charset="0"/>
            <a:cs typeface="Times New Roman" panose="02020603050405020304" pitchFamily="18" charset="0"/>
          </a:endParaRPr>
        </a:p>
      </dgm:t>
    </dgm:pt>
    <dgm:pt modelId="{0498DEE6-C2FF-428E-A220-93475A3504AC}" type="parTrans" cxnId="{F87EA615-5FE8-48BB-B99E-37F5486B2DEF}">
      <dgm:prSet/>
      <dgm:spPr/>
      <dgm:t>
        <a:bodyPr/>
        <a:lstStyle/>
        <a:p>
          <a:endParaRPr lang="pt-BR" sz="2000" b="0" i="0">
            <a:solidFill>
              <a:srgbClr val="002060"/>
            </a:solidFill>
          </a:endParaRPr>
        </a:p>
      </dgm:t>
    </dgm:pt>
    <dgm:pt modelId="{402E3248-FC67-410A-8CEE-3E60FCE4E2FD}" type="sibTrans" cxnId="{F87EA615-5FE8-48BB-B99E-37F5486B2DEF}">
      <dgm:prSet/>
      <dgm:spPr/>
      <dgm:t>
        <a:bodyPr/>
        <a:lstStyle/>
        <a:p>
          <a:endParaRPr lang="pt-BR" sz="2000" b="0" i="0">
            <a:solidFill>
              <a:srgbClr val="002060"/>
            </a:solidFill>
          </a:endParaRPr>
        </a:p>
      </dgm:t>
    </dgm:pt>
    <dgm:pt modelId="{129DEB46-5DC4-439C-A586-F66EC7141A84}" type="pres">
      <dgm:prSet presAssocID="{B273D960-FC3C-4230-ADF9-4A1C2D30ECA2}" presName="cycle" presStyleCnt="0">
        <dgm:presLayoutVars>
          <dgm:dir/>
          <dgm:resizeHandles val="exact"/>
        </dgm:presLayoutVars>
      </dgm:prSet>
      <dgm:spPr/>
      <dgm:t>
        <a:bodyPr/>
        <a:lstStyle/>
        <a:p>
          <a:endParaRPr lang="pt-BR"/>
        </a:p>
      </dgm:t>
    </dgm:pt>
    <dgm:pt modelId="{E25AD713-7BA7-4F44-86D5-42D87E845957}" type="pres">
      <dgm:prSet presAssocID="{7B89DA95-215A-4C8D-8D44-9426DE49E527}" presName="node" presStyleLbl="node1" presStyleIdx="0" presStyleCnt="4" custScaleX="167381" custScaleY="124483">
        <dgm:presLayoutVars>
          <dgm:bulletEnabled val="1"/>
        </dgm:presLayoutVars>
      </dgm:prSet>
      <dgm:spPr/>
      <dgm:t>
        <a:bodyPr/>
        <a:lstStyle/>
        <a:p>
          <a:endParaRPr lang="pt-BR"/>
        </a:p>
      </dgm:t>
    </dgm:pt>
    <dgm:pt modelId="{6B21DBA7-4188-4EF2-9339-6BFB9DFBDF0D}" type="pres">
      <dgm:prSet presAssocID="{7B89DA95-215A-4C8D-8D44-9426DE49E527}" presName="spNode" presStyleCnt="0"/>
      <dgm:spPr/>
      <dgm:t>
        <a:bodyPr/>
        <a:lstStyle/>
        <a:p>
          <a:endParaRPr lang="pt-BR"/>
        </a:p>
      </dgm:t>
    </dgm:pt>
    <dgm:pt modelId="{7692EB9E-A1F3-402B-B375-E61D7E8BE160}" type="pres">
      <dgm:prSet presAssocID="{6523592E-6B41-45AD-A742-885F90F317C2}" presName="sibTrans" presStyleLbl="sibTrans1D1" presStyleIdx="0" presStyleCnt="4"/>
      <dgm:spPr/>
      <dgm:t>
        <a:bodyPr/>
        <a:lstStyle/>
        <a:p>
          <a:endParaRPr lang="pt-BR"/>
        </a:p>
      </dgm:t>
    </dgm:pt>
    <dgm:pt modelId="{3AEF0592-02F1-460A-8224-F92ACF8B55FC}" type="pres">
      <dgm:prSet presAssocID="{D84898DA-145A-44D6-9206-3854E0F63A05}" presName="node" presStyleLbl="node1" presStyleIdx="1" presStyleCnt="4" custScaleX="167261" custScaleY="135076" custRadScaleRad="103508" custRadScaleInc="-10265">
        <dgm:presLayoutVars>
          <dgm:bulletEnabled val="1"/>
        </dgm:presLayoutVars>
      </dgm:prSet>
      <dgm:spPr/>
      <dgm:t>
        <a:bodyPr/>
        <a:lstStyle/>
        <a:p>
          <a:endParaRPr lang="pt-BR"/>
        </a:p>
      </dgm:t>
    </dgm:pt>
    <dgm:pt modelId="{80E78485-4122-4752-8F75-D059BA88BD21}" type="pres">
      <dgm:prSet presAssocID="{D84898DA-145A-44D6-9206-3854E0F63A05}" presName="spNode" presStyleCnt="0"/>
      <dgm:spPr/>
      <dgm:t>
        <a:bodyPr/>
        <a:lstStyle/>
        <a:p>
          <a:endParaRPr lang="pt-BR"/>
        </a:p>
      </dgm:t>
    </dgm:pt>
    <dgm:pt modelId="{87836142-4135-4C09-9E64-7ABABD85D8EE}" type="pres">
      <dgm:prSet presAssocID="{7BA861EF-3BD5-447C-822A-F847CA54408F}" presName="sibTrans" presStyleLbl="sibTrans1D1" presStyleIdx="1" presStyleCnt="4"/>
      <dgm:spPr/>
      <dgm:t>
        <a:bodyPr/>
        <a:lstStyle/>
        <a:p>
          <a:endParaRPr lang="pt-BR"/>
        </a:p>
      </dgm:t>
    </dgm:pt>
    <dgm:pt modelId="{3378B335-7984-4C6F-8783-DD11C1CBC4C5}" type="pres">
      <dgm:prSet presAssocID="{55C9D38A-9E9C-4CB7-AD66-7B1A10EB9078}" presName="node" presStyleLbl="node1" presStyleIdx="2" presStyleCnt="4" custScaleX="160975" custScaleY="135076" custRadScaleRad="96615" custRadScaleInc="2495">
        <dgm:presLayoutVars>
          <dgm:bulletEnabled val="1"/>
        </dgm:presLayoutVars>
      </dgm:prSet>
      <dgm:spPr/>
      <dgm:t>
        <a:bodyPr/>
        <a:lstStyle/>
        <a:p>
          <a:endParaRPr lang="pt-BR"/>
        </a:p>
      </dgm:t>
    </dgm:pt>
    <dgm:pt modelId="{C17D2C39-3A41-45F7-A9DD-CE6DA5D172B5}" type="pres">
      <dgm:prSet presAssocID="{55C9D38A-9E9C-4CB7-AD66-7B1A10EB9078}" presName="spNode" presStyleCnt="0"/>
      <dgm:spPr/>
      <dgm:t>
        <a:bodyPr/>
        <a:lstStyle/>
        <a:p>
          <a:endParaRPr lang="pt-BR"/>
        </a:p>
      </dgm:t>
    </dgm:pt>
    <dgm:pt modelId="{BEDFD7C4-E655-459E-B341-0D18F556C895}" type="pres">
      <dgm:prSet presAssocID="{15DB12FE-3CBB-4ECA-9B4D-31C1A3BF0CE0}" presName="sibTrans" presStyleLbl="sibTrans1D1" presStyleIdx="2" presStyleCnt="4"/>
      <dgm:spPr/>
      <dgm:t>
        <a:bodyPr/>
        <a:lstStyle/>
        <a:p>
          <a:endParaRPr lang="pt-BR"/>
        </a:p>
      </dgm:t>
    </dgm:pt>
    <dgm:pt modelId="{B436EF62-6761-4566-8744-AA47723F7C6F}" type="pres">
      <dgm:prSet presAssocID="{B5FF53F7-AC0E-4F32-B435-39588A7B9C5F}" presName="node" presStyleLbl="node1" presStyleIdx="3" presStyleCnt="4" custScaleX="164743" custScaleY="135076" custRadScaleRad="104560" custRadScaleInc="6385">
        <dgm:presLayoutVars>
          <dgm:bulletEnabled val="1"/>
        </dgm:presLayoutVars>
      </dgm:prSet>
      <dgm:spPr/>
      <dgm:t>
        <a:bodyPr/>
        <a:lstStyle/>
        <a:p>
          <a:endParaRPr lang="pt-BR"/>
        </a:p>
      </dgm:t>
    </dgm:pt>
    <dgm:pt modelId="{AFD17784-7ADA-4518-B31A-0F0C9AB65421}" type="pres">
      <dgm:prSet presAssocID="{B5FF53F7-AC0E-4F32-B435-39588A7B9C5F}" presName="spNode" presStyleCnt="0"/>
      <dgm:spPr/>
      <dgm:t>
        <a:bodyPr/>
        <a:lstStyle/>
        <a:p>
          <a:endParaRPr lang="pt-BR"/>
        </a:p>
      </dgm:t>
    </dgm:pt>
    <dgm:pt modelId="{6890F92F-1FC0-49FE-B951-64D38F5F4ACE}" type="pres">
      <dgm:prSet presAssocID="{402E3248-FC67-410A-8CEE-3E60FCE4E2FD}" presName="sibTrans" presStyleLbl="sibTrans1D1" presStyleIdx="3" presStyleCnt="4"/>
      <dgm:spPr/>
      <dgm:t>
        <a:bodyPr/>
        <a:lstStyle/>
        <a:p>
          <a:endParaRPr lang="pt-BR"/>
        </a:p>
      </dgm:t>
    </dgm:pt>
  </dgm:ptLst>
  <dgm:cxnLst>
    <dgm:cxn modelId="{E559348C-EFE3-4113-8FE2-01401AB3EE72}" type="presOf" srcId="{B5FF53F7-AC0E-4F32-B435-39588A7B9C5F}" destId="{B436EF62-6761-4566-8744-AA47723F7C6F}" srcOrd="0" destOrd="0" presId="urn:microsoft.com/office/officeart/2005/8/layout/cycle6"/>
    <dgm:cxn modelId="{36396A29-AED5-4009-9566-5F322374B7FB}" type="presOf" srcId="{B273D960-FC3C-4230-ADF9-4A1C2D30ECA2}" destId="{129DEB46-5DC4-439C-A586-F66EC7141A84}" srcOrd="0" destOrd="0" presId="urn:microsoft.com/office/officeart/2005/8/layout/cycle6"/>
    <dgm:cxn modelId="{AF3DABDC-5098-4014-A927-B6403DE1FA3B}" type="presOf" srcId="{402E3248-FC67-410A-8CEE-3E60FCE4E2FD}" destId="{6890F92F-1FC0-49FE-B951-64D38F5F4ACE}" srcOrd="0" destOrd="0" presId="urn:microsoft.com/office/officeart/2005/8/layout/cycle6"/>
    <dgm:cxn modelId="{A13F8EF8-8FE2-4CB5-80B0-43B9EC9D196D}" type="presOf" srcId="{7BA861EF-3BD5-447C-822A-F847CA54408F}" destId="{87836142-4135-4C09-9E64-7ABABD85D8EE}" srcOrd="0" destOrd="0" presId="urn:microsoft.com/office/officeart/2005/8/layout/cycle6"/>
    <dgm:cxn modelId="{2F8EB47E-2272-4541-812E-6AD3E51F5D1C}" srcId="{B273D960-FC3C-4230-ADF9-4A1C2D30ECA2}" destId="{7B89DA95-215A-4C8D-8D44-9426DE49E527}" srcOrd="0" destOrd="0" parTransId="{50441A0B-17B7-4F7F-80DF-8B48EE684ECF}" sibTransId="{6523592E-6B41-45AD-A742-885F90F317C2}"/>
    <dgm:cxn modelId="{797D33B1-F70A-46FE-9E14-D82309106E5D}" type="presOf" srcId="{D84898DA-145A-44D6-9206-3854E0F63A05}" destId="{3AEF0592-02F1-460A-8224-F92ACF8B55FC}" srcOrd="0" destOrd="0" presId="urn:microsoft.com/office/officeart/2005/8/layout/cycle6"/>
    <dgm:cxn modelId="{33B370B8-D5B4-4CEE-94A4-0DA798F91AEE}" srcId="{B273D960-FC3C-4230-ADF9-4A1C2D30ECA2}" destId="{55C9D38A-9E9C-4CB7-AD66-7B1A10EB9078}" srcOrd="2" destOrd="0" parTransId="{EA393B9C-F7F5-419B-9CE6-F706B3C0FE03}" sibTransId="{15DB12FE-3CBB-4ECA-9B4D-31C1A3BF0CE0}"/>
    <dgm:cxn modelId="{F87EA615-5FE8-48BB-B99E-37F5486B2DEF}" srcId="{B273D960-FC3C-4230-ADF9-4A1C2D30ECA2}" destId="{B5FF53F7-AC0E-4F32-B435-39588A7B9C5F}" srcOrd="3" destOrd="0" parTransId="{0498DEE6-C2FF-428E-A220-93475A3504AC}" sibTransId="{402E3248-FC67-410A-8CEE-3E60FCE4E2FD}"/>
    <dgm:cxn modelId="{7184E499-78F9-48E8-BFB1-B9612BF52080}" type="presOf" srcId="{6523592E-6B41-45AD-A742-885F90F317C2}" destId="{7692EB9E-A1F3-402B-B375-E61D7E8BE160}" srcOrd="0" destOrd="0" presId="urn:microsoft.com/office/officeart/2005/8/layout/cycle6"/>
    <dgm:cxn modelId="{52728E54-0949-41D4-94FC-F9FD62828F15}" type="presOf" srcId="{15DB12FE-3CBB-4ECA-9B4D-31C1A3BF0CE0}" destId="{BEDFD7C4-E655-459E-B341-0D18F556C895}" srcOrd="0" destOrd="0" presId="urn:microsoft.com/office/officeart/2005/8/layout/cycle6"/>
    <dgm:cxn modelId="{7D07A2D5-842B-4570-AA14-45F2E47240A3}" type="presOf" srcId="{7B89DA95-215A-4C8D-8D44-9426DE49E527}" destId="{E25AD713-7BA7-4F44-86D5-42D87E845957}" srcOrd="0" destOrd="0" presId="urn:microsoft.com/office/officeart/2005/8/layout/cycle6"/>
    <dgm:cxn modelId="{F814B64A-D270-4CBF-833E-B0046BDDD669}" type="presOf" srcId="{55C9D38A-9E9C-4CB7-AD66-7B1A10EB9078}" destId="{3378B335-7984-4C6F-8783-DD11C1CBC4C5}" srcOrd="0" destOrd="0" presId="urn:microsoft.com/office/officeart/2005/8/layout/cycle6"/>
    <dgm:cxn modelId="{1614AC74-9A1D-4FA9-95CA-7C7CEF859900}" srcId="{B273D960-FC3C-4230-ADF9-4A1C2D30ECA2}" destId="{D84898DA-145A-44D6-9206-3854E0F63A05}" srcOrd="1" destOrd="0" parTransId="{242578FC-B7FA-452E-A304-1AD3720D29FF}" sibTransId="{7BA861EF-3BD5-447C-822A-F847CA54408F}"/>
    <dgm:cxn modelId="{EB861B8C-84A9-4B2C-A8A9-8DE0EDACD5D1}" type="presParOf" srcId="{129DEB46-5DC4-439C-A586-F66EC7141A84}" destId="{E25AD713-7BA7-4F44-86D5-42D87E845957}" srcOrd="0" destOrd="0" presId="urn:microsoft.com/office/officeart/2005/8/layout/cycle6"/>
    <dgm:cxn modelId="{BE1CF326-7E47-4DD2-B600-5A87C0BB221C}" type="presParOf" srcId="{129DEB46-5DC4-439C-A586-F66EC7141A84}" destId="{6B21DBA7-4188-4EF2-9339-6BFB9DFBDF0D}" srcOrd="1" destOrd="0" presId="urn:microsoft.com/office/officeart/2005/8/layout/cycle6"/>
    <dgm:cxn modelId="{C047FA7C-5EA1-4AD5-BB11-FFE96584CD7B}" type="presParOf" srcId="{129DEB46-5DC4-439C-A586-F66EC7141A84}" destId="{7692EB9E-A1F3-402B-B375-E61D7E8BE160}" srcOrd="2" destOrd="0" presId="urn:microsoft.com/office/officeart/2005/8/layout/cycle6"/>
    <dgm:cxn modelId="{3C8F3D77-E6E8-4845-B3B6-AF9A8616CCF8}" type="presParOf" srcId="{129DEB46-5DC4-439C-A586-F66EC7141A84}" destId="{3AEF0592-02F1-460A-8224-F92ACF8B55FC}" srcOrd="3" destOrd="0" presId="urn:microsoft.com/office/officeart/2005/8/layout/cycle6"/>
    <dgm:cxn modelId="{F7B6377B-0EEA-42AE-813D-88DC127A8A61}" type="presParOf" srcId="{129DEB46-5DC4-439C-A586-F66EC7141A84}" destId="{80E78485-4122-4752-8F75-D059BA88BD21}" srcOrd="4" destOrd="0" presId="urn:microsoft.com/office/officeart/2005/8/layout/cycle6"/>
    <dgm:cxn modelId="{08AD205B-23ED-43AF-B244-DC063EE95FBE}" type="presParOf" srcId="{129DEB46-5DC4-439C-A586-F66EC7141A84}" destId="{87836142-4135-4C09-9E64-7ABABD85D8EE}" srcOrd="5" destOrd="0" presId="urn:microsoft.com/office/officeart/2005/8/layout/cycle6"/>
    <dgm:cxn modelId="{60F5DF22-8F8D-4DA0-87D4-3B58AE4392E7}" type="presParOf" srcId="{129DEB46-5DC4-439C-A586-F66EC7141A84}" destId="{3378B335-7984-4C6F-8783-DD11C1CBC4C5}" srcOrd="6" destOrd="0" presId="urn:microsoft.com/office/officeart/2005/8/layout/cycle6"/>
    <dgm:cxn modelId="{9EA31A8E-9EE4-4C68-AB28-DC3258E908B1}" type="presParOf" srcId="{129DEB46-5DC4-439C-A586-F66EC7141A84}" destId="{C17D2C39-3A41-45F7-A9DD-CE6DA5D172B5}" srcOrd="7" destOrd="0" presId="urn:microsoft.com/office/officeart/2005/8/layout/cycle6"/>
    <dgm:cxn modelId="{27294E05-629E-41D4-80A1-1B78D65CB7EC}" type="presParOf" srcId="{129DEB46-5DC4-439C-A586-F66EC7141A84}" destId="{BEDFD7C4-E655-459E-B341-0D18F556C895}" srcOrd="8" destOrd="0" presId="urn:microsoft.com/office/officeart/2005/8/layout/cycle6"/>
    <dgm:cxn modelId="{480B27F8-5D2E-42F2-9B93-209CD03DF899}" type="presParOf" srcId="{129DEB46-5DC4-439C-A586-F66EC7141A84}" destId="{B436EF62-6761-4566-8744-AA47723F7C6F}" srcOrd="9" destOrd="0" presId="urn:microsoft.com/office/officeart/2005/8/layout/cycle6"/>
    <dgm:cxn modelId="{5C13BA61-1BAB-43CD-A9DA-0580ED73544E}" type="presParOf" srcId="{129DEB46-5DC4-439C-A586-F66EC7141A84}" destId="{AFD17784-7ADA-4518-B31A-0F0C9AB65421}" srcOrd="10" destOrd="0" presId="urn:microsoft.com/office/officeart/2005/8/layout/cycle6"/>
    <dgm:cxn modelId="{227BD56B-7E9B-49B7-BE7B-6796286A274E}" type="presParOf" srcId="{129DEB46-5DC4-439C-A586-F66EC7141A84}" destId="{6890F92F-1FC0-49FE-B951-64D38F5F4AC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8D6A07-F9AE-4E79-AD84-80C20691F474}" type="doc">
      <dgm:prSet loTypeId="urn:microsoft.com/office/officeart/2005/8/layout/bProcess4" loCatId="process" qsTypeId="urn:microsoft.com/office/officeart/2005/8/quickstyle/simple3" qsCatId="simple" csTypeId="urn:microsoft.com/office/officeart/2005/8/colors/colorful1#1" csCatId="colorful" phldr="1"/>
      <dgm:spPr/>
      <dgm:t>
        <a:bodyPr/>
        <a:lstStyle/>
        <a:p>
          <a:endParaRPr lang="pt-BR"/>
        </a:p>
      </dgm:t>
    </dgm:pt>
    <dgm:pt modelId="{77D5727B-3DE7-4F64-BCBD-589858AAF625}">
      <dgm:prSet phldrT="[Texto]" custT="1"/>
      <dgm:spPr>
        <a:solidFill>
          <a:schemeClr val="accent2">
            <a:lumMod val="20000"/>
            <a:lumOff val="80000"/>
          </a:schemeClr>
        </a:solidFill>
      </dgm:spPr>
      <dgm:t>
        <a:bodyPr>
          <a:sp3d extrusionH="57150">
            <a:bevelT w="38100" h="38100"/>
          </a:sp3d>
        </a:bodyPr>
        <a:lstStyle/>
        <a:p>
          <a:pPr>
            <a:spcAft>
              <a:spcPts val="0"/>
            </a:spcAft>
          </a:pPr>
          <a:r>
            <a:rPr lang="pt-BR" sz="2000" b="1" i="0" dirty="0">
              <a:solidFill>
                <a:srgbClr val="002060"/>
              </a:solidFill>
              <a:latin typeface="Times New Roman" pitchFamily="18" charset="0"/>
              <a:cs typeface="Times New Roman" pitchFamily="18" charset="0"/>
            </a:rPr>
            <a:t>Mistura gasosa combustível </a:t>
          </a:r>
        </a:p>
        <a:p>
          <a:pPr>
            <a:spcAft>
              <a:spcPct val="35000"/>
            </a:spcAft>
          </a:pPr>
          <a:r>
            <a:rPr lang="pt-BR" sz="1400" b="1" i="0" dirty="0">
              <a:solidFill>
                <a:srgbClr val="002060"/>
              </a:solidFill>
              <a:effectLst/>
              <a:latin typeface="Times New Roman" pitchFamily="18" charset="0"/>
              <a:ea typeface="Times New Roman" panose="02020603050405020304" pitchFamily="18" charset="0"/>
              <a:cs typeface="Times New Roman" pitchFamily="18" charset="0"/>
            </a:rPr>
            <a:t>(FRANÇA JUNIOR, 2008)</a:t>
          </a:r>
          <a:endParaRPr lang="pt-BR" sz="1400" b="1" i="0" dirty="0">
            <a:solidFill>
              <a:srgbClr val="002060"/>
            </a:solidFill>
            <a:latin typeface="Times New Roman" pitchFamily="18" charset="0"/>
            <a:cs typeface="Times New Roman" pitchFamily="18" charset="0"/>
          </a:endParaRPr>
        </a:p>
      </dgm:t>
    </dgm:pt>
    <dgm:pt modelId="{A604CD1E-4B1D-44A9-B59B-2DD3E8B6BC81}" type="parTrans" cxnId="{0EFAE0AD-AD81-4428-9B01-29A60DC111E5}">
      <dgm:prSet/>
      <dgm:spPr/>
      <dgm:t>
        <a:bodyPr/>
        <a:lstStyle/>
        <a:p>
          <a:endParaRPr lang="pt-BR" sz="2000" b="1" i="0">
            <a:solidFill>
              <a:srgbClr val="002060"/>
            </a:solidFill>
            <a:latin typeface="Times New Roman" pitchFamily="18" charset="0"/>
            <a:cs typeface="Times New Roman" pitchFamily="18" charset="0"/>
          </a:endParaRPr>
        </a:p>
      </dgm:t>
    </dgm:pt>
    <dgm:pt modelId="{BC644B23-0F75-4BD3-9DAE-39776E9C14D3}" type="sibTrans" cxnId="{0EFAE0AD-AD81-4428-9B01-29A60DC111E5}">
      <dgm:prSet/>
      <dgm:spPr/>
      <dgm:t>
        <a:bodyPr/>
        <a:lstStyle/>
        <a:p>
          <a:endParaRPr lang="pt-BR" sz="2000" b="1" i="0">
            <a:solidFill>
              <a:srgbClr val="002060"/>
            </a:solidFill>
            <a:latin typeface="Times New Roman" pitchFamily="18" charset="0"/>
            <a:cs typeface="Times New Roman" pitchFamily="18" charset="0"/>
          </a:endParaRPr>
        </a:p>
      </dgm:t>
    </dgm:pt>
    <dgm:pt modelId="{0FFF1B06-87EC-4FA6-865F-B78E86E3A257}">
      <dgm:prSet phldrT="[Texto]" custT="1"/>
      <dgm:spPr>
        <a:solidFill>
          <a:schemeClr val="accent4">
            <a:lumMod val="20000"/>
            <a:lumOff val="80000"/>
          </a:schemeClr>
        </a:solidFill>
      </dgm:spPr>
      <dgm:t>
        <a:bodyPr>
          <a:sp3d extrusionH="57150">
            <a:bevelT w="38100" h="38100"/>
          </a:sp3d>
        </a:bodyPr>
        <a:lstStyle/>
        <a:p>
          <a:pPr>
            <a:spcAft>
              <a:spcPts val="0"/>
            </a:spcAft>
          </a:pPr>
          <a:r>
            <a:rPr lang="pt-BR" sz="2000" b="1" i="0" dirty="0">
              <a:solidFill>
                <a:srgbClr val="002060"/>
              </a:solidFill>
              <a:latin typeface="Times New Roman" pitchFamily="18" charset="0"/>
              <a:cs typeface="Times New Roman" pitchFamily="18" charset="0"/>
            </a:rPr>
            <a:t>Produção através da digestão anaeróbia</a:t>
          </a:r>
        </a:p>
        <a:p>
          <a:pPr>
            <a:spcAft>
              <a:spcPct val="35000"/>
            </a:spcAft>
          </a:pPr>
          <a:r>
            <a:rPr lang="pt-BR" sz="1400" b="1" i="0" dirty="0">
              <a:solidFill>
                <a:srgbClr val="002060"/>
              </a:solidFill>
              <a:effectLst/>
              <a:latin typeface="Times New Roman" pitchFamily="18" charset="0"/>
              <a:ea typeface="Times New Roman" panose="02020603050405020304" pitchFamily="18" charset="0"/>
              <a:cs typeface="Times New Roman" pitchFamily="18" charset="0"/>
            </a:rPr>
            <a:t>(FRANÇA JUNIOR, 2008)</a:t>
          </a:r>
          <a:endParaRPr lang="pt-BR" sz="1500" b="1" i="0" dirty="0">
            <a:solidFill>
              <a:srgbClr val="002060"/>
            </a:solidFill>
            <a:latin typeface="Times New Roman" pitchFamily="18" charset="0"/>
            <a:cs typeface="Times New Roman" pitchFamily="18" charset="0"/>
          </a:endParaRPr>
        </a:p>
      </dgm:t>
    </dgm:pt>
    <dgm:pt modelId="{1D4E1D26-4108-4546-B695-EE788A1FD3C8}" type="parTrans" cxnId="{D18CF382-6D8F-4BFD-BBD0-F31F32A1AA88}">
      <dgm:prSet/>
      <dgm:spPr/>
      <dgm:t>
        <a:bodyPr/>
        <a:lstStyle/>
        <a:p>
          <a:endParaRPr lang="pt-BR" sz="2000" b="1" i="0">
            <a:solidFill>
              <a:srgbClr val="002060"/>
            </a:solidFill>
            <a:latin typeface="Times New Roman" pitchFamily="18" charset="0"/>
            <a:cs typeface="Times New Roman" pitchFamily="18" charset="0"/>
          </a:endParaRPr>
        </a:p>
      </dgm:t>
    </dgm:pt>
    <dgm:pt modelId="{96B4BB00-4FFC-4C99-BB46-C8605D394812}" type="sibTrans" cxnId="{D18CF382-6D8F-4BFD-BBD0-F31F32A1AA88}">
      <dgm:prSet/>
      <dgm:spPr/>
      <dgm:t>
        <a:bodyPr/>
        <a:lstStyle/>
        <a:p>
          <a:endParaRPr lang="pt-BR" sz="2000" b="1" i="0">
            <a:solidFill>
              <a:srgbClr val="002060"/>
            </a:solidFill>
            <a:latin typeface="Times New Roman" pitchFamily="18" charset="0"/>
            <a:cs typeface="Times New Roman" pitchFamily="18" charset="0"/>
          </a:endParaRPr>
        </a:p>
      </dgm:t>
    </dgm:pt>
    <dgm:pt modelId="{7B55FBB6-7554-4BB9-86AE-625A869C3D00}">
      <dgm:prSet phldrT="[Texto]" custT="1"/>
      <dgm:spPr>
        <a:solidFill>
          <a:schemeClr val="accent6">
            <a:lumMod val="20000"/>
            <a:lumOff val="80000"/>
          </a:schemeClr>
        </a:solidFill>
      </dgm:spPr>
      <dgm:t>
        <a:bodyPr>
          <a:sp3d extrusionH="57150">
            <a:bevelT w="38100" h="38100"/>
          </a:sp3d>
        </a:bodyPr>
        <a:lstStyle/>
        <a:p>
          <a:r>
            <a:rPr lang="pt-BR" sz="2000" b="1" i="0" dirty="0">
              <a:solidFill>
                <a:srgbClr val="002060"/>
              </a:solidFill>
              <a:latin typeface="Times New Roman" pitchFamily="18" charset="0"/>
              <a:cs typeface="Times New Roman" pitchFamily="18" charset="0"/>
            </a:rPr>
            <a:t>Constituído principalmente por CH</a:t>
          </a:r>
          <a:r>
            <a:rPr lang="pt-BR" sz="2000" b="1" i="0" baseline="-25000" dirty="0">
              <a:solidFill>
                <a:srgbClr val="002060"/>
              </a:solidFill>
              <a:latin typeface="Times New Roman" pitchFamily="18" charset="0"/>
              <a:cs typeface="Times New Roman" pitchFamily="18" charset="0"/>
            </a:rPr>
            <a:t>4</a:t>
          </a:r>
          <a:r>
            <a:rPr lang="pt-BR" sz="2000" b="1" i="0" baseline="0" dirty="0">
              <a:solidFill>
                <a:srgbClr val="002060"/>
              </a:solidFill>
              <a:latin typeface="Times New Roman" pitchFamily="18" charset="0"/>
              <a:cs typeface="Times New Roman" pitchFamily="18" charset="0"/>
            </a:rPr>
            <a:t>,</a:t>
          </a:r>
          <a:r>
            <a:rPr lang="pt-BR" sz="2000" b="1" i="0" dirty="0">
              <a:solidFill>
                <a:srgbClr val="002060"/>
              </a:solidFill>
              <a:latin typeface="Times New Roman" pitchFamily="18" charset="0"/>
              <a:cs typeface="Times New Roman" pitchFamily="18" charset="0"/>
            </a:rPr>
            <a:t> CO</a:t>
          </a:r>
          <a:r>
            <a:rPr lang="pt-BR" sz="2000" b="1" i="0" baseline="-25000" dirty="0">
              <a:solidFill>
                <a:srgbClr val="002060"/>
              </a:solidFill>
              <a:latin typeface="Times New Roman" pitchFamily="18" charset="0"/>
              <a:cs typeface="Times New Roman" pitchFamily="18" charset="0"/>
            </a:rPr>
            <a:t>2</a:t>
          </a:r>
          <a:r>
            <a:rPr lang="pt-BR" sz="2000" b="1" i="0" baseline="0" dirty="0">
              <a:solidFill>
                <a:srgbClr val="002060"/>
              </a:solidFill>
              <a:latin typeface="Times New Roman" pitchFamily="18" charset="0"/>
              <a:cs typeface="Times New Roman" pitchFamily="18" charset="0"/>
            </a:rPr>
            <a:t>,</a:t>
          </a:r>
          <a:r>
            <a:rPr lang="pt-BR" sz="2000" b="1" i="0" baseline="-25000" dirty="0">
              <a:solidFill>
                <a:srgbClr val="002060"/>
              </a:solidFill>
              <a:latin typeface="Times New Roman" pitchFamily="18" charset="0"/>
              <a:cs typeface="Times New Roman" pitchFamily="18" charset="0"/>
            </a:rPr>
            <a:t> </a:t>
          </a:r>
          <a:r>
            <a:rPr lang="pt-BR" sz="2000" b="1" i="0" baseline="0" dirty="0">
              <a:solidFill>
                <a:srgbClr val="002060"/>
              </a:solidFill>
              <a:latin typeface="Times New Roman" pitchFamily="18" charset="0"/>
              <a:cs typeface="Times New Roman" pitchFamily="18" charset="0"/>
            </a:rPr>
            <a:t>H</a:t>
          </a:r>
          <a:r>
            <a:rPr lang="pt-BR" sz="2000" b="1" i="0" baseline="-25000" dirty="0">
              <a:solidFill>
                <a:srgbClr val="002060"/>
              </a:solidFill>
              <a:latin typeface="Times New Roman" pitchFamily="18" charset="0"/>
              <a:cs typeface="Times New Roman" pitchFamily="18" charset="0"/>
            </a:rPr>
            <a:t>2</a:t>
          </a:r>
          <a:r>
            <a:rPr lang="pt-BR" sz="2000" b="1" i="0" baseline="0" dirty="0">
              <a:solidFill>
                <a:srgbClr val="002060"/>
              </a:solidFill>
              <a:latin typeface="Times New Roman" pitchFamily="18" charset="0"/>
              <a:cs typeface="Times New Roman" pitchFamily="18" charset="0"/>
            </a:rPr>
            <a:t>,</a:t>
          </a:r>
          <a:r>
            <a:rPr lang="pt-BR" sz="2000" b="1" i="0" baseline="-25000" dirty="0">
              <a:solidFill>
                <a:srgbClr val="002060"/>
              </a:solidFill>
              <a:latin typeface="Times New Roman" pitchFamily="18" charset="0"/>
              <a:cs typeface="Times New Roman" pitchFamily="18" charset="0"/>
            </a:rPr>
            <a:t> </a:t>
          </a:r>
          <a:r>
            <a:rPr lang="pt-BR" sz="2000" b="1" i="0" baseline="0" dirty="0">
              <a:solidFill>
                <a:srgbClr val="002060"/>
              </a:solidFill>
              <a:latin typeface="Times New Roman" pitchFamily="18" charset="0"/>
              <a:cs typeface="Times New Roman" pitchFamily="18" charset="0"/>
            </a:rPr>
            <a:t>H</a:t>
          </a:r>
          <a:r>
            <a:rPr lang="pt-BR" sz="2000" b="1" i="0" baseline="-25000" dirty="0">
              <a:solidFill>
                <a:srgbClr val="002060"/>
              </a:solidFill>
              <a:latin typeface="Times New Roman" pitchFamily="18" charset="0"/>
              <a:cs typeface="Times New Roman" pitchFamily="18" charset="0"/>
            </a:rPr>
            <a:t>2</a:t>
          </a:r>
          <a:r>
            <a:rPr lang="pt-BR" sz="2000" b="1" i="0" baseline="0" dirty="0">
              <a:solidFill>
                <a:srgbClr val="002060"/>
              </a:solidFill>
              <a:latin typeface="Times New Roman" pitchFamily="18" charset="0"/>
              <a:cs typeface="Times New Roman" pitchFamily="18" charset="0"/>
            </a:rPr>
            <a:t>S</a:t>
          </a:r>
        </a:p>
        <a:p>
          <a:r>
            <a:rPr lang="pt-BR" sz="1400" b="1" i="0" dirty="0">
              <a:solidFill>
                <a:srgbClr val="002060"/>
              </a:solidFill>
              <a:effectLst/>
              <a:latin typeface="Times New Roman" pitchFamily="18" charset="0"/>
              <a:ea typeface="Times New Roman" panose="02020603050405020304" pitchFamily="18" charset="0"/>
              <a:cs typeface="Times New Roman" pitchFamily="18" charset="0"/>
            </a:rPr>
            <a:t>(MONTAGNA, 2013)</a:t>
          </a:r>
          <a:endParaRPr lang="pt-BR" sz="1400" b="1" i="0" baseline="0" dirty="0">
            <a:solidFill>
              <a:srgbClr val="002060"/>
            </a:solidFill>
            <a:latin typeface="Times New Roman" pitchFamily="18" charset="0"/>
            <a:cs typeface="Times New Roman" pitchFamily="18" charset="0"/>
          </a:endParaRPr>
        </a:p>
      </dgm:t>
    </dgm:pt>
    <dgm:pt modelId="{B5C404AD-879B-4DDE-AED5-C0101F3BA402}" type="parTrans" cxnId="{2DFAF2C0-5348-4474-92CD-B06EA04DF8DC}">
      <dgm:prSet/>
      <dgm:spPr/>
      <dgm:t>
        <a:bodyPr/>
        <a:lstStyle/>
        <a:p>
          <a:endParaRPr lang="pt-BR" sz="2000" b="1" i="0">
            <a:solidFill>
              <a:srgbClr val="002060"/>
            </a:solidFill>
            <a:latin typeface="Times New Roman" pitchFamily="18" charset="0"/>
            <a:cs typeface="Times New Roman" pitchFamily="18" charset="0"/>
          </a:endParaRPr>
        </a:p>
      </dgm:t>
    </dgm:pt>
    <dgm:pt modelId="{F678BD14-BC47-43B1-AE97-1769238D68E6}" type="sibTrans" cxnId="{2DFAF2C0-5348-4474-92CD-B06EA04DF8DC}">
      <dgm:prSet/>
      <dgm:spPr/>
      <dgm:t>
        <a:bodyPr/>
        <a:lstStyle/>
        <a:p>
          <a:endParaRPr lang="pt-BR" sz="2000" b="1" i="0">
            <a:solidFill>
              <a:srgbClr val="002060"/>
            </a:solidFill>
            <a:latin typeface="Times New Roman" pitchFamily="18" charset="0"/>
            <a:cs typeface="Times New Roman" pitchFamily="18" charset="0"/>
          </a:endParaRPr>
        </a:p>
      </dgm:t>
    </dgm:pt>
    <dgm:pt modelId="{7E955FDF-8A9E-4F3D-B7BF-3B0A380AA584}">
      <dgm:prSet phldrT="[Texto]" custT="1"/>
      <dgm:spPr>
        <a:solidFill>
          <a:schemeClr val="accent5">
            <a:lumMod val="40000"/>
            <a:lumOff val="60000"/>
          </a:schemeClr>
        </a:solidFill>
      </dgm:spPr>
      <dgm:t>
        <a:bodyPr>
          <a:sp3d extrusionH="57150">
            <a:bevelT w="38100" h="38100"/>
          </a:sp3d>
        </a:bodyPr>
        <a:lstStyle/>
        <a:p>
          <a:pPr>
            <a:spcAft>
              <a:spcPts val="0"/>
            </a:spcAft>
          </a:pPr>
          <a:r>
            <a:rPr lang="en-US" sz="2000" b="1" i="0" dirty="0">
              <a:solidFill>
                <a:srgbClr val="002060"/>
              </a:solidFill>
              <a:latin typeface="Times New Roman" pitchFamily="18" charset="0"/>
              <a:cs typeface="Times New Roman" pitchFamily="18" charset="0"/>
            </a:rPr>
            <a:t>A ETE </a:t>
          </a:r>
          <a:r>
            <a:rPr lang="en-US" sz="2000" b="1" i="0" dirty="0" err="1">
              <a:solidFill>
                <a:srgbClr val="002060"/>
              </a:solidFill>
              <a:latin typeface="Times New Roman" pitchFamily="18" charset="0"/>
              <a:cs typeface="Times New Roman" pitchFamily="18" charset="0"/>
            </a:rPr>
            <a:t>deve</a:t>
          </a:r>
          <a:r>
            <a:rPr lang="en-US" sz="2000" b="1" i="0" dirty="0">
              <a:solidFill>
                <a:srgbClr val="002060"/>
              </a:solidFill>
              <a:latin typeface="Times New Roman" pitchFamily="18" charset="0"/>
              <a:cs typeface="Times New Roman" pitchFamily="18" charset="0"/>
            </a:rPr>
            <a:t> </a:t>
          </a:r>
          <a:r>
            <a:rPr lang="en-US" sz="2000" b="1" i="0" dirty="0" err="1">
              <a:solidFill>
                <a:srgbClr val="002060"/>
              </a:solidFill>
              <a:latin typeface="Times New Roman" pitchFamily="18" charset="0"/>
              <a:cs typeface="Times New Roman" pitchFamily="18" charset="0"/>
            </a:rPr>
            <a:t>possuir</a:t>
          </a:r>
          <a:r>
            <a:rPr lang="en-US" sz="2000" b="1" i="0" dirty="0">
              <a:solidFill>
                <a:srgbClr val="002060"/>
              </a:solidFill>
              <a:latin typeface="Times New Roman" pitchFamily="18" charset="0"/>
              <a:cs typeface="Times New Roman" pitchFamily="18" charset="0"/>
            </a:rPr>
            <a:t> </a:t>
          </a:r>
          <a:r>
            <a:rPr lang="en-US" sz="2000" b="1" i="0" dirty="0" err="1">
              <a:solidFill>
                <a:srgbClr val="002060"/>
              </a:solidFill>
              <a:latin typeface="Times New Roman" pitchFamily="18" charset="0"/>
              <a:cs typeface="Times New Roman" pitchFamily="18" charset="0"/>
            </a:rPr>
            <a:t>tratamento</a:t>
          </a:r>
          <a:r>
            <a:rPr lang="en-US" sz="2000" b="1" i="0" dirty="0">
              <a:solidFill>
                <a:srgbClr val="002060"/>
              </a:solidFill>
              <a:latin typeface="Times New Roman" pitchFamily="18" charset="0"/>
              <a:cs typeface="Times New Roman" pitchFamily="18" charset="0"/>
            </a:rPr>
            <a:t> </a:t>
          </a:r>
          <a:r>
            <a:rPr lang="en-US" sz="2000" b="1" i="0" dirty="0" err="1">
              <a:solidFill>
                <a:srgbClr val="002060"/>
              </a:solidFill>
              <a:latin typeface="Times New Roman" pitchFamily="18" charset="0"/>
              <a:cs typeface="Times New Roman" pitchFamily="18" charset="0"/>
            </a:rPr>
            <a:t>primário</a:t>
          </a:r>
          <a:r>
            <a:rPr lang="en-US" sz="2000" b="1" i="0" dirty="0">
              <a:solidFill>
                <a:srgbClr val="002060"/>
              </a:solidFill>
              <a:latin typeface="Times New Roman" pitchFamily="18" charset="0"/>
              <a:cs typeface="Times New Roman" pitchFamily="18" charset="0"/>
            </a:rPr>
            <a:t> e </a:t>
          </a:r>
          <a:r>
            <a:rPr lang="en-US" sz="2000" b="1" i="0" dirty="0" err="1">
              <a:solidFill>
                <a:srgbClr val="002060"/>
              </a:solidFill>
              <a:latin typeface="Times New Roman" pitchFamily="18" charset="0"/>
              <a:cs typeface="Times New Roman" pitchFamily="18" charset="0"/>
            </a:rPr>
            <a:t>secundário</a:t>
          </a:r>
          <a:endParaRPr lang="en-US" sz="2000" b="1" i="0" dirty="0">
            <a:solidFill>
              <a:srgbClr val="002060"/>
            </a:solidFill>
            <a:latin typeface="Times New Roman" pitchFamily="18" charset="0"/>
            <a:cs typeface="Times New Roman" pitchFamily="18" charset="0"/>
          </a:endParaRPr>
        </a:p>
        <a:p>
          <a:pPr>
            <a:spcAft>
              <a:spcPct val="35000"/>
            </a:spcAft>
          </a:pPr>
          <a:r>
            <a:rPr lang="pt-BR" sz="1400" b="1" i="0" dirty="0">
              <a:solidFill>
                <a:srgbClr val="002060"/>
              </a:solidFill>
              <a:effectLst/>
              <a:latin typeface="Times New Roman" pitchFamily="18" charset="0"/>
              <a:ea typeface="Times New Roman" panose="02020603050405020304" pitchFamily="18" charset="0"/>
              <a:cs typeface="Times New Roman" pitchFamily="18" charset="0"/>
            </a:rPr>
            <a:t>(PECORA, 2006)</a:t>
          </a:r>
          <a:endParaRPr lang="pt-BR" sz="1400" b="1" i="0" dirty="0">
            <a:solidFill>
              <a:srgbClr val="002060"/>
            </a:solidFill>
            <a:latin typeface="Times New Roman" pitchFamily="18" charset="0"/>
            <a:cs typeface="Times New Roman" pitchFamily="18" charset="0"/>
          </a:endParaRPr>
        </a:p>
      </dgm:t>
    </dgm:pt>
    <dgm:pt modelId="{DB315F92-2DD0-4A29-9202-389809035F54}" type="parTrans" cxnId="{C16024F5-8573-435D-AD22-09B8596AA4D1}">
      <dgm:prSet/>
      <dgm:spPr/>
      <dgm:t>
        <a:bodyPr/>
        <a:lstStyle/>
        <a:p>
          <a:endParaRPr lang="pt-BR" sz="2000" b="1" i="0">
            <a:solidFill>
              <a:srgbClr val="002060"/>
            </a:solidFill>
            <a:latin typeface="Times New Roman" pitchFamily="18" charset="0"/>
            <a:cs typeface="Times New Roman" pitchFamily="18" charset="0"/>
          </a:endParaRPr>
        </a:p>
      </dgm:t>
    </dgm:pt>
    <dgm:pt modelId="{A7D7A1B5-7EC4-4A86-8179-C97F4CE09815}" type="sibTrans" cxnId="{C16024F5-8573-435D-AD22-09B8596AA4D1}">
      <dgm:prSet/>
      <dgm:spPr/>
      <dgm:t>
        <a:bodyPr/>
        <a:lstStyle/>
        <a:p>
          <a:endParaRPr lang="pt-BR" sz="2000" b="1" i="0">
            <a:solidFill>
              <a:srgbClr val="002060"/>
            </a:solidFill>
            <a:latin typeface="Times New Roman" pitchFamily="18" charset="0"/>
            <a:cs typeface="Times New Roman" pitchFamily="18" charset="0"/>
          </a:endParaRPr>
        </a:p>
      </dgm:t>
    </dgm:pt>
    <dgm:pt modelId="{0EA924EF-86D5-40A8-93E5-151F122706EC}">
      <dgm:prSet phldrT="[Texto]" custT="1"/>
      <dgm:spPr>
        <a:solidFill>
          <a:schemeClr val="bg2"/>
        </a:solidFill>
      </dgm:spPr>
      <dgm:t>
        <a:bodyPr>
          <a:sp3d extrusionH="57150">
            <a:bevelT w="38100" h="38100"/>
          </a:sp3d>
        </a:bodyPr>
        <a:lstStyle/>
        <a:p>
          <a:pPr>
            <a:spcAft>
              <a:spcPts val="0"/>
            </a:spcAft>
          </a:pPr>
          <a:r>
            <a:rPr lang="pt-BR" sz="2000" b="1" i="0" dirty="0">
              <a:solidFill>
                <a:srgbClr val="002060"/>
              </a:solidFill>
              <a:latin typeface="Times New Roman" pitchFamily="18" charset="0"/>
              <a:cs typeface="Times New Roman" pitchFamily="18" charset="0"/>
            </a:rPr>
            <a:t>O biogás pode conter entre 40% e 80% de metano</a:t>
          </a:r>
        </a:p>
        <a:p>
          <a:pPr>
            <a:spcAft>
              <a:spcPct val="35000"/>
            </a:spcAft>
          </a:pPr>
          <a:r>
            <a:rPr lang="pt-BR" sz="1400" b="1" i="0" dirty="0">
              <a:solidFill>
                <a:srgbClr val="002060"/>
              </a:solidFill>
              <a:latin typeface="Times New Roman" pitchFamily="18" charset="0"/>
              <a:cs typeface="Times New Roman" pitchFamily="18" charset="0"/>
            </a:rPr>
            <a:t>(AZEVEDO NETTO, 1961)</a:t>
          </a:r>
        </a:p>
      </dgm:t>
    </dgm:pt>
    <dgm:pt modelId="{35E762FE-06C7-47B5-B2B0-A5BCEAB9AC8E}" type="parTrans" cxnId="{ADEBDFE3-8262-4ED3-BF0A-710E3415C958}">
      <dgm:prSet/>
      <dgm:spPr/>
      <dgm:t>
        <a:bodyPr/>
        <a:lstStyle/>
        <a:p>
          <a:endParaRPr lang="pt-BR" sz="2000" b="1" i="0">
            <a:solidFill>
              <a:srgbClr val="002060"/>
            </a:solidFill>
            <a:latin typeface="Times New Roman" pitchFamily="18" charset="0"/>
            <a:cs typeface="Times New Roman" pitchFamily="18" charset="0"/>
          </a:endParaRPr>
        </a:p>
      </dgm:t>
    </dgm:pt>
    <dgm:pt modelId="{AF4476CA-E8C9-48BB-A1FE-73401A8F45E2}" type="sibTrans" cxnId="{ADEBDFE3-8262-4ED3-BF0A-710E3415C958}">
      <dgm:prSet/>
      <dgm:spPr/>
      <dgm:t>
        <a:bodyPr/>
        <a:lstStyle/>
        <a:p>
          <a:endParaRPr lang="pt-BR" sz="2000" b="1" i="0">
            <a:solidFill>
              <a:srgbClr val="002060"/>
            </a:solidFill>
            <a:latin typeface="Times New Roman" pitchFamily="18" charset="0"/>
            <a:cs typeface="Times New Roman" pitchFamily="18" charset="0"/>
          </a:endParaRPr>
        </a:p>
      </dgm:t>
    </dgm:pt>
    <dgm:pt modelId="{08782526-6FF2-4084-BD9E-2027C7BF0761}">
      <dgm:prSet phldrT="[Texto]" custT="1"/>
      <dgm:spPr>
        <a:solidFill>
          <a:schemeClr val="accent4">
            <a:lumMod val="40000"/>
            <a:lumOff val="60000"/>
          </a:schemeClr>
        </a:solidFill>
      </dgm:spPr>
      <dgm:t>
        <a:bodyPr>
          <a:sp3d extrusionH="57150">
            <a:bevelT w="38100" h="38100"/>
          </a:sp3d>
        </a:bodyPr>
        <a:lstStyle/>
        <a:p>
          <a:pPr>
            <a:spcAft>
              <a:spcPts val="0"/>
            </a:spcAft>
          </a:pPr>
          <a:r>
            <a:rPr lang="pt-BR" sz="1800" b="1" i="0" dirty="0">
              <a:solidFill>
                <a:srgbClr val="002060"/>
              </a:solidFill>
              <a:latin typeface="Times New Roman" pitchFamily="18" charset="0"/>
              <a:cs typeface="Times New Roman" pitchFamily="18" charset="0"/>
            </a:rPr>
            <a:t>Eficiência + carga orgânica, pressão e temperatura na fermentação</a:t>
          </a:r>
        </a:p>
        <a:p>
          <a:pPr>
            <a:spcAft>
              <a:spcPct val="35000"/>
            </a:spcAft>
          </a:pPr>
          <a:r>
            <a:rPr lang="pt-BR" sz="1400" b="1" i="0" dirty="0">
              <a:solidFill>
                <a:srgbClr val="002060"/>
              </a:solidFill>
              <a:effectLst/>
              <a:latin typeface="Times New Roman" pitchFamily="18" charset="0"/>
              <a:ea typeface="Times New Roman" panose="02020603050405020304" pitchFamily="18" charset="0"/>
              <a:cs typeface="Times New Roman" pitchFamily="18" charset="0"/>
            </a:rPr>
            <a:t>(PECORA, 2006)</a:t>
          </a:r>
          <a:endParaRPr lang="pt-BR" sz="1400" b="1" i="0" dirty="0">
            <a:solidFill>
              <a:srgbClr val="002060"/>
            </a:solidFill>
            <a:latin typeface="Times New Roman" pitchFamily="18" charset="0"/>
            <a:cs typeface="Times New Roman" pitchFamily="18" charset="0"/>
          </a:endParaRPr>
        </a:p>
      </dgm:t>
    </dgm:pt>
    <dgm:pt modelId="{C0BE9A21-E784-4D61-912F-BB64F505309F}" type="parTrans" cxnId="{256C6960-315A-47F2-860E-65E96005ED93}">
      <dgm:prSet/>
      <dgm:spPr/>
      <dgm:t>
        <a:bodyPr/>
        <a:lstStyle/>
        <a:p>
          <a:endParaRPr lang="pt-BR" sz="2000" b="1" i="0">
            <a:solidFill>
              <a:srgbClr val="002060"/>
            </a:solidFill>
            <a:latin typeface="Times New Roman" pitchFamily="18" charset="0"/>
            <a:cs typeface="Times New Roman" pitchFamily="18" charset="0"/>
          </a:endParaRPr>
        </a:p>
      </dgm:t>
    </dgm:pt>
    <dgm:pt modelId="{AAF942FA-CDDC-4B06-BB1C-05E985D669ED}" type="sibTrans" cxnId="{256C6960-315A-47F2-860E-65E96005ED93}">
      <dgm:prSet/>
      <dgm:spPr/>
      <dgm:t>
        <a:bodyPr/>
        <a:lstStyle/>
        <a:p>
          <a:endParaRPr lang="pt-BR" sz="2000" b="1" i="0">
            <a:solidFill>
              <a:srgbClr val="002060"/>
            </a:solidFill>
            <a:latin typeface="Times New Roman" pitchFamily="18" charset="0"/>
            <a:cs typeface="Times New Roman" pitchFamily="18" charset="0"/>
          </a:endParaRPr>
        </a:p>
      </dgm:t>
    </dgm:pt>
    <dgm:pt modelId="{BFC5241B-1441-480D-8F6A-A2B918FC0411}">
      <dgm:prSet phldrT="[Texto]" custT="1"/>
      <dgm:spPr>
        <a:solidFill>
          <a:schemeClr val="accent6">
            <a:lumMod val="40000"/>
            <a:lumOff val="60000"/>
          </a:schemeClr>
        </a:solidFill>
      </dgm:spPr>
      <dgm:t>
        <a:bodyPr>
          <a:sp3d extrusionH="57150">
            <a:bevelT w="38100" h="38100"/>
          </a:sp3d>
        </a:bodyPr>
        <a:lstStyle/>
        <a:p>
          <a:pPr>
            <a:spcAft>
              <a:spcPts val="0"/>
            </a:spcAft>
          </a:pPr>
          <a:r>
            <a:rPr lang="en-US" sz="1900" b="1" i="0" dirty="0" err="1">
              <a:solidFill>
                <a:srgbClr val="002060"/>
              </a:solidFill>
              <a:latin typeface="Times New Roman" pitchFamily="18" charset="0"/>
              <a:cs typeface="Times New Roman" pitchFamily="18" charset="0"/>
            </a:rPr>
            <a:t>Aproxima</a:t>
          </a:r>
          <a:r>
            <a:rPr lang="en-US" sz="1900" b="1" i="0" dirty="0">
              <a:solidFill>
                <a:srgbClr val="002060"/>
              </a:solidFill>
              <a:latin typeface="Times New Roman" pitchFamily="18" charset="0"/>
              <a:cs typeface="Times New Roman" pitchFamily="18" charset="0"/>
            </a:rPr>
            <a:t>-se dos gases de alto </a:t>
          </a:r>
          <a:r>
            <a:rPr lang="en-US" sz="1900" b="1" i="0" dirty="0" err="1">
              <a:solidFill>
                <a:srgbClr val="002060"/>
              </a:solidFill>
              <a:latin typeface="Times New Roman" pitchFamily="18" charset="0"/>
              <a:cs typeface="Times New Roman" pitchFamily="18" charset="0"/>
            </a:rPr>
            <a:t>poder</a:t>
          </a:r>
          <a:r>
            <a:rPr lang="en-US" sz="1900" b="1" i="0" dirty="0">
              <a:solidFill>
                <a:srgbClr val="002060"/>
              </a:solidFill>
              <a:latin typeface="Times New Roman" pitchFamily="18" charset="0"/>
              <a:cs typeface="Times New Roman" pitchFamily="18" charset="0"/>
            </a:rPr>
            <a:t> </a:t>
          </a:r>
          <a:r>
            <a:rPr lang="en-US" sz="1900" b="1" i="0" dirty="0" err="1">
              <a:solidFill>
                <a:srgbClr val="002060"/>
              </a:solidFill>
              <a:latin typeface="Times New Roman" pitchFamily="18" charset="0"/>
              <a:cs typeface="Times New Roman" pitchFamily="18" charset="0"/>
            </a:rPr>
            <a:t>calorífico</a:t>
          </a:r>
          <a:r>
            <a:rPr lang="en-US" sz="1900" b="1" i="0" dirty="0">
              <a:solidFill>
                <a:srgbClr val="002060"/>
              </a:solidFill>
              <a:latin typeface="Times New Roman" pitchFamily="18" charset="0"/>
              <a:cs typeface="Times New Roman" pitchFamily="18" charset="0"/>
            </a:rPr>
            <a:t> </a:t>
          </a:r>
          <a:r>
            <a:rPr lang="en-US" sz="1900" b="1" i="0" dirty="0" err="1">
              <a:solidFill>
                <a:srgbClr val="002060"/>
              </a:solidFill>
              <a:latin typeface="Times New Roman" pitchFamily="18" charset="0"/>
              <a:cs typeface="Times New Roman" pitchFamily="18" charset="0"/>
            </a:rPr>
            <a:t>após</a:t>
          </a:r>
          <a:r>
            <a:rPr lang="en-US" sz="1900" b="1" i="0" dirty="0">
              <a:solidFill>
                <a:srgbClr val="002060"/>
              </a:solidFill>
              <a:latin typeface="Times New Roman" pitchFamily="18" charset="0"/>
              <a:cs typeface="Times New Roman" pitchFamily="18" charset="0"/>
            </a:rPr>
            <a:t> </a:t>
          </a:r>
          <a:r>
            <a:rPr lang="en-US" sz="1900" b="1" i="0" dirty="0" err="1">
              <a:solidFill>
                <a:srgbClr val="002060"/>
              </a:solidFill>
              <a:latin typeface="Times New Roman" pitchFamily="18" charset="0"/>
              <a:cs typeface="Times New Roman" pitchFamily="18" charset="0"/>
            </a:rPr>
            <a:t>remoção</a:t>
          </a:r>
          <a:r>
            <a:rPr lang="en-US" sz="1900" b="1" i="0" dirty="0">
              <a:solidFill>
                <a:srgbClr val="002060"/>
              </a:solidFill>
              <a:latin typeface="Times New Roman" pitchFamily="18" charset="0"/>
              <a:cs typeface="Times New Roman" pitchFamily="18" charset="0"/>
            </a:rPr>
            <a:t> de CO</a:t>
          </a:r>
          <a:r>
            <a:rPr lang="en-US" sz="1900" b="1" i="0" baseline="-25000" dirty="0">
              <a:solidFill>
                <a:srgbClr val="002060"/>
              </a:solidFill>
              <a:latin typeface="Times New Roman" pitchFamily="18" charset="0"/>
              <a:cs typeface="Times New Roman" pitchFamily="18" charset="0"/>
            </a:rPr>
            <a:t>2</a:t>
          </a:r>
        </a:p>
        <a:p>
          <a:pPr>
            <a:spcAft>
              <a:spcPct val="35000"/>
            </a:spcAft>
          </a:pPr>
          <a:r>
            <a:rPr lang="pt-BR" sz="1400" b="1" i="0" dirty="0">
              <a:solidFill>
                <a:srgbClr val="002060"/>
              </a:solidFill>
              <a:latin typeface="Times New Roman" pitchFamily="18" charset="0"/>
              <a:cs typeface="Times New Roman" pitchFamily="18" charset="0"/>
            </a:rPr>
            <a:t>(AZEVEDO NETTO, 1961)</a:t>
          </a:r>
          <a:endParaRPr lang="pt-BR" sz="1400" b="1" i="0" baseline="-25000" dirty="0">
            <a:solidFill>
              <a:srgbClr val="002060"/>
            </a:solidFill>
            <a:latin typeface="Times New Roman" pitchFamily="18" charset="0"/>
            <a:cs typeface="Times New Roman" pitchFamily="18" charset="0"/>
          </a:endParaRPr>
        </a:p>
      </dgm:t>
    </dgm:pt>
    <dgm:pt modelId="{3F8703DF-B854-47CA-8FC2-1707CED88267}" type="parTrans" cxnId="{DE95A01C-99D9-4159-A8F3-FDAA6063DA9E}">
      <dgm:prSet/>
      <dgm:spPr/>
      <dgm:t>
        <a:bodyPr/>
        <a:lstStyle/>
        <a:p>
          <a:endParaRPr lang="pt-BR" sz="2000" b="1" i="0">
            <a:solidFill>
              <a:srgbClr val="002060"/>
            </a:solidFill>
            <a:latin typeface="Times New Roman" pitchFamily="18" charset="0"/>
            <a:cs typeface="Times New Roman" pitchFamily="18" charset="0"/>
          </a:endParaRPr>
        </a:p>
      </dgm:t>
    </dgm:pt>
    <dgm:pt modelId="{DEDDF4BF-B8AF-4D2B-9D85-E4CB48197BFD}" type="sibTrans" cxnId="{DE95A01C-99D9-4159-A8F3-FDAA6063DA9E}">
      <dgm:prSet/>
      <dgm:spPr/>
      <dgm:t>
        <a:bodyPr/>
        <a:lstStyle/>
        <a:p>
          <a:endParaRPr lang="pt-BR" sz="2000" b="1" i="0">
            <a:solidFill>
              <a:srgbClr val="002060"/>
            </a:solidFill>
            <a:latin typeface="Times New Roman" pitchFamily="18" charset="0"/>
            <a:cs typeface="Times New Roman" pitchFamily="18" charset="0"/>
          </a:endParaRPr>
        </a:p>
      </dgm:t>
    </dgm:pt>
    <dgm:pt modelId="{C1EECA23-FB69-449E-B50E-898E609AFC6E}">
      <dgm:prSet phldrT="[Texto]" custT="1"/>
      <dgm:spPr>
        <a:solidFill>
          <a:schemeClr val="accent2">
            <a:lumMod val="20000"/>
            <a:lumOff val="80000"/>
          </a:schemeClr>
        </a:solidFill>
      </dgm:spPr>
      <dgm:t>
        <a:bodyPr>
          <a:sp3d extrusionH="57150">
            <a:bevelT w="38100" h="38100"/>
          </a:sp3d>
        </a:bodyPr>
        <a:lstStyle/>
        <a:p>
          <a:pPr>
            <a:spcAft>
              <a:spcPts val="0"/>
            </a:spcAft>
          </a:pPr>
          <a:r>
            <a:rPr lang="pt-BR" sz="2000" b="1" i="0" dirty="0">
              <a:solidFill>
                <a:srgbClr val="002060"/>
              </a:solidFill>
              <a:latin typeface="Times New Roman" pitchFamily="18" charset="0"/>
              <a:cs typeface="Times New Roman" pitchFamily="18" charset="0"/>
            </a:rPr>
            <a:t>Possui baixa densidade - menos suscetível à explosão</a:t>
          </a:r>
        </a:p>
        <a:p>
          <a:pPr>
            <a:spcAft>
              <a:spcPct val="35000"/>
            </a:spcAft>
          </a:pPr>
          <a:r>
            <a:rPr lang="pt-BR" sz="1400" b="1" i="0" dirty="0">
              <a:solidFill>
                <a:srgbClr val="002060"/>
              </a:solidFill>
              <a:latin typeface="Times New Roman" pitchFamily="18" charset="0"/>
              <a:cs typeface="Times New Roman" pitchFamily="18" charset="0"/>
            </a:rPr>
            <a:t>(PIEROBON, 2007)</a:t>
          </a:r>
        </a:p>
      </dgm:t>
    </dgm:pt>
    <dgm:pt modelId="{B9AC6E85-62BE-4AB8-8AD0-1D6D282320E8}" type="parTrans" cxnId="{BB2A565A-C2EF-4CB3-B1A7-B5472EBB1895}">
      <dgm:prSet/>
      <dgm:spPr/>
      <dgm:t>
        <a:bodyPr/>
        <a:lstStyle/>
        <a:p>
          <a:endParaRPr lang="pt-BR" sz="2000" b="1" i="0">
            <a:solidFill>
              <a:srgbClr val="002060"/>
            </a:solidFill>
            <a:latin typeface="Times New Roman" pitchFamily="18" charset="0"/>
            <a:cs typeface="Times New Roman" pitchFamily="18" charset="0"/>
          </a:endParaRPr>
        </a:p>
      </dgm:t>
    </dgm:pt>
    <dgm:pt modelId="{78C67E3B-1442-4AB2-B294-B6229FE9A156}" type="sibTrans" cxnId="{BB2A565A-C2EF-4CB3-B1A7-B5472EBB1895}">
      <dgm:prSet/>
      <dgm:spPr/>
      <dgm:t>
        <a:bodyPr/>
        <a:lstStyle/>
        <a:p>
          <a:endParaRPr lang="pt-BR" sz="2000" b="1" i="0">
            <a:solidFill>
              <a:srgbClr val="002060"/>
            </a:solidFill>
            <a:latin typeface="Times New Roman" pitchFamily="18" charset="0"/>
            <a:cs typeface="Times New Roman" pitchFamily="18" charset="0"/>
          </a:endParaRPr>
        </a:p>
      </dgm:t>
    </dgm:pt>
    <dgm:pt modelId="{346493F1-4EEA-45B5-A369-25D88A4BA1B4}">
      <dgm:prSet phldrT="[Texto]" custT="1"/>
      <dgm:spPr>
        <a:solidFill>
          <a:schemeClr val="accent4">
            <a:lumMod val="20000"/>
            <a:lumOff val="80000"/>
          </a:schemeClr>
        </a:solidFill>
      </dgm:spPr>
      <dgm:t>
        <a:bodyPr>
          <a:sp3d extrusionH="57150">
            <a:bevelT w="38100" h="38100"/>
          </a:sp3d>
        </a:bodyPr>
        <a:lstStyle/>
        <a:p>
          <a:pPr>
            <a:spcAft>
              <a:spcPts val="0"/>
            </a:spcAft>
          </a:pPr>
          <a:r>
            <a:rPr lang="pt-BR" sz="1900" b="1" i="0" dirty="0">
              <a:solidFill>
                <a:srgbClr val="002060"/>
              </a:solidFill>
              <a:latin typeface="Times New Roman" pitchFamily="18" charset="0"/>
              <a:cs typeface="Times New Roman" pitchFamily="18" charset="0"/>
            </a:rPr>
            <a:t>Alto potencial de aplicação - excelentes propriedades de combustão</a:t>
          </a:r>
          <a:endParaRPr lang="pt-BR" sz="1600" b="1" i="0" dirty="0">
            <a:solidFill>
              <a:srgbClr val="002060"/>
            </a:solidFill>
            <a:latin typeface="Times New Roman" pitchFamily="18" charset="0"/>
            <a:cs typeface="Times New Roman" pitchFamily="18" charset="0"/>
          </a:endParaRPr>
        </a:p>
        <a:p>
          <a:pPr>
            <a:spcAft>
              <a:spcPct val="35000"/>
            </a:spcAft>
          </a:pPr>
          <a:r>
            <a:rPr lang="pt-BR" sz="1400" b="1" i="0" dirty="0">
              <a:solidFill>
                <a:srgbClr val="002060"/>
              </a:solidFill>
              <a:latin typeface="Times New Roman" pitchFamily="18" charset="0"/>
              <a:cs typeface="Times New Roman" pitchFamily="18" charset="0"/>
            </a:rPr>
            <a:t>(JARDIM, 2013)</a:t>
          </a:r>
        </a:p>
      </dgm:t>
    </dgm:pt>
    <dgm:pt modelId="{3CEB6FB8-5CD1-4A11-B788-A3990CE8058C}" type="parTrans" cxnId="{D7B65934-3398-40EB-BDAE-93E4FCAC7F03}">
      <dgm:prSet/>
      <dgm:spPr/>
      <dgm:t>
        <a:bodyPr/>
        <a:lstStyle/>
        <a:p>
          <a:endParaRPr lang="pt-BR" sz="2000" b="1" i="0">
            <a:solidFill>
              <a:srgbClr val="002060"/>
            </a:solidFill>
            <a:latin typeface="Times New Roman" pitchFamily="18" charset="0"/>
            <a:cs typeface="Times New Roman" pitchFamily="18" charset="0"/>
          </a:endParaRPr>
        </a:p>
      </dgm:t>
    </dgm:pt>
    <dgm:pt modelId="{9F5D1135-F123-4A55-8D07-6167BBE5C083}" type="sibTrans" cxnId="{D7B65934-3398-40EB-BDAE-93E4FCAC7F03}">
      <dgm:prSet/>
      <dgm:spPr/>
      <dgm:t>
        <a:bodyPr/>
        <a:lstStyle/>
        <a:p>
          <a:endParaRPr lang="pt-BR" sz="2000" b="1" i="0">
            <a:solidFill>
              <a:srgbClr val="002060"/>
            </a:solidFill>
            <a:latin typeface="Times New Roman" pitchFamily="18" charset="0"/>
            <a:cs typeface="Times New Roman" pitchFamily="18" charset="0"/>
          </a:endParaRPr>
        </a:p>
      </dgm:t>
    </dgm:pt>
    <dgm:pt modelId="{74BCAEA8-1F0A-4739-81CE-510C6255D9F4}" type="pres">
      <dgm:prSet presAssocID="{0B8D6A07-F9AE-4E79-AD84-80C20691F474}" presName="Name0" presStyleCnt="0">
        <dgm:presLayoutVars>
          <dgm:dir/>
          <dgm:resizeHandles/>
        </dgm:presLayoutVars>
      </dgm:prSet>
      <dgm:spPr/>
      <dgm:t>
        <a:bodyPr/>
        <a:lstStyle/>
        <a:p>
          <a:endParaRPr lang="pt-BR"/>
        </a:p>
      </dgm:t>
    </dgm:pt>
    <dgm:pt modelId="{01F3E785-2930-43CB-84A4-5FA1B37D3A55}" type="pres">
      <dgm:prSet presAssocID="{77D5727B-3DE7-4F64-BCBD-589858AAF625}" presName="compNode" presStyleCnt="0"/>
      <dgm:spPr/>
    </dgm:pt>
    <dgm:pt modelId="{026F2491-F89B-4212-BA5E-29770190457E}" type="pres">
      <dgm:prSet presAssocID="{77D5727B-3DE7-4F64-BCBD-589858AAF625}" presName="dummyConnPt" presStyleCnt="0"/>
      <dgm:spPr/>
    </dgm:pt>
    <dgm:pt modelId="{05FE2AC5-9059-4608-9F43-B08088468C4D}" type="pres">
      <dgm:prSet presAssocID="{77D5727B-3DE7-4F64-BCBD-589858AAF625}" presName="node" presStyleLbl="node1" presStyleIdx="0" presStyleCnt="9" custScaleX="137093" custLinFactNeighborX="-1953" custLinFactNeighborY="0">
        <dgm:presLayoutVars>
          <dgm:bulletEnabled val="1"/>
        </dgm:presLayoutVars>
      </dgm:prSet>
      <dgm:spPr/>
      <dgm:t>
        <a:bodyPr/>
        <a:lstStyle/>
        <a:p>
          <a:endParaRPr lang="pt-BR"/>
        </a:p>
      </dgm:t>
    </dgm:pt>
    <dgm:pt modelId="{AEE6A62D-3496-4B81-A056-423DA601285D}" type="pres">
      <dgm:prSet presAssocID="{BC644B23-0F75-4BD3-9DAE-39776E9C14D3}" presName="sibTrans" presStyleLbl="bgSibTrans2D1" presStyleIdx="0" presStyleCnt="8"/>
      <dgm:spPr/>
      <dgm:t>
        <a:bodyPr/>
        <a:lstStyle/>
        <a:p>
          <a:endParaRPr lang="pt-BR"/>
        </a:p>
      </dgm:t>
    </dgm:pt>
    <dgm:pt modelId="{B7D5C311-A1E9-4800-8AB6-6A557206D4A5}" type="pres">
      <dgm:prSet presAssocID="{0FFF1B06-87EC-4FA6-865F-B78E86E3A257}" presName="compNode" presStyleCnt="0"/>
      <dgm:spPr/>
    </dgm:pt>
    <dgm:pt modelId="{C8AD6B83-565E-4F79-892A-9F7CC531266F}" type="pres">
      <dgm:prSet presAssocID="{0FFF1B06-87EC-4FA6-865F-B78E86E3A257}" presName="dummyConnPt" presStyleCnt="0"/>
      <dgm:spPr/>
    </dgm:pt>
    <dgm:pt modelId="{65B277EE-A5F0-409C-91DC-51ED459728D0}" type="pres">
      <dgm:prSet presAssocID="{0FFF1B06-87EC-4FA6-865F-B78E86E3A257}" presName="node" presStyleLbl="node1" presStyleIdx="1" presStyleCnt="9" custScaleX="137093" custLinFactNeighborX="-1953" custLinFactNeighborY="0">
        <dgm:presLayoutVars>
          <dgm:bulletEnabled val="1"/>
        </dgm:presLayoutVars>
      </dgm:prSet>
      <dgm:spPr/>
      <dgm:t>
        <a:bodyPr/>
        <a:lstStyle/>
        <a:p>
          <a:endParaRPr lang="pt-BR"/>
        </a:p>
      </dgm:t>
    </dgm:pt>
    <dgm:pt modelId="{6ED4616E-EFDA-4550-86EC-F5ECF730E852}" type="pres">
      <dgm:prSet presAssocID="{96B4BB00-4FFC-4C99-BB46-C8605D394812}" presName="sibTrans" presStyleLbl="bgSibTrans2D1" presStyleIdx="1" presStyleCnt="8"/>
      <dgm:spPr/>
      <dgm:t>
        <a:bodyPr/>
        <a:lstStyle/>
        <a:p>
          <a:endParaRPr lang="pt-BR"/>
        </a:p>
      </dgm:t>
    </dgm:pt>
    <dgm:pt modelId="{EB8913FA-BDEB-4866-8844-93A3DE8CE2B6}" type="pres">
      <dgm:prSet presAssocID="{7B55FBB6-7554-4BB9-86AE-625A869C3D00}" presName="compNode" presStyleCnt="0"/>
      <dgm:spPr/>
    </dgm:pt>
    <dgm:pt modelId="{FC287567-38A8-467A-868C-1DAD2E66FF9F}" type="pres">
      <dgm:prSet presAssocID="{7B55FBB6-7554-4BB9-86AE-625A869C3D00}" presName="dummyConnPt" presStyleCnt="0"/>
      <dgm:spPr/>
    </dgm:pt>
    <dgm:pt modelId="{63A422DB-9DE2-4483-ADA7-23C74A339164}" type="pres">
      <dgm:prSet presAssocID="{7B55FBB6-7554-4BB9-86AE-625A869C3D00}" presName="node" presStyleLbl="node1" presStyleIdx="2" presStyleCnt="9" custScaleX="137093" custLinFactNeighborX="-1953" custLinFactNeighborY="0">
        <dgm:presLayoutVars>
          <dgm:bulletEnabled val="1"/>
        </dgm:presLayoutVars>
      </dgm:prSet>
      <dgm:spPr/>
      <dgm:t>
        <a:bodyPr/>
        <a:lstStyle/>
        <a:p>
          <a:endParaRPr lang="pt-BR"/>
        </a:p>
      </dgm:t>
    </dgm:pt>
    <dgm:pt modelId="{CF514D90-788F-4691-A490-921B52F8598F}" type="pres">
      <dgm:prSet presAssocID="{F678BD14-BC47-43B1-AE97-1769238D68E6}" presName="sibTrans" presStyleLbl="bgSibTrans2D1" presStyleIdx="2" presStyleCnt="8"/>
      <dgm:spPr/>
      <dgm:t>
        <a:bodyPr/>
        <a:lstStyle/>
        <a:p>
          <a:endParaRPr lang="pt-BR"/>
        </a:p>
      </dgm:t>
    </dgm:pt>
    <dgm:pt modelId="{C511AD8C-02B7-4E9C-8A36-CE3E7CA399DB}" type="pres">
      <dgm:prSet presAssocID="{7E955FDF-8A9E-4F3D-B7BF-3B0A380AA584}" presName="compNode" presStyleCnt="0"/>
      <dgm:spPr/>
    </dgm:pt>
    <dgm:pt modelId="{92C6ECFE-CBAC-407B-845E-C93C1F56A440}" type="pres">
      <dgm:prSet presAssocID="{7E955FDF-8A9E-4F3D-B7BF-3B0A380AA584}" presName="dummyConnPt" presStyleCnt="0"/>
      <dgm:spPr/>
    </dgm:pt>
    <dgm:pt modelId="{ABE5B8DB-BA7F-4E66-8F6C-BDB0CEB654D7}" type="pres">
      <dgm:prSet presAssocID="{7E955FDF-8A9E-4F3D-B7BF-3B0A380AA584}" presName="node" presStyleLbl="node1" presStyleIdx="3" presStyleCnt="9" custScaleX="137093" custLinFactNeighborX="-1953" custLinFactNeighborY="0">
        <dgm:presLayoutVars>
          <dgm:bulletEnabled val="1"/>
        </dgm:presLayoutVars>
      </dgm:prSet>
      <dgm:spPr/>
      <dgm:t>
        <a:bodyPr/>
        <a:lstStyle/>
        <a:p>
          <a:endParaRPr lang="pt-BR"/>
        </a:p>
      </dgm:t>
    </dgm:pt>
    <dgm:pt modelId="{0FE6B224-C10B-438D-9332-709B50DDF113}" type="pres">
      <dgm:prSet presAssocID="{A7D7A1B5-7EC4-4A86-8179-C97F4CE09815}" presName="sibTrans" presStyleLbl="bgSibTrans2D1" presStyleIdx="3" presStyleCnt="8"/>
      <dgm:spPr/>
      <dgm:t>
        <a:bodyPr/>
        <a:lstStyle/>
        <a:p>
          <a:endParaRPr lang="pt-BR"/>
        </a:p>
      </dgm:t>
    </dgm:pt>
    <dgm:pt modelId="{9FC4C89A-D79D-4B9B-83B8-4A9C17295101}" type="pres">
      <dgm:prSet presAssocID="{0EA924EF-86D5-40A8-93E5-151F122706EC}" presName="compNode" presStyleCnt="0"/>
      <dgm:spPr/>
    </dgm:pt>
    <dgm:pt modelId="{F0F7067C-E43A-4967-AF60-B0E5C118360D}" type="pres">
      <dgm:prSet presAssocID="{0EA924EF-86D5-40A8-93E5-151F122706EC}" presName="dummyConnPt" presStyleCnt="0"/>
      <dgm:spPr/>
    </dgm:pt>
    <dgm:pt modelId="{EC0D9F33-2A43-478A-8BC8-834168FE2323}" type="pres">
      <dgm:prSet presAssocID="{0EA924EF-86D5-40A8-93E5-151F122706EC}" presName="node" presStyleLbl="node1" presStyleIdx="4" presStyleCnt="9" custScaleX="137093" custLinFactNeighborX="-1953" custLinFactNeighborY="0">
        <dgm:presLayoutVars>
          <dgm:bulletEnabled val="1"/>
        </dgm:presLayoutVars>
      </dgm:prSet>
      <dgm:spPr/>
      <dgm:t>
        <a:bodyPr/>
        <a:lstStyle/>
        <a:p>
          <a:endParaRPr lang="pt-BR"/>
        </a:p>
      </dgm:t>
    </dgm:pt>
    <dgm:pt modelId="{0A6A1806-FC5F-46AE-833C-F08BDB20F19C}" type="pres">
      <dgm:prSet presAssocID="{AF4476CA-E8C9-48BB-A1FE-73401A8F45E2}" presName="sibTrans" presStyleLbl="bgSibTrans2D1" presStyleIdx="4" presStyleCnt="8"/>
      <dgm:spPr/>
      <dgm:t>
        <a:bodyPr/>
        <a:lstStyle/>
        <a:p>
          <a:endParaRPr lang="pt-BR"/>
        </a:p>
      </dgm:t>
    </dgm:pt>
    <dgm:pt modelId="{92A07786-38B3-4EE3-A64B-33F6832E83C7}" type="pres">
      <dgm:prSet presAssocID="{08782526-6FF2-4084-BD9E-2027C7BF0761}" presName="compNode" presStyleCnt="0"/>
      <dgm:spPr/>
    </dgm:pt>
    <dgm:pt modelId="{2C828696-89F5-4823-8A96-F213A3FAF6EC}" type="pres">
      <dgm:prSet presAssocID="{08782526-6FF2-4084-BD9E-2027C7BF0761}" presName="dummyConnPt" presStyleCnt="0"/>
      <dgm:spPr/>
    </dgm:pt>
    <dgm:pt modelId="{87D9A754-C33F-4684-B510-09DABE8288D0}" type="pres">
      <dgm:prSet presAssocID="{08782526-6FF2-4084-BD9E-2027C7BF0761}" presName="node" presStyleLbl="node1" presStyleIdx="5" presStyleCnt="9" custScaleX="137093" custLinFactNeighborX="-1953" custLinFactNeighborY="0">
        <dgm:presLayoutVars>
          <dgm:bulletEnabled val="1"/>
        </dgm:presLayoutVars>
      </dgm:prSet>
      <dgm:spPr/>
      <dgm:t>
        <a:bodyPr/>
        <a:lstStyle/>
        <a:p>
          <a:endParaRPr lang="pt-BR"/>
        </a:p>
      </dgm:t>
    </dgm:pt>
    <dgm:pt modelId="{85B50038-76C3-4BDE-91B7-EE489A42F681}" type="pres">
      <dgm:prSet presAssocID="{AAF942FA-CDDC-4B06-BB1C-05E985D669ED}" presName="sibTrans" presStyleLbl="bgSibTrans2D1" presStyleIdx="5" presStyleCnt="8"/>
      <dgm:spPr/>
      <dgm:t>
        <a:bodyPr/>
        <a:lstStyle/>
        <a:p>
          <a:endParaRPr lang="pt-BR"/>
        </a:p>
      </dgm:t>
    </dgm:pt>
    <dgm:pt modelId="{8E2D49DB-8CB5-49AF-9474-D64686A694D3}" type="pres">
      <dgm:prSet presAssocID="{BFC5241B-1441-480D-8F6A-A2B918FC0411}" presName="compNode" presStyleCnt="0"/>
      <dgm:spPr/>
    </dgm:pt>
    <dgm:pt modelId="{8A2DBB9D-69BB-4B4F-B003-B0AA244B9262}" type="pres">
      <dgm:prSet presAssocID="{BFC5241B-1441-480D-8F6A-A2B918FC0411}" presName="dummyConnPt" presStyleCnt="0"/>
      <dgm:spPr/>
    </dgm:pt>
    <dgm:pt modelId="{8024C02B-712E-417F-884A-3AB5165ADD51}" type="pres">
      <dgm:prSet presAssocID="{BFC5241B-1441-480D-8F6A-A2B918FC0411}" presName="node" presStyleLbl="node1" presStyleIdx="6" presStyleCnt="9" custScaleX="137093" custLinFactNeighborX="-1953" custLinFactNeighborY="0">
        <dgm:presLayoutVars>
          <dgm:bulletEnabled val="1"/>
        </dgm:presLayoutVars>
      </dgm:prSet>
      <dgm:spPr/>
      <dgm:t>
        <a:bodyPr/>
        <a:lstStyle/>
        <a:p>
          <a:endParaRPr lang="pt-BR"/>
        </a:p>
      </dgm:t>
    </dgm:pt>
    <dgm:pt modelId="{52EC8090-5962-413C-9D1C-779EB03D59C6}" type="pres">
      <dgm:prSet presAssocID="{DEDDF4BF-B8AF-4D2B-9D85-E4CB48197BFD}" presName="sibTrans" presStyleLbl="bgSibTrans2D1" presStyleIdx="6" presStyleCnt="8"/>
      <dgm:spPr/>
      <dgm:t>
        <a:bodyPr/>
        <a:lstStyle/>
        <a:p>
          <a:endParaRPr lang="pt-BR"/>
        </a:p>
      </dgm:t>
    </dgm:pt>
    <dgm:pt modelId="{35185123-3AF9-4756-9BEB-48BD19FFB6AB}" type="pres">
      <dgm:prSet presAssocID="{C1EECA23-FB69-449E-B50E-898E609AFC6E}" presName="compNode" presStyleCnt="0"/>
      <dgm:spPr/>
    </dgm:pt>
    <dgm:pt modelId="{2B256E7B-F735-424A-8F75-CFAB89FE15B9}" type="pres">
      <dgm:prSet presAssocID="{C1EECA23-FB69-449E-B50E-898E609AFC6E}" presName="dummyConnPt" presStyleCnt="0"/>
      <dgm:spPr/>
    </dgm:pt>
    <dgm:pt modelId="{F98B780C-95BD-4832-A54B-0690577BA582}" type="pres">
      <dgm:prSet presAssocID="{C1EECA23-FB69-449E-B50E-898E609AFC6E}" presName="node" presStyleLbl="node1" presStyleIdx="7" presStyleCnt="9" custScaleX="137093" custLinFactNeighborX="-1953" custLinFactNeighborY="0">
        <dgm:presLayoutVars>
          <dgm:bulletEnabled val="1"/>
        </dgm:presLayoutVars>
      </dgm:prSet>
      <dgm:spPr/>
      <dgm:t>
        <a:bodyPr/>
        <a:lstStyle/>
        <a:p>
          <a:endParaRPr lang="pt-BR"/>
        </a:p>
      </dgm:t>
    </dgm:pt>
    <dgm:pt modelId="{D46064DD-D7D1-4E0D-AABD-0BAF46A75EC8}" type="pres">
      <dgm:prSet presAssocID="{78C67E3B-1442-4AB2-B294-B6229FE9A156}" presName="sibTrans" presStyleLbl="bgSibTrans2D1" presStyleIdx="7" presStyleCnt="8"/>
      <dgm:spPr/>
      <dgm:t>
        <a:bodyPr/>
        <a:lstStyle/>
        <a:p>
          <a:endParaRPr lang="pt-BR"/>
        </a:p>
      </dgm:t>
    </dgm:pt>
    <dgm:pt modelId="{42FC3A86-D6D6-49D9-A7F3-40106DE0B481}" type="pres">
      <dgm:prSet presAssocID="{346493F1-4EEA-45B5-A369-25D88A4BA1B4}" presName="compNode" presStyleCnt="0"/>
      <dgm:spPr/>
    </dgm:pt>
    <dgm:pt modelId="{7B15ECDF-4B10-48F2-8A66-C6731B3F4C1A}" type="pres">
      <dgm:prSet presAssocID="{346493F1-4EEA-45B5-A369-25D88A4BA1B4}" presName="dummyConnPt" presStyleCnt="0"/>
      <dgm:spPr/>
    </dgm:pt>
    <dgm:pt modelId="{8B6256F2-1B31-4502-8C39-945F6C0FFB00}" type="pres">
      <dgm:prSet presAssocID="{346493F1-4EEA-45B5-A369-25D88A4BA1B4}" presName="node" presStyleLbl="node1" presStyleIdx="8" presStyleCnt="9" custScaleX="137093" custLinFactNeighborX="-1953" custLinFactNeighborY="0">
        <dgm:presLayoutVars>
          <dgm:bulletEnabled val="1"/>
        </dgm:presLayoutVars>
      </dgm:prSet>
      <dgm:spPr/>
      <dgm:t>
        <a:bodyPr/>
        <a:lstStyle/>
        <a:p>
          <a:endParaRPr lang="pt-BR"/>
        </a:p>
      </dgm:t>
    </dgm:pt>
  </dgm:ptLst>
  <dgm:cxnLst>
    <dgm:cxn modelId="{ADEBDFE3-8262-4ED3-BF0A-710E3415C958}" srcId="{0B8D6A07-F9AE-4E79-AD84-80C20691F474}" destId="{0EA924EF-86D5-40A8-93E5-151F122706EC}" srcOrd="4" destOrd="0" parTransId="{35E762FE-06C7-47B5-B2B0-A5BCEAB9AC8E}" sibTransId="{AF4476CA-E8C9-48BB-A1FE-73401A8F45E2}"/>
    <dgm:cxn modelId="{F157A98C-0923-4DEA-BE13-C062EF8F2E8A}" type="presOf" srcId="{BC644B23-0F75-4BD3-9DAE-39776E9C14D3}" destId="{AEE6A62D-3496-4B81-A056-423DA601285D}" srcOrd="0" destOrd="0" presId="urn:microsoft.com/office/officeart/2005/8/layout/bProcess4"/>
    <dgm:cxn modelId="{D44137B9-0DAF-45EA-B286-E8A9719FB30E}" type="presOf" srcId="{7E955FDF-8A9E-4F3D-B7BF-3B0A380AA584}" destId="{ABE5B8DB-BA7F-4E66-8F6C-BDB0CEB654D7}" srcOrd="0" destOrd="0" presId="urn:microsoft.com/office/officeart/2005/8/layout/bProcess4"/>
    <dgm:cxn modelId="{C3AB17C3-A100-4D9C-845F-0A305A261C7B}" type="presOf" srcId="{BFC5241B-1441-480D-8F6A-A2B918FC0411}" destId="{8024C02B-712E-417F-884A-3AB5165ADD51}" srcOrd="0" destOrd="0" presId="urn:microsoft.com/office/officeart/2005/8/layout/bProcess4"/>
    <dgm:cxn modelId="{FA4D5110-EF57-4479-A586-7690CC779BFF}" type="presOf" srcId="{F678BD14-BC47-43B1-AE97-1769238D68E6}" destId="{CF514D90-788F-4691-A490-921B52F8598F}" srcOrd="0" destOrd="0" presId="urn:microsoft.com/office/officeart/2005/8/layout/bProcess4"/>
    <dgm:cxn modelId="{5A28C66C-F5D6-4B96-926A-E8E0DF96E725}" type="presOf" srcId="{346493F1-4EEA-45B5-A369-25D88A4BA1B4}" destId="{8B6256F2-1B31-4502-8C39-945F6C0FFB00}" srcOrd="0" destOrd="0" presId="urn:microsoft.com/office/officeart/2005/8/layout/bProcess4"/>
    <dgm:cxn modelId="{F5E3C054-A39F-447B-9740-535EBB46245E}" type="presOf" srcId="{DEDDF4BF-B8AF-4D2B-9D85-E4CB48197BFD}" destId="{52EC8090-5962-413C-9D1C-779EB03D59C6}" srcOrd="0" destOrd="0" presId="urn:microsoft.com/office/officeart/2005/8/layout/bProcess4"/>
    <dgm:cxn modelId="{D7B65934-3398-40EB-BDAE-93E4FCAC7F03}" srcId="{0B8D6A07-F9AE-4E79-AD84-80C20691F474}" destId="{346493F1-4EEA-45B5-A369-25D88A4BA1B4}" srcOrd="8" destOrd="0" parTransId="{3CEB6FB8-5CD1-4A11-B788-A3990CE8058C}" sibTransId="{9F5D1135-F123-4A55-8D07-6167BBE5C083}"/>
    <dgm:cxn modelId="{597A7FA9-38F2-416A-8B11-21092E21CB67}" type="presOf" srcId="{0FFF1B06-87EC-4FA6-865F-B78E86E3A257}" destId="{65B277EE-A5F0-409C-91DC-51ED459728D0}" srcOrd="0" destOrd="0" presId="urn:microsoft.com/office/officeart/2005/8/layout/bProcess4"/>
    <dgm:cxn modelId="{C16024F5-8573-435D-AD22-09B8596AA4D1}" srcId="{0B8D6A07-F9AE-4E79-AD84-80C20691F474}" destId="{7E955FDF-8A9E-4F3D-B7BF-3B0A380AA584}" srcOrd="3" destOrd="0" parTransId="{DB315F92-2DD0-4A29-9202-389809035F54}" sibTransId="{A7D7A1B5-7EC4-4A86-8179-C97F4CE09815}"/>
    <dgm:cxn modelId="{74523728-F422-4B34-BA4D-C01D5BCBA35F}" type="presOf" srcId="{AF4476CA-E8C9-48BB-A1FE-73401A8F45E2}" destId="{0A6A1806-FC5F-46AE-833C-F08BDB20F19C}" srcOrd="0" destOrd="0" presId="urn:microsoft.com/office/officeart/2005/8/layout/bProcess4"/>
    <dgm:cxn modelId="{D18CF382-6D8F-4BFD-BBD0-F31F32A1AA88}" srcId="{0B8D6A07-F9AE-4E79-AD84-80C20691F474}" destId="{0FFF1B06-87EC-4FA6-865F-B78E86E3A257}" srcOrd="1" destOrd="0" parTransId="{1D4E1D26-4108-4546-B695-EE788A1FD3C8}" sibTransId="{96B4BB00-4FFC-4C99-BB46-C8605D394812}"/>
    <dgm:cxn modelId="{6297F40E-99F1-4B78-AB8B-0DC0CB250B01}" type="presOf" srcId="{7B55FBB6-7554-4BB9-86AE-625A869C3D00}" destId="{63A422DB-9DE2-4483-ADA7-23C74A339164}" srcOrd="0" destOrd="0" presId="urn:microsoft.com/office/officeart/2005/8/layout/bProcess4"/>
    <dgm:cxn modelId="{92D30C8C-4A3A-4923-94DC-CC9AEE802D0D}" type="presOf" srcId="{96B4BB00-4FFC-4C99-BB46-C8605D394812}" destId="{6ED4616E-EFDA-4550-86EC-F5ECF730E852}" srcOrd="0" destOrd="0" presId="urn:microsoft.com/office/officeart/2005/8/layout/bProcess4"/>
    <dgm:cxn modelId="{39E331B0-6088-4BA1-AE25-3A40DB693BE8}" type="presOf" srcId="{0B8D6A07-F9AE-4E79-AD84-80C20691F474}" destId="{74BCAEA8-1F0A-4739-81CE-510C6255D9F4}" srcOrd="0" destOrd="0" presId="urn:microsoft.com/office/officeart/2005/8/layout/bProcess4"/>
    <dgm:cxn modelId="{EE8779B7-DBE1-4337-81DD-581037DD7677}" type="presOf" srcId="{A7D7A1B5-7EC4-4A86-8179-C97F4CE09815}" destId="{0FE6B224-C10B-438D-9332-709B50DDF113}" srcOrd="0" destOrd="0" presId="urn:microsoft.com/office/officeart/2005/8/layout/bProcess4"/>
    <dgm:cxn modelId="{0008E996-9EA2-4BA1-816A-1024B7530EE7}" type="presOf" srcId="{77D5727B-3DE7-4F64-BCBD-589858AAF625}" destId="{05FE2AC5-9059-4608-9F43-B08088468C4D}" srcOrd="0" destOrd="0" presId="urn:microsoft.com/office/officeart/2005/8/layout/bProcess4"/>
    <dgm:cxn modelId="{F9C95BD1-6E6A-4777-9DE9-B41B4B3C6C6B}" type="presOf" srcId="{AAF942FA-CDDC-4B06-BB1C-05E985D669ED}" destId="{85B50038-76C3-4BDE-91B7-EE489A42F681}" srcOrd="0" destOrd="0" presId="urn:microsoft.com/office/officeart/2005/8/layout/bProcess4"/>
    <dgm:cxn modelId="{89F38FEC-5170-4CB7-83F6-1A7004E89276}" type="presOf" srcId="{08782526-6FF2-4084-BD9E-2027C7BF0761}" destId="{87D9A754-C33F-4684-B510-09DABE8288D0}" srcOrd="0" destOrd="0" presId="urn:microsoft.com/office/officeart/2005/8/layout/bProcess4"/>
    <dgm:cxn modelId="{DE95A01C-99D9-4159-A8F3-FDAA6063DA9E}" srcId="{0B8D6A07-F9AE-4E79-AD84-80C20691F474}" destId="{BFC5241B-1441-480D-8F6A-A2B918FC0411}" srcOrd="6" destOrd="0" parTransId="{3F8703DF-B854-47CA-8FC2-1707CED88267}" sibTransId="{DEDDF4BF-B8AF-4D2B-9D85-E4CB48197BFD}"/>
    <dgm:cxn modelId="{2DFAF2C0-5348-4474-92CD-B06EA04DF8DC}" srcId="{0B8D6A07-F9AE-4E79-AD84-80C20691F474}" destId="{7B55FBB6-7554-4BB9-86AE-625A869C3D00}" srcOrd="2" destOrd="0" parTransId="{B5C404AD-879B-4DDE-AED5-C0101F3BA402}" sibTransId="{F678BD14-BC47-43B1-AE97-1769238D68E6}"/>
    <dgm:cxn modelId="{0EFAE0AD-AD81-4428-9B01-29A60DC111E5}" srcId="{0B8D6A07-F9AE-4E79-AD84-80C20691F474}" destId="{77D5727B-3DE7-4F64-BCBD-589858AAF625}" srcOrd="0" destOrd="0" parTransId="{A604CD1E-4B1D-44A9-B59B-2DD3E8B6BC81}" sibTransId="{BC644B23-0F75-4BD3-9DAE-39776E9C14D3}"/>
    <dgm:cxn modelId="{256C6960-315A-47F2-860E-65E96005ED93}" srcId="{0B8D6A07-F9AE-4E79-AD84-80C20691F474}" destId="{08782526-6FF2-4084-BD9E-2027C7BF0761}" srcOrd="5" destOrd="0" parTransId="{C0BE9A21-E784-4D61-912F-BB64F505309F}" sibTransId="{AAF942FA-CDDC-4B06-BB1C-05E985D669ED}"/>
    <dgm:cxn modelId="{BB2A565A-C2EF-4CB3-B1A7-B5472EBB1895}" srcId="{0B8D6A07-F9AE-4E79-AD84-80C20691F474}" destId="{C1EECA23-FB69-449E-B50E-898E609AFC6E}" srcOrd="7" destOrd="0" parTransId="{B9AC6E85-62BE-4AB8-8AD0-1D6D282320E8}" sibTransId="{78C67E3B-1442-4AB2-B294-B6229FE9A156}"/>
    <dgm:cxn modelId="{85CD7A4E-FD15-44BE-942B-9D65E87DEE7D}" type="presOf" srcId="{0EA924EF-86D5-40A8-93E5-151F122706EC}" destId="{EC0D9F33-2A43-478A-8BC8-834168FE2323}" srcOrd="0" destOrd="0" presId="urn:microsoft.com/office/officeart/2005/8/layout/bProcess4"/>
    <dgm:cxn modelId="{E8216635-F0CC-4D21-9C73-2FEAE3CCEAA6}" type="presOf" srcId="{78C67E3B-1442-4AB2-B294-B6229FE9A156}" destId="{D46064DD-D7D1-4E0D-AABD-0BAF46A75EC8}" srcOrd="0" destOrd="0" presId="urn:microsoft.com/office/officeart/2005/8/layout/bProcess4"/>
    <dgm:cxn modelId="{D4683C4B-7C40-4F62-8454-FFE475C59B72}" type="presOf" srcId="{C1EECA23-FB69-449E-B50E-898E609AFC6E}" destId="{F98B780C-95BD-4832-A54B-0690577BA582}" srcOrd="0" destOrd="0" presId="urn:microsoft.com/office/officeart/2005/8/layout/bProcess4"/>
    <dgm:cxn modelId="{D0BF5940-005C-4A30-812C-5FE3FCD9BCF1}" type="presParOf" srcId="{74BCAEA8-1F0A-4739-81CE-510C6255D9F4}" destId="{01F3E785-2930-43CB-84A4-5FA1B37D3A55}" srcOrd="0" destOrd="0" presId="urn:microsoft.com/office/officeart/2005/8/layout/bProcess4"/>
    <dgm:cxn modelId="{17D09525-977C-40C1-BD87-E96B9CA37E53}" type="presParOf" srcId="{01F3E785-2930-43CB-84A4-5FA1B37D3A55}" destId="{026F2491-F89B-4212-BA5E-29770190457E}" srcOrd="0" destOrd="0" presId="urn:microsoft.com/office/officeart/2005/8/layout/bProcess4"/>
    <dgm:cxn modelId="{C5852646-60C9-4BF5-B666-B0BBC9F4800E}" type="presParOf" srcId="{01F3E785-2930-43CB-84A4-5FA1B37D3A55}" destId="{05FE2AC5-9059-4608-9F43-B08088468C4D}" srcOrd="1" destOrd="0" presId="urn:microsoft.com/office/officeart/2005/8/layout/bProcess4"/>
    <dgm:cxn modelId="{39A99860-F646-4EF7-8185-08248E4618DB}" type="presParOf" srcId="{74BCAEA8-1F0A-4739-81CE-510C6255D9F4}" destId="{AEE6A62D-3496-4B81-A056-423DA601285D}" srcOrd="1" destOrd="0" presId="urn:microsoft.com/office/officeart/2005/8/layout/bProcess4"/>
    <dgm:cxn modelId="{8CBE3CD9-9174-4DCE-B348-2DB76368619C}" type="presParOf" srcId="{74BCAEA8-1F0A-4739-81CE-510C6255D9F4}" destId="{B7D5C311-A1E9-4800-8AB6-6A557206D4A5}" srcOrd="2" destOrd="0" presId="urn:microsoft.com/office/officeart/2005/8/layout/bProcess4"/>
    <dgm:cxn modelId="{1D853734-DE78-43DD-87B3-B3F86054E6FA}" type="presParOf" srcId="{B7D5C311-A1E9-4800-8AB6-6A557206D4A5}" destId="{C8AD6B83-565E-4F79-892A-9F7CC531266F}" srcOrd="0" destOrd="0" presId="urn:microsoft.com/office/officeart/2005/8/layout/bProcess4"/>
    <dgm:cxn modelId="{32BD0F63-EE4B-4151-8434-4AC18C8FEDF8}" type="presParOf" srcId="{B7D5C311-A1E9-4800-8AB6-6A557206D4A5}" destId="{65B277EE-A5F0-409C-91DC-51ED459728D0}" srcOrd="1" destOrd="0" presId="urn:microsoft.com/office/officeart/2005/8/layout/bProcess4"/>
    <dgm:cxn modelId="{0BA4DB36-9A59-4444-AD10-97293766768C}" type="presParOf" srcId="{74BCAEA8-1F0A-4739-81CE-510C6255D9F4}" destId="{6ED4616E-EFDA-4550-86EC-F5ECF730E852}" srcOrd="3" destOrd="0" presId="urn:microsoft.com/office/officeart/2005/8/layout/bProcess4"/>
    <dgm:cxn modelId="{670B98D8-5EF8-4E50-B60F-0A9BC3360EED}" type="presParOf" srcId="{74BCAEA8-1F0A-4739-81CE-510C6255D9F4}" destId="{EB8913FA-BDEB-4866-8844-93A3DE8CE2B6}" srcOrd="4" destOrd="0" presId="urn:microsoft.com/office/officeart/2005/8/layout/bProcess4"/>
    <dgm:cxn modelId="{58BFB140-BF04-468A-B19A-BF80086F0CE0}" type="presParOf" srcId="{EB8913FA-BDEB-4866-8844-93A3DE8CE2B6}" destId="{FC287567-38A8-467A-868C-1DAD2E66FF9F}" srcOrd="0" destOrd="0" presId="urn:microsoft.com/office/officeart/2005/8/layout/bProcess4"/>
    <dgm:cxn modelId="{9E4B7A0A-2B40-4AAE-8C6C-C6FA650A0C47}" type="presParOf" srcId="{EB8913FA-BDEB-4866-8844-93A3DE8CE2B6}" destId="{63A422DB-9DE2-4483-ADA7-23C74A339164}" srcOrd="1" destOrd="0" presId="urn:microsoft.com/office/officeart/2005/8/layout/bProcess4"/>
    <dgm:cxn modelId="{9ED6BE61-780C-4440-8C4B-A9899323A074}" type="presParOf" srcId="{74BCAEA8-1F0A-4739-81CE-510C6255D9F4}" destId="{CF514D90-788F-4691-A490-921B52F8598F}" srcOrd="5" destOrd="0" presId="urn:microsoft.com/office/officeart/2005/8/layout/bProcess4"/>
    <dgm:cxn modelId="{B3C05241-77DB-48E5-847D-5D5B7C1C721E}" type="presParOf" srcId="{74BCAEA8-1F0A-4739-81CE-510C6255D9F4}" destId="{C511AD8C-02B7-4E9C-8A36-CE3E7CA399DB}" srcOrd="6" destOrd="0" presId="urn:microsoft.com/office/officeart/2005/8/layout/bProcess4"/>
    <dgm:cxn modelId="{21032B0A-0F40-4C8C-9396-F7E956196C5A}" type="presParOf" srcId="{C511AD8C-02B7-4E9C-8A36-CE3E7CA399DB}" destId="{92C6ECFE-CBAC-407B-845E-C93C1F56A440}" srcOrd="0" destOrd="0" presId="urn:microsoft.com/office/officeart/2005/8/layout/bProcess4"/>
    <dgm:cxn modelId="{8E532AA7-2D50-4A73-A81F-1CD38637C32E}" type="presParOf" srcId="{C511AD8C-02B7-4E9C-8A36-CE3E7CA399DB}" destId="{ABE5B8DB-BA7F-4E66-8F6C-BDB0CEB654D7}" srcOrd="1" destOrd="0" presId="urn:microsoft.com/office/officeart/2005/8/layout/bProcess4"/>
    <dgm:cxn modelId="{DC2221F9-1A5A-421A-8036-981D4ED7436D}" type="presParOf" srcId="{74BCAEA8-1F0A-4739-81CE-510C6255D9F4}" destId="{0FE6B224-C10B-438D-9332-709B50DDF113}" srcOrd="7" destOrd="0" presId="urn:microsoft.com/office/officeart/2005/8/layout/bProcess4"/>
    <dgm:cxn modelId="{907EF096-731A-44CF-B28E-1757143F1E36}" type="presParOf" srcId="{74BCAEA8-1F0A-4739-81CE-510C6255D9F4}" destId="{9FC4C89A-D79D-4B9B-83B8-4A9C17295101}" srcOrd="8" destOrd="0" presId="urn:microsoft.com/office/officeart/2005/8/layout/bProcess4"/>
    <dgm:cxn modelId="{7634F975-1448-46F9-9744-690A931C5D9F}" type="presParOf" srcId="{9FC4C89A-D79D-4B9B-83B8-4A9C17295101}" destId="{F0F7067C-E43A-4967-AF60-B0E5C118360D}" srcOrd="0" destOrd="0" presId="urn:microsoft.com/office/officeart/2005/8/layout/bProcess4"/>
    <dgm:cxn modelId="{26612DAC-CCBD-4744-8C86-43964B758062}" type="presParOf" srcId="{9FC4C89A-D79D-4B9B-83B8-4A9C17295101}" destId="{EC0D9F33-2A43-478A-8BC8-834168FE2323}" srcOrd="1" destOrd="0" presId="urn:microsoft.com/office/officeart/2005/8/layout/bProcess4"/>
    <dgm:cxn modelId="{F99C1050-1C85-4528-AD86-405A2463D520}" type="presParOf" srcId="{74BCAEA8-1F0A-4739-81CE-510C6255D9F4}" destId="{0A6A1806-FC5F-46AE-833C-F08BDB20F19C}" srcOrd="9" destOrd="0" presId="urn:microsoft.com/office/officeart/2005/8/layout/bProcess4"/>
    <dgm:cxn modelId="{44DF3196-4FD7-4F71-929B-EEDC41C55063}" type="presParOf" srcId="{74BCAEA8-1F0A-4739-81CE-510C6255D9F4}" destId="{92A07786-38B3-4EE3-A64B-33F6832E83C7}" srcOrd="10" destOrd="0" presId="urn:microsoft.com/office/officeart/2005/8/layout/bProcess4"/>
    <dgm:cxn modelId="{677B36EA-0ADB-4E42-B444-B9DE30997D48}" type="presParOf" srcId="{92A07786-38B3-4EE3-A64B-33F6832E83C7}" destId="{2C828696-89F5-4823-8A96-F213A3FAF6EC}" srcOrd="0" destOrd="0" presId="urn:microsoft.com/office/officeart/2005/8/layout/bProcess4"/>
    <dgm:cxn modelId="{09C81BFC-5A9F-47C8-8774-BBAFB56B1243}" type="presParOf" srcId="{92A07786-38B3-4EE3-A64B-33F6832E83C7}" destId="{87D9A754-C33F-4684-B510-09DABE8288D0}" srcOrd="1" destOrd="0" presId="urn:microsoft.com/office/officeart/2005/8/layout/bProcess4"/>
    <dgm:cxn modelId="{01243206-F516-49BA-8DCF-D13D1878BD7A}" type="presParOf" srcId="{74BCAEA8-1F0A-4739-81CE-510C6255D9F4}" destId="{85B50038-76C3-4BDE-91B7-EE489A42F681}" srcOrd="11" destOrd="0" presId="urn:microsoft.com/office/officeart/2005/8/layout/bProcess4"/>
    <dgm:cxn modelId="{A231E5D5-2889-4EE1-9E49-71BF95E9ACD8}" type="presParOf" srcId="{74BCAEA8-1F0A-4739-81CE-510C6255D9F4}" destId="{8E2D49DB-8CB5-49AF-9474-D64686A694D3}" srcOrd="12" destOrd="0" presId="urn:microsoft.com/office/officeart/2005/8/layout/bProcess4"/>
    <dgm:cxn modelId="{3B88C5A4-7470-4574-9BF7-4729B70A025A}" type="presParOf" srcId="{8E2D49DB-8CB5-49AF-9474-D64686A694D3}" destId="{8A2DBB9D-69BB-4B4F-B003-B0AA244B9262}" srcOrd="0" destOrd="0" presId="urn:microsoft.com/office/officeart/2005/8/layout/bProcess4"/>
    <dgm:cxn modelId="{D127F582-23BA-42E4-8BA0-E8BF4978049A}" type="presParOf" srcId="{8E2D49DB-8CB5-49AF-9474-D64686A694D3}" destId="{8024C02B-712E-417F-884A-3AB5165ADD51}" srcOrd="1" destOrd="0" presId="urn:microsoft.com/office/officeart/2005/8/layout/bProcess4"/>
    <dgm:cxn modelId="{EB684058-305D-463A-9924-13FB06A3615E}" type="presParOf" srcId="{74BCAEA8-1F0A-4739-81CE-510C6255D9F4}" destId="{52EC8090-5962-413C-9D1C-779EB03D59C6}" srcOrd="13" destOrd="0" presId="urn:microsoft.com/office/officeart/2005/8/layout/bProcess4"/>
    <dgm:cxn modelId="{D70D962E-2166-43C5-8623-C24074BA0E28}" type="presParOf" srcId="{74BCAEA8-1F0A-4739-81CE-510C6255D9F4}" destId="{35185123-3AF9-4756-9BEB-48BD19FFB6AB}" srcOrd="14" destOrd="0" presId="urn:microsoft.com/office/officeart/2005/8/layout/bProcess4"/>
    <dgm:cxn modelId="{95590AAC-DD95-4C3D-BDB9-AE06E6683E6D}" type="presParOf" srcId="{35185123-3AF9-4756-9BEB-48BD19FFB6AB}" destId="{2B256E7B-F735-424A-8F75-CFAB89FE15B9}" srcOrd="0" destOrd="0" presId="urn:microsoft.com/office/officeart/2005/8/layout/bProcess4"/>
    <dgm:cxn modelId="{1EE9FEDE-754E-4ECD-A49E-EE45A7CCA6D1}" type="presParOf" srcId="{35185123-3AF9-4756-9BEB-48BD19FFB6AB}" destId="{F98B780C-95BD-4832-A54B-0690577BA582}" srcOrd="1" destOrd="0" presId="urn:microsoft.com/office/officeart/2005/8/layout/bProcess4"/>
    <dgm:cxn modelId="{E5ED3884-5A78-4985-94DB-EF5D57C4C3DB}" type="presParOf" srcId="{74BCAEA8-1F0A-4739-81CE-510C6255D9F4}" destId="{D46064DD-D7D1-4E0D-AABD-0BAF46A75EC8}" srcOrd="15" destOrd="0" presId="urn:microsoft.com/office/officeart/2005/8/layout/bProcess4"/>
    <dgm:cxn modelId="{B26E4B6F-A784-46F0-B778-11F3F10BAF4B}" type="presParOf" srcId="{74BCAEA8-1F0A-4739-81CE-510C6255D9F4}" destId="{42FC3A86-D6D6-49D9-A7F3-40106DE0B481}" srcOrd="16" destOrd="0" presId="urn:microsoft.com/office/officeart/2005/8/layout/bProcess4"/>
    <dgm:cxn modelId="{0EE26AC2-B19F-4382-8216-231825BE4619}" type="presParOf" srcId="{42FC3A86-D6D6-49D9-A7F3-40106DE0B481}" destId="{7B15ECDF-4B10-48F2-8A66-C6731B3F4C1A}" srcOrd="0" destOrd="0" presId="urn:microsoft.com/office/officeart/2005/8/layout/bProcess4"/>
    <dgm:cxn modelId="{75CCACAF-7B2B-45F9-A7A2-CEC1A7EEFCC8}" type="presParOf" srcId="{42FC3A86-D6D6-49D9-A7F3-40106DE0B481}" destId="{8B6256F2-1B31-4502-8C39-945F6C0FFB00}" srcOrd="1" destOrd="0" presId="urn:microsoft.com/office/officeart/2005/8/layout/b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FD61C4-DAD7-480F-BE9F-4B82F8C45EE7}" type="doc">
      <dgm:prSet loTypeId="urn:microsoft.com/office/officeart/2005/8/layout/default#1" loCatId="list" qsTypeId="urn:microsoft.com/office/officeart/2005/8/quickstyle/simple4" qsCatId="simple" csTypeId="urn:microsoft.com/office/officeart/2005/8/colors/colorful4" csCatId="colorful" phldr="1"/>
      <dgm:spPr/>
      <dgm:t>
        <a:bodyPr/>
        <a:lstStyle/>
        <a:p>
          <a:endParaRPr lang="pt-BR"/>
        </a:p>
      </dgm:t>
    </dgm:pt>
    <dgm:pt modelId="{53D237DE-8FE4-41D9-95BF-691F5252697C}">
      <dgm:prSet phldrT="[Texto]" custT="1"/>
      <dgm:spPr>
        <a:solidFill>
          <a:schemeClr val="bg2"/>
        </a:solidFill>
      </dgm:spPr>
      <dgm:t>
        <a:bodyPr>
          <a:scene3d>
            <a:camera prst="orthographicFront"/>
            <a:lightRig rig="threePt" dir="t"/>
          </a:scene3d>
          <a:sp3d extrusionH="57150">
            <a:bevelT w="38100" h="38100"/>
          </a:sp3d>
        </a:bodyPr>
        <a:lstStyle/>
        <a:p>
          <a:r>
            <a:rPr lang="pt-BR" sz="2200" b="1" dirty="0" smtClean="0">
              <a:solidFill>
                <a:srgbClr val="002060"/>
              </a:solidFill>
              <a:latin typeface="Times New Roman" panose="02020603050405020304" pitchFamily="18" charset="0"/>
              <a:cs typeface="Times New Roman" panose="02020603050405020304" pitchFamily="18" charset="0"/>
            </a:rPr>
            <a:t>Avaliar a produção de biogás durante o tratamento anaeróbico de esgoto.</a:t>
          </a:r>
          <a:endParaRPr lang="pt-BR" sz="2200" b="1" dirty="0">
            <a:solidFill>
              <a:srgbClr val="002060"/>
            </a:solidFill>
            <a:latin typeface="Times New Roman" panose="02020603050405020304" pitchFamily="18" charset="0"/>
            <a:cs typeface="Times New Roman" panose="02020603050405020304" pitchFamily="18" charset="0"/>
          </a:endParaRPr>
        </a:p>
      </dgm:t>
    </dgm:pt>
    <dgm:pt modelId="{3863E3E6-78EA-4CC9-B567-313F6083A074}" type="parTrans" cxnId="{8F21CA32-EFE5-4FFF-A9D5-6D2E9E6F192F}">
      <dgm:prSet/>
      <dgm:spPr/>
      <dgm:t>
        <a:bodyPr/>
        <a:lstStyle/>
        <a:p>
          <a:endParaRPr lang="pt-BR" sz="2200" b="1">
            <a:solidFill>
              <a:srgbClr val="002060"/>
            </a:solidFill>
          </a:endParaRPr>
        </a:p>
      </dgm:t>
    </dgm:pt>
    <dgm:pt modelId="{930F3935-FFE4-4A6D-9A23-E22DB51CF9F7}" type="sibTrans" cxnId="{8F21CA32-EFE5-4FFF-A9D5-6D2E9E6F192F}">
      <dgm:prSet/>
      <dgm:spPr/>
      <dgm:t>
        <a:bodyPr/>
        <a:lstStyle/>
        <a:p>
          <a:endParaRPr lang="pt-BR" sz="2200" b="1">
            <a:solidFill>
              <a:srgbClr val="002060"/>
            </a:solidFill>
          </a:endParaRPr>
        </a:p>
      </dgm:t>
    </dgm:pt>
    <dgm:pt modelId="{C1763497-631B-4197-92D1-93D7E2C74D53}">
      <dgm:prSet phldrT="[Texto]" custT="1"/>
      <dgm:spPr>
        <a:solidFill>
          <a:schemeClr val="accent1">
            <a:lumMod val="20000"/>
            <a:lumOff val="80000"/>
          </a:schemeClr>
        </a:solidFill>
      </dgm:spPr>
      <dgm:t>
        <a:bodyPr>
          <a:scene3d>
            <a:camera prst="orthographicFront"/>
            <a:lightRig rig="threePt" dir="t"/>
          </a:scene3d>
          <a:sp3d extrusionH="57150">
            <a:bevelT w="38100" h="38100"/>
          </a:sp3d>
        </a:bodyPr>
        <a:lstStyle/>
        <a:p>
          <a:r>
            <a:rPr lang="pt-BR" sz="2200" b="1" dirty="0" smtClean="0">
              <a:solidFill>
                <a:srgbClr val="002060"/>
              </a:solidFill>
              <a:latin typeface="Times New Roman" panose="02020603050405020304" pitchFamily="18" charset="0"/>
              <a:cs typeface="Times New Roman" panose="02020603050405020304" pitchFamily="18" charset="0"/>
            </a:rPr>
            <a:t>Estimar o potencial de geração de energia elétrica proveniente do metano. </a:t>
          </a:r>
          <a:endParaRPr lang="pt-BR" sz="2200" b="1" dirty="0">
            <a:solidFill>
              <a:srgbClr val="002060"/>
            </a:solidFill>
            <a:latin typeface="Times New Roman" panose="02020603050405020304" pitchFamily="18" charset="0"/>
            <a:cs typeface="Times New Roman" panose="02020603050405020304" pitchFamily="18" charset="0"/>
          </a:endParaRPr>
        </a:p>
      </dgm:t>
    </dgm:pt>
    <dgm:pt modelId="{20C7ECF2-6D79-42B8-9B1D-973CFECBD14B}" type="parTrans" cxnId="{BE071F87-EFD6-4D9A-9FBF-04807D5170C8}">
      <dgm:prSet/>
      <dgm:spPr/>
      <dgm:t>
        <a:bodyPr/>
        <a:lstStyle/>
        <a:p>
          <a:endParaRPr lang="pt-BR" sz="2200" b="1">
            <a:solidFill>
              <a:srgbClr val="002060"/>
            </a:solidFill>
          </a:endParaRPr>
        </a:p>
      </dgm:t>
    </dgm:pt>
    <dgm:pt modelId="{FE34E8E8-135B-451C-9F3D-B29F3A813783}" type="sibTrans" cxnId="{BE071F87-EFD6-4D9A-9FBF-04807D5170C8}">
      <dgm:prSet/>
      <dgm:spPr/>
      <dgm:t>
        <a:bodyPr/>
        <a:lstStyle/>
        <a:p>
          <a:endParaRPr lang="pt-BR" sz="2200" b="1">
            <a:solidFill>
              <a:srgbClr val="002060"/>
            </a:solidFill>
          </a:endParaRPr>
        </a:p>
      </dgm:t>
    </dgm:pt>
    <dgm:pt modelId="{0820396B-34F6-4E41-B5BF-5D4DE0903F2E}">
      <dgm:prSet phldrT="[Texto]" custT="1"/>
      <dgm:spPr>
        <a:solidFill>
          <a:srgbClr val="99FF99"/>
        </a:solidFill>
      </dgm:spPr>
      <dgm:t>
        <a:bodyPr>
          <a:scene3d>
            <a:camera prst="orthographicFront"/>
            <a:lightRig rig="threePt" dir="t"/>
          </a:scene3d>
          <a:sp3d extrusionH="57150">
            <a:bevelT w="38100" h="38100"/>
          </a:sp3d>
        </a:bodyPr>
        <a:lstStyle/>
        <a:p>
          <a:r>
            <a:rPr lang="pt-BR" sz="2200" b="1" dirty="0" smtClean="0">
              <a:solidFill>
                <a:srgbClr val="002060"/>
              </a:solidFill>
              <a:latin typeface="Times New Roman" panose="02020603050405020304" pitchFamily="18" charset="0"/>
              <a:cs typeface="Times New Roman" panose="02020603050405020304" pitchFamily="18" charset="0"/>
            </a:rPr>
            <a:t>Quantificar o metano constituinte do biogás gerado numa ETE.</a:t>
          </a:r>
          <a:endParaRPr lang="pt-BR" sz="2200" b="1" dirty="0">
            <a:solidFill>
              <a:srgbClr val="002060"/>
            </a:solidFill>
            <a:latin typeface="Times New Roman" panose="02020603050405020304" pitchFamily="18" charset="0"/>
            <a:cs typeface="Times New Roman" panose="02020603050405020304" pitchFamily="18" charset="0"/>
          </a:endParaRPr>
        </a:p>
      </dgm:t>
    </dgm:pt>
    <dgm:pt modelId="{C3D818F1-70CC-4064-8056-40A5ED563D37}" type="parTrans" cxnId="{FFE8E9D2-A8D5-4350-A2FA-DFC5B83745BC}">
      <dgm:prSet/>
      <dgm:spPr/>
      <dgm:t>
        <a:bodyPr/>
        <a:lstStyle/>
        <a:p>
          <a:endParaRPr lang="pt-BR" sz="2200" b="1">
            <a:solidFill>
              <a:srgbClr val="002060"/>
            </a:solidFill>
          </a:endParaRPr>
        </a:p>
      </dgm:t>
    </dgm:pt>
    <dgm:pt modelId="{3F42D8D1-FC87-4B12-A4BE-335315E7C447}" type="sibTrans" cxnId="{FFE8E9D2-A8D5-4350-A2FA-DFC5B83745BC}">
      <dgm:prSet/>
      <dgm:spPr/>
      <dgm:t>
        <a:bodyPr/>
        <a:lstStyle/>
        <a:p>
          <a:endParaRPr lang="pt-BR" sz="2200" b="1">
            <a:solidFill>
              <a:srgbClr val="002060"/>
            </a:solidFill>
          </a:endParaRPr>
        </a:p>
      </dgm:t>
    </dgm:pt>
    <dgm:pt modelId="{2567F6AC-F03B-4E6B-95F2-98DDDE46F105}">
      <dgm:prSet phldrT="[Texto]" custT="1"/>
      <dgm:spPr>
        <a:solidFill>
          <a:srgbClr val="C3FDEA"/>
        </a:solidFill>
      </dgm:spPr>
      <dgm:t>
        <a:bodyPr>
          <a:scene3d>
            <a:camera prst="orthographicFront"/>
            <a:lightRig rig="threePt" dir="t"/>
          </a:scene3d>
          <a:sp3d extrusionH="57150">
            <a:bevelT w="38100" h="38100"/>
          </a:sp3d>
        </a:bodyPr>
        <a:lstStyle/>
        <a:p>
          <a:r>
            <a:rPr lang="pt-BR" sz="2200" b="1" dirty="0" smtClean="0">
              <a:solidFill>
                <a:srgbClr val="002060"/>
              </a:solidFill>
              <a:latin typeface="Times New Roman" panose="02020603050405020304" pitchFamily="18" charset="0"/>
              <a:cs typeface="Times New Roman" panose="02020603050405020304" pitchFamily="18" charset="0"/>
            </a:rPr>
            <a:t>Estimar a emissão evitada de metano.</a:t>
          </a:r>
          <a:endParaRPr lang="pt-BR" sz="2200" b="1" dirty="0">
            <a:solidFill>
              <a:srgbClr val="002060"/>
            </a:solidFill>
            <a:latin typeface="Times New Roman" panose="02020603050405020304" pitchFamily="18" charset="0"/>
            <a:cs typeface="Times New Roman" panose="02020603050405020304" pitchFamily="18" charset="0"/>
          </a:endParaRPr>
        </a:p>
      </dgm:t>
    </dgm:pt>
    <dgm:pt modelId="{B2C0F6DB-CC8B-431E-BD1C-F8EBA9D4F4A3}" type="parTrans" cxnId="{DF23C361-A77D-4634-A376-1074C67FA0DF}">
      <dgm:prSet/>
      <dgm:spPr/>
      <dgm:t>
        <a:bodyPr/>
        <a:lstStyle/>
        <a:p>
          <a:endParaRPr lang="pt-BR" sz="2200" b="1">
            <a:solidFill>
              <a:srgbClr val="002060"/>
            </a:solidFill>
          </a:endParaRPr>
        </a:p>
      </dgm:t>
    </dgm:pt>
    <dgm:pt modelId="{816A02B8-9BCB-4F89-AE33-CD24C7591E95}" type="sibTrans" cxnId="{DF23C361-A77D-4634-A376-1074C67FA0DF}">
      <dgm:prSet/>
      <dgm:spPr/>
      <dgm:t>
        <a:bodyPr/>
        <a:lstStyle/>
        <a:p>
          <a:endParaRPr lang="pt-BR" sz="2200" b="1">
            <a:solidFill>
              <a:srgbClr val="002060"/>
            </a:solidFill>
          </a:endParaRPr>
        </a:p>
      </dgm:t>
    </dgm:pt>
    <dgm:pt modelId="{FB9C090A-EDF5-4584-B103-906D8D10D229}" type="pres">
      <dgm:prSet presAssocID="{B5FD61C4-DAD7-480F-BE9F-4B82F8C45EE7}" presName="diagram" presStyleCnt="0">
        <dgm:presLayoutVars>
          <dgm:dir/>
          <dgm:resizeHandles val="exact"/>
        </dgm:presLayoutVars>
      </dgm:prSet>
      <dgm:spPr/>
      <dgm:t>
        <a:bodyPr/>
        <a:lstStyle/>
        <a:p>
          <a:endParaRPr lang="pt-BR"/>
        </a:p>
      </dgm:t>
    </dgm:pt>
    <dgm:pt modelId="{528FBF1D-411C-4802-BDBF-3CD931744A3B}" type="pres">
      <dgm:prSet presAssocID="{53D237DE-8FE4-41D9-95BF-691F5252697C}" presName="node" presStyleLbl="node1" presStyleIdx="0" presStyleCnt="4" custScaleX="44199" custScaleY="23532" custLinFactNeighborX="5456" custLinFactNeighborY="8219">
        <dgm:presLayoutVars>
          <dgm:bulletEnabled val="1"/>
        </dgm:presLayoutVars>
      </dgm:prSet>
      <dgm:spPr/>
      <dgm:t>
        <a:bodyPr/>
        <a:lstStyle/>
        <a:p>
          <a:endParaRPr lang="pt-BR"/>
        </a:p>
      </dgm:t>
    </dgm:pt>
    <dgm:pt modelId="{BC933248-FC54-4A49-8150-49E24BA249EF}" type="pres">
      <dgm:prSet presAssocID="{930F3935-FFE4-4A6D-9A23-E22DB51CF9F7}" presName="sibTrans" presStyleCnt="0"/>
      <dgm:spPr/>
      <dgm:t>
        <a:bodyPr/>
        <a:lstStyle/>
        <a:p>
          <a:endParaRPr lang="pt-BR"/>
        </a:p>
      </dgm:t>
    </dgm:pt>
    <dgm:pt modelId="{9F9BB8C8-8496-4999-B49D-4D18EA23B2BF}" type="pres">
      <dgm:prSet presAssocID="{0820396B-34F6-4E41-B5BF-5D4DE0903F2E}" presName="node" presStyleLbl="node1" presStyleIdx="1" presStyleCnt="4" custScaleX="44199" custScaleY="23532" custLinFactNeighborX="-3" custLinFactNeighborY="8219">
        <dgm:presLayoutVars>
          <dgm:bulletEnabled val="1"/>
        </dgm:presLayoutVars>
      </dgm:prSet>
      <dgm:spPr/>
      <dgm:t>
        <a:bodyPr/>
        <a:lstStyle/>
        <a:p>
          <a:endParaRPr lang="pt-BR"/>
        </a:p>
      </dgm:t>
    </dgm:pt>
    <dgm:pt modelId="{CC3BF6C6-99FB-4D93-B5E5-20C1715559CD}" type="pres">
      <dgm:prSet presAssocID="{3F42D8D1-FC87-4B12-A4BE-335315E7C447}" presName="sibTrans" presStyleCnt="0"/>
      <dgm:spPr/>
    </dgm:pt>
    <dgm:pt modelId="{35B7F4A1-4E97-486E-BAF0-DBD37E9F145B}" type="pres">
      <dgm:prSet presAssocID="{C1763497-631B-4197-92D1-93D7E2C74D53}" presName="node" presStyleLbl="node1" presStyleIdx="2" presStyleCnt="4" custScaleX="44199" custScaleY="23532" custLinFactNeighborX="5456" custLinFactNeighborY="-2805">
        <dgm:presLayoutVars>
          <dgm:bulletEnabled val="1"/>
        </dgm:presLayoutVars>
      </dgm:prSet>
      <dgm:spPr/>
      <dgm:t>
        <a:bodyPr/>
        <a:lstStyle/>
        <a:p>
          <a:endParaRPr lang="pt-BR"/>
        </a:p>
      </dgm:t>
    </dgm:pt>
    <dgm:pt modelId="{5CBE31E9-8A1D-43B2-8FCD-8CD84A4B71BF}" type="pres">
      <dgm:prSet presAssocID="{FE34E8E8-135B-451C-9F3D-B29F3A813783}" presName="sibTrans" presStyleCnt="0"/>
      <dgm:spPr/>
      <dgm:t>
        <a:bodyPr/>
        <a:lstStyle/>
        <a:p>
          <a:endParaRPr lang="pt-BR"/>
        </a:p>
      </dgm:t>
    </dgm:pt>
    <dgm:pt modelId="{0C0BB2E9-18B2-4E60-81C4-05E290CFCADA}" type="pres">
      <dgm:prSet presAssocID="{2567F6AC-F03B-4E6B-95F2-98DDDE46F105}" presName="node" presStyleLbl="node1" presStyleIdx="3" presStyleCnt="4" custScaleX="44199" custScaleY="23532" custLinFactNeighborX="-90" custLinFactNeighborY="-2805">
        <dgm:presLayoutVars>
          <dgm:bulletEnabled val="1"/>
        </dgm:presLayoutVars>
      </dgm:prSet>
      <dgm:spPr/>
      <dgm:t>
        <a:bodyPr/>
        <a:lstStyle/>
        <a:p>
          <a:endParaRPr lang="pt-BR"/>
        </a:p>
      </dgm:t>
    </dgm:pt>
  </dgm:ptLst>
  <dgm:cxnLst>
    <dgm:cxn modelId="{BE071F87-EFD6-4D9A-9FBF-04807D5170C8}" srcId="{B5FD61C4-DAD7-480F-BE9F-4B82F8C45EE7}" destId="{C1763497-631B-4197-92D1-93D7E2C74D53}" srcOrd="2" destOrd="0" parTransId="{20C7ECF2-6D79-42B8-9B1D-973CFECBD14B}" sibTransId="{FE34E8E8-135B-451C-9F3D-B29F3A813783}"/>
    <dgm:cxn modelId="{2972D329-6947-45D3-82B5-7BFEC77CD322}" type="presOf" srcId="{C1763497-631B-4197-92D1-93D7E2C74D53}" destId="{35B7F4A1-4E97-486E-BAF0-DBD37E9F145B}" srcOrd="0" destOrd="0" presId="urn:microsoft.com/office/officeart/2005/8/layout/default#1"/>
    <dgm:cxn modelId="{FFE8E9D2-A8D5-4350-A2FA-DFC5B83745BC}" srcId="{B5FD61C4-DAD7-480F-BE9F-4B82F8C45EE7}" destId="{0820396B-34F6-4E41-B5BF-5D4DE0903F2E}" srcOrd="1" destOrd="0" parTransId="{C3D818F1-70CC-4064-8056-40A5ED563D37}" sibTransId="{3F42D8D1-FC87-4B12-A4BE-335315E7C447}"/>
    <dgm:cxn modelId="{8F21CA32-EFE5-4FFF-A9D5-6D2E9E6F192F}" srcId="{B5FD61C4-DAD7-480F-BE9F-4B82F8C45EE7}" destId="{53D237DE-8FE4-41D9-95BF-691F5252697C}" srcOrd="0" destOrd="0" parTransId="{3863E3E6-78EA-4CC9-B567-313F6083A074}" sibTransId="{930F3935-FFE4-4A6D-9A23-E22DB51CF9F7}"/>
    <dgm:cxn modelId="{52439FA1-8923-4C47-BBC6-6FAC4C43766B}" type="presOf" srcId="{0820396B-34F6-4E41-B5BF-5D4DE0903F2E}" destId="{9F9BB8C8-8496-4999-B49D-4D18EA23B2BF}" srcOrd="0" destOrd="0" presId="urn:microsoft.com/office/officeart/2005/8/layout/default#1"/>
    <dgm:cxn modelId="{F091655F-D5DA-4D3C-9D6F-1A755293F6D9}" type="presOf" srcId="{B5FD61C4-DAD7-480F-BE9F-4B82F8C45EE7}" destId="{FB9C090A-EDF5-4584-B103-906D8D10D229}" srcOrd="0" destOrd="0" presId="urn:microsoft.com/office/officeart/2005/8/layout/default#1"/>
    <dgm:cxn modelId="{C36E464C-DFE9-46D3-B825-319BDD46572F}" type="presOf" srcId="{2567F6AC-F03B-4E6B-95F2-98DDDE46F105}" destId="{0C0BB2E9-18B2-4E60-81C4-05E290CFCADA}" srcOrd="0" destOrd="0" presId="urn:microsoft.com/office/officeart/2005/8/layout/default#1"/>
    <dgm:cxn modelId="{85BD2DB1-C6E3-4F46-95F1-4983105E9045}" type="presOf" srcId="{53D237DE-8FE4-41D9-95BF-691F5252697C}" destId="{528FBF1D-411C-4802-BDBF-3CD931744A3B}" srcOrd="0" destOrd="0" presId="urn:microsoft.com/office/officeart/2005/8/layout/default#1"/>
    <dgm:cxn modelId="{DF23C361-A77D-4634-A376-1074C67FA0DF}" srcId="{B5FD61C4-DAD7-480F-BE9F-4B82F8C45EE7}" destId="{2567F6AC-F03B-4E6B-95F2-98DDDE46F105}" srcOrd="3" destOrd="0" parTransId="{B2C0F6DB-CC8B-431E-BD1C-F8EBA9D4F4A3}" sibTransId="{816A02B8-9BCB-4F89-AE33-CD24C7591E95}"/>
    <dgm:cxn modelId="{3A35BF5E-FF7C-412B-9B1D-CFF20A7DE76F}" type="presParOf" srcId="{FB9C090A-EDF5-4584-B103-906D8D10D229}" destId="{528FBF1D-411C-4802-BDBF-3CD931744A3B}" srcOrd="0" destOrd="0" presId="urn:microsoft.com/office/officeart/2005/8/layout/default#1"/>
    <dgm:cxn modelId="{9DCF43EC-3414-4FD9-842B-E2F8E798D699}" type="presParOf" srcId="{FB9C090A-EDF5-4584-B103-906D8D10D229}" destId="{BC933248-FC54-4A49-8150-49E24BA249EF}" srcOrd="1" destOrd="0" presId="urn:microsoft.com/office/officeart/2005/8/layout/default#1"/>
    <dgm:cxn modelId="{54D5CAD8-F652-458D-ADA7-39394E5ABC70}" type="presParOf" srcId="{FB9C090A-EDF5-4584-B103-906D8D10D229}" destId="{9F9BB8C8-8496-4999-B49D-4D18EA23B2BF}" srcOrd="2" destOrd="0" presId="urn:microsoft.com/office/officeart/2005/8/layout/default#1"/>
    <dgm:cxn modelId="{BD1106E5-48ED-4FD1-A299-516A4C036779}" type="presParOf" srcId="{FB9C090A-EDF5-4584-B103-906D8D10D229}" destId="{CC3BF6C6-99FB-4D93-B5E5-20C1715559CD}" srcOrd="3" destOrd="0" presId="urn:microsoft.com/office/officeart/2005/8/layout/default#1"/>
    <dgm:cxn modelId="{9E0A34F4-6D6B-49B4-A56E-35552551B146}" type="presParOf" srcId="{FB9C090A-EDF5-4584-B103-906D8D10D229}" destId="{35B7F4A1-4E97-486E-BAF0-DBD37E9F145B}" srcOrd="4" destOrd="0" presId="urn:microsoft.com/office/officeart/2005/8/layout/default#1"/>
    <dgm:cxn modelId="{8328AD31-6FA8-403A-9176-A12A5A8C5319}" type="presParOf" srcId="{FB9C090A-EDF5-4584-B103-906D8D10D229}" destId="{5CBE31E9-8A1D-43B2-8FCD-8CD84A4B71BF}" srcOrd="5" destOrd="0" presId="urn:microsoft.com/office/officeart/2005/8/layout/default#1"/>
    <dgm:cxn modelId="{EF9D4586-6458-4003-B46E-630098D35F0E}" type="presParOf" srcId="{FB9C090A-EDF5-4584-B103-906D8D10D229}" destId="{0C0BB2E9-18B2-4E60-81C4-05E290CFCADA}"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32969A-8954-4096-8939-DABC470A445C}" type="doc">
      <dgm:prSet loTypeId="urn:microsoft.com/office/officeart/2005/8/layout/default#2" loCatId="list" qsTypeId="urn:microsoft.com/office/officeart/2005/8/quickstyle/3d4" qsCatId="3D" csTypeId="urn:microsoft.com/office/officeart/2005/8/colors/colorful3" csCatId="colorful" phldr="1"/>
      <dgm:spPr/>
      <dgm:t>
        <a:bodyPr/>
        <a:lstStyle/>
        <a:p>
          <a:endParaRPr lang="pt-BR"/>
        </a:p>
      </dgm:t>
    </dgm:pt>
    <dgm:pt modelId="{6725ED72-A988-4CE3-8144-A0B703F8CE72}">
      <dgm:prSet phldrT="[Texto]" custT="1"/>
      <dgm:spPr/>
      <dgm:t>
        <a:bodyPr/>
        <a:lstStyle/>
        <a:p>
          <a:r>
            <a:rPr lang="pt-BR" sz="2200" b="1" dirty="0" smtClean="0">
              <a:solidFill>
                <a:srgbClr val="002060"/>
              </a:solidFill>
              <a:latin typeface="Times New Roman" pitchFamily="18" charset="0"/>
              <a:cs typeface="Times New Roman" pitchFamily="18" charset="0"/>
            </a:rPr>
            <a:t>O potencial elétrico disponível mostrou-se significativo</a:t>
          </a:r>
        </a:p>
      </dgm:t>
    </dgm:pt>
    <dgm:pt modelId="{4661DE5F-D3C9-4645-B2C9-D64D6E78070E}" type="parTrans" cxnId="{BCFD7699-7335-4013-BE54-C8FFC908D204}">
      <dgm:prSet/>
      <dgm:spPr/>
      <dgm:t>
        <a:bodyPr/>
        <a:lstStyle/>
        <a:p>
          <a:endParaRPr lang="pt-BR" sz="2200" b="1">
            <a:solidFill>
              <a:srgbClr val="002060"/>
            </a:solidFill>
            <a:latin typeface="Times New Roman" pitchFamily="18" charset="0"/>
            <a:cs typeface="Times New Roman" pitchFamily="18" charset="0"/>
          </a:endParaRPr>
        </a:p>
      </dgm:t>
    </dgm:pt>
    <dgm:pt modelId="{CC16DACC-6DB2-4860-8BA0-1C750799EBAD}" type="sibTrans" cxnId="{BCFD7699-7335-4013-BE54-C8FFC908D204}">
      <dgm:prSet/>
      <dgm:spPr/>
      <dgm:t>
        <a:bodyPr/>
        <a:lstStyle/>
        <a:p>
          <a:endParaRPr lang="pt-BR" sz="2200" b="1">
            <a:solidFill>
              <a:srgbClr val="002060"/>
            </a:solidFill>
            <a:latin typeface="Times New Roman" pitchFamily="18" charset="0"/>
            <a:cs typeface="Times New Roman" pitchFamily="18" charset="0"/>
          </a:endParaRPr>
        </a:p>
      </dgm:t>
    </dgm:pt>
    <dgm:pt modelId="{2FA0AA2C-EC38-4D26-BDF2-A43F2D212EDC}">
      <dgm:prSet phldrT="[Texto]" custT="1"/>
      <dgm:spPr/>
      <dgm:t>
        <a:bodyPr/>
        <a:lstStyle/>
        <a:p>
          <a:r>
            <a:rPr lang="pt-BR" sz="2200" b="1" smtClean="0">
              <a:solidFill>
                <a:srgbClr val="002060"/>
              </a:solidFill>
              <a:latin typeface="Times New Roman" pitchFamily="18" charset="0"/>
              <a:cs typeface="Times New Roman" pitchFamily="18" charset="0"/>
            </a:rPr>
            <a:t>Redução relevante da utilização da energia elétrica proveniente da concessionária de energia</a:t>
          </a:r>
          <a:endParaRPr lang="pt-BR" sz="2200" b="1" dirty="0">
            <a:solidFill>
              <a:srgbClr val="002060"/>
            </a:solidFill>
            <a:latin typeface="Times New Roman" pitchFamily="18" charset="0"/>
            <a:cs typeface="Times New Roman" pitchFamily="18" charset="0"/>
          </a:endParaRPr>
        </a:p>
      </dgm:t>
    </dgm:pt>
    <dgm:pt modelId="{A65D35B8-4A41-4881-B156-5AE8D8D3D0EF}" type="parTrans" cxnId="{E01AF3A7-355B-48D0-B9D6-0661842B2246}">
      <dgm:prSet/>
      <dgm:spPr/>
      <dgm:t>
        <a:bodyPr/>
        <a:lstStyle/>
        <a:p>
          <a:endParaRPr lang="pt-BR" sz="2200" b="1">
            <a:solidFill>
              <a:srgbClr val="002060"/>
            </a:solidFill>
            <a:latin typeface="Times New Roman" pitchFamily="18" charset="0"/>
            <a:cs typeface="Times New Roman" pitchFamily="18" charset="0"/>
          </a:endParaRPr>
        </a:p>
      </dgm:t>
    </dgm:pt>
    <dgm:pt modelId="{0AF3557F-F84B-49D6-BBD9-EBCBDB19A3AB}" type="sibTrans" cxnId="{E01AF3A7-355B-48D0-B9D6-0661842B2246}">
      <dgm:prSet/>
      <dgm:spPr/>
      <dgm:t>
        <a:bodyPr/>
        <a:lstStyle/>
        <a:p>
          <a:endParaRPr lang="pt-BR" sz="2200" b="1">
            <a:solidFill>
              <a:srgbClr val="002060"/>
            </a:solidFill>
            <a:latin typeface="Times New Roman" pitchFamily="18" charset="0"/>
            <a:cs typeface="Times New Roman" pitchFamily="18" charset="0"/>
          </a:endParaRPr>
        </a:p>
      </dgm:t>
    </dgm:pt>
    <dgm:pt modelId="{80B547A0-25A4-4A4C-9BEA-77F4A17E5A83}">
      <dgm:prSet phldrT="[Texto]" custT="1"/>
      <dgm:spPr/>
      <dgm:t>
        <a:bodyPr/>
        <a:lstStyle/>
        <a:p>
          <a:r>
            <a:rPr lang="pt-BR" sz="2200" b="1" dirty="0" smtClean="0">
              <a:solidFill>
                <a:srgbClr val="002060"/>
              </a:solidFill>
              <a:latin typeface="Times New Roman" pitchFamily="18" charset="0"/>
              <a:cs typeface="Times New Roman" pitchFamily="18" charset="0"/>
            </a:rPr>
            <a:t>Melhorias no tratamento de esgoto e mitigação de emissões de metano</a:t>
          </a:r>
        </a:p>
      </dgm:t>
    </dgm:pt>
    <dgm:pt modelId="{9AF6B530-A1DF-416A-8E69-445C4205DC0F}" type="parTrans" cxnId="{3BCB29EA-051C-4BD0-94F4-5F734D36315F}">
      <dgm:prSet/>
      <dgm:spPr/>
      <dgm:t>
        <a:bodyPr/>
        <a:lstStyle/>
        <a:p>
          <a:endParaRPr lang="pt-BR" sz="2200" b="1">
            <a:solidFill>
              <a:srgbClr val="002060"/>
            </a:solidFill>
            <a:latin typeface="Times New Roman" pitchFamily="18" charset="0"/>
            <a:cs typeface="Times New Roman" pitchFamily="18" charset="0"/>
          </a:endParaRPr>
        </a:p>
      </dgm:t>
    </dgm:pt>
    <dgm:pt modelId="{BF290162-144B-46FC-8CF4-A13E605C2B34}" type="sibTrans" cxnId="{3BCB29EA-051C-4BD0-94F4-5F734D36315F}">
      <dgm:prSet/>
      <dgm:spPr/>
      <dgm:t>
        <a:bodyPr/>
        <a:lstStyle/>
        <a:p>
          <a:endParaRPr lang="pt-BR" sz="2200" b="1">
            <a:solidFill>
              <a:srgbClr val="002060"/>
            </a:solidFill>
            <a:latin typeface="Times New Roman" pitchFamily="18" charset="0"/>
            <a:cs typeface="Times New Roman" pitchFamily="18" charset="0"/>
          </a:endParaRPr>
        </a:p>
      </dgm:t>
    </dgm:pt>
    <dgm:pt modelId="{33C82306-A526-4B12-9126-9CEB2945C835}">
      <dgm:prSet phldrT="[Texto]" custT="1"/>
      <dgm:spPr/>
      <dgm:t>
        <a:bodyPr/>
        <a:lstStyle/>
        <a:p>
          <a:r>
            <a:rPr lang="pt-BR" sz="2200" b="1" dirty="0" err="1" smtClean="0">
              <a:solidFill>
                <a:srgbClr val="002060"/>
              </a:solidFill>
              <a:latin typeface="Times New Roman" pitchFamily="18" charset="0"/>
              <a:cs typeface="Times New Roman" pitchFamily="18" charset="0"/>
            </a:rPr>
            <a:t>ETEs</a:t>
          </a:r>
          <a:r>
            <a:rPr lang="pt-BR" sz="2200" b="1" dirty="0" smtClean="0">
              <a:solidFill>
                <a:srgbClr val="002060"/>
              </a:solidFill>
              <a:latin typeface="Times New Roman" pitchFamily="18" charset="0"/>
              <a:cs typeface="Times New Roman" pitchFamily="18" charset="0"/>
            </a:rPr>
            <a:t> sustentáveis com tratamento de efluentes eficiente</a:t>
          </a:r>
        </a:p>
      </dgm:t>
    </dgm:pt>
    <dgm:pt modelId="{40E594E9-2FEA-4EB6-BB71-05DD09F32323}" type="parTrans" cxnId="{0CE6ECA1-5673-4A66-B419-D85C4CCEC165}">
      <dgm:prSet/>
      <dgm:spPr/>
      <dgm:t>
        <a:bodyPr/>
        <a:lstStyle/>
        <a:p>
          <a:endParaRPr lang="pt-BR" sz="2200" b="1">
            <a:solidFill>
              <a:srgbClr val="002060"/>
            </a:solidFill>
            <a:latin typeface="Times New Roman" pitchFamily="18" charset="0"/>
            <a:cs typeface="Times New Roman" pitchFamily="18" charset="0"/>
          </a:endParaRPr>
        </a:p>
      </dgm:t>
    </dgm:pt>
    <dgm:pt modelId="{AE837881-22FE-47F3-8295-4C9FC6AD2FC3}" type="sibTrans" cxnId="{0CE6ECA1-5673-4A66-B419-D85C4CCEC165}">
      <dgm:prSet/>
      <dgm:spPr/>
      <dgm:t>
        <a:bodyPr/>
        <a:lstStyle/>
        <a:p>
          <a:endParaRPr lang="pt-BR" sz="2200" b="1">
            <a:solidFill>
              <a:srgbClr val="002060"/>
            </a:solidFill>
            <a:latin typeface="Times New Roman" pitchFamily="18" charset="0"/>
            <a:cs typeface="Times New Roman" pitchFamily="18" charset="0"/>
          </a:endParaRPr>
        </a:p>
      </dgm:t>
    </dgm:pt>
    <dgm:pt modelId="{1383A505-3171-4FA6-8FCA-DFEC47D29346}">
      <dgm:prSet phldrT="[Texto]" custT="1"/>
      <dgm:spPr/>
      <dgm:t>
        <a:bodyPr/>
        <a:lstStyle/>
        <a:p>
          <a:r>
            <a:rPr lang="pt-BR" sz="2200" b="1" dirty="0" smtClean="0">
              <a:solidFill>
                <a:srgbClr val="002060"/>
              </a:solidFill>
              <a:latin typeface="Times New Roman" pitchFamily="18" charset="0"/>
              <a:cs typeface="Times New Roman" pitchFamily="18" charset="0"/>
            </a:rPr>
            <a:t>Relação direta com os Objetivos Globais de Desenvolvimento Sustentável propostos pela ONU</a:t>
          </a:r>
        </a:p>
      </dgm:t>
    </dgm:pt>
    <dgm:pt modelId="{B00C7695-2C1E-4A61-8AAF-888C3AEC03B2}" type="parTrans" cxnId="{353F9493-4F9A-4BAC-8F4F-62EA43B7BAA1}">
      <dgm:prSet/>
      <dgm:spPr/>
      <dgm:t>
        <a:bodyPr/>
        <a:lstStyle/>
        <a:p>
          <a:endParaRPr lang="pt-BR" sz="2200" b="1">
            <a:solidFill>
              <a:srgbClr val="002060"/>
            </a:solidFill>
            <a:latin typeface="Times New Roman" pitchFamily="18" charset="0"/>
            <a:cs typeface="Times New Roman" pitchFamily="18" charset="0"/>
          </a:endParaRPr>
        </a:p>
      </dgm:t>
    </dgm:pt>
    <dgm:pt modelId="{261924AE-C4D7-499F-803C-2BF08D970B86}" type="sibTrans" cxnId="{353F9493-4F9A-4BAC-8F4F-62EA43B7BAA1}">
      <dgm:prSet/>
      <dgm:spPr/>
      <dgm:t>
        <a:bodyPr/>
        <a:lstStyle/>
        <a:p>
          <a:endParaRPr lang="pt-BR" sz="2200" b="1">
            <a:solidFill>
              <a:srgbClr val="002060"/>
            </a:solidFill>
            <a:latin typeface="Times New Roman" pitchFamily="18" charset="0"/>
            <a:cs typeface="Times New Roman" pitchFamily="18" charset="0"/>
          </a:endParaRPr>
        </a:p>
      </dgm:t>
    </dgm:pt>
    <dgm:pt modelId="{73586F5C-9BB7-46FC-ADD4-0EE9D48B32D0}">
      <dgm:prSet phldrT="[Texto]" custT="1"/>
      <dgm:spPr/>
      <dgm:t>
        <a:bodyPr/>
        <a:lstStyle/>
        <a:p>
          <a:r>
            <a:rPr lang="pt-BR" sz="2200" b="1" dirty="0" smtClean="0">
              <a:solidFill>
                <a:srgbClr val="002060"/>
              </a:solidFill>
              <a:latin typeface="Times New Roman" pitchFamily="18" charset="0"/>
              <a:cs typeface="Times New Roman" pitchFamily="18" charset="0"/>
            </a:rPr>
            <a:t>Resultados promissores, promovendo benefícios socioambientais</a:t>
          </a:r>
          <a:endParaRPr lang="pt-BR" sz="2200" b="1" dirty="0">
            <a:solidFill>
              <a:srgbClr val="002060"/>
            </a:solidFill>
            <a:latin typeface="Times New Roman" pitchFamily="18" charset="0"/>
            <a:cs typeface="Times New Roman" pitchFamily="18" charset="0"/>
          </a:endParaRPr>
        </a:p>
      </dgm:t>
    </dgm:pt>
    <dgm:pt modelId="{2D7D7F35-B3AC-4A91-AA44-235D89BA7BCB}" type="parTrans" cxnId="{BC3D07DA-62B5-44C7-9CEA-3102C0B0DEE7}">
      <dgm:prSet/>
      <dgm:spPr/>
      <dgm:t>
        <a:bodyPr/>
        <a:lstStyle/>
        <a:p>
          <a:endParaRPr lang="pt-BR"/>
        </a:p>
      </dgm:t>
    </dgm:pt>
    <dgm:pt modelId="{BB429A70-83BB-4BB4-81BB-DC939E53512D}" type="sibTrans" cxnId="{BC3D07DA-62B5-44C7-9CEA-3102C0B0DEE7}">
      <dgm:prSet/>
      <dgm:spPr/>
      <dgm:t>
        <a:bodyPr/>
        <a:lstStyle/>
        <a:p>
          <a:endParaRPr lang="pt-BR"/>
        </a:p>
      </dgm:t>
    </dgm:pt>
    <dgm:pt modelId="{EF8EBB04-4DE2-4F95-BEC0-4B3B222F0E51}" type="pres">
      <dgm:prSet presAssocID="{7432969A-8954-4096-8939-DABC470A445C}" presName="diagram" presStyleCnt="0">
        <dgm:presLayoutVars>
          <dgm:dir/>
          <dgm:resizeHandles val="exact"/>
        </dgm:presLayoutVars>
      </dgm:prSet>
      <dgm:spPr/>
      <dgm:t>
        <a:bodyPr/>
        <a:lstStyle/>
        <a:p>
          <a:endParaRPr lang="pt-BR"/>
        </a:p>
      </dgm:t>
    </dgm:pt>
    <dgm:pt modelId="{CFB50FEB-CE7A-4ADC-BAD5-BECA8FB1A1CD}" type="pres">
      <dgm:prSet presAssocID="{6725ED72-A988-4CE3-8144-A0B703F8CE72}" presName="node" presStyleLbl="node1" presStyleIdx="0" presStyleCnt="6" custScaleX="134401" custScaleY="122655">
        <dgm:presLayoutVars>
          <dgm:bulletEnabled val="1"/>
        </dgm:presLayoutVars>
      </dgm:prSet>
      <dgm:spPr/>
      <dgm:t>
        <a:bodyPr/>
        <a:lstStyle/>
        <a:p>
          <a:endParaRPr lang="pt-BR"/>
        </a:p>
      </dgm:t>
    </dgm:pt>
    <dgm:pt modelId="{5C39FF62-4E2B-4955-89F1-5C2815A0A79E}" type="pres">
      <dgm:prSet presAssocID="{CC16DACC-6DB2-4860-8BA0-1C750799EBAD}" presName="sibTrans" presStyleCnt="0"/>
      <dgm:spPr/>
      <dgm:t>
        <a:bodyPr/>
        <a:lstStyle/>
        <a:p>
          <a:endParaRPr lang="pt-BR"/>
        </a:p>
      </dgm:t>
    </dgm:pt>
    <dgm:pt modelId="{E997A371-5FDB-48FB-9F5C-6428458F6A16}" type="pres">
      <dgm:prSet presAssocID="{2FA0AA2C-EC38-4D26-BDF2-A43F2D212EDC}" presName="node" presStyleLbl="node1" presStyleIdx="1" presStyleCnt="6" custScaleX="134401" custScaleY="122655">
        <dgm:presLayoutVars>
          <dgm:bulletEnabled val="1"/>
        </dgm:presLayoutVars>
      </dgm:prSet>
      <dgm:spPr/>
      <dgm:t>
        <a:bodyPr/>
        <a:lstStyle/>
        <a:p>
          <a:endParaRPr lang="pt-BR"/>
        </a:p>
      </dgm:t>
    </dgm:pt>
    <dgm:pt modelId="{5A2140C6-D07B-42DE-9C8A-39BEF403FE29}" type="pres">
      <dgm:prSet presAssocID="{0AF3557F-F84B-49D6-BBD9-EBCBDB19A3AB}" presName="sibTrans" presStyleCnt="0"/>
      <dgm:spPr/>
      <dgm:t>
        <a:bodyPr/>
        <a:lstStyle/>
        <a:p>
          <a:endParaRPr lang="pt-BR"/>
        </a:p>
      </dgm:t>
    </dgm:pt>
    <dgm:pt modelId="{9D9C4FE1-0050-42D8-A8E5-49B042EFF8D9}" type="pres">
      <dgm:prSet presAssocID="{80B547A0-25A4-4A4C-9BEA-77F4A17E5A83}" presName="node" presStyleLbl="node1" presStyleIdx="2" presStyleCnt="6" custScaleX="134401" custScaleY="122655">
        <dgm:presLayoutVars>
          <dgm:bulletEnabled val="1"/>
        </dgm:presLayoutVars>
      </dgm:prSet>
      <dgm:spPr/>
      <dgm:t>
        <a:bodyPr/>
        <a:lstStyle/>
        <a:p>
          <a:endParaRPr lang="pt-BR"/>
        </a:p>
      </dgm:t>
    </dgm:pt>
    <dgm:pt modelId="{9A611BEB-F73A-4507-A341-261CF365347A}" type="pres">
      <dgm:prSet presAssocID="{BF290162-144B-46FC-8CF4-A13E605C2B34}" presName="sibTrans" presStyleCnt="0"/>
      <dgm:spPr/>
      <dgm:t>
        <a:bodyPr/>
        <a:lstStyle/>
        <a:p>
          <a:endParaRPr lang="pt-BR"/>
        </a:p>
      </dgm:t>
    </dgm:pt>
    <dgm:pt modelId="{B91EF16D-FB2B-4BCA-AFD5-EDF8E56B76C2}" type="pres">
      <dgm:prSet presAssocID="{33C82306-A526-4B12-9126-9CEB2945C835}" presName="node" presStyleLbl="node1" presStyleIdx="3" presStyleCnt="6" custScaleX="134401" custScaleY="122655">
        <dgm:presLayoutVars>
          <dgm:bulletEnabled val="1"/>
        </dgm:presLayoutVars>
      </dgm:prSet>
      <dgm:spPr/>
      <dgm:t>
        <a:bodyPr/>
        <a:lstStyle/>
        <a:p>
          <a:endParaRPr lang="pt-BR"/>
        </a:p>
      </dgm:t>
    </dgm:pt>
    <dgm:pt modelId="{09F2D98E-8297-4AA7-85FB-AF3BC6B182B4}" type="pres">
      <dgm:prSet presAssocID="{AE837881-22FE-47F3-8295-4C9FC6AD2FC3}" presName="sibTrans" presStyleCnt="0"/>
      <dgm:spPr/>
      <dgm:t>
        <a:bodyPr/>
        <a:lstStyle/>
        <a:p>
          <a:endParaRPr lang="pt-BR"/>
        </a:p>
      </dgm:t>
    </dgm:pt>
    <dgm:pt modelId="{3788CCAA-EBD0-45E0-8738-DA8320C2A14B}" type="pres">
      <dgm:prSet presAssocID="{1383A505-3171-4FA6-8FCA-DFEC47D29346}" presName="node" presStyleLbl="node1" presStyleIdx="4" presStyleCnt="6" custScaleX="134401" custScaleY="122655">
        <dgm:presLayoutVars>
          <dgm:bulletEnabled val="1"/>
        </dgm:presLayoutVars>
      </dgm:prSet>
      <dgm:spPr/>
      <dgm:t>
        <a:bodyPr/>
        <a:lstStyle/>
        <a:p>
          <a:endParaRPr lang="pt-BR"/>
        </a:p>
      </dgm:t>
    </dgm:pt>
    <dgm:pt modelId="{C2A1258A-7732-49EE-8CC5-2938558A17DE}" type="pres">
      <dgm:prSet presAssocID="{261924AE-C4D7-499F-803C-2BF08D970B86}" presName="sibTrans" presStyleCnt="0"/>
      <dgm:spPr/>
    </dgm:pt>
    <dgm:pt modelId="{BA632405-A262-41D1-AF20-10806D49F306}" type="pres">
      <dgm:prSet presAssocID="{73586F5C-9BB7-46FC-ADD4-0EE9D48B32D0}" presName="node" presStyleLbl="node1" presStyleIdx="5" presStyleCnt="6" custScaleX="134401" custScaleY="122655">
        <dgm:presLayoutVars>
          <dgm:bulletEnabled val="1"/>
        </dgm:presLayoutVars>
      </dgm:prSet>
      <dgm:spPr/>
      <dgm:t>
        <a:bodyPr/>
        <a:lstStyle/>
        <a:p>
          <a:endParaRPr lang="pt-BR"/>
        </a:p>
      </dgm:t>
    </dgm:pt>
  </dgm:ptLst>
  <dgm:cxnLst>
    <dgm:cxn modelId="{CF7BD5EA-C736-48DA-B794-EBEED784070E}" type="presOf" srcId="{6725ED72-A988-4CE3-8144-A0B703F8CE72}" destId="{CFB50FEB-CE7A-4ADC-BAD5-BECA8FB1A1CD}" srcOrd="0" destOrd="0" presId="urn:microsoft.com/office/officeart/2005/8/layout/default#2"/>
    <dgm:cxn modelId="{3BCB29EA-051C-4BD0-94F4-5F734D36315F}" srcId="{7432969A-8954-4096-8939-DABC470A445C}" destId="{80B547A0-25A4-4A4C-9BEA-77F4A17E5A83}" srcOrd="2" destOrd="0" parTransId="{9AF6B530-A1DF-416A-8E69-445C4205DC0F}" sibTransId="{BF290162-144B-46FC-8CF4-A13E605C2B34}"/>
    <dgm:cxn modelId="{BC3D07DA-62B5-44C7-9CEA-3102C0B0DEE7}" srcId="{7432969A-8954-4096-8939-DABC470A445C}" destId="{73586F5C-9BB7-46FC-ADD4-0EE9D48B32D0}" srcOrd="5" destOrd="0" parTransId="{2D7D7F35-B3AC-4A91-AA44-235D89BA7BCB}" sibTransId="{BB429A70-83BB-4BB4-81BB-DC939E53512D}"/>
    <dgm:cxn modelId="{0CE6ECA1-5673-4A66-B419-D85C4CCEC165}" srcId="{7432969A-8954-4096-8939-DABC470A445C}" destId="{33C82306-A526-4B12-9126-9CEB2945C835}" srcOrd="3" destOrd="0" parTransId="{40E594E9-2FEA-4EB6-BB71-05DD09F32323}" sibTransId="{AE837881-22FE-47F3-8295-4C9FC6AD2FC3}"/>
    <dgm:cxn modelId="{0E488B52-9B5F-4CBB-B072-4403D6ADA511}" type="presOf" srcId="{73586F5C-9BB7-46FC-ADD4-0EE9D48B32D0}" destId="{BA632405-A262-41D1-AF20-10806D49F306}" srcOrd="0" destOrd="0" presId="urn:microsoft.com/office/officeart/2005/8/layout/default#2"/>
    <dgm:cxn modelId="{E01AF3A7-355B-48D0-B9D6-0661842B2246}" srcId="{7432969A-8954-4096-8939-DABC470A445C}" destId="{2FA0AA2C-EC38-4D26-BDF2-A43F2D212EDC}" srcOrd="1" destOrd="0" parTransId="{A65D35B8-4A41-4881-B156-5AE8D8D3D0EF}" sibTransId="{0AF3557F-F84B-49D6-BBD9-EBCBDB19A3AB}"/>
    <dgm:cxn modelId="{F35FAEB2-A212-43B5-99E1-0B03DA0079A0}" type="presOf" srcId="{2FA0AA2C-EC38-4D26-BDF2-A43F2D212EDC}" destId="{E997A371-5FDB-48FB-9F5C-6428458F6A16}" srcOrd="0" destOrd="0" presId="urn:microsoft.com/office/officeart/2005/8/layout/default#2"/>
    <dgm:cxn modelId="{9E391472-F201-4B23-85FA-43F13BE4B8BE}" type="presOf" srcId="{80B547A0-25A4-4A4C-9BEA-77F4A17E5A83}" destId="{9D9C4FE1-0050-42D8-A8E5-49B042EFF8D9}" srcOrd="0" destOrd="0" presId="urn:microsoft.com/office/officeart/2005/8/layout/default#2"/>
    <dgm:cxn modelId="{BCFD7699-7335-4013-BE54-C8FFC908D204}" srcId="{7432969A-8954-4096-8939-DABC470A445C}" destId="{6725ED72-A988-4CE3-8144-A0B703F8CE72}" srcOrd="0" destOrd="0" parTransId="{4661DE5F-D3C9-4645-B2C9-D64D6E78070E}" sibTransId="{CC16DACC-6DB2-4860-8BA0-1C750799EBAD}"/>
    <dgm:cxn modelId="{ED3FCE0E-8A80-4A29-9F79-C696702A1A2F}" type="presOf" srcId="{33C82306-A526-4B12-9126-9CEB2945C835}" destId="{B91EF16D-FB2B-4BCA-AFD5-EDF8E56B76C2}" srcOrd="0" destOrd="0" presId="urn:microsoft.com/office/officeart/2005/8/layout/default#2"/>
    <dgm:cxn modelId="{1659516D-F84A-444D-BD92-73E1D2DBCA2B}" type="presOf" srcId="{7432969A-8954-4096-8939-DABC470A445C}" destId="{EF8EBB04-4DE2-4F95-BEC0-4B3B222F0E51}" srcOrd="0" destOrd="0" presId="urn:microsoft.com/office/officeart/2005/8/layout/default#2"/>
    <dgm:cxn modelId="{E9E4B81C-B69B-4C69-B16B-1702881AB7CC}" type="presOf" srcId="{1383A505-3171-4FA6-8FCA-DFEC47D29346}" destId="{3788CCAA-EBD0-45E0-8738-DA8320C2A14B}" srcOrd="0" destOrd="0" presId="urn:microsoft.com/office/officeart/2005/8/layout/default#2"/>
    <dgm:cxn modelId="{353F9493-4F9A-4BAC-8F4F-62EA43B7BAA1}" srcId="{7432969A-8954-4096-8939-DABC470A445C}" destId="{1383A505-3171-4FA6-8FCA-DFEC47D29346}" srcOrd="4" destOrd="0" parTransId="{B00C7695-2C1E-4A61-8AAF-888C3AEC03B2}" sibTransId="{261924AE-C4D7-499F-803C-2BF08D970B86}"/>
    <dgm:cxn modelId="{A1F30CBC-3DA0-4FDA-8A28-B34F70500BE8}" type="presParOf" srcId="{EF8EBB04-4DE2-4F95-BEC0-4B3B222F0E51}" destId="{CFB50FEB-CE7A-4ADC-BAD5-BECA8FB1A1CD}" srcOrd="0" destOrd="0" presId="urn:microsoft.com/office/officeart/2005/8/layout/default#2"/>
    <dgm:cxn modelId="{0DCDBEE9-12AF-462D-9C04-21C8DC6C604C}" type="presParOf" srcId="{EF8EBB04-4DE2-4F95-BEC0-4B3B222F0E51}" destId="{5C39FF62-4E2B-4955-89F1-5C2815A0A79E}" srcOrd="1" destOrd="0" presId="urn:microsoft.com/office/officeart/2005/8/layout/default#2"/>
    <dgm:cxn modelId="{D5C5FE42-A31B-47CF-90C6-8DA39CB7F241}" type="presParOf" srcId="{EF8EBB04-4DE2-4F95-BEC0-4B3B222F0E51}" destId="{E997A371-5FDB-48FB-9F5C-6428458F6A16}" srcOrd="2" destOrd="0" presId="urn:microsoft.com/office/officeart/2005/8/layout/default#2"/>
    <dgm:cxn modelId="{63CC144D-B65C-48D9-A89C-3DC2E1510F1C}" type="presParOf" srcId="{EF8EBB04-4DE2-4F95-BEC0-4B3B222F0E51}" destId="{5A2140C6-D07B-42DE-9C8A-39BEF403FE29}" srcOrd="3" destOrd="0" presId="urn:microsoft.com/office/officeart/2005/8/layout/default#2"/>
    <dgm:cxn modelId="{148DA1B9-D94B-4370-BBFD-FBA07A068A0A}" type="presParOf" srcId="{EF8EBB04-4DE2-4F95-BEC0-4B3B222F0E51}" destId="{9D9C4FE1-0050-42D8-A8E5-49B042EFF8D9}" srcOrd="4" destOrd="0" presId="urn:microsoft.com/office/officeart/2005/8/layout/default#2"/>
    <dgm:cxn modelId="{8DDCD5E3-D28A-4198-B3E7-B781EC8907F7}" type="presParOf" srcId="{EF8EBB04-4DE2-4F95-BEC0-4B3B222F0E51}" destId="{9A611BEB-F73A-4507-A341-261CF365347A}" srcOrd="5" destOrd="0" presId="urn:microsoft.com/office/officeart/2005/8/layout/default#2"/>
    <dgm:cxn modelId="{4CD60C0F-B7E2-46D1-BECA-0FC8A62E76CE}" type="presParOf" srcId="{EF8EBB04-4DE2-4F95-BEC0-4B3B222F0E51}" destId="{B91EF16D-FB2B-4BCA-AFD5-EDF8E56B76C2}" srcOrd="6" destOrd="0" presId="urn:microsoft.com/office/officeart/2005/8/layout/default#2"/>
    <dgm:cxn modelId="{FD5CE4D8-49F7-45FF-97CA-AFBEAE5A2279}" type="presParOf" srcId="{EF8EBB04-4DE2-4F95-BEC0-4B3B222F0E51}" destId="{09F2D98E-8297-4AA7-85FB-AF3BC6B182B4}" srcOrd="7" destOrd="0" presId="urn:microsoft.com/office/officeart/2005/8/layout/default#2"/>
    <dgm:cxn modelId="{A88576A7-E41F-4F9F-9CD9-C636A60CBA94}" type="presParOf" srcId="{EF8EBB04-4DE2-4F95-BEC0-4B3B222F0E51}" destId="{3788CCAA-EBD0-45E0-8738-DA8320C2A14B}" srcOrd="8" destOrd="0" presId="urn:microsoft.com/office/officeart/2005/8/layout/default#2"/>
    <dgm:cxn modelId="{AD253756-45AB-4FA9-8FDB-98515F2AF57A}" type="presParOf" srcId="{EF8EBB04-4DE2-4F95-BEC0-4B3B222F0E51}" destId="{C2A1258A-7732-49EE-8CC5-2938558A17DE}" srcOrd="9" destOrd="0" presId="urn:microsoft.com/office/officeart/2005/8/layout/default#2"/>
    <dgm:cxn modelId="{ADCC33DC-FB06-4BEF-AB74-252AB269CA12}" type="presParOf" srcId="{EF8EBB04-4DE2-4F95-BEC0-4B3B222F0E51}" destId="{BA632405-A262-41D1-AF20-10806D49F306}" srcOrd="1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28/05/2018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25CC1B-AEE6-41A1-90AD-07D71A1D268A}" type="datetimeFigureOut">
              <a:rPr lang="pt-BR" smtClean="0"/>
              <a:t>28/05/2018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E14324-011C-4E4D-8F81-18FE8F7D339A}" type="slidenum">
              <a:rPr lang="pt-BR" smtClean="0"/>
              <a:t>‹nº›</a:t>
            </a:fld>
            <a:endParaRPr lang="pt-BR"/>
          </a:p>
        </p:txBody>
      </p:sp>
    </p:spTree>
    <p:extLst>
      <p:ext uri="{BB962C8B-B14F-4D97-AF65-F5344CB8AC3E}">
        <p14:creationId xmlns:p14="http://schemas.microsoft.com/office/powerpoint/2010/main" val="410023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2E14324-011C-4E4D-8F81-18FE8F7D339A}" type="slidenum">
              <a:rPr lang="pt-BR" smtClean="0"/>
              <a:t>1</a:t>
            </a:fld>
            <a:endParaRPr lang="pt-BR"/>
          </a:p>
        </p:txBody>
      </p:sp>
    </p:spTree>
    <p:extLst>
      <p:ext uri="{BB962C8B-B14F-4D97-AF65-F5344CB8AC3E}">
        <p14:creationId xmlns:p14="http://schemas.microsoft.com/office/powerpoint/2010/main" val="4142434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Desta forma, conclui-se que o potencial elétrico disponível a partir do aproveitamento energético do biogás na ETE analisada representa 86,2% da média de consumo mensal da Estação de Tratamento.</a:t>
            </a:r>
          </a:p>
          <a:p>
            <a:r>
              <a:rPr lang="pt-BR" sz="1200" kern="1200" dirty="0" smtClean="0">
                <a:solidFill>
                  <a:schemeClr val="tx1"/>
                </a:solidFill>
                <a:effectLst/>
                <a:latin typeface="+mn-lt"/>
                <a:ea typeface="+mn-ea"/>
                <a:cs typeface="+mn-cs"/>
              </a:rPr>
              <a:t>Este resultado mostra-se significativo, visto que reflete numa possível redução na utilização da energia proveniente da concessionária de energia elétrica e consequentemente numa estimativa de redução de despesa com energia mensal na ETE de aproximadamente R$ 26.838,00.</a:t>
            </a:r>
          </a:p>
          <a:p>
            <a:endParaRPr lang="pt-BR" dirty="0"/>
          </a:p>
        </p:txBody>
      </p:sp>
      <p:sp>
        <p:nvSpPr>
          <p:cNvPr id="4" name="Espaço Reservado para Número de Slide 3"/>
          <p:cNvSpPr>
            <a:spLocks noGrp="1"/>
          </p:cNvSpPr>
          <p:nvPr>
            <p:ph type="sldNum" sz="quarter" idx="10"/>
          </p:nvPr>
        </p:nvSpPr>
        <p:spPr/>
        <p:txBody>
          <a:bodyPr/>
          <a:lstStyle/>
          <a:p>
            <a:fld id="{F2E14324-011C-4E4D-8F81-18FE8F7D339A}" type="slidenum">
              <a:rPr lang="pt-BR" smtClean="0"/>
              <a:t>18</a:t>
            </a:fld>
            <a:endParaRPr lang="pt-BR"/>
          </a:p>
        </p:txBody>
      </p:sp>
    </p:spTree>
    <p:extLst>
      <p:ext uri="{BB962C8B-B14F-4D97-AF65-F5344CB8AC3E}">
        <p14:creationId xmlns:p14="http://schemas.microsoft.com/office/powerpoint/2010/main" val="2988831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O fator de emissão calculado de metano (F</a:t>
            </a:r>
            <a:r>
              <a:rPr lang="pt-BR" sz="1200" kern="1200" baseline="-25000" dirty="0" smtClean="0">
                <a:solidFill>
                  <a:schemeClr val="tx1"/>
                </a:solidFill>
                <a:effectLst/>
                <a:latin typeface="+mn-lt"/>
                <a:ea typeface="+mn-ea"/>
                <a:cs typeface="+mn-cs"/>
              </a:rPr>
              <a:t>E</a:t>
            </a:r>
            <a:r>
              <a:rPr lang="pt-BR" sz="1200" kern="1200" dirty="0" smtClean="0">
                <a:solidFill>
                  <a:schemeClr val="tx1"/>
                </a:solidFill>
                <a:effectLst/>
                <a:latin typeface="+mn-lt"/>
                <a:ea typeface="+mn-ea"/>
                <a:cs typeface="+mn-cs"/>
              </a:rPr>
              <a:t>) foi comparado com valores adotados a partir de abordagens teóricas e experimentais da literatura, a exemplo de 0,21 – 0,25  kgCH</a:t>
            </a:r>
            <a:r>
              <a:rPr lang="pt-BR" sz="1200" kern="1200" baseline="-25000" dirty="0" smtClean="0">
                <a:solidFill>
                  <a:schemeClr val="tx1"/>
                </a:solidFill>
                <a:effectLst/>
                <a:latin typeface="+mn-lt"/>
                <a:ea typeface="+mn-ea"/>
                <a:cs typeface="+mn-cs"/>
              </a:rPr>
              <a:t>4</a:t>
            </a:r>
            <a:r>
              <a:rPr lang="pt-BR" sz="1200" kern="1200" dirty="0" smtClean="0">
                <a:solidFill>
                  <a:schemeClr val="tx1"/>
                </a:solidFill>
                <a:effectLst/>
                <a:latin typeface="+mn-lt"/>
                <a:ea typeface="+mn-ea"/>
                <a:cs typeface="+mn-cs"/>
              </a:rPr>
              <a:t>.kgDQO</a:t>
            </a:r>
            <a:r>
              <a:rPr lang="pt-BR" sz="1200" kern="1200" baseline="-25000" dirty="0" smtClean="0">
                <a:solidFill>
                  <a:schemeClr val="tx1"/>
                </a:solidFill>
                <a:effectLst/>
                <a:latin typeface="+mn-lt"/>
                <a:ea typeface="+mn-ea"/>
                <a:cs typeface="+mn-cs"/>
              </a:rPr>
              <a:t>Remov-1 </a:t>
            </a:r>
            <a:r>
              <a:rPr lang="pt-BR" sz="1200" kern="1200" dirty="0" smtClean="0">
                <a:solidFill>
                  <a:schemeClr val="tx1"/>
                </a:solidFill>
                <a:effectLst/>
                <a:latin typeface="+mn-lt"/>
                <a:ea typeface="+mn-ea"/>
                <a:cs typeface="+mn-cs"/>
              </a:rPr>
              <a:t>(USEPA, 1997). Portanto, o F</a:t>
            </a:r>
            <a:r>
              <a:rPr lang="pt-BR" sz="1200" kern="1200" baseline="-25000" dirty="0" smtClean="0">
                <a:solidFill>
                  <a:schemeClr val="tx1"/>
                </a:solidFill>
                <a:effectLst/>
                <a:latin typeface="+mn-lt"/>
                <a:ea typeface="+mn-ea"/>
                <a:cs typeface="+mn-cs"/>
              </a:rPr>
              <a:t>E</a:t>
            </a:r>
            <a:r>
              <a:rPr lang="pt-BR" sz="1200" kern="1200" dirty="0" smtClean="0">
                <a:solidFill>
                  <a:schemeClr val="tx1"/>
                </a:solidFill>
                <a:effectLst/>
                <a:latin typeface="+mn-lt"/>
                <a:ea typeface="+mn-ea"/>
                <a:cs typeface="+mn-cs"/>
              </a:rPr>
              <a:t> calculado nesta pesquisa mostrou-se coerente com outros trabalhos da literatura.</a:t>
            </a:r>
          </a:p>
          <a:p>
            <a:r>
              <a:rPr lang="pt-BR" sz="1200" kern="1200" dirty="0" smtClean="0">
                <a:solidFill>
                  <a:schemeClr val="tx1"/>
                </a:solidFill>
                <a:effectLst/>
                <a:latin typeface="+mn-lt"/>
                <a:ea typeface="+mn-ea"/>
                <a:cs typeface="+mn-cs"/>
              </a:rPr>
              <a:t>O cálculo da parcela de metano removido no aproveitamento energético do biogás (R</a:t>
            </a:r>
            <a:r>
              <a:rPr lang="pt-BR" sz="1200" kern="1200" baseline="-25000" dirty="0" smtClean="0">
                <a:solidFill>
                  <a:schemeClr val="tx1"/>
                </a:solidFill>
                <a:effectLst/>
                <a:latin typeface="+mn-lt"/>
                <a:ea typeface="+mn-ea"/>
                <a:cs typeface="+mn-cs"/>
              </a:rPr>
              <a:t>CH4</a:t>
            </a:r>
            <a:r>
              <a:rPr lang="pt-BR" sz="1200" kern="1200" dirty="0" smtClean="0">
                <a:solidFill>
                  <a:schemeClr val="tx1"/>
                </a:solidFill>
                <a:effectLst/>
                <a:latin typeface="+mn-lt"/>
                <a:ea typeface="+mn-ea"/>
                <a:cs typeface="+mn-cs"/>
              </a:rPr>
              <a:t>) foi realizado duas vezes, sendo a primeira utilizando a produção volumétrica máxima de metano (Q</a:t>
            </a:r>
            <a:r>
              <a:rPr lang="pt-BR" sz="1200" kern="1200" baseline="-25000" dirty="0" smtClean="0">
                <a:solidFill>
                  <a:schemeClr val="tx1"/>
                </a:solidFill>
                <a:effectLst/>
                <a:latin typeface="+mn-lt"/>
                <a:ea typeface="+mn-ea"/>
                <a:cs typeface="+mn-cs"/>
              </a:rPr>
              <a:t>CH4</a:t>
            </a:r>
            <a:r>
              <a:rPr lang="pt-BR" sz="1200" kern="1200" dirty="0" smtClean="0">
                <a:solidFill>
                  <a:schemeClr val="tx1"/>
                </a:solidFill>
                <a:effectLst/>
                <a:latin typeface="+mn-lt"/>
                <a:ea typeface="+mn-ea"/>
                <a:cs typeface="+mn-cs"/>
              </a:rPr>
              <a:t>), considerada como uma produção teórica, e a segunda utilizando a vazão disponível de metano (Q</a:t>
            </a:r>
            <a:r>
              <a:rPr lang="pt-BR" sz="1200" kern="1200" baseline="-25000" dirty="0" smtClean="0">
                <a:solidFill>
                  <a:schemeClr val="tx1"/>
                </a:solidFill>
                <a:effectLst/>
                <a:latin typeface="+mn-lt"/>
                <a:ea typeface="+mn-ea"/>
                <a:cs typeface="+mn-cs"/>
              </a:rPr>
              <a:t>Real-CH4</a:t>
            </a:r>
            <a:r>
              <a:rPr lang="pt-BR" sz="1200" kern="1200" dirty="0" smtClean="0">
                <a:solidFill>
                  <a:schemeClr val="tx1"/>
                </a:solidFill>
                <a:effectLst/>
                <a:latin typeface="+mn-lt"/>
                <a:ea typeface="+mn-ea"/>
                <a:cs typeface="+mn-cs"/>
              </a:rPr>
              <a:t>), considerada como a produção real de metano. A primeira situação resultou em 1.516,75 kgCH</a:t>
            </a:r>
            <a:r>
              <a:rPr lang="pt-BR" sz="1200" kern="1200" baseline="-25000" dirty="0" smtClean="0">
                <a:solidFill>
                  <a:schemeClr val="tx1"/>
                </a:solidFill>
                <a:effectLst/>
                <a:latin typeface="+mn-lt"/>
                <a:ea typeface="+mn-ea"/>
                <a:cs typeface="+mn-cs"/>
              </a:rPr>
              <a:t>4</a:t>
            </a:r>
            <a:r>
              <a:rPr lang="pt-BR" sz="1200" kern="1200" dirty="0" smtClean="0">
                <a:solidFill>
                  <a:schemeClr val="tx1"/>
                </a:solidFill>
                <a:effectLst/>
                <a:latin typeface="+mn-lt"/>
                <a:ea typeface="+mn-ea"/>
                <a:cs typeface="+mn-cs"/>
              </a:rPr>
              <a:t>.dia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(R</a:t>
            </a:r>
            <a:r>
              <a:rPr lang="pt-BR" sz="1200" kern="1200" baseline="-25000" dirty="0" smtClean="0">
                <a:solidFill>
                  <a:schemeClr val="tx1"/>
                </a:solidFill>
                <a:effectLst/>
                <a:latin typeface="+mn-lt"/>
                <a:ea typeface="+mn-ea"/>
                <a:cs typeface="+mn-cs"/>
              </a:rPr>
              <a:t>CH4</a:t>
            </a:r>
            <a:r>
              <a:rPr lang="pt-BR" sz="1200" kern="1200" dirty="0" smtClean="0">
                <a:solidFill>
                  <a:schemeClr val="tx1"/>
                </a:solidFill>
                <a:effectLst/>
                <a:latin typeface="+mn-lt"/>
                <a:ea typeface="+mn-ea"/>
                <a:cs typeface="+mn-cs"/>
              </a:rPr>
              <a:t> Teórico) e a segunda situação resultou em 1.109,37 kgCH</a:t>
            </a:r>
            <a:r>
              <a:rPr lang="pt-BR" sz="1200" kern="1200" baseline="-25000" dirty="0" smtClean="0">
                <a:solidFill>
                  <a:schemeClr val="tx1"/>
                </a:solidFill>
                <a:effectLst/>
                <a:latin typeface="+mn-lt"/>
                <a:ea typeface="+mn-ea"/>
                <a:cs typeface="+mn-cs"/>
              </a:rPr>
              <a:t>4</a:t>
            </a:r>
            <a:r>
              <a:rPr lang="pt-BR" sz="1200" kern="1200" dirty="0" smtClean="0">
                <a:solidFill>
                  <a:schemeClr val="tx1"/>
                </a:solidFill>
                <a:effectLst/>
                <a:latin typeface="+mn-lt"/>
                <a:ea typeface="+mn-ea"/>
                <a:cs typeface="+mn-cs"/>
              </a:rPr>
              <a:t>.dia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(R</a:t>
            </a:r>
            <a:r>
              <a:rPr lang="pt-BR" sz="1200" kern="1200" baseline="-25000" dirty="0" smtClean="0">
                <a:solidFill>
                  <a:schemeClr val="tx1"/>
                </a:solidFill>
                <a:effectLst/>
                <a:latin typeface="+mn-lt"/>
                <a:ea typeface="+mn-ea"/>
                <a:cs typeface="+mn-cs"/>
              </a:rPr>
              <a:t>CH4</a:t>
            </a:r>
            <a:r>
              <a:rPr lang="pt-BR" sz="1200" kern="1200" dirty="0" smtClean="0">
                <a:solidFill>
                  <a:schemeClr val="tx1"/>
                </a:solidFill>
                <a:effectLst/>
                <a:latin typeface="+mn-lt"/>
                <a:ea typeface="+mn-ea"/>
                <a:cs typeface="+mn-cs"/>
              </a:rPr>
              <a:t> Calculado). O resultado da segunda situação aproxima-se mais da realidade, pois considera as perdas de metano que ocorrem na fase líquida e gasosa, bem como a parcela consumida pelas bactérias na conversão de sulfato em sulfeto durante o processo de tratamento de esgoto (CHERNICHARO, 2007).</a:t>
            </a:r>
          </a:p>
          <a:p>
            <a:r>
              <a:rPr lang="pt-BR" sz="1200" kern="1200" dirty="0" smtClean="0">
                <a:solidFill>
                  <a:schemeClr val="tx1"/>
                </a:solidFill>
                <a:effectLst/>
                <a:latin typeface="+mn-lt"/>
                <a:ea typeface="+mn-ea"/>
                <a:cs typeface="+mn-cs"/>
              </a:rPr>
              <a:t>Conhecendo o resultado da massa de metano removida no aproveitamento energético de biogás, foram calculados dois cenários para a emissão de metano: o primeiro sem a existência do aproveitamento do biogás e o segundo com a recuperação deste. A partir destes resultados, observou-se que o aproveitamento do biogás pode reduzir a emissão total de metano (E</a:t>
            </a:r>
            <a:r>
              <a:rPr lang="pt-BR" sz="1200" kern="1200" baseline="-25000" dirty="0" smtClean="0">
                <a:solidFill>
                  <a:schemeClr val="tx1"/>
                </a:solidFill>
                <a:effectLst/>
                <a:latin typeface="+mn-lt"/>
                <a:ea typeface="+mn-ea"/>
                <a:cs typeface="+mn-cs"/>
              </a:rPr>
              <a:t>CH4</a:t>
            </a:r>
            <a:r>
              <a:rPr lang="pt-BR" sz="1200" kern="1200" dirty="0" smtClean="0">
                <a:solidFill>
                  <a:schemeClr val="tx1"/>
                </a:solidFill>
                <a:effectLst/>
                <a:latin typeface="+mn-lt"/>
                <a:ea typeface="+mn-ea"/>
                <a:cs typeface="+mn-cs"/>
              </a:rPr>
              <a:t>) de 1.290,2 kgCH</a:t>
            </a:r>
            <a:r>
              <a:rPr lang="pt-BR" sz="1200" kern="1200" baseline="-25000" dirty="0" smtClean="0">
                <a:solidFill>
                  <a:schemeClr val="tx1"/>
                </a:solidFill>
                <a:effectLst/>
                <a:latin typeface="+mn-lt"/>
                <a:ea typeface="+mn-ea"/>
                <a:cs typeface="+mn-cs"/>
              </a:rPr>
              <a:t>4</a:t>
            </a:r>
            <a:r>
              <a:rPr lang="pt-BR" sz="1200" kern="1200" dirty="0" smtClean="0">
                <a:solidFill>
                  <a:schemeClr val="tx1"/>
                </a:solidFill>
                <a:effectLst/>
                <a:latin typeface="+mn-lt"/>
                <a:ea typeface="+mn-ea"/>
                <a:cs typeface="+mn-cs"/>
              </a:rPr>
              <a:t>.dia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para 180,8 kgCH</a:t>
            </a:r>
            <a:r>
              <a:rPr lang="pt-BR" sz="1200" kern="1200" baseline="-25000" dirty="0" smtClean="0">
                <a:solidFill>
                  <a:schemeClr val="tx1"/>
                </a:solidFill>
                <a:effectLst/>
                <a:latin typeface="+mn-lt"/>
                <a:ea typeface="+mn-ea"/>
                <a:cs typeface="+mn-cs"/>
              </a:rPr>
              <a:t>4</a:t>
            </a:r>
            <a:r>
              <a:rPr lang="pt-BR" sz="1200" kern="1200" dirty="0" smtClean="0">
                <a:solidFill>
                  <a:schemeClr val="tx1"/>
                </a:solidFill>
                <a:effectLst/>
                <a:latin typeface="+mn-lt"/>
                <a:ea typeface="+mn-ea"/>
                <a:cs typeface="+mn-cs"/>
              </a:rPr>
              <a:t>.dia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na Estação de Tratamento de Esgoto analisada, logo, a emissão evitada de metano resulta em 1.109,4 kgCH</a:t>
            </a:r>
            <a:r>
              <a:rPr lang="pt-BR" sz="1200" kern="1200" baseline="-25000" dirty="0" smtClean="0">
                <a:solidFill>
                  <a:schemeClr val="tx1"/>
                </a:solidFill>
                <a:effectLst/>
                <a:latin typeface="+mn-lt"/>
                <a:ea typeface="+mn-ea"/>
                <a:cs typeface="+mn-cs"/>
              </a:rPr>
              <a:t>4</a:t>
            </a:r>
            <a:r>
              <a:rPr lang="pt-BR" sz="1200" kern="1200" dirty="0" smtClean="0">
                <a:solidFill>
                  <a:schemeClr val="tx1"/>
                </a:solidFill>
                <a:effectLst/>
                <a:latin typeface="+mn-lt"/>
                <a:ea typeface="+mn-ea"/>
                <a:cs typeface="+mn-cs"/>
              </a:rPr>
              <a:t>.dia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a:t>
            </a:r>
          </a:p>
          <a:p>
            <a:r>
              <a:rPr lang="pt-BR" sz="1200" kern="1200" dirty="0" smtClean="0">
                <a:solidFill>
                  <a:schemeClr val="tx1"/>
                </a:solidFill>
                <a:effectLst/>
                <a:latin typeface="+mn-lt"/>
                <a:ea typeface="+mn-ea"/>
                <a:cs typeface="+mn-cs"/>
              </a:rPr>
              <a:t>Fazendo uma análise comparativa com a pesquisa de </a:t>
            </a:r>
            <a:r>
              <a:rPr lang="pt-BR" sz="1200" kern="1200" dirty="0" err="1" smtClean="0">
                <a:solidFill>
                  <a:schemeClr val="tx1"/>
                </a:solidFill>
                <a:effectLst/>
                <a:latin typeface="+mn-lt"/>
                <a:ea typeface="+mn-ea"/>
                <a:cs typeface="+mn-cs"/>
              </a:rPr>
              <a:t>Bilotta</a:t>
            </a:r>
            <a:r>
              <a:rPr lang="pt-BR" sz="1200" kern="1200" dirty="0" smtClean="0">
                <a:solidFill>
                  <a:schemeClr val="tx1"/>
                </a:solidFill>
                <a:effectLst/>
                <a:latin typeface="+mn-lt"/>
                <a:ea typeface="+mn-ea"/>
                <a:cs typeface="+mn-cs"/>
              </a:rPr>
              <a:t> e Ross (2015), que foi utilizada como base para o estudo em questão, foi possível observar que, semelhantemente, a ETE Santa Quitéria apresentou redução na emissão total de metano (E</a:t>
            </a:r>
            <a:r>
              <a:rPr lang="pt-BR" sz="1200" kern="1200" baseline="-25000" dirty="0" smtClean="0">
                <a:solidFill>
                  <a:schemeClr val="tx1"/>
                </a:solidFill>
                <a:effectLst/>
                <a:latin typeface="+mn-lt"/>
                <a:ea typeface="+mn-ea"/>
                <a:cs typeface="+mn-cs"/>
              </a:rPr>
              <a:t>CH4</a:t>
            </a:r>
            <a:r>
              <a:rPr lang="pt-BR" sz="1200" kern="1200" dirty="0" smtClean="0">
                <a:solidFill>
                  <a:schemeClr val="tx1"/>
                </a:solidFill>
                <a:effectLst/>
                <a:latin typeface="+mn-lt"/>
                <a:ea typeface="+mn-ea"/>
                <a:cs typeface="+mn-cs"/>
              </a:rPr>
              <a:t>) de 1.549,5 kgCH</a:t>
            </a:r>
            <a:r>
              <a:rPr lang="pt-BR" sz="1200" kern="1200" baseline="-25000" dirty="0" smtClean="0">
                <a:solidFill>
                  <a:schemeClr val="tx1"/>
                </a:solidFill>
                <a:effectLst/>
                <a:latin typeface="+mn-lt"/>
                <a:ea typeface="+mn-ea"/>
                <a:cs typeface="+mn-cs"/>
              </a:rPr>
              <a:t>4</a:t>
            </a:r>
            <a:r>
              <a:rPr lang="pt-BR" sz="1200" kern="1200" dirty="0" smtClean="0">
                <a:solidFill>
                  <a:schemeClr val="tx1"/>
                </a:solidFill>
                <a:effectLst/>
                <a:latin typeface="+mn-lt"/>
                <a:ea typeface="+mn-ea"/>
                <a:cs typeface="+mn-cs"/>
              </a:rPr>
              <a:t>.dia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para 603,3 kgCH</a:t>
            </a:r>
            <a:r>
              <a:rPr lang="pt-BR" sz="1200" kern="1200" baseline="-25000" dirty="0" smtClean="0">
                <a:solidFill>
                  <a:schemeClr val="tx1"/>
                </a:solidFill>
                <a:effectLst/>
                <a:latin typeface="+mn-lt"/>
                <a:ea typeface="+mn-ea"/>
                <a:cs typeface="+mn-cs"/>
              </a:rPr>
              <a:t>4</a:t>
            </a:r>
            <a:r>
              <a:rPr lang="pt-BR" sz="1200" kern="1200" dirty="0" smtClean="0">
                <a:solidFill>
                  <a:schemeClr val="tx1"/>
                </a:solidFill>
                <a:effectLst/>
                <a:latin typeface="+mn-lt"/>
                <a:ea typeface="+mn-ea"/>
                <a:cs typeface="+mn-cs"/>
              </a:rPr>
              <a:t>.dia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resultando numa emissão efetivamente evitada de metano com o aproveitamento de biogás de 946,2 kgCH</a:t>
            </a:r>
            <a:r>
              <a:rPr lang="pt-BR" sz="1200" kern="1200" baseline="-25000" dirty="0" smtClean="0">
                <a:solidFill>
                  <a:schemeClr val="tx1"/>
                </a:solidFill>
                <a:effectLst/>
                <a:latin typeface="+mn-lt"/>
                <a:ea typeface="+mn-ea"/>
                <a:cs typeface="+mn-cs"/>
              </a:rPr>
              <a:t>4</a:t>
            </a:r>
            <a:r>
              <a:rPr lang="pt-BR" sz="1200" kern="1200" dirty="0" smtClean="0">
                <a:solidFill>
                  <a:schemeClr val="tx1"/>
                </a:solidFill>
                <a:effectLst/>
                <a:latin typeface="+mn-lt"/>
                <a:ea typeface="+mn-ea"/>
                <a:cs typeface="+mn-cs"/>
              </a:rPr>
              <a:t>.dia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sendo também considerado um resultado significativo. </a:t>
            </a:r>
          </a:p>
          <a:p>
            <a:r>
              <a:rPr lang="pt-BR" sz="1200" kern="1200" dirty="0" smtClean="0">
                <a:solidFill>
                  <a:schemeClr val="tx1"/>
                </a:solidFill>
                <a:effectLst/>
                <a:latin typeface="+mn-lt"/>
                <a:ea typeface="+mn-ea"/>
                <a:cs typeface="+mn-cs"/>
              </a:rPr>
              <a:t>A discrepância entre os resultados da ETE analisada e ETE Santa Quitéria pode ser justificada pela grande diferença de vazão média das estações de tratamento analisadas, pois a ETE Santa Quitéria possui aproximadamente o dobro da vazão média da ETE analisada, justificando, portanto, maior parcela de emissão de metano na ETE Santa Quitéria, mesmo com o aproveitamento do biogás.</a:t>
            </a:r>
          </a:p>
          <a:p>
            <a:r>
              <a:rPr lang="pt-BR" sz="1200" kern="1200" dirty="0" smtClean="0">
                <a:solidFill>
                  <a:schemeClr val="tx1"/>
                </a:solidFill>
                <a:effectLst/>
                <a:latin typeface="+mn-lt"/>
                <a:ea typeface="+mn-ea"/>
                <a:cs typeface="+mn-cs"/>
              </a:rPr>
              <a:t>A emissão evitada de metano é uma importante ferramenta das práticas de Mecanismos de Desenvolvimento Limpo (MDL), sendo este o único mecanismo do Protocolo de Quioto que admite a participação voluntária de países em desenvolvimento. Os países que implantam projetos de MDL podem vender as emissões evitadas de GEE, chamadas de Reduções Certificadas de Emissão – </a:t>
            </a:r>
            <a:r>
              <a:rPr lang="pt-BR" sz="1200" kern="1200" dirty="0" err="1" smtClean="0">
                <a:solidFill>
                  <a:schemeClr val="tx1"/>
                </a:solidFill>
                <a:effectLst/>
                <a:latin typeface="+mn-lt"/>
                <a:ea typeface="+mn-ea"/>
                <a:cs typeface="+mn-cs"/>
              </a:rPr>
              <a:t>RCEs</a:t>
            </a:r>
            <a:r>
              <a:rPr lang="pt-BR" sz="1200" kern="1200" dirty="0" smtClean="0">
                <a:solidFill>
                  <a:schemeClr val="tx1"/>
                </a:solidFill>
                <a:effectLst/>
                <a:latin typeface="+mn-lt"/>
                <a:ea typeface="+mn-ea"/>
                <a:cs typeface="+mn-cs"/>
              </a:rPr>
              <a:t> (MCTI, 2014). O aproveitamento energético de biogás na ETE analisada, portanto, pode resultar em obtenção de </a:t>
            </a:r>
            <a:r>
              <a:rPr lang="pt-BR" sz="1200" kern="1200" dirty="0" err="1" smtClean="0">
                <a:solidFill>
                  <a:schemeClr val="tx1"/>
                </a:solidFill>
                <a:effectLst/>
                <a:latin typeface="+mn-lt"/>
                <a:ea typeface="+mn-ea"/>
                <a:cs typeface="+mn-cs"/>
              </a:rPr>
              <a:t>RCEs</a:t>
            </a:r>
            <a:r>
              <a:rPr lang="pt-BR" sz="1200" kern="1200" dirty="0" smtClean="0">
                <a:solidFill>
                  <a:schemeClr val="tx1"/>
                </a:solidFill>
                <a:effectLst/>
                <a:latin typeface="+mn-lt"/>
                <a:ea typeface="+mn-ea"/>
                <a:cs typeface="+mn-cs"/>
              </a:rPr>
              <a:t> após o projeto ser submetido a etapas legais, cumprindo as metas e compromissos de redução de GEE do país. </a:t>
            </a:r>
          </a:p>
          <a:p>
            <a:endParaRPr lang="pt-BR" dirty="0"/>
          </a:p>
        </p:txBody>
      </p:sp>
      <p:sp>
        <p:nvSpPr>
          <p:cNvPr id="4" name="Espaço Reservado para Número de Slide 3"/>
          <p:cNvSpPr>
            <a:spLocks noGrp="1"/>
          </p:cNvSpPr>
          <p:nvPr>
            <p:ph type="sldNum" sz="quarter" idx="10"/>
          </p:nvPr>
        </p:nvSpPr>
        <p:spPr/>
        <p:txBody>
          <a:bodyPr/>
          <a:lstStyle/>
          <a:p>
            <a:fld id="{F2E14324-011C-4E4D-8F81-18FE8F7D339A}" type="slidenum">
              <a:rPr lang="pt-BR" smtClean="0"/>
              <a:t>19</a:t>
            </a:fld>
            <a:endParaRPr lang="pt-BR"/>
          </a:p>
        </p:txBody>
      </p:sp>
    </p:spTree>
    <p:extLst>
      <p:ext uri="{BB962C8B-B14F-4D97-AF65-F5344CB8AC3E}">
        <p14:creationId xmlns:p14="http://schemas.microsoft.com/office/powerpoint/2010/main" val="3548177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De acordo com os resultados obtidos, pode-se afirmar que o aproveitamento energético do biogás gerado na Estação de Tratamento de Esgoto que foi objeto de estudo desta pesquisa resultará em benefícios ambientais, uma vez que haverá redução de emissão de metano para a atmosfera; e ainda em benefícios econômicos, considerando que haverá redução de despesas com energia elétrica da estação. Do ponto de vista social, estes resultados abrem possibilidades para que efetivamente ocorra o aproveitamento energético de biogás em Estações de Tratamento de Esgoto, criando oportunidades para implantação de novas </a:t>
            </a:r>
            <a:r>
              <a:rPr lang="pt-BR" sz="1200" kern="1200" dirty="0" err="1" smtClean="0">
                <a:solidFill>
                  <a:schemeClr val="tx1"/>
                </a:solidFill>
                <a:effectLst/>
                <a:latin typeface="+mn-lt"/>
                <a:ea typeface="+mn-ea"/>
                <a:cs typeface="+mn-cs"/>
              </a:rPr>
              <a:t>ETEs</a:t>
            </a:r>
            <a:r>
              <a:rPr lang="pt-BR" sz="1200" kern="1200" dirty="0" smtClean="0">
                <a:solidFill>
                  <a:schemeClr val="tx1"/>
                </a:solidFill>
                <a:effectLst/>
                <a:latin typeface="+mn-lt"/>
                <a:ea typeface="+mn-ea"/>
                <a:cs typeface="+mn-cs"/>
              </a:rPr>
              <a:t> em diversas cidades que ainda não dispõem de coleta e tratamento de efluentes, aumentando a proporção de domicílios com  disponibilidade destes serviços de saneamento, tornando as cidades mais sustentáveis e atendendo aos objetivos globais de desenvolvimento sustentável propostos pela ONU</a:t>
            </a:r>
          </a:p>
        </p:txBody>
      </p:sp>
      <p:sp>
        <p:nvSpPr>
          <p:cNvPr id="4" name="Espaço Reservado para Número de Slide 3"/>
          <p:cNvSpPr>
            <a:spLocks noGrp="1"/>
          </p:cNvSpPr>
          <p:nvPr>
            <p:ph type="sldNum" sz="quarter" idx="10"/>
          </p:nvPr>
        </p:nvSpPr>
        <p:spPr/>
        <p:txBody>
          <a:bodyPr/>
          <a:lstStyle/>
          <a:p>
            <a:fld id="{F2E14324-011C-4E4D-8F81-18FE8F7D339A}" type="slidenum">
              <a:rPr lang="pt-BR" smtClean="0"/>
              <a:t>21</a:t>
            </a:fld>
            <a:endParaRPr lang="pt-BR"/>
          </a:p>
        </p:txBody>
      </p:sp>
    </p:spTree>
    <p:extLst>
      <p:ext uri="{BB962C8B-B14F-4D97-AF65-F5344CB8AC3E}">
        <p14:creationId xmlns:p14="http://schemas.microsoft.com/office/powerpoint/2010/main" val="333312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De acordo com a Empresa de Pesquisa Energética - EPE (2016), a matriz elétrica brasileira é predominantemente oriunda de fontes renováveis, destacando-se a supremacia da fonte hidráulica, responsável por 64,0% da oferta interna. No total, as fontes renováveis representam 75,5% da oferta interna de eletricidade no país. Destaca-se a importância do crescimento da matriz renovável no Brasil, e diante do cenário energético do país (crescimento da demanda, escassez de oferta e restrições financeiras, socioeconômicas e ambientais à expansão do sistema), torna-se indispensável também a utilização de fontes alternativas de energia.</a:t>
            </a:r>
          </a:p>
          <a:p>
            <a:endParaRPr lang="pt-BR" dirty="0"/>
          </a:p>
        </p:txBody>
      </p:sp>
      <p:sp>
        <p:nvSpPr>
          <p:cNvPr id="4" name="Espaço Reservado para Número de Slide 3"/>
          <p:cNvSpPr>
            <a:spLocks noGrp="1"/>
          </p:cNvSpPr>
          <p:nvPr>
            <p:ph type="sldNum" sz="quarter" idx="10"/>
          </p:nvPr>
        </p:nvSpPr>
        <p:spPr/>
        <p:txBody>
          <a:bodyPr/>
          <a:lstStyle/>
          <a:p>
            <a:fld id="{F2E14324-011C-4E4D-8F81-18FE8F7D339A}" type="slidenum">
              <a:rPr lang="pt-BR" smtClean="0"/>
              <a:t>3</a:t>
            </a:fld>
            <a:endParaRPr lang="pt-BR"/>
          </a:p>
        </p:txBody>
      </p:sp>
    </p:spTree>
    <p:extLst>
      <p:ext uri="{BB962C8B-B14F-4D97-AF65-F5344CB8AC3E}">
        <p14:creationId xmlns:p14="http://schemas.microsoft.com/office/powerpoint/2010/main" val="297149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De acordo com informações da Pesquisa Nacional por Amostra de Domicílios – PNAD, do Instituto Brasileiro de Geografia e Estatística – IBGE, a proporção de domicílios que dispunham de serviços de rede coletora de esgoto passou de 63,5%, em 2014, para 65,3%, em 2015, correspondendo a um incremento de 1,9 milhão de unidades domiciliares que passaram a possuir este serviço, totalizando 44,5 milhões de domicílios atendidos (IBGE, 2016). Por outro lado, a deficiência no tratamento do esgoto doméstico é um agravante para o meio ambiente em âmbito nacional. No Brasil, em 2015, apenas 42,7% dos esgotos gerados foram submetidos a tratamento, corroborando, portanto, a deficiência no tratamento de esgotos no país. Contudo, registra-se um crescimento de 1,9 ponto percentual quando comparado com o ano de 2014, que foi de 40,8%, dando continuidade à curva de crescimento do indicador e afirmando a tendência de aumento da abrangência de tratamento de esgoto no Brasil (SNIS, 2016).</a:t>
            </a:r>
          </a:p>
          <a:p>
            <a:r>
              <a:rPr lang="pt-BR" sz="1200" kern="1200" dirty="0" smtClean="0">
                <a:solidFill>
                  <a:schemeClr val="tx1"/>
                </a:solidFill>
                <a:effectLst/>
                <a:latin typeface="+mn-lt"/>
                <a:ea typeface="+mn-ea"/>
                <a:cs typeface="+mn-cs"/>
              </a:rPr>
              <a:t>Considerando que a prospecção de expansão e aumento da abrangência do aproveitamento de biogás em </a:t>
            </a:r>
            <a:r>
              <a:rPr lang="pt-BR" sz="1200" kern="1200" dirty="0" err="1" smtClean="0">
                <a:solidFill>
                  <a:schemeClr val="tx1"/>
                </a:solidFill>
                <a:effectLst/>
                <a:latin typeface="+mn-lt"/>
                <a:ea typeface="+mn-ea"/>
                <a:cs typeface="+mn-cs"/>
              </a:rPr>
              <a:t>ETEs</a:t>
            </a:r>
            <a:r>
              <a:rPr lang="pt-BR" sz="1200" kern="1200" dirty="0" smtClean="0">
                <a:solidFill>
                  <a:schemeClr val="tx1"/>
                </a:solidFill>
                <a:effectLst/>
                <a:latin typeface="+mn-lt"/>
                <a:ea typeface="+mn-ea"/>
                <a:cs typeface="+mn-cs"/>
              </a:rPr>
              <a:t> relaciona-se intimamente com o aumento da coleta e tratamento de efluentes domésticos, como pode ser evidenciado no panorama apresentado pelo SNIS (2016), nota-se uma gama de possibilidades referentes ao aumento da proporção de domicílios com disponibilidade de serviços de rede coletora de esgoto, acelerando o cenário demonstrado pelo IBGE e caracterizando o presente projeto como uma tecnologia de âmbito não apenas ambiental, mas também social. Além disso, ressalta-se que o projeto está alinhado com os objetivos globais da Organização das Nações Unidas - ONU propostos na Agenda 2030 para o desenvolvimento sustentável, especialmente com o objetivo número 11 que refere-se a </a:t>
            </a:r>
            <a:r>
              <a:rPr lang="pt-BR" sz="1200" i="1" kern="1200" dirty="0" smtClean="0">
                <a:solidFill>
                  <a:schemeClr val="tx1"/>
                </a:solidFill>
                <a:effectLst/>
                <a:latin typeface="+mn-lt"/>
                <a:ea typeface="+mn-ea"/>
                <a:cs typeface="+mn-cs"/>
              </a:rPr>
              <a:t>“Tornar as cidades e os assentamentos humanos inclusivos, seguros, </a:t>
            </a:r>
            <a:r>
              <a:rPr lang="pt-BR" sz="1200" i="1" kern="1200" dirty="0" err="1" smtClean="0">
                <a:solidFill>
                  <a:schemeClr val="tx1"/>
                </a:solidFill>
                <a:effectLst/>
                <a:latin typeface="+mn-lt"/>
                <a:ea typeface="+mn-ea"/>
                <a:cs typeface="+mn-cs"/>
              </a:rPr>
              <a:t>resilientes</a:t>
            </a:r>
            <a:r>
              <a:rPr lang="pt-BR" sz="1200" i="1" kern="1200" dirty="0" smtClean="0">
                <a:solidFill>
                  <a:schemeClr val="tx1"/>
                </a:solidFill>
                <a:effectLst/>
                <a:latin typeface="+mn-lt"/>
                <a:ea typeface="+mn-ea"/>
                <a:cs typeface="+mn-cs"/>
              </a:rPr>
              <a:t> e sustentáveis”</a:t>
            </a:r>
            <a:r>
              <a:rPr lang="pt-BR" sz="1200" kern="1200" dirty="0" smtClean="0">
                <a:solidFill>
                  <a:schemeClr val="tx1"/>
                </a:solidFill>
                <a:effectLst/>
                <a:latin typeface="+mn-lt"/>
                <a:ea typeface="+mn-ea"/>
                <a:cs typeface="+mn-cs"/>
              </a:rPr>
              <a:t>, reduzindo até 2030 o impacto ambiental negativo </a:t>
            </a:r>
            <a:r>
              <a:rPr lang="pt-BR" sz="1200" i="1" kern="1200" dirty="0" smtClean="0">
                <a:solidFill>
                  <a:schemeClr val="tx1"/>
                </a:solidFill>
                <a:effectLst/>
                <a:latin typeface="+mn-lt"/>
                <a:ea typeface="+mn-ea"/>
                <a:cs typeface="+mn-cs"/>
              </a:rPr>
              <a:t>per capita</a:t>
            </a:r>
            <a:r>
              <a:rPr lang="pt-BR" sz="1200" kern="1200" dirty="0" smtClean="0">
                <a:solidFill>
                  <a:schemeClr val="tx1"/>
                </a:solidFill>
                <a:effectLst/>
                <a:latin typeface="+mn-lt"/>
                <a:ea typeface="+mn-ea"/>
                <a:cs typeface="+mn-cs"/>
              </a:rPr>
              <a:t> das cidades, prestando especial atenção à qualidade do ar, gestão de resíduos municipais e outros (ONU, 2015).</a:t>
            </a:r>
          </a:p>
          <a:p>
            <a:endParaRPr lang="pt-BR" dirty="0"/>
          </a:p>
        </p:txBody>
      </p:sp>
      <p:sp>
        <p:nvSpPr>
          <p:cNvPr id="4" name="Espaço Reservado para Número de Slide 3"/>
          <p:cNvSpPr>
            <a:spLocks noGrp="1"/>
          </p:cNvSpPr>
          <p:nvPr>
            <p:ph type="sldNum" sz="quarter" idx="10"/>
          </p:nvPr>
        </p:nvSpPr>
        <p:spPr/>
        <p:txBody>
          <a:bodyPr/>
          <a:lstStyle/>
          <a:p>
            <a:fld id="{F2E14324-011C-4E4D-8F81-18FE8F7D339A}" type="slidenum">
              <a:rPr lang="pt-BR" smtClean="0"/>
              <a:t>5</a:t>
            </a:fld>
            <a:endParaRPr lang="pt-BR"/>
          </a:p>
        </p:txBody>
      </p:sp>
    </p:spTree>
    <p:extLst>
      <p:ext uri="{BB962C8B-B14F-4D97-AF65-F5344CB8AC3E}">
        <p14:creationId xmlns:p14="http://schemas.microsoft.com/office/powerpoint/2010/main" val="1743150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
        <p:nvSpPr>
          <p:cNvPr id="399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5248E4C-1B3B-487A-88D9-2F9BE06E1CDF}" type="slidenum">
              <a:rPr lang="pt-BR" altLang="pt-BR">
                <a:latin typeface="Calibri" pitchFamily="34" charset="0"/>
              </a:rPr>
              <a:pPr/>
              <a:t>7</a:t>
            </a:fld>
            <a:endParaRPr lang="pt-BR" altLang="pt-BR">
              <a:latin typeface="Calibri" pitchFamily="34" charset="0"/>
            </a:endParaRPr>
          </a:p>
        </p:txBody>
      </p:sp>
    </p:spTree>
    <p:extLst>
      <p:ext uri="{BB962C8B-B14F-4D97-AF65-F5344CB8AC3E}">
        <p14:creationId xmlns:p14="http://schemas.microsoft.com/office/powerpoint/2010/main" val="215324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No que tange ao tratamento de esgoto doméstico, a deficiência no processo é um agravante para o meio ambiente em âmbito nacional. Em alguns casos, o esgoto coletado nas cidades não é submetido a tratamento, sendo descartado em corpos hídricos, causando impactos negativos ao meio ambiente. O procedimento adequado para o tratamento de esgoto ocorre quando o efluente é direcionado à Estação de Tratamento, sendo submetido a uma série de processos, a fim de diminuir o seu potencial poluidor antes de retorná-lo ao meio ambiente (COSTA, 2006). O tratamento biológico de esgoto comumente utilizado no Brasil consiste no processo de decomposição anaeróbica da matéria orgânica em Digestor Anaeróbico de Fluxo Ascendente (DAFA), com o intuito de reduzir a contaminação do efluente para disposição final, gerando como resíduos o lodo e o biogás (CHERNICHARO, 2001). </a:t>
            </a:r>
          </a:p>
          <a:p>
            <a:endParaRPr lang="pt-BR" altLang="pt-BR" dirty="0" smtClean="0"/>
          </a:p>
        </p:txBody>
      </p:sp>
      <p:sp>
        <p:nvSpPr>
          <p:cNvPr id="409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5A0D107-1531-4AC9-B126-90067B990A55}" type="slidenum">
              <a:rPr lang="pt-BR" altLang="pt-BR">
                <a:latin typeface="Calibri" pitchFamily="34" charset="0"/>
              </a:rPr>
              <a:pPr/>
              <a:t>8</a:t>
            </a:fld>
            <a:endParaRPr lang="pt-BR" altLang="pt-BR">
              <a:latin typeface="Calibri" pitchFamily="34" charset="0"/>
            </a:endParaRPr>
          </a:p>
        </p:txBody>
      </p:sp>
    </p:spTree>
    <p:extLst>
      <p:ext uri="{BB962C8B-B14F-4D97-AF65-F5344CB8AC3E}">
        <p14:creationId xmlns:p14="http://schemas.microsoft.com/office/powerpoint/2010/main" val="51390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 ETE analisada localiza-se no Estado da Bahia, sendo de propriedade da Empresa Baiana de Águas e Saneamento S.A. – EMBASA. O processo de tratamento de efluentes desta ETE é composto pela etapa preliminar e primária, em que o efluente é submetido à passagem por gradeamento e caixas de areia para remoção dos sólidos grosseiros, resíduos sólidos e areia, além do </a:t>
            </a:r>
            <a:r>
              <a:rPr lang="pt-BR" sz="1200" kern="1200" dirty="0" err="1" smtClean="0">
                <a:solidFill>
                  <a:schemeClr val="tx1"/>
                </a:solidFill>
                <a:effectLst/>
                <a:latin typeface="+mn-lt"/>
                <a:ea typeface="+mn-ea"/>
                <a:cs typeface="+mn-cs"/>
              </a:rPr>
              <a:t>decantador</a:t>
            </a:r>
            <a:r>
              <a:rPr lang="pt-BR" sz="1200" kern="1200" dirty="0" smtClean="0">
                <a:solidFill>
                  <a:schemeClr val="tx1"/>
                </a:solidFill>
                <a:effectLst/>
                <a:latin typeface="+mn-lt"/>
                <a:ea typeface="+mn-ea"/>
                <a:cs typeface="+mn-cs"/>
              </a:rPr>
              <a:t> primário; etapa secundária, com utilização de biodigestores do tipo DAFA, também conhecidos como reator UASB </a:t>
            </a:r>
            <a:r>
              <a:rPr lang="pt-BR" sz="1200" i="1" kern="1200" dirty="0" smtClean="0">
                <a:solidFill>
                  <a:schemeClr val="tx1"/>
                </a:solidFill>
                <a:effectLst/>
                <a:latin typeface="+mn-lt"/>
                <a:ea typeface="+mn-ea"/>
                <a:cs typeface="+mn-cs"/>
              </a:rPr>
              <a:t>(</a:t>
            </a:r>
            <a:r>
              <a:rPr lang="pt-BR" sz="1200" i="1" kern="1200" dirty="0" err="1" smtClean="0">
                <a:solidFill>
                  <a:schemeClr val="tx1"/>
                </a:solidFill>
                <a:effectLst/>
                <a:latin typeface="+mn-lt"/>
                <a:ea typeface="+mn-ea"/>
                <a:cs typeface="+mn-cs"/>
              </a:rPr>
              <a:t>Upflow</a:t>
            </a:r>
            <a:r>
              <a:rPr lang="pt-BR" sz="1200" i="1" kern="1200" dirty="0" smtClean="0">
                <a:solidFill>
                  <a:schemeClr val="tx1"/>
                </a:solidFill>
                <a:effectLst/>
                <a:latin typeface="+mn-lt"/>
                <a:ea typeface="+mn-ea"/>
                <a:cs typeface="+mn-cs"/>
              </a:rPr>
              <a:t> </a:t>
            </a:r>
            <a:r>
              <a:rPr lang="pt-BR" sz="1200" i="1" kern="1200" dirty="0" err="1" smtClean="0">
                <a:solidFill>
                  <a:schemeClr val="tx1"/>
                </a:solidFill>
                <a:effectLst/>
                <a:latin typeface="+mn-lt"/>
                <a:ea typeface="+mn-ea"/>
                <a:cs typeface="+mn-cs"/>
              </a:rPr>
              <a:t>Anaeróbic</a:t>
            </a:r>
            <a:r>
              <a:rPr lang="pt-BR" sz="1200" i="1" kern="1200" dirty="0" smtClean="0">
                <a:solidFill>
                  <a:schemeClr val="tx1"/>
                </a:solidFill>
                <a:effectLst/>
                <a:latin typeface="+mn-lt"/>
                <a:ea typeface="+mn-ea"/>
                <a:cs typeface="+mn-cs"/>
              </a:rPr>
              <a:t> </a:t>
            </a:r>
            <a:r>
              <a:rPr lang="pt-BR" sz="1200" i="1" kern="1200" dirty="0" err="1" smtClean="0">
                <a:solidFill>
                  <a:schemeClr val="tx1"/>
                </a:solidFill>
                <a:effectLst/>
                <a:latin typeface="+mn-lt"/>
                <a:ea typeface="+mn-ea"/>
                <a:cs typeface="+mn-cs"/>
              </a:rPr>
              <a:t>Sludge</a:t>
            </a:r>
            <a:r>
              <a:rPr lang="pt-BR" sz="1200" i="1" kern="1200" dirty="0" smtClean="0">
                <a:solidFill>
                  <a:schemeClr val="tx1"/>
                </a:solidFill>
                <a:effectLst/>
                <a:latin typeface="+mn-lt"/>
                <a:ea typeface="+mn-ea"/>
                <a:cs typeface="+mn-cs"/>
              </a:rPr>
              <a:t> </a:t>
            </a:r>
            <a:r>
              <a:rPr lang="pt-BR" sz="1200" i="1" kern="1200" dirty="0" err="1" smtClean="0">
                <a:solidFill>
                  <a:schemeClr val="tx1"/>
                </a:solidFill>
                <a:effectLst/>
                <a:latin typeface="+mn-lt"/>
                <a:ea typeface="+mn-ea"/>
                <a:cs typeface="+mn-cs"/>
              </a:rPr>
              <a:t>Blanket</a:t>
            </a:r>
            <a:r>
              <a:rPr lang="pt-BR" sz="1200" i="1" kern="1200" dirty="0" smtClean="0">
                <a:solidFill>
                  <a:schemeClr val="tx1"/>
                </a:solidFill>
                <a:effectLst/>
                <a:latin typeface="+mn-lt"/>
                <a:ea typeface="+mn-ea"/>
                <a:cs typeface="+mn-cs"/>
              </a:rPr>
              <a:t> </a:t>
            </a:r>
            <a:r>
              <a:rPr lang="pt-BR" sz="1200" i="1" kern="1200" dirty="0" err="1" smtClean="0">
                <a:solidFill>
                  <a:schemeClr val="tx1"/>
                </a:solidFill>
                <a:effectLst/>
                <a:latin typeface="+mn-lt"/>
                <a:ea typeface="+mn-ea"/>
                <a:cs typeface="+mn-cs"/>
              </a:rPr>
              <a:t>Reactor</a:t>
            </a:r>
            <a:r>
              <a:rPr lang="pt-BR" sz="1200" i="1" kern="1200" dirty="0" smtClean="0">
                <a:solidFill>
                  <a:schemeClr val="tx1"/>
                </a:solidFill>
                <a:effectLst/>
                <a:latin typeface="+mn-lt"/>
                <a:ea typeface="+mn-ea"/>
                <a:cs typeface="+mn-cs"/>
              </a:rPr>
              <a:t>)</a:t>
            </a:r>
            <a:r>
              <a:rPr lang="pt-BR" sz="1200" kern="1200" dirty="0" smtClean="0">
                <a:solidFill>
                  <a:schemeClr val="tx1"/>
                </a:solidFill>
                <a:effectLst/>
                <a:latin typeface="+mn-lt"/>
                <a:ea typeface="+mn-ea"/>
                <a:cs typeface="+mn-cs"/>
              </a:rPr>
              <a:t>, onde ocorre a remoção da maior parte da carga orgânica. O efluente é distribuído por oito biodigestores, com volume útil de cada câmara de 1.440 m³; o lodo gerado nesta etapa é disposto em “fazendas de lodo”, e o biogás é coletado através de dutos para queima. A etapa terciária de tratamento é realizada a partir de lodos ativados, sendo composta por dois tanques de aeração, com volume útil de 9.016 m³, e quatro </a:t>
            </a:r>
            <a:r>
              <a:rPr lang="pt-BR" sz="1200" kern="1200" dirty="0" err="1" smtClean="0">
                <a:solidFill>
                  <a:schemeClr val="tx1"/>
                </a:solidFill>
                <a:effectLst/>
                <a:latin typeface="+mn-lt"/>
                <a:ea typeface="+mn-ea"/>
                <a:cs typeface="+mn-cs"/>
              </a:rPr>
              <a:t>decantadores</a:t>
            </a:r>
            <a:r>
              <a:rPr lang="pt-BR" sz="1200" kern="1200" dirty="0" smtClean="0">
                <a:solidFill>
                  <a:schemeClr val="tx1"/>
                </a:solidFill>
                <a:effectLst/>
                <a:latin typeface="+mn-lt"/>
                <a:ea typeface="+mn-ea"/>
                <a:cs typeface="+mn-cs"/>
              </a:rPr>
              <a:t> circulares.</a:t>
            </a:r>
          </a:p>
          <a:p>
            <a:endParaRPr lang="pt-BR" dirty="0"/>
          </a:p>
        </p:txBody>
      </p:sp>
      <p:sp>
        <p:nvSpPr>
          <p:cNvPr id="4" name="Espaço Reservado para Número de Slide 3"/>
          <p:cNvSpPr>
            <a:spLocks noGrp="1"/>
          </p:cNvSpPr>
          <p:nvPr>
            <p:ph type="sldNum" sz="quarter" idx="10"/>
          </p:nvPr>
        </p:nvSpPr>
        <p:spPr/>
        <p:txBody>
          <a:bodyPr/>
          <a:lstStyle/>
          <a:p>
            <a:fld id="{F2E14324-011C-4E4D-8F81-18FE8F7D339A}" type="slidenum">
              <a:rPr lang="pt-BR" smtClean="0"/>
              <a:t>11</a:t>
            </a:fld>
            <a:endParaRPr lang="pt-BR"/>
          </a:p>
        </p:txBody>
      </p:sp>
    </p:spTree>
    <p:extLst>
      <p:ext uri="{BB962C8B-B14F-4D97-AF65-F5344CB8AC3E}">
        <p14:creationId xmlns:p14="http://schemas.microsoft.com/office/powerpoint/2010/main" val="75714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smtClean="0">
                <a:solidFill>
                  <a:schemeClr val="tx1"/>
                </a:solidFill>
                <a:effectLst/>
                <a:latin typeface="+mn-lt"/>
                <a:ea typeface="+mn-ea"/>
                <a:cs typeface="+mn-cs"/>
              </a:rPr>
              <a:t>Estimativa de produção de metano e energia elétrica da ETE</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Foram utilizadas equações oriundas do modelo matemático desenvolvido por Lobato (2011) em sua tese de doutorado, cuja linha de pesquisa é semelhante. Considerando que algumas variáveis não são monitoradas na ETE analisada, optou-se por utilizar valores médios disponíveis na literatura e apresentados no Quadro 1, conforme já fora feito em outras pesquisas.</a:t>
            </a:r>
          </a:p>
          <a:p>
            <a:endParaRPr lang="pt-BR" dirty="0" smtClean="0"/>
          </a:p>
          <a:p>
            <a:r>
              <a:rPr lang="pt-BR" sz="1200" b="1" kern="1200" dirty="0" smtClean="0">
                <a:solidFill>
                  <a:schemeClr val="tx1"/>
                </a:solidFill>
                <a:effectLst/>
                <a:latin typeface="+mn-lt"/>
                <a:ea typeface="+mn-ea"/>
                <a:cs typeface="+mn-cs"/>
              </a:rPr>
              <a:t>DQO convertida em lodo</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Durante o processo de decomposição anaeróbica da matéria orgânica nos reatores UASB, nem toda parcela de DQO removida é convertida em metano, sendo necessário considerar as perdas, a exemplo da parcela de DQO que é retida no lodo e que pode ser estimada de acordo com a Equação 1.</a:t>
            </a:r>
          </a:p>
          <a:p>
            <a:endParaRPr lang="pt-BR" dirty="0" smtClean="0"/>
          </a:p>
          <a:p>
            <a:r>
              <a:rPr lang="pt-BR" sz="1200" b="1" kern="1200" dirty="0" smtClean="0">
                <a:solidFill>
                  <a:schemeClr val="tx1"/>
                </a:solidFill>
                <a:effectLst/>
                <a:latin typeface="+mn-lt"/>
                <a:ea typeface="+mn-ea"/>
                <a:cs typeface="+mn-cs"/>
              </a:rPr>
              <a:t>DQO utilizada na redução de sulfato</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Durante este processo, sulfato, sulfito e outros compostos sulfurados são reduzidos a sulfeto, através da ação de bactérias redutoras de sulfato (CHERNICHARO, 2007). Desta forma, primeiramente foi necessário calcular a estimativa da carga de sulfato reduzida a sulfeto:</a:t>
            </a:r>
          </a:p>
          <a:p>
            <a:endParaRPr lang="pt-BR" dirty="0" smtClean="0"/>
          </a:p>
          <a:p>
            <a:r>
              <a:rPr lang="pt-BR" sz="1200" b="1" kern="1200" dirty="0" smtClean="0">
                <a:solidFill>
                  <a:schemeClr val="tx1"/>
                </a:solidFill>
                <a:effectLst/>
                <a:latin typeface="+mn-lt"/>
                <a:ea typeface="+mn-ea"/>
                <a:cs typeface="+mn-cs"/>
              </a:rPr>
              <a:t>DQO convertida em metano </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Para calcular a DQO convertida em metano, foi necessário determinar a massa diária de DQO convertida em metano, subtraindo da DQO removida no tratamento, a DQO retida no lodo e a DQO utilizada na redução de sulfato, conforme a seguir:</a:t>
            </a:r>
          </a:p>
          <a:p>
            <a:endParaRPr lang="pt-BR" dirty="0" smtClean="0"/>
          </a:p>
          <a:p>
            <a:r>
              <a:rPr lang="pt-BR" sz="1200" b="1" kern="1200" dirty="0" smtClean="0">
                <a:solidFill>
                  <a:schemeClr val="tx1"/>
                </a:solidFill>
                <a:effectLst/>
                <a:latin typeface="+mn-lt"/>
                <a:ea typeface="+mn-ea"/>
                <a:cs typeface="+mn-cs"/>
              </a:rPr>
              <a:t>Produção volumétrica máxima de metano </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A partir do resultado da Equação 4, foi realizado o cálculo da produção volumétrica máxima de metano, utilizando a seguinte equação:</a:t>
            </a:r>
          </a:p>
          <a:p>
            <a:endParaRPr lang="pt-BR" dirty="0" smtClean="0"/>
          </a:p>
          <a:p>
            <a:r>
              <a:rPr lang="pt-BR" sz="1200" b="1" kern="1200" dirty="0" smtClean="0">
                <a:solidFill>
                  <a:schemeClr val="tx1"/>
                </a:solidFill>
                <a:effectLst/>
                <a:latin typeface="+mn-lt"/>
                <a:ea typeface="+mn-ea"/>
                <a:cs typeface="+mn-cs"/>
              </a:rPr>
              <a:t>Perdas de metano </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A produção volumétrica máxima de metano (Q</a:t>
            </a:r>
            <a:r>
              <a:rPr lang="pt-BR" sz="1200" kern="1200" baseline="-25000" dirty="0" smtClean="0">
                <a:solidFill>
                  <a:schemeClr val="tx1"/>
                </a:solidFill>
                <a:effectLst/>
                <a:latin typeface="+mn-lt"/>
                <a:ea typeface="+mn-ea"/>
                <a:cs typeface="+mn-cs"/>
              </a:rPr>
              <a:t>CH4</a:t>
            </a:r>
            <a:r>
              <a:rPr lang="pt-BR" sz="1200" kern="1200" dirty="0" smtClean="0">
                <a:solidFill>
                  <a:schemeClr val="tx1"/>
                </a:solidFill>
                <a:effectLst/>
                <a:latin typeface="+mn-lt"/>
                <a:ea typeface="+mn-ea"/>
                <a:cs typeface="+mn-cs"/>
              </a:rPr>
              <a:t>)</a:t>
            </a:r>
            <a:r>
              <a:rPr lang="pt-BR" sz="1200" kern="1200" baseline="-25000" dirty="0" smtClean="0">
                <a:solidFill>
                  <a:schemeClr val="tx1"/>
                </a:solidFill>
                <a:effectLst/>
                <a:latin typeface="+mn-lt"/>
                <a:ea typeface="+mn-ea"/>
                <a:cs typeface="+mn-cs"/>
              </a:rPr>
              <a:t> </a:t>
            </a:r>
            <a:r>
              <a:rPr lang="pt-BR" sz="1200" kern="1200" dirty="0" smtClean="0">
                <a:solidFill>
                  <a:schemeClr val="tx1"/>
                </a:solidFill>
                <a:effectLst/>
                <a:latin typeface="+mn-lt"/>
                <a:ea typeface="+mn-ea"/>
                <a:cs typeface="+mn-cs"/>
              </a:rPr>
              <a:t>é um valor teórico, visto que não considera as perdas de metano que ocorrem na fase líquida e gasosa. Com o intuito de aumentar a precisão dos resultados, foram calculadas as perdas típicas de metano dissolvido no efluente e no gás, bem como outras perdas, a exemplo de vazamentos e afins, conforme equações a seguir.</a:t>
            </a:r>
          </a:p>
          <a:p>
            <a:endParaRPr lang="pt-BR" dirty="0" smtClean="0"/>
          </a:p>
          <a:p>
            <a:r>
              <a:rPr lang="pt-BR" sz="1200" b="1" kern="1200" dirty="0" smtClean="0">
                <a:solidFill>
                  <a:schemeClr val="tx1"/>
                </a:solidFill>
                <a:effectLst/>
                <a:latin typeface="+mn-lt"/>
                <a:ea typeface="+mn-ea"/>
                <a:cs typeface="+mn-cs"/>
              </a:rPr>
              <a:t>Produção de metano</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De posse da produção volumétrica máxima de metano, e diante dos resultados das perdas calculadas, foi possível estimar o volume real de metano que será coletado para conversão em energia elétrica. A estimativa foi calculada de acordo com a Equação 9:</a:t>
            </a:r>
          </a:p>
          <a:p>
            <a:endParaRPr lang="pt-BR" dirty="0" smtClean="0"/>
          </a:p>
          <a:p>
            <a:r>
              <a:rPr lang="pt-BR" sz="1200" b="1" kern="1200" dirty="0" smtClean="0">
                <a:solidFill>
                  <a:schemeClr val="tx1"/>
                </a:solidFill>
                <a:effectLst/>
                <a:latin typeface="+mn-lt"/>
                <a:ea typeface="+mn-ea"/>
                <a:cs typeface="+mn-cs"/>
              </a:rPr>
              <a:t>Estimativa do potencial elétrico disponível</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A partir do resultado da produção de metano, foi possível calcular a estimativa do potencial energético disponível na ETE analisada, utilizando a seguintes equações:</a:t>
            </a:r>
          </a:p>
          <a:p>
            <a:endParaRPr lang="pt-BR" dirty="0" smtClean="0"/>
          </a:p>
          <a:p>
            <a:r>
              <a:rPr lang="pt-BR" sz="1200" b="1" kern="1200" dirty="0" smtClean="0">
                <a:solidFill>
                  <a:schemeClr val="tx1"/>
                </a:solidFill>
                <a:effectLst/>
                <a:latin typeface="+mn-lt"/>
                <a:ea typeface="+mn-ea"/>
                <a:cs typeface="+mn-cs"/>
              </a:rPr>
              <a:t>Emissão evitada de metano</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O cálculo da emissão de metano pautou-se no documento </a:t>
            </a:r>
            <a:r>
              <a:rPr lang="pt-BR" sz="1200" i="1" kern="1200" dirty="0" smtClean="0">
                <a:solidFill>
                  <a:schemeClr val="tx1"/>
                </a:solidFill>
                <a:effectLst/>
                <a:latin typeface="+mn-lt"/>
                <a:ea typeface="+mn-ea"/>
                <a:cs typeface="+mn-cs"/>
              </a:rPr>
              <a:t>“Orientações para Emissão de Inventários Nacionais de Gases de Efeito Estufa”</a:t>
            </a:r>
            <a:r>
              <a:rPr lang="pt-BR" sz="1200" kern="1200" dirty="0" smtClean="0">
                <a:solidFill>
                  <a:schemeClr val="tx1"/>
                </a:solidFill>
                <a:effectLst/>
                <a:latin typeface="+mn-lt"/>
                <a:ea typeface="+mn-ea"/>
                <a:cs typeface="+mn-cs"/>
              </a:rPr>
              <a:t>, que apresenta equações para estimar as emissões de CH</a:t>
            </a:r>
            <a:r>
              <a:rPr lang="pt-BR" sz="1200" kern="1200" baseline="-25000" dirty="0" smtClean="0">
                <a:solidFill>
                  <a:schemeClr val="tx1"/>
                </a:solidFill>
                <a:effectLst/>
                <a:latin typeface="+mn-lt"/>
                <a:ea typeface="+mn-ea"/>
                <a:cs typeface="+mn-cs"/>
              </a:rPr>
              <a:t>4</a:t>
            </a:r>
            <a:r>
              <a:rPr lang="pt-BR" sz="1200" kern="1200" dirty="0" smtClean="0">
                <a:solidFill>
                  <a:schemeClr val="tx1"/>
                </a:solidFill>
                <a:effectLst/>
                <a:latin typeface="+mn-lt"/>
                <a:ea typeface="+mn-ea"/>
                <a:cs typeface="+mn-cs"/>
              </a:rPr>
              <a:t> derivadas do esgoto doméstico (IPCC, 2006), conforme Equação 12 a seguir:</a:t>
            </a:r>
            <a:endParaRPr lang="pt-BR" dirty="0"/>
          </a:p>
        </p:txBody>
      </p:sp>
      <p:sp>
        <p:nvSpPr>
          <p:cNvPr id="4" name="Espaço Reservado para Número de Slide 3"/>
          <p:cNvSpPr>
            <a:spLocks noGrp="1"/>
          </p:cNvSpPr>
          <p:nvPr>
            <p:ph type="sldNum" sz="quarter" idx="10"/>
          </p:nvPr>
        </p:nvSpPr>
        <p:spPr/>
        <p:txBody>
          <a:bodyPr/>
          <a:lstStyle/>
          <a:p>
            <a:fld id="{F2E14324-011C-4E4D-8F81-18FE8F7D339A}" type="slidenum">
              <a:rPr lang="pt-BR" smtClean="0"/>
              <a:t>13</a:t>
            </a:fld>
            <a:endParaRPr lang="pt-BR"/>
          </a:p>
        </p:txBody>
      </p:sp>
    </p:spTree>
    <p:extLst>
      <p:ext uri="{BB962C8B-B14F-4D97-AF65-F5344CB8AC3E}">
        <p14:creationId xmlns:p14="http://schemas.microsoft.com/office/powerpoint/2010/main" val="38434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 média de DQO removida (</a:t>
            </a:r>
            <a:r>
              <a:rPr lang="pt-BR" sz="1200" kern="1200" dirty="0" err="1" smtClean="0">
                <a:solidFill>
                  <a:schemeClr val="tx1"/>
                </a:solidFill>
                <a:effectLst/>
                <a:latin typeface="+mn-lt"/>
                <a:ea typeface="+mn-ea"/>
                <a:cs typeface="+mn-cs"/>
              </a:rPr>
              <a:t>DQO</a:t>
            </a:r>
            <a:r>
              <a:rPr lang="pt-BR" sz="1200" kern="1200" baseline="-25000" dirty="0" err="1" smtClean="0">
                <a:solidFill>
                  <a:schemeClr val="tx1"/>
                </a:solidFill>
                <a:effectLst/>
                <a:latin typeface="+mn-lt"/>
                <a:ea typeface="+mn-ea"/>
                <a:cs typeface="+mn-cs"/>
              </a:rPr>
              <a:t>Remov</a:t>
            </a:r>
            <a:r>
              <a:rPr lang="pt-BR" sz="1200" kern="1200" dirty="0" smtClean="0">
                <a:solidFill>
                  <a:schemeClr val="tx1"/>
                </a:solidFill>
                <a:effectLst/>
                <a:latin typeface="+mn-lt"/>
                <a:ea typeface="+mn-ea"/>
                <a:cs typeface="+mn-cs"/>
              </a:rPr>
              <a:t>) na ETE foi de 7.589,1 kgDQO</a:t>
            </a:r>
            <a:r>
              <a:rPr lang="pt-BR" sz="1200" kern="1200" baseline="-25000" dirty="0" smtClean="0">
                <a:solidFill>
                  <a:schemeClr val="tx1"/>
                </a:solidFill>
                <a:effectLst/>
                <a:latin typeface="+mn-lt"/>
                <a:ea typeface="+mn-ea"/>
                <a:cs typeface="+mn-cs"/>
              </a:rPr>
              <a:t>Remov</a:t>
            </a:r>
            <a:r>
              <a:rPr lang="pt-BR" sz="1200" kern="1200" dirty="0" smtClean="0">
                <a:solidFill>
                  <a:schemeClr val="tx1"/>
                </a:solidFill>
                <a:effectLst/>
                <a:latin typeface="+mn-lt"/>
                <a:ea typeface="+mn-ea"/>
                <a:cs typeface="+mn-cs"/>
              </a:rPr>
              <a:t>.dia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sendo possível verificar que a eficiência de remoção de DQO na ETE foi de 83,7% no período analisado. A faixa de eficiência típica de remoção de DQO em </a:t>
            </a:r>
            <a:r>
              <a:rPr lang="pt-BR" sz="1200" kern="1200" dirty="0" err="1" smtClean="0">
                <a:solidFill>
                  <a:schemeClr val="tx1"/>
                </a:solidFill>
                <a:effectLst/>
                <a:latin typeface="+mn-lt"/>
                <a:ea typeface="+mn-ea"/>
                <a:cs typeface="+mn-cs"/>
              </a:rPr>
              <a:t>ETEs</a:t>
            </a:r>
            <a:r>
              <a:rPr lang="pt-BR" sz="1200" kern="1200" dirty="0" smtClean="0">
                <a:solidFill>
                  <a:schemeClr val="tx1"/>
                </a:solidFill>
                <a:effectLst/>
                <a:latin typeface="+mn-lt"/>
                <a:ea typeface="+mn-ea"/>
                <a:cs typeface="+mn-cs"/>
              </a:rPr>
              <a:t> que possuem tratamento secundário e terciário, sendo o secundário composto por reator UASB, é de 65 a 90% (OLIVEIRA; VON SPERLING, 1995). Portanto, a ETE analisada encontra-se na faixa de eficiência típica de remoção de DQO. </a:t>
            </a:r>
          </a:p>
          <a:p>
            <a:r>
              <a:rPr lang="pt-BR" sz="1200" kern="1200" dirty="0" smtClean="0">
                <a:solidFill>
                  <a:schemeClr val="tx1"/>
                </a:solidFill>
                <a:effectLst/>
                <a:latin typeface="+mn-lt"/>
                <a:ea typeface="+mn-ea"/>
                <a:cs typeface="+mn-cs"/>
              </a:rPr>
              <a:t>A partir do resultado da média de DQO removida na ETE, calculou-se a produção volumétrica máxima de metano (Q</a:t>
            </a:r>
            <a:r>
              <a:rPr lang="pt-BR" sz="1200" kern="1200" baseline="-25000" dirty="0" smtClean="0">
                <a:solidFill>
                  <a:schemeClr val="tx1"/>
                </a:solidFill>
                <a:effectLst/>
                <a:latin typeface="+mn-lt"/>
                <a:ea typeface="+mn-ea"/>
                <a:cs typeface="+mn-cs"/>
              </a:rPr>
              <a:t>CH4</a:t>
            </a:r>
            <a:r>
              <a:rPr lang="pt-BR" sz="1200" kern="1200" dirty="0" smtClean="0">
                <a:solidFill>
                  <a:schemeClr val="tx1"/>
                </a:solidFill>
                <a:effectLst/>
                <a:latin typeface="+mn-lt"/>
                <a:ea typeface="+mn-ea"/>
                <a:cs typeface="+mn-cs"/>
              </a:rPr>
              <a:t>), resultando em 2.333,7 m³.dia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sendo uma produção de metano teórica, pois não considera as perdas na fase líquida e gasosa. Visando aproximar-se das condições reais de produção de metano na Estação de Tratamento, foram calculadas as perdas, encontrando-se um total na fase gasosa de 233,4 m³.dia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que somado às perdas de metano dissolvido no efluente que resultaram em 393,4 m³.dia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representando um total de perdas de 626,8 m³.dia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De posse das perdas calculadas, foi possível estimar a vazão disponível de metano em 1.706,9 m³.dia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a:t>
            </a:r>
          </a:p>
          <a:p>
            <a:r>
              <a:rPr lang="pt-BR" sz="1200" kern="1200" dirty="0" smtClean="0">
                <a:solidFill>
                  <a:schemeClr val="tx1"/>
                </a:solidFill>
                <a:effectLst/>
                <a:latin typeface="+mn-lt"/>
                <a:ea typeface="+mn-ea"/>
                <a:cs typeface="+mn-cs"/>
              </a:rPr>
              <a:t>Para normalizar a vazão disponível de metano, este resultado foi ajustado de acordo com pressão e temperatura padronizados, sendo 1 </a:t>
            </a:r>
            <a:r>
              <a:rPr lang="pt-BR" sz="1200" kern="1200" dirty="0" err="1" smtClean="0">
                <a:solidFill>
                  <a:schemeClr val="tx1"/>
                </a:solidFill>
                <a:effectLst/>
                <a:latin typeface="+mn-lt"/>
                <a:ea typeface="+mn-ea"/>
                <a:cs typeface="+mn-cs"/>
              </a:rPr>
              <a:t>atm</a:t>
            </a:r>
            <a:r>
              <a:rPr lang="pt-BR" sz="1200" kern="1200" dirty="0" smtClean="0">
                <a:solidFill>
                  <a:schemeClr val="tx1"/>
                </a:solidFill>
                <a:effectLst/>
                <a:latin typeface="+mn-lt"/>
                <a:ea typeface="+mn-ea"/>
                <a:cs typeface="+mn-cs"/>
              </a:rPr>
              <a:t> e 0 °C, respectivamente, obtendo-se uma vazão disponível normalizada de 1.553,3 Nm³.dia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O resultado da vazão normalizada disponível de metano (Q</a:t>
            </a:r>
            <a:r>
              <a:rPr lang="pt-BR" sz="1200" kern="1200" baseline="-25000" dirty="0" smtClean="0">
                <a:solidFill>
                  <a:schemeClr val="tx1"/>
                </a:solidFill>
                <a:effectLst/>
                <a:latin typeface="+mn-lt"/>
                <a:ea typeface="+mn-ea"/>
                <a:cs typeface="+mn-cs"/>
              </a:rPr>
              <a:t>N</a:t>
            </a:r>
            <a:r>
              <a:rPr lang="en-US" sz="1200" kern="1200" baseline="-25000" dirty="0" smtClean="0">
                <a:solidFill>
                  <a:schemeClr val="tx1"/>
                </a:solidFill>
                <a:effectLst/>
                <a:latin typeface="+mn-lt"/>
                <a:ea typeface="+mn-ea"/>
                <a:cs typeface="+mn-cs"/>
              </a:rPr>
              <a:t>‑</a:t>
            </a:r>
            <a:r>
              <a:rPr lang="pt-BR" sz="1200" kern="1200" baseline="-25000" dirty="0" smtClean="0">
                <a:solidFill>
                  <a:schemeClr val="tx1"/>
                </a:solidFill>
                <a:effectLst/>
                <a:latin typeface="+mn-lt"/>
                <a:ea typeface="+mn-ea"/>
                <a:cs typeface="+mn-cs"/>
              </a:rPr>
              <a:t>Real</a:t>
            </a:r>
            <a:r>
              <a:rPr lang="en-US" sz="1200" kern="1200" baseline="-25000" dirty="0" smtClean="0">
                <a:solidFill>
                  <a:schemeClr val="tx1"/>
                </a:solidFill>
                <a:effectLst/>
                <a:latin typeface="+mn-lt"/>
                <a:ea typeface="+mn-ea"/>
                <a:cs typeface="+mn-cs"/>
              </a:rPr>
              <a:t>‑</a:t>
            </a:r>
            <a:r>
              <a:rPr lang="pt-BR" sz="1200" kern="1200" baseline="-25000" dirty="0" smtClean="0">
                <a:solidFill>
                  <a:schemeClr val="tx1"/>
                </a:solidFill>
                <a:effectLst/>
                <a:latin typeface="+mn-lt"/>
                <a:ea typeface="+mn-ea"/>
                <a:cs typeface="+mn-cs"/>
              </a:rPr>
              <a:t>CH4</a:t>
            </a:r>
            <a:r>
              <a:rPr lang="pt-BR" sz="1200" kern="1200" dirty="0" smtClean="0">
                <a:solidFill>
                  <a:schemeClr val="tx1"/>
                </a:solidFill>
                <a:effectLst/>
                <a:latin typeface="+mn-lt"/>
                <a:ea typeface="+mn-ea"/>
                <a:cs typeface="+mn-cs"/>
              </a:rPr>
              <a:t>) permitiu calcular o potencial elétrico disponível (P</a:t>
            </a:r>
            <a:r>
              <a:rPr lang="pt-BR" sz="1200" kern="1200" baseline="-25000" dirty="0" smtClean="0">
                <a:solidFill>
                  <a:schemeClr val="tx1"/>
                </a:solidFill>
                <a:effectLst/>
                <a:latin typeface="+mn-lt"/>
                <a:ea typeface="+mn-ea"/>
                <a:cs typeface="+mn-cs"/>
              </a:rPr>
              <a:t>E</a:t>
            </a:r>
            <a:r>
              <a:rPr lang="pt-BR" sz="1200" kern="1200" dirty="0" smtClean="0">
                <a:solidFill>
                  <a:schemeClr val="tx1"/>
                </a:solidFill>
                <a:effectLst/>
                <a:latin typeface="+mn-lt"/>
                <a:ea typeface="+mn-ea"/>
                <a:cs typeface="+mn-cs"/>
              </a:rPr>
              <a:t>), resultando em 2.514,9 kWh.dia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Comparando o resultado da ETE analisada com o estudo realizado por </a:t>
            </a:r>
            <a:r>
              <a:rPr lang="pt-BR" sz="1200" kern="1200" dirty="0" err="1" smtClean="0">
                <a:solidFill>
                  <a:schemeClr val="tx1"/>
                </a:solidFill>
                <a:effectLst/>
                <a:latin typeface="+mn-lt"/>
                <a:ea typeface="+mn-ea"/>
                <a:cs typeface="+mn-cs"/>
              </a:rPr>
              <a:t>Bilotta</a:t>
            </a:r>
            <a:r>
              <a:rPr lang="pt-BR" sz="1200" kern="1200" dirty="0" smtClean="0">
                <a:solidFill>
                  <a:schemeClr val="tx1"/>
                </a:solidFill>
                <a:effectLst/>
                <a:latin typeface="+mn-lt"/>
                <a:ea typeface="+mn-ea"/>
                <a:cs typeface="+mn-cs"/>
              </a:rPr>
              <a:t> e Ross (2015) na ETE Santa Quitéria (Curitiba/Paraná), foi possível observar que a ETE analisada apresentou-se mais eficiente no parâmetro de produção volumétrica de metano (vazão disponível), pois as perdas na fase líquida e gasosa foram menores nesta estação, resultando numa vazão disponível (</a:t>
            </a:r>
            <a:r>
              <a:rPr lang="pt-BR" sz="1200" kern="1200" dirty="0" err="1" smtClean="0">
                <a:solidFill>
                  <a:schemeClr val="tx1"/>
                </a:solidFill>
                <a:effectLst/>
                <a:latin typeface="+mn-lt"/>
                <a:ea typeface="+mn-ea"/>
                <a:cs typeface="+mn-cs"/>
              </a:rPr>
              <a:t>Q</a:t>
            </a:r>
            <a:r>
              <a:rPr lang="pt-BR" sz="1200" kern="1200" baseline="-25000" dirty="0" err="1" smtClean="0">
                <a:solidFill>
                  <a:schemeClr val="tx1"/>
                </a:solidFill>
                <a:effectLst/>
                <a:latin typeface="+mn-lt"/>
                <a:ea typeface="+mn-ea"/>
                <a:cs typeface="+mn-cs"/>
              </a:rPr>
              <a:t>Real</a:t>
            </a:r>
            <a:r>
              <a:rPr lang="en-US" sz="1200" kern="1200" baseline="-25000" dirty="0" smtClean="0">
                <a:solidFill>
                  <a:schemeClr val="tx1"/>
                </a:solidFill>
                <a:effectLst/>
                <a:latin typeface="+mn-lt"/>
                <a:ea typeface="+mn-ea"/>
                <a:cs typeface="+mn-cs"/>
              </a:rPr>
              <a:t>‑</a:t>
            </a:r>
            <a:r>
              <a:rPr lang="pt-BR" sz="1200" kern="1200" baseline="-25000" dirty="0" smtClean="0">
                <a:solidFill>
                  <a:schemeClr val="tx1"/>
                </a:solidFill>
                <a:effectLst/>
                <a:latin typeface="+mn-lt"/>
                <a:ea typeface="+mn-ea"/>
                <a:cs typeface="+mn-cs"/>
              </a:rPr>
              <a:t>CH4</a:t>
            </a:r>
            <a:r>
              <a:rPr lang="pt-BR" sz="1200" kern="1200" dirty="0" smtClean="0">
                <a:solidFill>
                  <a:schemeClr val="tx1"/>
                </a:solidFill>
                <a:effectLst/>
                <a:latin typeface="+mn-lt"/>
                <a:ea typeface="+mn-ea"/>
                <a:cs typeface="+mn-cs"/>
              </a:rPr>
              <a:t>) de 1.706,9 m³.dia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enquanto a ETE Santa Quitéria apresentou vazão disponível de 1.427,2 m³.dia</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Outro fator que justifica tal diferença na produção de metano é a eficiência de remoção de DQO das estações; enquanto a ETE analisada apresentou eficiência média de remoção de DQO de 83,7%, a ETE Santa Quitéria apresentou eficiência média de 65,6% nesta etapa do tratamento. Ressalta-se que a remoção de DQO em condições anaeróbicas é diretamente proporcional à produção de biogás.</a:t>
            </a:r>
          </a:p>
          <a:p>
            <a:endParaRPr lang="pt-BR" altLang="pt-BR" dirty="0" smtClean="0"/>
          </a:p>
        </p:txBody>
      </p:sp>
      <p:sp>
        <p:nvSpPr>
          <p:cNvPr id="522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64C40D1-3E9B-47D5-8FF0-DFA2772F4246}" type="slidenum">
              <a:rPr lang="pt-BR" altLang="pt-BR">
                <a:latin typeface="Calibri" pitchFamily="34" charset="0"/>
              </a:rPr>
              <a:pPr/>
              <a:t>16</a:t>
            </a:fld>
            <a:endParaRPr lang="pt-BR" altLang="pt-BR">
              <a:latin typeface="Calibri" pitchFamily="34" charset="0"/>
            </a:endParaRPr>
          </a:p>
        </p:txBody>
      </p:sp>
    </p:spTree>
    <p:extLst>
      <p:ext uri="{BB962C8B-B14F-4D97-AF65-F5344CB8AC3E}">
        <p14:creationId xmlns:p14="http://schemas.microsoft.com/office/powerpoint/2010/main" val="611570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Considerando a média dos dias do ano, adotou-se que um mês equivale a 30,4167 dias, logo, obteve-se um potencial de geração de energia elétrica mensal de 76.495,5 kWh.mês</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(adotando 65,0% de metano presente biogás).  De acordo com dados disponíveis no Sistema de Gestão de Consumo de Energia da EMBASA, a média do consumo mensal da ETE analisada entre os meses de janeiro a julho de 2016 foi de 88.693,0 kWh.mês</a:t>
            </a:r>
            <a:r>
              <a:rPr lang="pt-BR" sz="1200" kern="1200" baseline="30000" dirty="0" smtClean="0">
                <a:solidFill>
                  <a:schemeClr val="tx1"/>
                </a:solidFill>
                <a:effectLst/>
                <a:latin typeface="+mn-lt"/>
                <a:ea typeface="+mn-ea"/>
                <a:cs typeface="+mn-cs"/>
              </a:rPr>
              <a:t>-1</a:t>
            </a:r>
            <a:r>
              <a:rPr lang="pt-BR" sz="1200" kern="1200" dirty="0" smtClean="0">
                <a:solidFill>
                  <a:schemeClr val="tx1"/>
                </a:solidFill>
                <a:effectLst/>
                <a:latin typeface="+mn-lt"/>
                <a:ea typeface="+mn-ea"/>
                <a:cs typeface="+mn-cs"/>
              </a:rPr>
              <a:t>, conforme Tabela 3.</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kern="1200" dirty="0" smtClean="0">
                <a:solidFill>
                  <a:schemeClr val="tx1"/>
                </a:solidFill>
                <a:effectLst/>
                <a:latin typeface="+mn-lt"/>
                <a:ea typeface="+mn-ea"/>
                <a:cs typeface="+mn-cs"/>
              </a:rPr>
              <a:t>No que tange ao consumo de energia elétrica em estações de tratamento de esgoto, sabe-se que de 30% a 80% do consumo se concentra na fase biológica do processo de lodos ativados, sendo este o processo de tratamento de esgoto que mais demanda energia (WEF, 2002), justificando, portanto, a média de consumos de energia da ETE analisada e a importância de resultados promissores de projetos que visem reduzir o consumo de energia elétrica nas estações de tratamento.</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dirty="0" smtClean="0">
              <a:solidFill>
                <a:schemeClr val="tx1"/>
              </a:solidFill>
              <a:effectLst/>
              <a:latin typeface="+mn-lt"/>
              <a:ea typeface="+mn-ea"/>
              <a:cs typeface="+mn-cs"/>
            </a:endParaRPr>
          </a:p>
          <a:p>
            <a:endParaRPr lang="pt-BR" altLang="pt-BR" b="1" dirty="0" smtClean="0"/>
          </a:p>
        </p:txBody>
      </p:sp>
      <p:sp>
        <p:nvSpPr>
          <p:cNvPr id="522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64C40D1-3E9B-47D5-8FF0-DFA2772F4246}" type="slidenum">
              <a:rPr lang="pt-BR" altLang="pt-BR">
                <a:latin typeface="Calibri" pitchFamily="34" charset="0"/>
              </a:rPr>
              <a:pPr/>
              <a:t>17</a:t>
            </a:fld>
            <a:endParaRPr lang="pt-BR" altLang="pt-BR">
              <a:latin typeface="Calibri" pitchFamily="34" charset="0"/>
            </a:endParaRPr>
          </a:p>
        </p:txBody>
      </p:sp>
    </p:spTree>
    <p:extLst>
      <p:ext uri="{BB962C8B-B14F-4D97-AF65-F5344CB8AC3E}">
        <p14:creationId xmlns:p14="http://schemas.microsoft.com/office/powerpoint/2010/main" val="308387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77C5135-C6EC-4FEB-97E1-E7A17BEAE96C}" type="datetimeFigureOut">
              <a:rPr lang="pt-BR" smtClean="0"/>
              <a:t>28/05/2018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77C5135-C6EC-4FEB-97E1-E7A17BEAE96C}" type="datetimeFigureOut">
              <a:rPr lang="pt-BR" smtClean="0"/>
              <a:t>28/05/2018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28/05/2018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a:spLocks noGrp="1"/>
          </p:cNvSpPr>
          <p:nvPr>
            <p:ph type="subTitle" idx="4294967295"/>
          </p:nvPr>
        </p:nvSpPr>
        <p:spPr>
          <a:xfrm>
            <a:off x="683568" y="4365104"/>
            <a:ext cx="7776864" cy="1655762"/>
          </a:xfrm>
        </p:spPr>
        <p:txBody>
          <a:bodyPr>
            <a:normAutofit/>
          </a:bodyPr>
          <a:lstStyle/>
          <a:p>
            <a:r>
              <a:rPr lang="pt-BR" sz="2800" b="1" dirty="0">
                <a:solidFill>
                  <a:srgbClr val="002060"/>
                </a:solidFill>
              </a:rPr>
              <a:t>Tuane Nascimento Mendes Aragão</a:t>
            </a:r>
          </a:p>
          <a:p>
            <a:r>
              <a:rPr lang="pt-BR" sz="2800" b="1" dirty="0" smtClean="0">
                <a:solidFill>
                  <a:srgbClr val="002060"/>
                </a:solidFill>
              </a:rPr>
              <a:t>Prof. Dr. Ícaro </a:t>
            </a:r>
            <a:r>
              <a:rPr lang="pt-BR" sz="2800" b="1" dirty="0">
                <a:solidFill>
                  <a:srgbClr val="002060"/>
                </a:solidFill>
              </a:rPr>
              <a:t>Thiago Andrade </a:t>
            </a:r>
            <a:r>
              <a:rPr lang="pt-BR" sz="2800" b="1" dirty="0" smtClean="0">
                <a:solidFill>
                  <a:srgbClr val="002060"/>
                </a:solidFill>
              </a:rPr>
              <a:t>Moreira</a:t>
            </a:r>
            <a:endParaRPr lang="pt-BR" sz="2800" b="1" dirty="0">
              <a:solidFill>
                <a:srgbClr val="002060"/>
              </a:solidFill>
            </a:endParaRPr>
          </a:p>
        </p:txBody>
      </p:sp>
      <p:sp>
        <p:nvSpPr>
          <p:cNvPr id="5" name="Título 1"/>
          <p:cNvSpPr>
            <a:spLocks noGrp="1"/>
          </p:cNvSpPr>
          <p:nvPr>
            <p:ph type="ctrTitle" idx="4294967295"/>
          </p:nvPr>
        </p:nvSpPr>
        <p:spPr>
          <a:xfrm>
            <a:off x="683568" y="1268760"/>
            <a:ext cx="7956376" cy="2387600"/>
          </a:xfrm>
        </p:spPr>
        <p:txBody>
          <a:bodyPr anchor="ctr" anchorCtr="0">
            <a:normAutofit fontScale="90000"/>
          </a:bodyPr>
          <a:lstStyle/>
          <a:p>
            <a:r>
              <a:rPr lang="pt-BR" b="1" dirty="0">
                <a:solidFill>
                  <a:srgbClr val="002060"/>
                </a:solidFill>
              </a:rPr>
              <a:t>APROVEITAMENTO ENERGÉTICO DE BIOGÁS COMO PROPOSTA DE MELHORIA DO PROCESSO DE TRATAMENTO DE EFLUENTES DOMÉSTICOS: UM ESTUDO DE CASO</a:t>
            </a:r>
          </a:p>
        </p:txBody>
      </p:sp>
    </p:spTree>
    <p:extLst>
      <p:ext uri="{BB962C8B-B14F-4D97-AF65-F5344CB8AC3E}">
        <p14:creationId xmlns:p14="http://schemas.microsoft.com/office/powerpoint/2010/main" val="2602150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extLst>
          </p:cNvPr>
          <p:cNvSpPr txBox="1">
            <a:spLocks/>
          </p:cNvSpPr>
          <p:nvPr/>
        </p:nvSpPr>
        <p:spPr>
          <a:xfrm>
            <a:off x="2267744" y="-27384"/>
            <a:ext cx="4728516"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defPPr>
              <a:defRPr lang="pt-BR"/>
            </a:defPPr>
            <a:lvl1pPr algn="ctr">
              <a:spcBef>
                <a:spcPct val="0"/>
              </a:spcBef>
              <a:buNone/>
              <a:defRPr sz="4400" b="1">
                <a:solidFill>
                  <a:srgbClr val="0099FF"/>
                </a:solidFill>
                <a:effectLst>
                  <a:outerShdw blurRad="38100" dist="38100" dir="2700000" algn="tl">
                    <a:srgbClr val="000000">
                      <a:alpha val="43137"/>
                    </a:srgbClr>
                  </a:outerShdw>
                </a:effectLst>
                <a:latin typeface="+mj-lt"/>
                <a:ea typeface="+mj-ea"/>
                <a:cs typeface="+mj-cs"/>
              </a:defRPr>
            </a:lvl1pPr>
          </a:lstStyle>
          <a:p>
            <a:r>
              <a:rPr lang="pt-BR" altLang="pt-BR" sz="4000" dirty="0" smtClean="0">
                <a:solidFill>
                  <a:schemeClr val="accent1">
                    <a:lumMod val="75000"/>
                  </a:schemeClr>
                </a:solidFill>
                <a:latin typeface="Times New Roman" pitchFamily="18" charset="0"/>
                <a:cs typeface="Times New Roman" pitchFamily="18" charset="0"/>
              </a:rPr>
              <a:t>OBJETIVOS</a:t>
            </a:r>
            <a:endParaRPr lang="pt-BR" altLang="pt-BR" sz="4000" dirty="0">
              <a:solidFill>
                <a:schemeClr val="accent1">
                  <a:lumMod val="75000"/>
                </a:schemeClr>
              </a:solidFill>
              <a:latin typeface="Times New Roman" pitchFamily="18" charset="0"/>
              <a:cs typeface="Times New Roman" pitchFamily="18" charset="0"/>
            </a:endParaRPr>
          </a:p>
        </p:txBody>
      </p:sp>
      <p:sp>
        <p:nvSpPr>
          <p:cNvPr id="6" name="Retângulo 4"/>
          <p:cNvSpPr>
            <a:spLocks noChangeArrowheads="1"/>
          </p:cNvSpPr>
          <p:nvPr/>
        </p:nvSpPr>
        <p:spPr bwMode="auto">
          <a:xfrm>
            <a:off x="161318" y="764704"/>
            <a:ext cx="381353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eaLnBrk="1" hangingPunct="1"/>
            <a:r>
              <a:rPr lang="pt-BR" altLang="pt-BR" sz="2600" b="1" dirty="0">
                <a:solidFill>
                  <a:srgbClr val="002060"/>
                </a:solidFill>
                <a:latin typeface="Times New Roman" pitchFamily="18" charset="0"/>
                <a:cs typeface="Times New Roman" pitchFamily="18" charset="0"/>
              </a:rPr>
              <a:t>Geral:</a:t>
            </a:r>
          </a:p>
        </p:txBody>
      </p:sp>
      <p:sp>
        <p:nvSpPr>
          <p:cNvPr id="7" name="Retângulo 4"/>
          <p:cNvSpPr>
            <a:spLocks noChangeArrowheads="1"/>
          </p:cNvSpPr>
          <p:nvPr/>
        </p:nvSpPr>
        <p:spPr bwMode="auto">
          <a:xfrm>
            <a:off x="179512" y="1196752"/>
            <a:ext cx="874386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pt-BR" altLang="pt-BR" sz="2200" dirty="0">
                <a:solidFill>
                  <a:srgbClr val="002060"/>
                </a:solidFill>
                <a:latin typeface="Times New Roman" pitchFamily="18" charset="0"/>
                <a:cs typeface="Times New Roman" pitchFamily="18" charset="0"/>
              </a:rPr>
              <a:t>Avaliação do potencial energético do biogás concebido numa Estação de Tratamento de Esgoto (ETE) e estimativa da emissão evitada de metano (CH</a:t>
            </a:r>
            <a:r>
              <a:rPr lang="pt-BR" altLang="pt-BR" sz="2200" baseline="-25000" dirty="0">
                <a:solidFill>
                  <a:srgbClr val="002060"/>
                </a:solidFill>
                <a:latin typeface="Times New Roman" pitchFamily="18" charset="0"/>
                <a:cs typeface="Times New Roman" pitchFamily="18" charset="0"/>
              </a:rPr>
              <a:t>4</a:t>
            </a:r>
            <a:r>
              <a:rPr lang="pt-BR" altLang="pt-BR" sz="2200" dirty="0">
                <a:solidFill>
                  <a:srgbClr val="002060"/>
                </a:solidFill>
                <a:latin typeface="Times New Roman" pitchFamily="18" charset="0"/>
                <a:cs typeface="Times New Roman" pitchFamily="18" charset="0"/>
              </a:rPr>
              <a:t>).</a:t>
            </a:r>
          </a:p>
        </p:txBody>
      </p:sp>
      <p:graphicFrame>
        <p:nvGraphicFramePr>
          <p:cNvPr id="8" name="Diagrama 7"/>
          <p:cNvGraphicFramePr/>
          <p:nvPr>
            <p:extLst>
              <p:ext uri="{D42A27DB-BD31-4B8C-83A1-F6EECF244321}">
                <p14:modId xmlns:p14="http://schemas.microsoft.com/office/powerpoint/2010/main" val="1444406868"/>
              </p:ext>
            </p:extLst>
          </p:nvPr>
        </p:nvGraphicFramePr>
        <p:xfrm>
          <a:off x="-108520" y="2453226"/>
          <a:ext cx="8928992" cy="3136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tângulo 3"/>
          <p:cNvSpPr>
            <a:spLocks noChangeArrowheads="1"/>
          </p:cNvSpPr>
          <p:nvPr/>
        </p:nvSpPr>
        <p:spPr bwMode="auto">
          <a:xfrm>
            <a:off x="139092" y="2360811"/>
            <a:ext cx="2711844"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eaLnBrk="1" hangingPunct="1"/>
            <a:r>
              <a:rPr lang="pt-BR" altLang="pt-BR" sz="2600" b="1" dirty="0">
                <a:solidFill>
                  <a:srgbClr val="002060"/>
                </a:solidFill>
                <a:latin typeface="Times New Roman" pitchFamily="18" charset="0"/>
                <a:cs typeface="Times New Roman" pitchFamily="18" charset="0"/>
              </a:rPr>
              <a:t>Específicos: </a:t>
            </a:r>
          </a:p>
        </p:txBody>
      </p:sp>
    </p:spTree>
    <p:extLst>
      <p:ext uri="{BB962C8B-B14F-4D97-AF65-F5344CB8AC3E}">
        <p14:creationId xmlns:p14="http://schemas.microsoft.com/office/powerpoint/2010/main" val="3911808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extLst>
          </p:cNvPr>
          <p:cNvSpPr txBox="1">
            <a:spLocks/>
          </p:cNvSpPr>
          <p:nvPr/>
        </p:nvSpPr>
        <p:spPr>
          <a:xfrm>
            <a:off x="2267744" y="-27384"/>
            <a:ext cx="4728516"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defPPr>
              <a:defRPr lang="pt-BR"/>
            </a:defPPr>
            <a:lvl1pPr algn="ctr">
              <a:spcBef>
                <a:spcPct val="0"/>
              </a:spcBef>
              <a:buNone/>
              <a:defRPr sz="4400" b="1">
                <a:solidFill>
                  <a:srgbClr val="0099FF"/>
                </a:solidFill>
                <a:effectLst>
                  <a:outerShdw blurRad="38100" dist="38100" dir="2700000" algn="tl">
                    <a:srgbClr val="000000">
                      <a:alpha val="43137"/>
                    </a:srgbClr>
                  </a:outerShdw>
                </a:effectLst>
                <a:latin typeface="+mj-lt"/>
                <a:ea typeface="+mj-ea"/>
                <a:cs typeface="+mj-cs"/>
              </a:defRPr>
            </a:lvl1pPr>
          </a:lstStyle>
          <a:p>
            <a:r>
              <a:rPr lang="pt-BR" altLang="pt-BR" sz="4000" dirty="0" smtClean="0">
                <a:solidFill>
                  <a:schemeClr val="accent1">
                    <a:lumMod val="75000"/>
                  </a:schemeClr>
                </a:solidFill>
                <a:latin typeface="Times New Roman" pitchFamily="18" charset="0"/>
                <a:cs typeface="Times New Roman" pitchFamily="18" charset="0"/>
              </a:rPr>
              <a:t>METODOLOGIA</a:t>
            </a:r>
            <a:endParaRPr lang="pt-BR" altLang="pt-BR" sz="4000" dirty="0">
              <a:solidFill>
                <a:schemeClr val="accent1">
                  <a:lumMod val="75000"/>
                </a:schemeClr>
              </a:solidFill>
              <a:latin typeface="Times New Roman" pitchFamily="18" charset="0"/>
              <a:cs typeface="Times New Roman" pitchFamily="18" charset="0"/>
            </a:endParaRPr>
          </a:p>
        </p:txBody>
      </p:sp>
      <p:sp>
        <p:nvSpPr>
          <p:cNvPr id="9" name="Espaço Reservado para Conteúdo 2"/>
          <p:cNvSpPr txBox="1">
            <a:spLocks/>
          </p:cNvSpPr>
          <p:nvPr/>
        </p:nvSpPr>
        <p:spPr>
          <a:xfrm>
            <a:off x="1216769" y="764704"/>
            <a:ext cx="6830466" cy="4341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pt-BR" sz="2400" b="1" dirty="0" smtClean="0">
                <a:solidFill>
                  <a:srgbClr val="002060"/>
                </a:solidFill>
                <a:latin typeface="Times New Roman" pitchFamily="18" charset="0"/>
                <a:cs typeface="Times New Roman" pitchFamily="18" charset="0"/>
              </a:rPr>
              <a:t>ESTUDO DE CASO</a:t>
            </a:r>
          </a:p>
        </p:txBody>
      </p:sp>
      <p:grpSp>
        <p:nvGrpSpPr>
          <p:cNvPr id="12" name="Agrupar 5">
            <a:extLst>
              <a:ext uri="{FF2B5EF4-FFF2-40B4-BE49-F238E27FC236}"/>
            </a:extLst>
          </p:cNvPr>
          <p:cNvGrpSpPr/>
          <p:nvPr/>
        </p:nvGrpSpPr>
        <p:grpSpPr>
          <a:xfrm>
            <a:off x="3094271" y="1196752"/>
            <a:ext cx="3061905" cy="1514228"/>
            <a:chOff x="2118296" y="556013"/>
            <a:chExt cx="4151951" cy="1304542"/>
          </a:xfrm>
          <a:scene3d>
            <a:camera prst="orthographicFront"/>
            <a:lightRig rig="flat" dir="t"/>
          </a:scene3d>
        </p:grpSpPr>
        <p:sp>
          <p:nvSpPr>
            <p:cNvPr id="13" name="Retângulo 12">
              <a:extLst>
                <a:ext uri="{FF2B5EF4-FFF2-40B4-BE49-F238E27FC236}"/>
              </a:extLst>
            </p:cNvPr>
            <p:cNvSpPr/>
            <p:nvPr/>
          </p:nvSpPr>
          <p:spPr>
            <a:xfrm>
              <a:off x="2118296" y="556013"/>
              <a:ext cx="4151951" cy="1304542"/>
            </a:xfrm>
            <a:prstGeom prst="rect">
              <a:avLst/>
            </a:prstGeom>
            <a:solidFill>
              <a:schemeClr val="accent4">
                <a:lumMod val="20000"/>
                <a:lumOff val="80000"/>
              </a:schemeClr>
            </a:solidFill>
            <a:sp3d prstMaterial="dkEdge">
              <a:bevelT w="8200" h="38100"/>
            </a:sp3d>
          </p:spPr>
          <p:style>
            <a:lnRef idx="0">
              <a:schemeClr val="lt1">
                <a:hueOff val="0"/>
                <a:satOff val="0"/>
                <a:lumOff val="0"/>
                <a:alphaOff val="0"/>
              </a:schemeClr>
            </a:lnRef>
            <a:fillRef idx="2">
              <a:scrgbClr r="0" g="0" b="0"/>
            </a:fillRef>
            <a:effectRef idx="1">
              <a:schemeClr val="accent4">
                <a:hueOff val="0"/>
                <a:satOff val="0"/>
                <a:lumOff val="0"/>
                <a:alphaOff val="0"/>
              </a:schemeClr>
            </a:effectRef>
            <a:fontRef idx="minor">
              <a:schemeClr val="dk1"/>
            </a:fontRef>
          </p:style>
        </p:sp>
        <p:sp>
          <p:nvSpPr>
            <p:cNvPr id="14" name="CaixaDeTexto 13">
              <a:extLst>
                <a:ext uri="{FF2B5EF4-FFF2-40B4-BE49-F238E27FC236}"/>
              </a:extLst>
            </p:cNvPr>
            <p:cNvSpPr txBox="1"/>
            <p:nvPr/>
          </p:nvSpPr>
          <p:spPr>
            <a:xfrm>
              <a:off x="2118296" y="556013"/>
              <a:ext cx="4151951" cy="1304542"/>
            </a:xfrm>
            <a:prstGeom prst="rect">
              <a:avLst/>
            </a:prstGeom>
            <a:sp3d/>
          </p:spPr>
          <p:style>
            <a:lnRef idx="0">
              <a:scrgbClr r="0" g="0" b="0"/>
            </a:lnRef>
            <a:fillRef idx="0">
              <a:scrgbClr r="0" g="0" b="0"/>
            </a:fillRef>
            <a:effectRef idx="0">
              <a:scrgbClr r="0" g="0" b="0"/>
            </a:effectRef>
            <a:fontRef idx="minor">
              <a:schemeClr val="dk1"/>
            </a:fontRef>
          </p:style>
          <p:txBody>
            <a:bodyPr lIns="76200" tIns="76200" rIns="76200" bIns="76200" spcCol="1270" anchor="ctr"/>
            <a:lstStyle/>
            <a:p>
              <a:pPr algn="ctr" defTabSz="889000" fontAlgn="auto">
                <a:defRPr/>
              </a:pPr>
              <a:r>
                <a:rPr lang="pt-BR" sz="2200" dirty="0">
                  <a:solidFill>
                    <a:srgbClr val="002060"/>
                  </a:solidFill>
                  <a:latin typeface="Times New Roman" pitchFamily="18" charset="0"/>
                  <a:cs typeface="Times New Roman" pitchFamily="18" charset="0"/>
                </a:rPr>
                <a:t>Estimativa da produção de metano e da energia disponibilizada pela ETE</a:t>
              </a:r>
            </a:p>
            <a:p>
              <a:pPr algn="ctr" defTabSz="889000" fontAlgn="auto">
                <a:spcAft>
                  <a:spcPts val="300"/>
                </a:spcAft>
                <a:defRPr/>
              </a:pPr>
              <a:r>
                <a:rPr lang="pt-BR" b="1" dirty="0">
                  <a:solidFill>
                    <a:srgbClr val="002060"/>
                  </a:solidFill>
                  <a:latin typeface="Times New Roman" pitchFamily="18" charset="0"/>
                  <a:cs typeface="Times New Roman" pitchFamily="18" charset="0"/>
                </a:rPr>
                <a:t>(Modelo Matemático – Lobato 2011)</a:t>
              </a:r>
              <a:endParaRPr lang="pt-BR" dirty="0">
                <a:latin typeface="Times New Roman" pitchFamily="18" charset="0"/>
                <a:cs typeface="Times New Roman" pitchFamily="18" charset="0"/>
              </a:endParaRPr>
            </a:p>
          </p:txBody>
        </p:sp>
      </p:grpSp>
      <p:grpSp>
        <p:nvGrpSpPr>
          <p:cNvPr id="15" name="Agrupar 6">
            <a:extLst>
              <a:ext uri="{FF2B5EF4-FFF2-40B4-BE49-F238E27FC236}"/>
            </a:extLst>
          </p:cNvPr>
          <p:cNvGrpSpPr/>
          <p:nvPr/>
        </p:nvGrpSpPr>
        <p:grpSpPr>
          <a:xfrm>
            <a:off x="6300192" y="1198812"/>
            <a:ext cx="2736304" cy="1514228"/>
            <a:chOff x="6779343" y="556013"/>
            <a:chExt cx="4151951" cy="1304542"/>
          </a:xfrm>
          <a:scene3d>
            <a:camera prst="orthographicFront"/>
            <a:lightRig rig="flat" dir="t"/>
          </a:scene3d>
        </p:grpSpPr>
        <p:sp>
          <p:nvSpPr>
            <p:cNvPr id="16" name="Retângulo 15">
              <a:extLst>
                <a:ext uri="{FF2B5EF4-FFF2-40B4-BE49-F238E27FC236}"/>
              </a:extLst>
            </p:cNvPr>
            <p:cNvSpPr/>
            <p:nvPr/>
          </p:nvSpPr>
          <p:spPr>
            <a:xfrm>
              <a:off x="6779343" y="556013"/>
              <a:ext cx="4151951" cy="1304542"/>
            </a:xfrm>
            <a:prstGeom prst="rect">
              <a:avLst/>
            </a:prstGeom>
            <a:solidFill>
              <a:srgbClr val="CCFFCC"/>
            </a:solidFill>
            <a:sp3d prstMaterial="dkEdge">
              <a:bevelT w="8200" h="38100"/>
            </a:sp3d>
          </p:spPr>
          <p:style>
            <a:lnRef idx="0">
              <a:schemeClr val="lt1">
                <a:hueOff val="0"/>
                <a:satOff val="0"/>
                <a:lumOff val="0"/>
                <a:alphaOff val="0"/>
              </a:schemeClr>
            </a:lnRef>
            <a:fillRef idx="2">
              <a:scrgbClr r="0" g="0" b="0"/>
            </a:fillRef>
            <a:effectRef idx="1">
              <a:schemeClr val="accent4">
                <a:hueOff val="5197846"/>
                <a:satOff val="-23984"/>
                <a:lumOff val="883"/>
                <a:alphaOff val="0"/>
              </a:schemeClr>
            </a:effectRef>
            <a:fontRef idx="minor">
              <a:schemeClr val="dk1"/>
            </a:fontRef>
          </p:style>
        </p:sp>
        <p:sp>
          <p:nvSpPr>
            <p:cNvPr id="17" name="CaixaDeTexto 16">
              <a:extLst>
                <a:ext uri="{FF2B5EF4-FFF2-40B4-BE49-F238E27FC236}"/>
              </a:extLst>
            </p:cNvPr>
            <p:cNvSpPr txBox="1"/>
            <p:nvPr/>
          </p:nvSpPr>
          <p:spPr>
            <a:xfrm>
              <a:off x="6779343" y="556013"/>
              <a:ext cx="4151951" cy="1304542"/>
            </a:xfrm>
            <a:prstGeom prst="rect">
              <a:avLst/>
            </a:prstGeom>
            <a:sp3d/>
          </p:spPr>
          <p:style>
            <a:lnRef idx="0">
              <a:scrgbClr r="0" g="0" b="0"/>
            </a:lnRef>
            <a:fillRef idx="0">
              <a:scrgbClr r="0" g="0" b="0"/>
            </a:fillRef>
            <a:effectRef idx="0">
              <a:scrgbClr r="0" g="0" b="0"/>
            </a:effectRef>
            <a:fontRef idx="minor">
              <a:schemeClr val="dk1"/>
            </a:fontRef>
          </p:style>
          <p:txBody>
            <a:bodyPr lIns="76200" tIns="76200" rIns="76200" bIns="76200" spcCol="1270" anchor="ctr"/>
            <a:lstStyle/>
            <a:p>
              <a:pPr algn="ctr" defTabSz="889000" fontAlgn="auto">
                <a:defRPr/>
              </a:pPr>
              <a:r>
                <a:rPr lang="pt-BR" sz="2200" dirty="0">
                  <a:solidFill>
                    <a:srgbClr val="002060"/>
                  </a:solidFill>
                  <a:latin typeface="Times New Roman" pitchFamily="18" charset="0"/>
                  <a:cs typeface="Times New Roman" pitchFamily="18" charset="0"/>
                </a:rPr>
                <a:t>Estimativa da emissão evitada de metano</a:t>
              </a:r>
            </a:p>
            <a:p>
              <a:pPr algn="ctr" defTabSz="889000" fontAlgn="auto">
                <a:defRPr/>
              </a:pPr>
              <a:r>
                <a:rPr lang="pt-BR" b="1" dirty="0">
                  <a:solidFill>
                    <a:srgbClr val="002060"/>
                  </a:solidFill>
                  <a:latin typeface="Times New Roman" pitchFamily="18" charset="0"/>
                  <a:cs typeface="Times New Roman" pitchFamily="18" charset="0"/>
                </a:rPr>
                <a:t>(Modelo Matemático – Lobato 2011)</a:t>
              </a:r>
              <a:endParaRPr lang="pt-BR" dirty="0">
                <a:latin typeface="Times New Roman" pitchFamily="18" charset="0"/>
                <a:cs typeface="Times New Roman" pitchFamily="18" charset="0"/>
              </a:endParaRPr>
            </a:p>
          </p:txBody>
        </p:sp>
      </p:grpSp>
      <p:grpSp>
        <p:nvGrpSpPr>
          <p:cNvPr id="18" name="Agrupar 7">
            <a:extLst>
              <a:ext uri="{FF2B5EF4-FFF2-40B4-BE49-F238E27FC236}"/>
            </a:extLst>
          </p:cNvPr>
          <p:cNvGrpSpPr/>
          <p:nvPr/>
        </p:nvGrpSpPr>
        <p:grpSpPr>
          <a:xfrm>
            <a:off x="65780" y="1196752"/>
            <a:ext cx="2850036" cy="1514228"/>
            <a:chOff x="4150845" y="2063103"/>
            <a:chExt cx="4513584" cy="1304542"/>
          </a:xfrm>
          <a:scene3d>
            <a:camera prst="orthographicFront"/>
            <a:lightRig rig="flat" dir="t"/>
          </a:scene3d>
        </p:grpSpPr>
        <p:sp>
          <p:nvSpPr>
            <p:cNvPr id="19" name="Retângulo 18">
              <a:extLst>
                <a:ext uri="{FF2B5EF4-FFF2-40B4-BE49-F238E27FC236}"/>
              </a:extLst>
            </p:cNvPr>
            <p:cNvSpPr/>
            <p:nvPr/>
          </p:nvSpPr>
          <p:spPr>
            <a:xfrm>
              <a:off x="4150845" y="2063103"/>
              <a:ext cx="4513584" cy="1304542"/>
            </a:xfrm>
            <a:prstGeom prst="rect">
              <a:avLst/>
            </a:prstGeom>
            <a:solidFill>
              <a:schemeClr val="accent5">
                <a:lumMod val="20000"/>
                <a:lumOff val="80000"/>
              </a:schemeClr>
            </a:solidFill>
            <a:sp3d prstMaterial="dkEdge">
              <a:bevelT w="8200" h="38100"/>
            </a:sp3d>
          </p:spPr>
          <p:style>
            <a:lnRef idx="0">
              <a:schemeClr val="lt1">
                <a:hueOff val="0"/>
                <a:satOff val="0"/>
                <a:lumOff val="0"/>
                <a:alphaOff val="0"/>
              </a:schemeClr>
            </a:lnRef>
            <a:fillRef idx="2">
              <a:scrgbClr r="0" g="0" b="0"/>
            </a:fillRef>
            <a:effectRef idx="1">
              <a:schemeClr val="accent4">
                <a:hueOff val="10395692"/>
                <a:satOff val="-47968"/>
                <a:lumOff val="1765"/>
                <a:alphaOff val="0"/>
              </a:schemeClr>
            </a:effectRef>
            <a:fontRef idx="minor">
              <a:schemeClr val="dk1"/>
            </a:fontRef>
          </p:style>
        </p:sp>
        <p:sp>
          <p:nvSpPr>
            <p:cNvPr id="20" name="CaixaDeTexto 19">
              <a:extLst>
                <a:ext uri="{FF2B5EF4-FFF2-40B4-BE49-F238E27FC236}"/>
              </a:extLst>
            </p:cNvPr>
            <p:cNvSpPr txBox="1"/>
            <p:nvPr/>
          </p:nvSpPr>
          <p:spPr>
            <a:xfrm>
              <a:off x="4150845" y="2063103"/>
              <a:ext cx="4513584" cy="1304542"/>
            </a:xfrm>
            <a:prstGeom prst="rect">
              <a:avLst/>
            </a:prstGeom>
            <a:sp3d/>
          </p:spPr>
          <p:style>
            <a:lnRef idx="0">
              <a:scrgbClr r="0" g="0" b="0"/>
            </a:lnRef>
            <a:fillRef idx="0">
              <a:scrgbClr r="0" g="0" b="0"/>
            </a:fillRef>
            <a:effectRef idx="0">
              <a:scrgbClr r="0" g="0" b="0"/>
            </a:effectRef>
            <a:fontRef idx="minor">
              <a:schemeClr val="dk1"/>
            </a:fontRef>
          </p:style>
          <p:txBody>
            <a:bodyPr lIns="76200" tIns="76200" rIns="76200" bIns="76200" spcCol="1270" anchor="ctr"/>
            <a:lstStyle/>
            <a:p>
              <a:pPr algn="ctr" defTabSz="889000" fontAlgn="auto">
                <a:spcAft>
                  <a:spcPct val="35000"/>
                </a:spcAft>
                <a:defRPr/>
              </a:pPr>
              <a:r>
                <a:rPr lang="pt-BR" sz="2200" dirty="0">
                  <a:solidFill>
                    <a:srgbClr val="002060"/>
                  </a:solidFill>
                  <a:latin typeface="Times New Roman" pitchFamily="18" charset="0"/>
                  <a:cs typeface="Times New Roman" pitchFamily="18" charset="0"/>
                </a:rPr>
                <a:t>Revisão Bibliográfica e levantamento de dados</a:t>
              </a:r>
            </a:p>
          </p:txBody>
        </p:sp>
      </p:grpSp>
      <p:graphicFrame>
        <p:nvGraphicFramePr>
          <p:cNvPr id="21" name="Tabela 20"/>
          <p:cNvGraphicFramePr>
            <a:graphicFrameLocks noGrp="1"/>
          </p:cNvGraphicFramePr>
          <p:nvPr>
            <p:extLst>
              <p:ext uri="{D42A27DB-BD31-4B8C-83A1-F6EECF244321}">
                <p14:modId xmlns:p14="http://schemas.microsoft.com/office/powerpoint/2010/main" val="2480453962"/>
              </p:ext>
            </p:extLst>
          </p:nvPr>
        </p:nvGraphicFramePr>
        <p:xfrm>
          <a:off x="144016" y="3284984"/>
          <a:ext cx="8244408" cy="1868404"/>
        </p:xfrm>
        <a:graphic>
          <a:graphicData uri="http://schemas.openxmlformats.org/drawingml/2006/table">
            <a:tbl>
              <a:tblPr firstRow="1" bandRow="1">
                <a:tableStyleId>{69CF1AB2-1976-4502-BF36-3FF5EA218861}</a:tableStyleId>
              </a:tblPr>
              <a:tblGrid>
                <a:gridCol w="5208631"/>
                <a:gridCol w="3035777"/>
              </a:tblGrid>
              <a:tr h="296689">
                <a:tc>
                  <a:txBody>
                    <a:bodyPr/>
                    <a:lstStyle/>
                    <a:p>
                      <a:pPr algn="ctr"/>
                      <a:r>
                        <a:rPr lang="pt-BR" altLang="pt-BR" sz="1800" b="1" dirty="0" smtClean="0">
                          <a:latin typeface="Times New Roman" pitchFamily="18" charset="0"/>
                          <a:cs typeface="Times New Roman" pitchFamily="18" charset="0"/>
                        </a:rPr>
                        <a:t>LOCALIZAÇÃO</a:t>
                      </a:r>
                      <a:endParaRPr lang="pt-BR" sz="1800" b="1" dirty="0">
                        <a:solidFill>
                          <a:schemeClr val="tx1"/>
                        </a:solidFill>
                        <a:latin typeface="Times New Roman" pitchFamily="18" charset="0"/>
                        <a:cs typeface="Times New Roman" pitchFamily="18" charset="0"/>
                      </a:endParaRPr>
                    </a:p>
                  </a:txBody>
                  <a:tcPr marL="121901" marR="121901" marT="45715" marB="4571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altLang="pt-BR" sz="1800" b="1" dirty="0" smtClean="0">
                          <a:latin typeface="Times New Roman" pitchFamily="18" charset="0"/>
                          <a:cs typeface="Times New Roman" pitchFamily="18" charset="0"/>
                        </a:rPr>
                        <a:t>ESTADO DA BAHIA</a:t>
                      </a:r>
                      <a:endParaRPr lang="pt-BR" sz="1800" b="1" dirty="0">
                        <a:latin typeface="Times New Roman" pitchFamily="18" charset="0"/>
                        <a:cs typeface="Times New Roman" pitchFamily="18" charset="0"/>
                      </a:endParaRPr>
                    </a:p>
                  </a:txBody>
                  <a:tcPr marL="121901" marR="121901" marT="45715" marB="45715"/>
                </a:tc>
              </a:tr>
              <a:tr h="296689">
                <a:tc>
                  <a:txBody>
                    <a:bodyPr/>
                    <a:lstStyle/>
                    <a:p>
                      <a:pPr algn="ctr"/>
                      <a:r>
                        <a:rPr lang="pt-BR" altLang="pt-BR" sz="1800" b="1" dirty="0" smtClean="0">
                          <a:latin typeface="Times New Roman" pitchFamily="18" charset="0"/>
                          <a:cs typeface="Times New Roman" pitchFamily="18" charset="0"/>
                        </a:rPr>
                        <a:t>VAZÃO MÉDIA DA ESTAÇÃO</a:t>
                      </a:r>
                      <a:endParaRPr lang="pt-BR" sz="1800" b="1" dirty="0">
                        <a:solidFill>
                          <a:srgbClr val="002060"/>
                        </a:solidFill>
                        <a:latin typeface="Times New Roman" pitchFamily="18" charset="0"/>
                        <a:cs typeface="Times New Roman" pitchFamily="18" charset="0"/>
                      </a:endParaRPr>
                    </a:p>
                  </a:txBody>
                  <a:tcPr marL="121901" marR="121901" marT="45715" marB="4571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altLang="pt-BR" sz="1800" b="1" dirty="0" smtClean="0">
                          <a:latin typeface="Times New Roman" pitchFamily="18" charset="0"/>
                          <a:cs typeface="Times New Roman" pitchFamily="18" charset="0"/>
                        </a:rPr>
                        <a:t>12.785,6 m³.dia</a:t>
                      </a:r>
                      <a:r>
                        <a:rPr lang="pt-BR" altLang="pt-BR" sz="1800" b="1" baseline="30000" dirty="0" smtClean="0">
                          <a:latin typeface="Times New Roman" pitchFamily="18" charset="0"/>
                          <a:cs typeface="Times New Roman" pitchFamily="18" charset="0"/>
                        </a:rPr>
                        <a:t>-1</a:t>
                      </a:r>
                      <a:endParaRPr lang="pt-BR" altLang="pt-BR" sz="1800" b="1" i="1" dirty="0" smtClean="0">
                        <a:solidFill>
                          <a:srgbClr val="002060"/>
                        </a:solidFill>
                        <a:latin typeface="Times New Roman" panose="02020603050405020304" pitchFamily="18" charset="0"/>
                        <a:cs typeface="Times New Roman" panose="02020603050405020304" pitchFamily="18" charset="0"/>
                      </a:endParaRPr>
                    </a:p>
                  </a:txBody>
                  <a:tcPr marL="121901" marR="121901" marT="45715" marB="45715"/>
                </a:tc>
              </a:tr>
              <a:tr h="296689">
                <a:tc>
                  <a:txBody>
                    <a:bodyPr/>
                    <a:lstStyle/>
                    <a:p>
                      <a:pPr algn="ctr"/>
                      <a:r>
                        <a:rPr lang="pt-BR" altLang="pt-BR" sz="1800" b="1" dirty="0" smtClean="0">
                          <a:latin typeface="Times New Roman" pitchFamily="18" charset="0"/>
                          <a:cs typeface="Times New Roman" pitchFamily="18" charset="0"/>
                        </a:rPr>
                        <a:t>DQO Afluente</a:t>
                      </a:r>
                      <a:endParaRPr lang="pt-BR" sz="1800" b="1" dirty="0">
                        <a:solidFill>
                          <a:srgbClr val="002060"/>
                        </a:solidFill>
                        <a:latin typeface="Times New Roman" pitchFamily="18" charset="0"/>
                        <a:cs typeface="Times New Roman" pitchFamily="18" charset="0"/>
                      </a:endParaRPr>
                    </a:p>
                  </a:txBody>
                  <a:tcPr marL="121901" marR="121901" marT="45715" marB="4571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altLang="pt-BR" sz="1800" b="1" dirty="0" smtClean="0">
                          <a:latin typeface="Times New Roman" pitchFamily="18" charset="0"/>
                          <a:cs typeface="Times New Roman" pitchFamily="18" charset="0"/>
                        </a:rPr>
                        <a:t>9.063,1 kg.dia</a:t>
                      </a:r>
                      <a:r>
                        <a:rPr lang="pt-BR" altLang="pt-BR" sz="1800" b="1" baseline="30000" dirty="0" smtClean="0">
                          <a:latin typeface="Times New Roman" pitchFamily="18" charset="0"/>
                          <a:cs typeface="Times New Roman" pitchFamily="18" charset="0"/>
                        </a:rPr>
                        <a:t>-1</a:t>
                      </a:r>
                      <a:endParaRPr lang="pt-BR" altLang="pt-BR" sz="1800" b="1" dirty="0" smtClean="0">
                        <a:solidFill>
                          <a:srgbClr val="002060"/>
                        </a:solidFill>
                        <a:latin typeface="Times New Roman" panose="02020603050405020304" pitchFamily="18" charset="0"/>
                        <a:cs typeface="Times New Roman" panose="02020603050405020304" pitchFamily="18" charset="0"/>
                      </a:endParaRPr>
                    </a:p>
                  </a:txBody>
                  <a:tcPr marL="121901" marR="121901" marT="45715" marB="45715"/>
                </a:tc>
              </a:tr>
              <a:tr h="385577">
                <a:tc>
                  <a:txBody>
                    <a:bodyPr/>
                    <a:lstStyle/>
                    <a:p>
                      <a:pPr algn="ctr"/>
                      <a:r>
                        <a:rPr lang="pt-BR" altLang="pt-BR" sz="1800" b="1" dirty="0" smtClean="0">
                          <a:latin typeface="Times New Roman" pitchFamily="18" charset="0"/>
                          <a:cs typeface="Times New Roman" pitchFamily="18" charset="0"/>
                        </a:rPr>
                        <a:t>CONSUMO MÉDIO DE ENERGIA ELÉTRICA</a:t>
                      </a:r>
                      <a:endParaRPr lang="pt-BR" sz="1800" b="1" dirty="0">
                        <a:solidFill>
                          <a:srgbClr val="002060"/>
                        </a:solidFill>
                        <a:latin typeface="Times New Roman" pitchFamily="18" charset="0"/>
                        <a:cs typeface="Times New Roman" pitchFamily="18" charset="0"/>
                      </a:endParaRPr>
                    </a:p>
                  </a:txBody>
                  <a:tcPr marL="121901" marR="121901" marT="45715" marB="4571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altLang="pt-BR" sz="1800" b="1" dirty="0" smtClean="0">
                          <a:latin typeface="Times New Roman" pitchFamily="18" charset="0"/>
                          <a:cs typeface="Times New Roman" pitchFamily="18" charset="0"/>
                        </a:rPr>
                        <a:t>88.693,0 kWh.mês</a:t>
                      </a:r>
                      <a:r>
                        <a:rPr lang="pt-BR" altLang="pt-BR" sz="1800" b="1" baseline="30000" dirty="0" smtClean="0">
                          <a:latin typeface="Times New Roman" pitchFamily="18" charset="0"/>
                          <a:cs typeface="Times New Roman" pitchFamily="18" charset="0"/>
                        </a:rPr>
                        <a:t>-1</a:t>
                      </a:r>
                      <a:endParaRPr lang="pt-BR" altLang="pt-BR" sz="1800" b="1" dirty="0" smtClean="0">
                        <a:solidFill>
                          <a:srgbClr val="002060"/>
                        </a:solidFill>
                        <a:latin typeface="Times New Roman" pitchFamily="18" charset="0"/>
                        <a:cs typeface="Times New Roman" pitchFamily="18" charset="0"/>
                      </a:endParaRPr>
                    </a:p>
                  </a:txBody>
                  <a:tcPr marL="121901" marR="121901" marT="45715" marB="45715"/>
                </a:tc>
              </a:tr>
              <a:tr h="385577">
                <a:tc>
                  <a:txBody>
                    <a:bodyPr/>
                    <a:lstStyle/>
                    <a:p>
                      <a:pPr algn="ctr"/>
                      <a:r>
                        <a:rPr lang="pt-BR" altLang="pt-BR" sz="1800" b="1" dirty="0" smtClean="0">
                          <a:latin typeface="Times New Roman" pitchFamily="18" charset="0"/>
                          <a:cs typeface="Times New Roman" pitchFamily="18" charset="0"/>
                        </a:rPr>
                        <a:t>DESPESA MÉDIA COM ENERGIA ELÉTRICA</a:t>
                      </a:r>
                      <a:endParaRPr lang="pt-BR" sz="1800" b="1" dirty="0">
                        <a:solidFill>
                          <a:srgbClr val="002060"/>
                        </a:solidFill>
                        <a:latin typeface="Times New Roman" pitchFamily="18" charset="0"/>
                        <a:cs typeface="Times New Roman" pitchFamily="18" charset="0"/>
                      </a:endParaRPr>
                    </a:p>
                  </a:txBody>
                  <a:tcPr marL="121901" marR="121901" marT="45715" marB="4571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altLang="pt-BR" sz="1800" b="1" dirty="0" smtClean="0">
                          <a:latin typeface="Times New Roman" pitchFamily="18" charset="0"/>
                          <a:cs typeface="Times New Roman" pitchFamily="18" charset="0"/>
                        </a:rPr>
                        <a:t>31.117,42 R$.mês</a:t>
                      </a:r>
                      <a:r>
                        <a:rPr lang="pt-BR" altLang="pt-BR" sz="1800" b="1" baseline="30000" dirty="0" smtClean="0">
                          <a:latin typeface="Times New Roman" pitchFamily="18" charset="0"/>
                          <a:cs typeface="Times New Roman" pitchFamily="18" charset="0"/>
                        </a:rPr>
                        <a:t>-1</a:t>
                      </a:r>
                      <a:endParaRPr lang="pt-BR" altLang="pt-BR" sz="1800" b="1" dirty="0" smtClean="0">
                        <a:solidFill>
                          <a:srgbClr val="002060"/>
                        </a:solidFill>
                        <a:latin typeface="Times New Roman" panose="02020603050405020304" pitchFamily="18" charset="0"/>
                        <a:cs typeface="Times New Roman" panose="02020603050405020304" pitchFamily="18" charset="0"/>
                      </a:endParaRPr>
                    </a:p>
                  </a:txBody>
                  <a:tcPr marL="121901" marR="121901" marT="45715" marB="45715"/>
                </a:tc>
              </a:tr>
            </a:tbl>
          </a:graphicData>
        </a:graphic>
      </p:graphicFrame>
      <p:sp>
        <p:nvSpPr>
          <p:cNvPr id="22" name="Retângulo 21"/>
          <p:cNvSpPr/>
          <p:nvPr/>
        </p:nvSpPr>
        <p:spPr>
          <a:xfrm>
            <a:off x="-252536" y="2854097"/>
            <a:ext cx="9906069" cy="430887"/>
          </a:xfrm>
          <a:prstGeom prst="rect">
            <a:avLst/>
          </a:prstGeom>
        </p:spPr>
        <p:txBody>
          <a:bodyPr>
            <a:spAutoFit/>
            <a:scene3d>
              <a:camera prst="orthographicFront"/>
              <a:lightRig rig="threePt" dir="t"/>
            </a:scene3d>
            <a:sp3d extrusionH="57150">
              <a:bevelT w="38100" h="38100"/>
            </a:sp3d>
          </a:bodyPr>
          <a:lstStyle/>
          <a:p>
            <a:pPr algn="ctr" eaLnBrk="1" hangingPunct="1">
              <a:defRPr/>
            </a:pPr>
            <a:r>
              <a:rPr lang="pt-BR" altLang="pt-BR" sz="2200" b="1" dirty="0">
                <a:solidFill>
                  <a:srgbClr val="002060"/>
                </a:solidFill>
                <a:latin typeface="Times New Roman" panose="02020603050405020304" pitchFamily="18" charset="0"/>
                <a:cs typeface="Times New Roman" panose="02020603050405020304" pitchFamily="18" charset="0"/>
              </a:rPr>
              <a:t>ESTAÇÃO DE TRATAMENTO DE </a:t>
            </a:r>
            <a:r>
              <a:rPr lang="pt-BR" altLang="pt-BR" sz="2200" b="1" dirty="0" smtClean="0">
                <a:solidFill>
                  <a:srgbClr val="002060"/>
                </a:solidFill>
                <a:latin typeface="Times New Roman" panose="02020603050405020304" pitchFamily="18" charset="0"/>
                <a:cs typeface="Times New Roman" panose="02020603050405020304" pitchFamily="18" charset="0"/>
              </a:rPr>
              <a:t>ESGOTO</a:t>
            </a:r>
            <a:endParaRPr lang="pt-BR" altLang="pt-BR" sz="2200" b="1" dirty="0">
              <a:solidFill>
                <a:srgbClr val="002060"/>
              </a:solidFill>
              <a:latin typeface="Times New Roman" panose="02020603050405020304" pitchFamily="18" charset="0"/>
              <a:cs typeface="Times New Roman" panose="02020603050405020304" pitchFamily="18" charset="0"/>
            </a:endParaRPr>
          </a:p>
        </p:txBody>
      </p:sp>
      <p:sp>
        <p:nvSpPr>
          <p:cNvPr id="2" name="Retângulo 1"/>
          <p:cNvSpPr/>
          <p:nvPr/>
        </p:nvSpPr>
        <p:spPr>
          <a:xfrm>
            <a:off x="251520" y="5127575"/>
            <a:ext cx="2381228" cy="461665"/>
          </a:xfrm>
          <a:prstGeom prst="rect">
            <a:avLst/>
          </a:prstGeom>
        </p:spPr>
        <p:txBody>
          <a:bodyPr wrap="none">
            <a:spAutoFit/>
          </a:bodyPr>
          <a:lstStyle/>
          <a:p>
            <a:pPr algn="ctr"/>
            <a:r>
              <a:rPr lang="pt-BR" sz="1200" b="1" dirty="0" smtClean="0">
                <a:solidFill>
                  <a:srgbClr val="002060"/>
                </a:solidFill>
                <a:latin typeface="Times New Roman" pitchFamily="18" charset="0"/>
                <a:cs typeface="Times New Roman" pitchFamily="18" charset="0"/>
              </a:rPr>
              <a:t>Período: Janeiro a Julho de 2016.</a:t>
            </a:r>
          </a:p>
          <a:p>
            <a:r>
              <a:rPr lang="pt-BR" sz="1200" b="1" dirty="0" smtClean="0">
                <a:solidFill>
                  <a:srgbClr val="002060"/>
                </a:solidFill>
                <a:latin typeface="Times New Roman" pitchFamily="18" charset="0"/>
                <a:cs typeface="Times New Roman" pitchFamily="18" charset="0"/>
              </a:rPr>
              <a:t>Fonte: EMBASA</a:t>
            </a:r>
            <a:endParaRPr lang="pt-BR" sz="1200" b="1" dirty="0">
              <a:solidFill>
                <a:srgbClr val="002060"/>
              </a:solidFill>
              <a:latin typeface="Times New Roman" pitchFamily="18" charset="0"/>
              <a:cs typeface="Times New Roman" pitchFamily="18" charset="0"/>
            </a:endParaRPr>
          </a:p>
        </p:txBody>
      </p:sp>
      <p:sp>
        <p:nvSpPr>
          <p:cNvPr id="3" name="Texto explicativo em elipse 2"/>
          <p:cNvSpPr/>
          <p:nvPr/>
        </p:nvSpPr>
        <p:spPr>
          <a:xfrm>
            <a:off x="7524328" y="3501008"/>
            <a:ext cx="1656184" cy="720080"/>
          </a:xfrm>
          <a:prstGeom prst="wedgeEllipseCallout">
            <a:avLst>
              <a:gd name="adj1" fmla="val -55864"/>
              <a:gd name="adj2" fmla="val 59878"/>
            </a:avLst>
          </a:prstGeom>
          <a:solidFill>
            <a:schemeClr val="bg1">
              <a:lumMod val="95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b="1" dirty="0">
                <a:solidFill>
                  <a:srgbClr val="FF0000"/>
                </a:solidFill>
                <a:latin typeface="Times New Roman" panose="02020603050405020304" pitchFamily="18" charset="0"/>
                <a:cs typeface="Times New Roman" panose="02020603050405020304" pitchFamily="18" charset="0"/>
              </a:rPr>
              <a:t>83,7%  de remoção</a:t>
            </a:r>
            <a:r>
              <a:rPr lang="pt-BR" altLang="pt-BR" b="1" dirty="0" smtClean="0">
                <a:solidFill>
                  <a:srgbClr val="FF0000"/>
                </a:solidFill>
                <a:latin typeface="Times New Roman" panose="02020603050405020304" pitchFamily="18" charset="0"/>
                <a:cs typeface="Times New Roman" panose="02020603050405020304" pitchFamily="18" charset="0"/>
              </a:rPr>
              <a:t>.</a:t>
            </a:r>
            <a:endParaRPr lang="pt-BR" dirty="0"/>
          </a:p>
        </p:txBody>
      </p:sp>
    </p:spTree>
    <p:extLst>
      <p:ext uri="{BB962C8B-B14F-4D97-AF65-F5344CB8AC3E}">
        <p14:creationId xmlns:p14="http://schemas.microsoft.com/office/powerpoint/2010/main" val="270433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fltVal val="0"/>
                                          </p:val>
                                        </p:tav>
                                        <p:tav tm="100000">
                                          <p:val>
                                            <p:strVal val="#ppt_w"/>
                                          </p:val>
                                        </p:tav>
                                      </p:tavLst>
                                    </p:anim>
                                    <p:anim calcmode="lin" valueType="num">
                                      <p:cBhvr>
                                        <p:cTn id="8" dur="750" fill="hold"/>
                                        <p:tgtEl>
                                          <p:spTgt spid="22"/>
                                        </p:tgtEl>
                                        <p:attrNameLst>
                                          <p:attrName>ppt_h</p:attrName>
                                        </p:attrNameLst>
                                      </p:cBhvr>
                                      <p:tavLst>
                                        <p:tav tm="0">
                                          <p:val>
                                            <p:fltVal val="0"/>
                                          </p:val>
                                        </p:tav>
                                        <p:tav tm="100000">
                                          <p:val>
                                            <p:strVal val="#ppt_h"/>
                                          </p:val>
                                        </p:tav>
                                      </p:tavLst>
                                    </p:anim>
                                    <p:animEffect transition="in" filter="fade">
                                      <p:cBhvr>
                                        <p:cTn id="9" dur="750"/>
                                        <p:tgtEl>
                                          <p:spTgt spid="22"/>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750" fill="hold"/>
                                        <p:tgtEl>
                                          <p:spTgt spid="21"/>
                                        </p:tgtEl>
                                        <p:attrNameLst>
                                          <p:attrName>ppt_w</p:attrName>
                                        </p:attrNameLst>
                                      </p:cBhvr>
                                      <p:tavLst>
                                        <p:tav tm="0">
                                          <p:val>
                                            <p:fltVal val="0"/>
                                          </p:val>
                                        </p:tav>
                                        <p:tav tm="100000">
                                          <p:val>
                                            <p:strVal val="#ppt_w"/>
                                          </p:val>
                                        </p:tav>
                                      </p:tavLst>
                                    </p:anim>
                                    <p:anim calcmode="lin" valueType="num">
                                      <p:cBhvr>
                                        <p:cTn id="13" dur="750" fill="hold"/>
                                        <p:tgtEl>
                                          <p:spTgt spid="21"/>
                                        </p:tgtEl>
                                        <p:attrNameLst>
                                          <p:attrName>ppt_h</p:attrName>
                                        </p:attrNameLst>
                                      </p:cBhvr>
                                      <p:tavLst>
                                        <p:tav tm="0">
                                          <p:val>
                                            <p:fltVal val="0"/>
                                          </p:val>
                                        </p:tav>
                                        <p:tav tm="100000">
                                          <p:val>
                                            <p:strVal val="#ppt_h"/>
                                          </p:val>
                                        </p:tav>
                                      </p:tavLst>
                                    </p:anim>
                                    <p:animEffect transition="in" filter="fade">
                                      <p:cBhvr>
                                        <p:cTn id="14" dur="75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fltVal val="0"/>
                                          </p:val>
                                        </p:tav>
                                        <p:tav tm="100000">
                                          <p:val>
                                            <p:strVal val="#ppt_w"/>
                                          </p:val>
                                        </p:tav>
                                      </p:tavLst>
                                    </p:anim>
                                    <p:anim calcmode="lin" valueType="num">
                                      <p:cBhvr>
                                        <p:cTn id="18" dur="750" fill="hold"/>
                                        <p:tgtEl>
                                          <p:spTgt spid="2"/>
                                        </p:tgtEl>
                                        <p:attrNameLst>
                                          <p:attrName>ppt_h</p:attrName>
                                        </p:attrNameLst>
                                      </p:cBhvr>
                                      <p:tavLst>
                                        <p:tav tm="0">
                                          <p:val>
                                            <p:fltVal val="0"/>
                                          </p:val>
                                        </p:tav>
                                        <p:tav tm="100000">
                                          <p:val>
                                            <p:strVal val="#ppt_h"/>
                                          </p:val>
                                        </p:tav>
                                      </p:tavLst>
                                    </p:anim>
                                    <p:animEffect transition="in" filter="fade">
                                      <p:cBhvr>
                                        <p:cTn id="19" dur="75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extLst>
          </p:cNvPr>
          <p:cNvSpPr txBox="1">
            <a:spLocks/>
          </p:cNvSpPr>
          <p:nvPr/>
        </p:nvSpPr>
        <p:spPr>
          <a:xfrm>
            <a:off x="2267744" y="-99392"/>
            <a:ext cx="4728516"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defPPr>
              <a:defRPr lang="pt-BR"/>
            </a:defPPr>
            <a:lvl1pPr algn="ctr">
              <a:spcBef>
                <a:spcPct val="0"/>
              </a:spcBef>
              <a:buNone/>
              <a:defRPr sz="4400" b="1">
                <a:solidFill>
                  <a:srgbClr val="0099FF"/>
                </a:solidFill>
                <a:effectLst>
                  <a:outerShdw blurRad="38100" dist="38100" dir="2700000" algn="tl">
                    <a:srgbClr val="000000">
                      <a:alpha val="43137"/>
                    </a:srgbClr>
                  </a:outerShdw>
                </a:effectLst>
                <a:latin typeface="+mj-lt"/>
                <a:ea typeface="+mj-ea"/>
                <a:cs typeface="+mj-cs"/>
              </a:defRPr>
            </a:lvl1pPr>
          </a:lstStyle>
          <a:p>
            <a:r>
              <a:rPr lang="pt-BR" altLang="pt-BR" sz="4000" dirty="0" smtClean="0">
                <a:solidFill>
                  <a:schemeClr val="accent1">
                    <a:lumMod val="75000"/>
                  </a:schemeClr>
                </a:solidFill>
                <a:latin typeface="Times New Roman" pitchFamily="18" charset="0"/>
                <a:cs typeface="Times New Roman" pitchFamily="18" charset="0"/>
              </a:rPr>
              <a:t>METODOLOGIA</a:t>
            </a:r>
            <a:endParaRPr lang="pt-BR" altLang="pt-BR" sz="4000" dirty="0">
              <a:solidFill>
                <a:schemeClr val="accent1">
                  <a:lumMod val="75000"/>
                </a:schemeClr>
              </a:solidFill>
              <a:latin typeface="Times New Roman" pitchFamily="18" charset="0"/>
              <a:cs typeface="Times New Roman" pitchFamily="18" charset="0"/>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t="8963"/>
          <a:stretch>
            <a:fillRect/>
          </a:stretch>
        </p:blipFill>
        <p:spPr bwMode="auto">
          <a:xfrm>
            <a:off x="107504" y="1124744"/>
            <a:ext cx="8964488" cy="39604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ângulo 10">
            <a:extLst>
              <a:ext uri="{FF2B5EF4-FFF2-40B4-BE49-F238E27FC236}"/>
            </a:extLst>
          </p:cNvPr>
          <p:cNvSpPr/>
          <p:nvPr/>
        </p:nvSpPr>
        <p:spPr>
          <a:xfrm>
            <a:off x="467544" y="620688"/>
            <a:ext cx="9064487" cy="480260"/>
          </a:xfrm>
          <a:prstGeom prst="rect">
            <a:avLst/>
          </a:prstGeom>
          <a:noFill/>
        </p:spPr>
        <p:txBody>
          <a:bodyPr>
            <a:spAutoFit/>
            <a:scene3d>
              <a:camera prst="orthographicFront"/>
              <a:lightRig rig="threePt" dir="t"/>
            </a:scene3d>
            <a:sp3d extrusionH="57150">
              <a:bevelT w="38100" h="38100"/>
            </a:sp3d>
          </a:bodyPr>
          <a:lstStyle/>
          <a:p>
            <a:pPr algn="just">
              <a:lnSpc>
                <a:spcPct val="114000"/>
              </a:lnSpc>
            </a:pPr>
            <a:r>
              <a:rPr lang="pt-BR" altLang="pt-BR" sz="2400" b="1" smtClean="0">
                <a:solidFill>
                  <a:srgbClr val="002060"/>
                </a:solidFill>
                <a:latin typeface="Times New Roman" pitchFamily="18" charset="0"/>
                <a:cs typeface="Times New Roman" pitchFamily="18" charset="0"/>
              </a:rPr>
              <a:t>Aproveitamento energético de biogás em esgotos domésticos</a:t>
            </a:r>
            <a:endParaRPr lang="pt-BR" altLang="pt-BR" sz="2400" b="1" dirty="0">
              <a:solidFill>
                <a:srgbClr val="002060"/>
              </a:solidFill>
              <a:latin typeface="Times New Roman" pitchFamily="18" charset="0"/>
              <a:cs typeface="Times New Roman" pitchFamily="18" charset="0"/>
            </a:endParaRPr>
          </a:p>
        </p:txBody>
      </p:sp>
      <p:sp>
        <p:nvSpPr>
          <p:cNvPr id="7" name="Retângulo 6"/>
          <p:cNvSpPr>
            <a:spLocks noChangeArrowheads="1"/>
          </p:cNvSpPr>
          <p:nvPr/>
        </p:nvSpPr>
        <p:spPr bwMode="auto">
          <a:xfrm>
            <a:off x="179512" y="5085184"/>
            <a:ext cx="793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t-BR" altLang="pt-BR" sz="1400" b="1" dirty="0">
                <a:solidFill>
                  <a:srgbClr val="002060"/>
                </a:solidFill>
                <a:latin typeface="Times New Roman" pitchFamily="18" charset="0"/>
                <a:cs typeface="Times New Roman" pitchFamily="18" charset="0"/>
              </a:rPr>
              <a:t>Figura 3. </a:t>
            </a:r>
            <a:r>
              <a:rPr lang="pt-BR" altLang="pt-BR" sz="1400" dirty="0">
                <a:solidFill>
                  <a:srgbClr val="002060"/>
                </a:solidFill>
                <a:latin typeface="Times New Roman" pitchFamily="18" charset="0"/>
                <a:cs typeface="Times New Roman" pitchFamily="18" charset="0"/>
              </a:rPr>
              <a:t>Gráfico Esquemático Geração de Energia Elétrica proveniente do Biogás.</a:t>
            </a:r>
          </a:p>
          <a:p>
            <a:pPr eaLnBrk="1" hangingPunct="1"/>
            <a:r>
              <a:rPr lang="pt-BR" altLang="pt-BR" sz="1400" dirty="0">
                <a:solidFill>
                  <a:srgbClr val="002060"/>
                </a:solidFill>
                <a:latin typeface="Times New Roman" pitchFamily="18" charset="0"/>
                <a:cs typeface="Times New Roman" pitchFamily="18" charset="0"/>
              </a:rPr>
              <a:t>Fonte: </a:t>
            </a:r>
            <a:r>
              <a:rPr lang="pt-BR" altLang="pt-BR" sz="1400" dirty="0" smtClean="0">
                <a:solidFill>
                  <a:srgbClr val="002060"/>
                </a:solidFill>
                <a:latin typeface="Times New Roman" pitchFamily="18" charset="0"/>
                <a:cs typeface="Times New Roman" pitchFamily="18" charset="0"/>
              </a:rPr>
              <a:t>Elaboração própria.</a:t>
            </a:r>
            <a:endParaRPr lang="pt-BR" altLang="pt-BR" sz="1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91795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extLst>
          </p:cNvPr>
          <p:cNvSpPr txBox="1">
            <a:spLocks/>
          </p:cNvSpPr>
          <p:nvPr/>
        </p:nvSpPr>
        <p:spPr>
          <a:xfrm>
            <a:off x="2507780" y="-243408"/>
            <a:ext cx="4728516"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defPPr>
              <a:defRPr lang="pt-BR"/>
            </a:defPPr>
            <a:lvl1pPr algn="ctr">
              <a:spcBef>
                <a:spcPct val="0"/>
              </a:spcBef>
              <a:buNone/>
              <a:defRPr sz="4400" b="1">
                <a:solidFill>
                  <a:srgbClr val="0099FF"/>
                </a:solidFill>
                <a:effectLst>
                  <a:outerShdw blurRad="38100" dist="38100" dir="2700000" algn="tl">
                    <a:srgbClr val="000000">
                      <a:alpha val="43137"/>
                    </a:srgbClr>
                  </a:outerShdw>
                </a:effectLst>
                <a:latin typeface="+mj-lt"/>
                <a:ea typeface="+mj-ea"/>
                <a:cs typeface="+mj-cs"/>
              </a:defRPr>
            </a:lvl1pPr>
          </a:lstStyle>
          <a:p>
            <a:r>
              <a:rPr lang="pt-BR" altLang="pt-BR" sz="4000" dirty="0" smtClean="0">
                <a:solidFill>
                  <a:schemeClr val="accent1">
                    <a:lumMod val="75000"/>
                  </a:schemeClr>
                </a:solidFill>
                <a:latin typeface="Times New Roman" pitchFamily="18" charset="0"/>
                <a:cs typeface="Times New Roman" pitchFamily="18" charset="0"/>
              </a:rPr>
              <a:t>METODOLOGIA</a:t>
            </a:r>
            <a:endParaRPr lang="pt-BR" altLang="pt-BR" sz="4000" dirty="0">
              <a:solidFill>
                <a:schemeClr val="accent1">
                  <a:lumMod val="75000"/>
                </a:schemeClr>
              </a:solidFill>
              <a:latin typeface="Times New Roman" pitchFamily="18" charset="0"/>
              <a:cs typeface="Times New Roman" pitchFamily="18" charset="0"/>
            </a:endParaRPr>
          </a:p>
        </p:txBody>
      </p:sp>
      <p:sp>
        <p:nvSpPr>
          <p:cNvPr id="21" name="Retângulo 15"/>
          <p:cNvSpPr>
            <a:spLocks noChangeArrowheads="1"/>
          </p:cNvSpPr>
          <p:nvPr/>
        </p:nvSpPr>
        <p:spPr bwMode="auto">
          <a:xfrm>
            <a:off x="107504" y="5426060"/>
            <a:ext cx="8425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pt-BR" altLang="pt-BR" sz="1400" b="1" dirty="0">
                <a:solidFill>
                  <a:srgbClr val="002060"/>
                </a:solidFill>
                <a:latin typeface="Times New Roman" pitchFamily="18" charset="0"/>
                <a:cs typeface="Times New Roman" pitchFamily="18" charset="0"/>
              </a:rPr>
              <a:t>Quadro </a:t>
            </a:r>
            <a:r>
              <a:rPr lang="pt-BR" altLang="pt-BR" sz="1400" b="1" dirty="0" smtClean="0">
                <a:solidFill>
                  <a:srgbClr val="002060"/>
                </a:solidFill>
                <a:latin typeface="Times New Roman" pitchFamily="18" charset="0"/>
                <a:cs typeface="Times New Roman" pitchFamily="18" charset="0"/>
              </a:rPr>
              <a:t>1.</a:t>
            </a:r>
            <a:r>
              <a:rPr lang="pt-BR" altLang="pt-BR" sz="1400" dirty="0" smtClean="0">
                <a:solidFill>
                  <a:srgbClr val="002060"/>
                </a:solidFill>
                <a:latin typeface="Times New Roman" pitchFamily="18" charset="0"/>
                <a:cs typeface="Times New Roman" pitchFamily="18" charset="0"/>
              </a:rPr>
              <a:t> </a:t>
            </a:r>
            <a:r>
              <a:rPr lang="pt-BR" altLang="pt-BR" sz="1400" dirty="0">
                <a:solidFill>
                  <a:srgbClr val="002060"/>
                </a:solidFill>
                <a:latin typeface="Times New Roman" pitchFamily="18" charset="0"/>
                <a:cs typeface="Times New Roman" pitchFamily="18" charset="0"/>
              </a:rPr>
              <a:t>Resumo das equações utilizadas nos cálculos de produção de metano e potência elétrica disponível.</a:t>
            </a:r>
          </a:p>
          <a:p>
            <a:pPr eaLnBrk="1" hangingPunct="1"/>
            <a:r>
              <a:rPr lang="pt-BR" altLang="pt-BR" sz="1400" dirty="0">
                <a:solidFill>
                  <a:srgbClr val="002060"/>
                </a:solidFill>
                <a:latin typeface="Times New Roman" pitchFamily="18" charset="0"/>
                <a:cs typeface="Times New Roman" pitchFamily="18" charset="0"/>
              </a:rPr>
              <a:t>Fonte: Adaptado de Lobato (2011), </a:t>
            </a:r>
            <a:r>
              <a:rPr lang="it-IT" altLang="pt-BR" sz="1400" dirty="0">
                <a:solidFill>
                  <a:srgbClr val="002060"/>
                </a:solidFill>
                <a:latin typeface="Times New Roman" pitchFamily="18" charset="0"/>
                <a:cs typeface="Times New Roman" pitchFamily="18" charset="0"/>
              </a:rPr>
              <a:t>IPCC (</a:t>
            </a:r>
            <a:r>
              <a:rPr lang="it-IT" altLang="pt-BR" sz="1400" dirty="0" smtClean="0">
                <a:solidFill>
                  <a:srgbClr val="002060"/>
                </a:solidFill>
                <a:latin typeface="Times New Roman" pitchFamily="18" charset="0"/>
                <a:cs typeface="Times New Roman" pitchFamily="18" charset="0"/>
              </a:rPr>
              <a:t>2006).</a:t>
            </a:r>
            <a:endParaRPr lang="it-IT" altLang="pt-BR" sz="1400" dirty="0">
              <a:solidFill>
                <a:srgbClr val="002060"/>
              </a:solidFill>
              <a:latin typeface="Times New Roman" pitchFamily="18" charset="0"/>
              <a:cs typeface="Times New Roman" pitchFamily="18" charset="0"/>
            </a:endParaRPr>
          </a:p>
        </p:txBody>
      </p:sp>
      <p:sp>
        <p:nvSpPr>
          <p:cNvPr id="23" name="Retângulo 22"/>
          <p:cNvSpPr/>
          <p:nvPr/>
        </p:nvSpPr>
        <p:spPr>
          <a:xfrm>
            <a:off x="-149493" y="477833"/>
            <a:ext cx="9906069" cy="430887"/>
          </a:xfrm>
          <a:prstGeom prst="rect">
            <a:avLst/>
          </a:prstGeom>
        </p:spPr>
        <p:txBody>
          <a:bodyPr>
            <a:spAutoFit/>
            <a:scene3d>
              <a:camera prst="orthographicFront"/>
              <a:lightRig rig="threePt" dir="t"/>
            </a:scene3d>
            <a:sp3d extrusionH="57150">
              <a:bevelT w="38100" h="38100"/>
            </a:sp3d>
          </a:bodyPr>
          <a:lstStyle/>
          <a:p>
            <a:pPr algn="ctr" eaLnBrk="1" hangingPunct="1">
              <a:defRPr/>
            </a:pPr>
            <a:r>
              <a:rPr lang="pt-BR" altLang="pt-BR" sz="2200" b="1" dirty="0" smtClean="0">
                <a:solidFill>
                  <a:srgbClr val="002060"/>
                </a:solidFill>
                <a:latin typeface="Times New Roman" panose="02020603050405020304" pitchFamily="18" charset="0"/>
                <a:cs typeface="Times New Roman" panose="02020603050405020304" pitchFamily="18" charset="0"/>
              </a:rPr>
              <a:t>MODELO MATEMÁTICO</a:t>
            </a:r>
            <a:endParaRPr lang="pt-BR" altLang="pt-BR" sz="22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1843620318"/>
              </p:ext>
            </p:extLst>
          </p:nvPr>
        </p:nvGraphicFramePr>
        <p:xfrm>
          <a:off x="72007" y="836712"/>
          <a:ext cx="8964489" cy="4636072"/>
        </p:xfrm>
        <a:graphic>
          <a:graphicData uri="http://schemas.openxmlformats.org/drawingml/2006/table">
            <a:tbl>
              <a:tblPr firstRow="1" bandRow="1">
                <a:tableStyleId>{5C22544A-7EE6-4342-B048-85BDC9FD1C3A}</a:tableStyleId>
              </a:tblPr>
              <a:tblGrid>
                <a:gridCol w="1763507"/>
                <a:gridCol w="2645259"/>
                <a:gridCol w="4555723"/>
              </a:tblGrid>
              <a:tr h="274841">
                <a:tc>
                  <a:txBody>
                    <a:bodyPr/>
                    <a:lstStyle/>
                    <a:p>
                      <a:pPr algn="ctr">
                        <a:lnSpc>
                          <a:spcPct val="115000"/>
                        </a:lnSpc>
                        <a:spcAft>
                          <a:spcPts val="0"/>
                        </a:spcAft>
                      </a:pPr>
                      <a:r>
                        <a:rPr lang="pt-BR" sz="1600" b="1" dirty="0">
                          <a:effectLst/>
                          <a:latin typeface="Times New Roman"/>
                          <a:ea typeface="Calibri"/>
                          <a:cs typeface="Times New Roman"/>
                        </a:rPr>
                        <a:t> </a:t>
                      </a:r>
                      <a:r>
                        <a:rPr lang="pt-BR" sz="1600" b="1" dirty="0" smtClean="0">
                          <a:effectLst/>
                          <a:latin typeface="Times New Roman"/>
                          <a:ea typeface="Calibri"/>
                          <a:cs typeface="Times New Roman"/>
                        </a:rPr>
                        <a:t>PARÂMETROS</a:t>
                      </a:r>
                      <a:endParaRPr lang="pt-BR" sz="2000" b="1"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b="1" dirty="0">
                          <a:effectLst/>
                          <a:latin typeface="Times New Roman"/>
                          <a:ea typeface="Calibri"/>
                          <a:cs typeface="Times New Roman"/>
                        </a:rPr>
                        <a:t> </a:t>
                      </a:r>
                      <a:r>
                        <a:rPr lang="pt-BR" sz="1600" b="1" dirty="0" smtClean="0">
                          <a:effectLst/>
                          <a:latin typeface="Times New Roman"/>
                          <a:ea typeface="Calibri"/>
                          <a:cs typeface="Times New Roman"/>
                        </a:rPr>
                        <a:t>EQUAÇÕES</a:t>
                      </a:r>
                      <a:endParaRPr lang="pt-BR" sz="20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b="1" dirty="0" smtClean="0">
                          <a:effectLst/>
                          <a:latin typeface="Times New Roman"/>
                          <a:ea typeface="Calibri"/>
                          <a:cs typeface="Times New Roman"/>
                        </a:rPr>
                        <a:t>VARIÁVEIS</a:t>
                      </a:r>
                      <a:endParaRPr lang="pt-BR" sz="20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6837">
                <a:tc>
                  <a:txBody>
                    <a:bodyPr/>
                    <a:lstStyle/>
                    <a:p>
                      <a:pPr algn="ctr">
                        <a:lnSpc>
                          <a:spcPct val="80000"/>
                        </a:lnSpc>
                        <a:spcAft>
                          <a:spcPts val="0"/>
                        </a:spcAft>
                      </a:pPr>
                      <a:r>
                        <a:rPr lang="pt-BR" sz="600" b="1" dirty="0">
                          <a:effectLst/>
                          <a:latin typeface="Times New Roman"/>
                          <a:ea typeface="Calibri"/>
                          <a:cs typeface="Times New Roman"/>
                        </a:rPr>
                        <a:t> </a:t>
                      </a:r>
                      <a:endParaRPr lang="pt-BR" sz="1600" b="1" dirty="0" smtClean="0">
                        <a:effectLst/>
                        <a:latin typeface="Times New Roman"/>
                        <a:ea typeface="Calibri"/>
                        <a:cs typeface="Times New Roman"/>
                      </a:endParaRPr>
                    </a:p>
                    <a:p>
                      <a:pPr algn="ctr">
                        <a:lnSpc>
                          <a:spcPct val="80000"/>
                        </a:lnSpc>
                        <a:spcAft>
                          <a:spcPts val="0"/>
                        </a:spcAft>
                      </a:pPr>
                      <a:r>
                        <a:rPr lang="pt-BR" sz="1800" b="1" dirty="0" smtClean="0">
                          <a:effectLst/>
                          <a:latin typeface="Times New Roman"/>
                          <a:ea typeface="Calibri"/>
                          <a:cs typeface="Times New Roman"/>
                        </a:rPr>
                        <a:t>DQO convertida em biomassa</a:t>
                      </a:r>
                      <a:endParaRPr lang="pt-BR" sz="1800" b="1"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endParaRPr lang="pt-BR" sz="1600" b="1" dirty="0" smtClean="0">
                        <a:effectLst/>
                        <a:latin typeface="Times New Roman"/>
                        <a:ea typeface="Calibri"/>
                        <a:cs typeface="Times New Roman"/>
                      </a:endParaRPr>
                    </a:p>
                    <a:p>
                      <a:pPr algn="ctr">
                        <a:lnSpc>
                          <a:spcPct val="80000"/>
                        </a:lnSpc>
                        <a:spcAft>
                          <a:spcPts val="0"/>
                        </a:spcAft>
                      </a:pPr>
                      <a:r>
                        <a:rPr lang="pt-BR" sz="1800" b="1" dirty="0" err="1" smtClean="0">
                          <a:effectLst/>
                          <a:latin typeface="Times New Roman"/>
                          <a:ea typeface="Calibri"/>
                          <a:cs typeface="Times New Roman"/>
                        </a:rPr>
                        <a:t>DQO</a:t>
                      </a:r>
                      <a:r>
                        <a:rPr lang="pt-BR" sz="1800" b="1" baseline="-25000" dirty="0" err="1" smtClean="0">
                          <a:effectLst/>
                          <a:latin typeface="Times New Roman"/>
                          <a:ea typeface="Calibri"/>
                          <a:cs typeface="Times New Roman"/>
                        </a:rPr>
                        <a:t>Lodo</a:t>
                      </a:r>
                      <a:r>
                        <a:rPr lang="pt-BR" sz="1800" b="1" baseline="-25000" dirty="0" smtClean="0">
                          <a:effectLst/>
                          <a:latin typeface="Times New Roman"/>
                          <a:ea typeface="Calibri"/>
                          <a:cs typeface="Times New Roman"/>
                        </a:rPr>
                        <a:t> </a:t>
                      </a:r>
                      <a:r>
                        <a:rPr lang="pt-BR" sz="1800" b="1" dirty="0">
                          <a:effectLst/>
                          <a:latin typeface="Times New Roman"/>
                          <a:ea typeface="Calibri"/>
                          <a:cs typeface="Times New Roman"/>
                        </a:rPr>
                        <a:t>= </a:t>
                      </a:r>
                      <a:r>
                        <a:rPr lang="pt-BR" sz="1800" b="1" dirty="0" err="1">
                          <a:effectLst/>
                          <a:latin typeface="Times New Roman"/>
                          <a:ea typeface="Calibri"/>
                          <a:cs typeface="Times New Roman"/>
                        </a:rPr>
                        <a:t>DQO</a:t>
                      </a:r>
                      <a:r>
                        <a:rPr lang="pt-BR" sz="1800" b="1" baseline="-25000" dirty="0" err="1">
                          <a:effectLst/>
                          <a:latin typeface="Times New Roman"/>
                          <a:ea typeface="Calibri"/>
                          <a:cs typeface="Times New Roman"/>
                        </a:rPr>
                        <a:t>Remov</a:t>
                      </a:r>
                      <a:r>
                        <a:rPr lang="pt-BR" sz="1800" b="1" dirty="0">
                          <a:effectLst/>
                          <a:latin typeface="Times New Roman"/>
                          <a:ea typeface="Calibri"/>
                          <a:cs typeface="Times New Roman"/>
                        </a:rPr>
                        <a:t> </a:t>
                      </a:r>
                      <a:r>
                        <a:rPr lang="pt-BR" sz="1800" b="1" dirty="0">
                          <a:effectLst/>
                          <a:latin typeface="Times New Roman"/>
                          <a:ea typeface="Calibri"/>
                          <a:cs typeface="Times New Roman"/>
                          <a:sym typeface="Symbol"/>
                        </a:rPr>
                        <a:t></a:t>
                      </a:r>
                      <a:r>
                        <a:rPr lang="pt-BR" sz="1800" b="1" dirty="0">
                          <a:effectLst/>
                          <a:latin typeface="Times New Roman"/>
                          <a:ea typeface="Calibri"/>
                          <a:cs typeface="Times New Roman"/>
                        </a:rPr>
                        <a:t> </a:t>
                      </a:r>
                      <a:r>
                        <a:rPr lang="pt-BR" sz="1800" b="1" dirty="0" smtClean="0">
                          <a:effectLst/>
                          <a:latin typeface="Times New Roman"/>
                          <a:ea typeface="Calibri"/>
                          <a:cs typeface="Times New Roman"/>
                        </a:rPr>
                        <a:t>Y</a:t>
                      </a:r>
                      <a:endParaRPr lang="pt-BR"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endParaRPr lang="pt-BR" sz="700" b="0" i="1" smtClean="0">
                        <a:effectLst/>
                        <a:latin typeface="Times New Roman"/>
                        <a:ea typeface="Calibri"/>
                        <a:cs typeface="Times New Roman"/>
                      </a:endParaRPr>
                    </a:p>
                    <a:p>
                      <a:pPr algn="ctr">
                        <a:lnSpc>
                          <a:spcPct val="80000"/>
                        </a:lnSpc>
                        <a:spcAft>
                          <a:spcPts val="0"/>
                        </a:spcAft>
                      </a:pPr>
                      <a:r>
                        <a:rPr lang="pt-BR" sz="1400" b="0" i="1" smtClean="0">
                          <a:effectLst/>
                          <a:latin typeface="Times New Roman"/>
                          <a:ea typeface="Calibri"/>
                          <a:cs typeface="Times New Roman"/>
                        </a:rPr>
                        <a:t>DQO</a:t>
                      </a:r>
                      <a:r>
                        <a:rPr lang="pt-BR" sz="1400" b="0" i="1" baseline="-25000" smtClean="0">
                          <a:effectLst/>
                          <a:latin typeface="Times New Roman"/>
                          <a:ea typeface="Calibri"/>
                          <a:cs typeface="Times New Roman"/>
                        </a:rPr>
                        <a:t>Lodo</a:t>
                      </a:r>
                      <a:r>
                        <a:rPr lang="pt-BR" sz="1400" b="0" i="1" dirty="0">
                          <a:effectLst/>
                          <a:latin typeface="Times New Roman"/>
                          <a:ea typeface="Calibri"/>
                          <a:cs typeface="Times New Roman"/>
                        </a:rPr>
                        <a:t>: DQO convertida em biomassa (kgDQO</a:t>
                      </a:r>
                      <a:r>
                        <a:rPr lang="pt-BR" sz="1400" b="0" i="1" baseline="-25000" dirty="0">
                          <a:effectLst/>
                          <a:latin typeface="Times New Roman"/>
                          <a:ea typeface="Calibri"/>
                          <a:cs typeface="Times New Roman"/>
                        </a:rPr>
                        <a:t>Lodo</a:t>
                      </a:r>
                      <a:r>
                        <a:rPr lang="pt-BR" sz="1400" b="0" i="1" dirty="0">
                          <a:effectLst/>
                          <a:latin typeface="Times New Roman"/>
                          <a:ea typeface="Calibri"/>
                          <a:cs typeface="Times New Roman"/>
                        </a:rPr>
                        <a:t>.dia</a:t>
                      </a:r>
                      <a:r>
                        <a:rPr lang="pt-BR" sz="1400" b="0" i="1" baseline="30000" dirty="0">
                          <a:effectLst/>
                          <a:latin typeface="Times New Roman"/>
                          <a:ea typeface="Calibri"/>
                          <a:cs typeface="Times New Roman"/>
                        </a:rPr>
                        <a:t>-1</a:t>
                      </a:r>
                      <a:r>
                        <a:rPr lang="pt-BR" sz="1400" b="0" i="1" dirty="0">
                          <a:effectLst/>
                          <a:latin typeface="Times New Roman"/>
                          <a:ea typeface="Calibri"/>
                          <a:cs typeface="Times New Roman"/>
                        </a:rPr>
                        <a:t>)</a:t>
                      </a:r>
                      <a:endParaRPr lang="pt-BR" sz="1400" b="0" i="1" dirty="0">
                        <a:effectLst/>
                        <a:latin typeface="Calibri"/>
                        <a:ea typeface="Calibri"/>
                        <a:cs typeface="Times New Roman"/>
                      </a:endParaRPr>
                    </a:p>
                    <a:p>
                      <a:pPr algn="ctr">
                        <a:lnSpc>
                          <a:spcPct val="80000"/>
                        </a:lnSpc>
                        <a:spcAft>
                          <a:spcPts val="0"/>
                        </a:spcAft>
                      </a:pPr>
                      <a:r>
                        <a:rPr lang="pt-BR" sz="1400" b="0" i="1" smtClean="0">
                          <a:effectLst/>
                          <a:latin typeface="Times New Roman"/>
                          <a:ea typeface="Calibri"/>
                          <a:cs typeface="Times New Roman"/>
                        </a:rPr>
                        <a:t>DQO</a:t>
                      </a:r>
                      <a:r>
                        <a:rPr lang="pt-BR" sz="1400" b="0" i="1" baseline="-25000" smtClean="0">
                          <a:effectLst/>
                          <a:latin typeface="Times New Roman"/>
                          <a:ea typeface="Calibri"/>
                          <a:cs typeface="Times New Roman"/>
                        </a:rPr>
                        <a:t>Remov</a:t>
                      </a:r>
                      <a:r>
                        <a:rPr lang="pt-BR" sz="1400" b="0" i="1" dirty="0">
                          <a:effectLst/>
                          <a:latin typeface="Times New Roman"/>
                          <a:ea typeface="Calibri"/>
                          <a:cs typeface="Times New Roman"/>
                        </a:rPr>
                        <a:t>: DQO removida do afluente (kgDQO</a:t>
                      </a:r>
                      <a:r>
                        <a:rPr lang="pt-BR" sz="1400" b="0" i="1" baseline="-25000" dirty="0">
                          <a:effectLst/>
                          <a:latin typeface="Times New Roman"/>
                          <a:ea typeface="Calibri"/>
                          <a:cs typeface="Times New Roman"/>
                        </a:rPr>
                        <a:t>Remov</a:t>
                      </a:r>
                      <a:r>
                        <a:rPr lang="pt-BR" sz="1400" b="0" i="1" dirty="0">
                          <a:effectLst/>
                          <a:latin typeface="Times New Roman"/>
                          <a:ea typeface="Calibri"/>
                          <a:cs typeface="Times New Roman"/>
                        </a:rPr>
                        <a:t>.dia</a:t>
                      </a:r>
                      <a:r>
                        <a:rPr lang="pt-BR" sz="1400" b="0" i="1" baseline="30000" dirty="0">
                          <a:effectLst/>
                          <a:latin typeface="Times New Roman"/>
                          <a:ea typeface="Calibri"/>
                          <a:cs typeface="Times New Roman"/>
                        </a:rPr>
                        <a:t>-1</a:t>
                      </a:r>
                      <a:r>
                        <a:rPr lang="pt-BR" sz="1400" b="0" i="1" dirty="0">
                          <a:effectLst/>
                          <a:latin typeface="Times New Roman"/>
                          <a:ea typeface="Calibri"/>
                          <a:cs typeface="Times New Roman"/>
                        </a:rPr>
                        <a:t>)</a:t>
                      </a:r>
                      <a:endParaRPr lang="pt-BR" sz="1400" b="0" i="1" dirty="0">
                        <a:effectLst/>
                        <a:latin typeface="Calibri"/>
                        <a:ea typeface="Calibri"/>
                        <a:cs typeface="Times New Roman"/>
                      </a:endParaRPr>
                    </a:p>
                    <a:p>
                      <a:pPr algn="ctr">
                        <a:lnSpc>
                          <a:spcPct val="80000"/>
                        </a:lnSpc>
                        <a:spcAft>
                          <a:spcPts val="0"/>
                        </a:spcAft>
                      </a:pPr>
                      <a:r>
                        <a:rPr lang="pt-BR" sz="1400" b="0" i="1" smtClean="0">
                          <a:effectLst/>
                          <a:latin typeface="Times New Roman"/>
                          <a:ea typeface="Calibri"/>
                          <a:cs typeface="Times New Roman"/>
                        </a:rPr>
                        <a:t>Y</a:t>
                      </a:r>
                      <a:r>
                        <a:rPr lang="pt-BR" sz="1400" b="0" i="1" dirty="0">
                          <a:effectLst/>
                          <a:latin typeface="Times New Roman"/>
                          <a:ea typeface="Calibri"/>
                          <a:cs typeface="Times New Roman"/>
                        </a:rPr>
                        <a:t>: Coeficiente de produção de sólidos (0,15 kgDQO</a:t>
                      </a:r>
                      <a:r>
                        <a:rPr lang="pt-BR" sz="1400" b="0" i="1" baseline="-25000" dirty="0">
                          <a:effectLst/>
                          <a:latin typeface="Times New Roman"/>
                          <a:ea typeface="Calibri"/>
                          <a:cs typeface="Times New Roman"/>
                        </a:rPr>
                        <a:t>Lodo</a:t>
                      </a:r>
                      <a:r>
                        <a:rPr lang="pt-BR" sz="1400" b="0" i="1" dirty="0">
                          <a:effectLst/>
                          <a:latin typeface="Times New Roman"/>
                          <a:ea typeface="Calibri"/>
                          <a:cs typeface="Times New Roman"/>
                        </a:rPr>
                        <a:t>.kgDQO</a:t>
                      </a:r>
                      <a:r>
                        <a:rPr lang="pt-BR" sz="1400" b="0" i="1" baseline="-25000" dirty="0">
                          <a:effectLst/>
                          <a:latin typeface="Times New Roman"/>
                          <a:ea typeface="Calibri"/>
                          <a:cs typeface="Times New Roman"/>
                        </a:rPr>
                        <a:t>Remov</a:t>
                      </a:r>
                      <a:r>
                        <a:rPr lang="pt-BR" sz="1400" b="0" i="1" baseline="30000" dirty="0">
                          <a:effectLst/>
                          <a:latin typeface="Times New Roman"/>
                          <a:ea typeface="Calibri"/>
                          <a:cs typeface="Times New Roman"/>
                        </a:rPr>
                        <a:t>-1</a:t>
                      </a:r>
                      <a:r>
                        <a:rPr lang="pt-BR" sz="1400" b="0" i="1" dirty="0">
                          <a:effectLst/>
                          <a:latin typeface="Times New Roman"/>
                          <a:ea typeface="Calibri"/>
                          <a:cs typeface="Times New Roman"/>
                        </a:rPr>
                        <a:t>)</a:t>
                      </a:r>
                      <a:endParaRPr lang="pt-BR" sz="1400" b="0" i="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357">
                <a:tc>
                  <a:txBody>
                    <a:bodyPr/>
                    <a:lstStyle/>
                    <a:p>
                      <a:pPr algn="ctr">
                        <a:lnSpc>
                          <a:spcPct val="80000"/>
                        </a:lnSpc>
                        <a:spcAft>
                          <a:spcPts val="0"/>
                        </a:spcAft>
                      </a:pPr>
                      <a:endParaRPr lang="pt-BR" sz="1050" b="1" dirty="0" smtClean="0">
                        <a:effectLst/>
                        <a:latin typeface="Times New Roman"/>
                        <a:ea typeface="Calibri"/>
                        <a:cs typeface="Times New Roman"/>
                      </a:endParaRPr>
                    </a:p>
                    <a:p>
                      <a:pPr algn="ctr">
                        <a:lnSpc>
                          <a:spcPct val="80000"/>
                        </a:lnSpc>
                        <a:spcAft>
                          <a:spcPts val="0"/>
                        </a:spcAft>
                      </a:pPr>
                      <a:r>
                        <a:rPr lang="pt-BR" sz="1800" b="1" dirty="0" smtClean="0">
                          <a:effectLst/>
                          <a:latin typeface="Times New Roman"/>
                          <a:ea typeface="Calibri"/>
                          <a:cs typeface="Times New Roman"/>
                        </a:rPr>
                        <a:t>Sulfato </a:t>
                      </a:r>
                      <a:r>
                        <a:rPr lang="pt-BR" sz="1800" b="1" dirty="0">
                          <a:effectLst/>
                          <a:latin typeface="Times New Roman"/>
                          <a:ea typeface="Calibri"/>
                          <a:cs typeface="Times New Roman"/>
                        </a:rPr>
                        <a:t>convertido em sulfeto</a:t>
                      </a:r>
                      <a:endParaRPr lang="pt-BR" sz="1800" b="1"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r>
                        <a:rPr lang="pt-BR" sz="1600" b="1" dirty="0">
                          <a:effectLst/>
                          <a:latin typeface="Times New Roman"/>
                          <a:ea typeface="Calibri"/>
                          <a:cs typeface="Times New Roman"/>
                        </a:rPr>
                        <a:t> </a:t>
                      </a:r>
                      <a:endParaRPr lang="pt-BR" sz="1600" b="1" dirty="0" smtClean="0">
                        <a:effectLst/>
                        <a:latin typeface="Times New Roman"/>
                        <a:ea typeface="Calibri"/>
                        <a:cs typeface="Times New Roman"/>
                      </a:endParaRPr>
                    </a:p>
                    <a:p>
                      <a:pPr algn="ctr">
                        <a:lnSpc>
                          <a:spcPct val="80000"/>
                        </a:lnSpc>
                        <a:spcAft>
                          <a:spcPts val="0"/>
                        </a:spcAft>
                      </a:pPr>
                      <a:r>
                        <a:rPr lang="pt-BR" sz="1800" b="1" dirty="0" smtClean="0">
                          <a:effectLst/>
                          <a:latin typeface="Times New Roman"/>
                          <a:ea typeface="Calibri"/>
                          <a:cs typeface="Times New Roman"/>
                        </a:rPr>
                        <a:t>CO</a:t>
                      </a:r>
                      <a:r>
                        <a:rPr lang="pt-BR" sz="1800" b="1" baseline="-25000" dirty="0" smtClean="0">
                          <a:effectLst/>
                          <a:latin typeface="Times New Roman"/>
                          <a:ea typeface="Calibri"/>
                          <a:cs typeface="Times New Roman"/>
                        </a:rPr>
                        <a:t>SO4</a:t>
                      </a:r>
                      <a:r>
                        <a:rPr lang="pt-BR" sz="1800" b="1" baseline="-25000" dirty="0" smtClean="0">
                          <a:effectLst/>
                          <a:latin typeface="Times New Roman"/>
                          <a:ea typeface="MS Gothic"/>
                          <a:cs typeface="Times New Roman"/>
                        </a:rPr>
                        <a:t>-</a:t>
                      </a:r>
                      <a:r>
                        <a:rPr lang="pt-BR" sz="1800" b="1" baseline="-25000" dirty="0" smtClean="0">
                          <a:effectLst/>
                          <a:latin typeface="Times New Roman"/>
                          <a:ea typeface="Calibri"/>
                          <a:cs typeface="Times New Roman"/>
                        </a:rPr>
                        <a:t>Conv</a:t>
                      </a:r>
                      <a:r>
                        <a:rPr lang="pt-BR" sz="1800" b="1" dirty="0" smtClean="0">
                          <a:effectLst/>
                          <a:latin typeface="Times New Roman"/>
                          <a:ea typeface="Calibri"/>
                          <a:cs typeface="Times New Roman"/>
                        </a:rPr>
                        <a:t> </a:t>
                      </a:r>
                      <a:r>
                        <a:rPr lang="pt-BR" sz="1800" b="1" dirty="0">
                          <a:effectLst/>
                          <a:latin typeface="Times New Roman"/>
                          <a:ea typeface="Calibri"/>
                          <a:cs typeface="Times New Roman"/>
                        </a:rPr>
                        <a:t>= </a:t>
                      </a:r>
                      <a:r>
                        <a:rPr lang="pt-BR" sz="1800" b="1" dirty="0" err="1">
                          <a:effectLst/>
                          <a:latin typeface="Times New Roman"/>
                          <a:ea typeface="Calibri"/>
                          <a:cs typeface="Times New Roman"/>
                        </a:rPr>
                        <a:t>Q</a:t>
                      </a:r>
                      <a:r>
                        <a:rPr lang="pt-BR" sz="1800" b="1" baseline="-25000" dirty="0" err="1">
                          <a:effectLst/>
                          <a:latin typeface="Times New Roman"/>
                          <a:ea typeface="Calibri"/>
                          <a:cs typeface="Times New Roman"/>
                        </a:rPr>
                        <a:t>Média</a:t>
                      </a:r>
                      <a:r>
                        <a:rPr lang="pt-BR" sz="1800" b="1" dirty="0">
                          <a:effectLst/>
                          <a:latin typeface="Times New Roman"/>
                          <a:ea typeface="Calibri"/>
                          <a:cs typeface="Times New Roman"/>
                        </a:rPr>
                        <a:t> </a:t>
                      </a:r>
                      <a:r>
                        <a:rPr lang="pt-BR" sz="1800" b="1" dirty="0">
                          <a:effectLst/>
                          <a:latin typeface="Times New Roman"/>
                          <a:ea typeface="Calibri"/>
                          <a:cs typeface="Times New Roman"/>
                          <a:sym typeface="Symbol"/>
                        </a:rPr>
                        <a:t></a:t>
                      </a:r>
                      <a:r>
                        <a:rPr lang="pt-BR" sz="1800" b="1" dirty="0">
                          <a:effectLst/>
                          <a:latin typeface="Times New Roman"/>
                          <a:ea typeface="Calibri"/>
                          <a:cs typeface="Times New Roman"/>
                        </a:rPr>
                        <a:t> C</a:t>
                      </a:r>
                      <a:r>
                        <a:rPr lang="pt-BR" sz="1800" b="1" baseline="-25000" dirty="0">
                          <a:effectLst/>
                          <a:latin typeface="Times New Roman"/>
                          <a:ea typeface="Calibri"/>
                          <a:cs typeface="Times New Roman"/>
                        </a:rPr>
                        <a:t>SO4</a:t>
                      </a:r>
                      <a:r>
                        <a:rPr lang="pt-BR" sz="1800" b="1" dirty="0">
                          <a:effectLst/>
                          <a:latin typeface="Times New Roman"/>
                          <a:ea typeface="Calibri"/>
                          <a:cs typeface="Times New Roman"/>
                        </a:rPr>
                        <a:t> </a:t>
                      </a:r>
                      <a:r>
                        <a:rPr lang="pt-BR" sz="1800" b="1" dirty="0">
                          <a:effectLst/>
                          <a:latin typeface="Times New Roman"/>
                          <a:ea typeface="Calibri"/>
                          <a:cs typeface="Times New Roman"/>
                          <a:sym typeface="Symbol"/>
                        </a:rPr>
                        <a:t></a:t>
                      </a:r>
                      <a:r>
                        <a:rPr lang="pt-BR" sz="1800" b="1" dirty="0">
                          <a:effectLst/>
                          <a:latin typeface="Times New Roman"/>
                          <a:ea typeface="Calibri"/>
                          <a:cs typeface="Times New Roman"/>
                        </a:rPr>
                        <a:t> </a:t>
                      </a:r>
                      <a:r>
                        <a:rPr lang="pt-BR" sz="1800" b="1" dirty="0" smtClean="0">
                          <a:effectLst/>
                          <a:latin typeface="Times New Roman"/>
                          <a:ea typeface="Calibri"/>
                          <a:cs typeface="Times New Roman"/>
                        </a:rPr>
                        <a:t>Ef</a:t>
                      </a:r>
                      <a:r>
                        <a:rPr lang="pt-BR" sz="1800" b="1" baseline="-25000" dirty="0" smtClean="0">
                          <a:effectLst/>
                          <a:latin typeface="Times New Roman"/>
                          <a:ea typeface="Calibri"/>
                          <a:cs typeface="Times New Roman"/>
                        </a:rPr>
                        <a:t>SO4</a:t>
                      </a:r>
                      <a:endParaRPr lang="pt-BR"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r>
                        <a:rPr lang="pt-BR" sz="1400" b="0" i="1" dirty="0" smtClean="0">
                          <a:effectLst/>
                          <a:latin typeface="Times New Roman"/>
                          <a:ea typeface="Calibri"/>
                          <a:cs typeface="Times New Roman"/>
                        </a:rPr>
                        <a:t>CO</a:t>
                      </a:r>
                      <a:r>
                        <a:rPr lang="pt-BR" sz="1400" b="0" i="1" baseline="-25000" dirty="0" smtClean="0">
                          <a:effectLst/>
                          <a:latin typeface="Times New Roman"/>
                          <a:ea typeface="Calibri"/>
                          <a:cs typeface="Times New Roman"/>
                        </a:rPr>
                        <a:t>SO4</a:t>
                      </a:r>
                      <a:r>
                        <a:rPr lang="pt-BR" sz="1400" b="0" i="1" baseline="-25000" dirty="0" smtClean="0">
                          <a:effectLst/>
                          <a:latin typeface="Times New Roman"/>
                          <a:ea typeface="MS Gothic"/>
                          <a:cs typeface="Times New Roman"/>
                        </a:rPr>
                        <a:t>-</a:t>
                      </a:r>
                      <a:r>
                        <a:rPr lang="pt-BR" sz="1400" b="0" i="1" baseline="-25000" dirty="0" smtClean="0">
                          <a:effectLst/>
                          <a:latin typeface="Times New Roman"/>
                          <a:ea typeface="Calibri"/>
                          <a:cs typeface="Times New Roman"/>
                        </a:rPr>
                        <a:t>Conv</a:t>
                      </a:r>
                      <a:r>
                        <a:rPr lang="pt-BR" sz="1400" b="0" i="1" dirty="0">
                          <a:effectLst/>
                          <a:latin typeface="Times New Roman"/>
                          <a:ea typeface="Calibri"/>
                          <a:cs typeface="Times New Roman"/>
                        </a:rPr>
                        <a:t>: Concentração de SO</a:t>
                      </a:r>
                      <a:r>
                        <a:rPr lang="pt-BR" sz="1400" b="0" i="1" baseline="-25000" dirty="0">
                          <a:effectLst/>
                          <a:latin typeface="Times New Roman"/>
                          <a:ea typeface="Calibri"/>
                          <a:cs typeface="Times New Roman"/>
                        </a:rPr>
                        <a:t>4</a:t>
                      </a:r>
                      <a:r>
                        <a:rPr lang="pt-BR" sz="1400" b="0" i="1" dirty="0">
                          <a:effectLst/>
                          <a:latin typeface="Times New Roman"/>
                          <a:ea typeface="Calibri"/>
                          <a:cs typeface="Times New Roman"/>
                        </a:rPr>
                        <a:t> convertido em sulfeto (kgSO</a:t>
                      </a:r>
                      <a:r>
                        <a:rPr lang="pt-BR" sz="1400" b="0" i="1" baseline="-25000" dirty="0">
                          <a:effectLst/>
                          <a:latin typeface="Times New Roman"/>
                          <a:ea typeface="Calibri"/>
                          <a:cs typeface="Times New Roman"/>
                        </a:rPr>
                        <a:t>4</a:t>
                      </a:r>
                      <a:r>
                        <a:rPr lang="pt-BR" sz="1400" b="0" i="1" dirty="0">
                          <a:effectLst/>
                          <a:latin typeface="Times New Roman"/>
                          <a:ea typeface="Calibri"/>
                          <a:cs typeface="Times New Roman"/>
                        </a:rPr>
                        <a:t>.dia</a:t>
                      </a:r>
                      <a:r>
                        <a:rPr lang="pt-BR" sz="1400" b="0" i="1" baseline="30000" dirty="0">
                          <a:effectLst/>
                          <a:latin typeface="Times New Roman"/>
                          <a:ea typeface="Calibri"/>
                          <a:cs typeface="Times New Roman"/>
                        </a:rPr>
                        <a:t>-1</a:t>
                      </a:r>
                      <a:r>
                        <a:rPr lang="pt-BR" sz="1400" b="0" i="1" dirty="0">
                          <a:effectLst/>
                          <a:latin typeface="Times New Roman"/>
                          <a:ea typeface="Calibri"/>
                          <a:cs typeface="Times New Roman"/>
                        </a:rPr>
                        <a:t>)</a:t>
                      </a:r>
                      <a:endParaRPr lang="pt-BR" sz="1400" b="0" i="1" dirty="0">
                        <a:effectLst/>
                        <a:latin typeface="Calibri"/>
                        <a:ea typeface="Calibri"/>
                        <a:cs typeface="Times New Roman"/>
                      </a:endParaRPr>
                    </a:p>
                    <a:p>
                      <a:pPr algn="ctr">
                        <a:lnSpc>
                          <a:spcPct val="80000"/>
                        </a:lnSpc>
                        <a:spcAft>
                          <a:spcPts val="0"/>
                        </a:spcAft>
                      </a:pPr>
                      <a:r>
                        <a:rPr lang="pt-BR" sz="1400" b="0" i="1" dirty="0" err="1" smtClean="0">
                          <a:effectLst/>
                          <a:latin typeface="Times New Roman"/>
                          <a:ea typeface="Calibri"/>
                          <a:cs typeface="Times New Roman"/>
                        </a:rPr>
                        <a:t>Q</a:t>
                      </a:r>
                      <a:r>
                        <a:rPr lang="pt-BR" sz="1400" b="0" i="1" baseline="-25000" dirty="0" err="1" smtClean="0">
                          <a:effectLst/>
                          <a:latin typeface="Times New Roman"/>
                          <a:ea typeface="Calibri"/>
                          <a:cs typeface="Times New Roman"/>
                        </a:rPr>
                        <a:t>Média</a:t>
                      </a:r>
                      <a:r>
                        <a:rPr lang="pt-BR" sz="1400" b="0" i="1" dirty="0">
                          <a:effectLst/>
                          <a:latin typeface="Times New Roman"/>
                          <a:ea typeface="Calibri"/>
                          <a:cs typeface="Times New Roman"/>
                        </a:rPr>
                        <a:t>: vazão média de </a:t>
                      </a:r>
                      <a:r>
                        <a:rPr lang="pt-BR" sz="1400" b="0" i="1" dirty="0" smtClean="0">
                          <a:effectLst/>
                          <a:latin typeface="Times New Roman"/>
                          <a:ea typeface="Calibri"/>
                          <a:cs typeface="Times New Roman"/>
                        </a:rPr>
                        <a:t>esgoto </a:t>
                      </a:r>
                      <a:r>
                        <a:rPr lang="pt-BR" sz="1400" b="0" i="1" dirty="0">
                          <a:effectLst/>
                          <a:latin typeface="Times New Roman"/>
                          <a:ea typeface="Calibri"/>
                          <a:cs typeface="Times New Roman"/>
                        </a:rPr>
                        <a:t>afluente (m³.dia</a:t>
                      </a:r>
                      <a:r>
                        <a:rPr lang="pt-BR" sz="1400" b="0" i="1" baseline="30000" dirty="0">
                          <a:effectLst/>
                          <a:latin typeface="Times New Roman"/>
                          <a:ea typeface="Calibri"/>
                          <a:cs typeface="Times New Roman"/>
                        </a:rPr>
                        <a:t>-1</a:t>
                      </a:r>
                      <a:r>
                        <a:rPr lang="pt-BR" sz="1400" b="0" i="1" dirty="0">
                          <a:effectLst/>
                          <a:latin typeface="Times New Roman"/>
                          <a:ea typeface="Calibri"/>
                          <a:cs typeface="Times New Roman"/>
                        </a:rPr>
                        <a:t>)</a:t>
                      </a:r>
                      <a:endParaRPr lang="pt-BR" sz="1400" b="0" i="1" dirty="0">
                        <a:effectLst/>
                        <a:latin typeface="Calibri"/>
                        <a:ea typeface="Calibri"/>
                        <a:cs typeface="Times New Roman"/>
                      </a:endParaRPr>
                    </a:p>
                    <a:p>
                      <a:pPr algn="ctr">
                        <a:lnSpc>
                          <a:spcPct val="80000"/>
                        </a:lnSpc>
                        <a:spcAft>
                          <a:spcPts val="0"/>
                        </a:spcAft>
                      </a:pPr>
                      <a:r>
                        <a:rPr lang="pt-BR" sz="1400" b="0" i="1" dirty="0">
                          <a:effectLst/>
                          <a:latin typeface="Times New Roman"/>
                          <a:ea typeface="Calibri"/>
                          <a:cs typeface="Times New Roman"/>
                        </a:rPr>
                        <a:t> </a:t>
                      </a:r>
                      <a:r>
                        <a:rPr lang="pt-BR" sz="1400" b="0" i="1" dirty="0" smtClean="0">
                          <a:effectLst/>
                          <a:latin typeface="Times New Roman"/>
                          <a:ea typeface="Calibri"/>
                          <a:cs typeface="Times New Roman"/>
                        </a:rPr>
                        <a:t>C</a:t>
                      </a:r>
                      <a:r>
                        <a:rPr lang="pt-BR" sz="1400" b="0" i="1" baseline="-25000" dirty="0" smtClean="0">
                          <a:effectLst/>
                          <a:latin typeface="Times New Roman"/>
                          <a:ea typeface="Calibri"/>
                          <a:cs typeface="Times New Roman"/>
                        </a:rPr>
                        <a:t>SO4</a:t>
                      </a:r>
                      <a:r>
                        <a:rPr lang="pt-BR" sz="1400" b="0" i="1" baseline="-25000" dirty="0">
                          <a:effectLst/>
                          <a:latin typeface="Times New Roman"/>
                          <a:ea typeface="Calibri"/>
                          <a:cs typeface="Times New Roman"/>
                        </a:rPr>
                        <a:t>: </a:t>
                      </a:r>
                      <a:r>
                        <a:rPr lang="pt-BR" sz="1400" b="0" i="1" dirty="0">
                          <a:effectLst/>
                          <a:latin typeface="Times New Roman"/>
                          <a:ea typeface="Calibri"/>
                          <a:cs typeface="Times New Roman"/>
                        </a:rPr>
                        <a:t>Concentração de SO</a:t>
                      </a:r>
                      <a:r>
                        <a:rPr lang="pt-BR" sz="1400" b="0" i="1" baseline="-25000" dirty="0">
                          <a:effectLst/>
                          <a:latin typeface="Times New Roman"/>
                          <a:ea typeface="Calibri"/>
                          <a:cs typeface="Times New Roman"/>
                        </a:rPr>
                        <a:t>4</a:t>
                      </a:r>
                      <a:r>
                        <a:rPr lang="pt-BR" sz="1400" b="0" i="1" dirty="0">
                          <a:effectLst/>
                          <a:latin typeface="Times New Roman"/>
                          <a:ea typeface="Calibri"/>
                          <a:cs typeface="Times New Roman"/>
                        </a:rPr>
                        <a:t> no afluente (0,06 kgSO4.m</a:t>
                      </a:r>
                      <a:r>
                        <a:rPr lang="pt-BR" sz="1400" b="0" i="1" baseline="30000" dirty="0">
                          <a:effectLst/>
                          <a:latin typeface="Times New Roman"/>
                          <a:ea typeface="Calibri"/>
                          <a:cs typeface="Times New Roman"/>
                        </a:rPr>
                        <a:t>-</a:t>
                      </a:r>
                      <a:r>
                        <a:rPr lang="pt-BR" sz="1400" b="0" i="1" dirty="0">
                          <a:effectLst/>
                          <a:latin typeface="Times New Roman"/>
                          <a:ea typeface="Calibri"/>
                          <a:cs typeface="Times New Roman"/>
                        </a:rPr>
                        <a:t>³)</a:t>
                      </a:r>
                      <a:endParaRPr lang="pt-BR" sz="1400" b="0" i="1" dirty="0">
                        <a:effectLst/>
                        <a:latin typeface="Calibri"/>
                        <a:ea typeface="Calibri"/>
                        <a:cs typeface="Times New Roman"/>
                      </a:endParaRPr>
                    </a:p>
                    <a:p>
                      <a:pPr algn="ctr">
                        <a:lnSpc>
                          <a:spcPct val="80000"/>
                        </a:lnSpc>
                        <a:spcAft>
                          <a:spcPts val="0"/>
                        </a:spcAft>
                      </a:pPr>
                      <a:r>
                        <a:rPr lang="pt-BR" sz="1400" b="0" i="1" dirty="0" smtClean="0">
                          <a:effectLst/>
                          <a:latin typeface="Times New Roman"/>
                          <a:ea typeface="Calibri"/>
                          <a:cs typeface="Times New Roman"/>
                        </a:rPr>
                        <a:t>Ef</a:t>
                      </a:r>
                      <a:r>
                        <a:rPr lang="pt-BR" sz="1400" b="0" i="1" baseline="-25000" dirty="0" smtClean="0">
                          <a:effectLst/>
                          <a:latin typeface="Times New Roman"/>
                          <a:ea typeface="Calibri"/>
                          <a:cs typeface="Times New Roman"/>
                        </a:rPr>
                        <a:t>SO4</a:t>
                      </a:r>
                      <a:r>
                        <a:rPr lang="pt-BR" sz="1400" b="0" i="1" dirty="0">
                          <a:effectLst/>
                          <a:latin typeface="Times New Roman"/>
                          <a:ea typeface="Calibri"/>
                          <a:cs typeface="Times New Roman"/>
                        </a:rPr>
                        <a:t>: Eficiência de redução de Sulfato (75,0%)</a:t>
                      </a:r>
                      <a:endParaRPr lang="pt-BR" sz="1400" b="0" i="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4507">
                <a:tc>
                  <a:txBody>
                    <a:bodyPr/>
                    <a:lstStyle/>
                    <a:p>
                      <a:pPr algn="ctr">
                        <a:lnSpc>
                          <a:spcPct val="80000"/>
                        </a:lnSpc>
                        <a:spcAft>
                          <a:spcPts val="0"/>
                        </a:spcAft>
                      </a:pPr>
                      <a:r>
                        <a:rPr lang="pt-BR" sz="1600" b="1" dirty="0">
                          <a:effectLst/>
                          <a:latin typeface="Times New Roman"/>
                          <a:ea typeface="Calibri"/>
                          <a:cs typeface="Times New Roman"/>
                        </a:rPr>
                        <a:t> </a:t>
                      </a:r>
                      <a:endParaRPr lang="pt-BR" sz="1100" b="1" dirty="0">
                        <a:effectLst/>
                        <a:latin typeface="Calibri"/>
                        <a:ea typeface="Calibri"/>
                        <a:cs typeface="Times New Roman"/>
                      </a:endParaRPr>
                    </a:p>
                    <a:p>
                      <a:pPr algn="ctr">
                        <a:lnSpc>
                          <a:spcPct val="80000"/>
                        </a:lnSpc>
                        <a:spcAft>
                          <a:spcPts val="0"/>
                        </a:spcAft>
                      </a:pPr>
                      <a:r>
                        <a:rPr lang="pt-BR" sz="1800" b="1" dirty="0">
                          <a:effectLst/>
                          <a:latin typeface="Times New Roman"/>
                          <a:ea typeface="Calibri"/>
                          <a:cs typeface="Times New Roman"/>
                        </a:rPr>
                        <a:t>DQO utilizada na redução de sulfato</a:t>
                      </a:r>
                      <a:endParaRPr lang="pt-BR" sz="1800" b="1"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r>
                        <a:rPr lang="pt-BR" sz="1600" b="1" dirty="0">
                          <a:effectLst/>
                          <a:latin typeface="Times New Roman"/>
                          <a:ea typeface="Calibri"/>
                          <a:cs typeface="Times New Roman"/>
                        </a:rPr>
                        <a:t> </a:t>
                      </a:r>
                      <a:endParaRPr lang="pt-BR" sz="1600" b="1" dirty="0">
                        <a:effectLst/>
                        <a:latin typeface="Calibri"/>
                        <a:ea typeface="Calibri"/>
                        <a:cs typeface="Times New Roman"/>
                      </a:endParaRPr>
                    </a:p>
                    <a:p>
                      <a:pPr algn="ctr">
                        <a:lnSpc>
                          <a:spcPct val="80000"/>
                        </a:lnSpc>
                        <a:spcAft>
                          <a:spcPts val="0"/>
                        </a:spcAft>
                      </a:pPr>
                      <a:r>
                        <a:rPr lang="pt-BR" sz="1800" b="1" dirty="0">
                          <a:effectLst/>
                          <a:latin typeface="Times New Roman"/>
                          <a:ea typeface="Calibri"/>
                          <a:cs typeface="Times New Roman"/>
                        </a:rPr>
                        <a:t>DQO</a:t>
                      </a:r>
                      <a:r>
                        <a:rPr lang="pt-BR" sz="1800" b="1" baseline="-25000" dirty="0">
                          <a:effectLst/>
                          <a:latin typeface="Times New Roman"/>
                          <a:ea typeface="Calibri"/>
                          <a:cs typeface="Times New Roman"/>
                        </a:rPr>
                        <a:t>SO4 </a:t>
                      </a:r>
                      <a:r>
                        <a:rPr lang="pt-BR" sz="1800" b="1" dirty="0">
                          <a:effectLst/>
                          <a:latin typeface="Times New Roman"/>
                          <a:ea typeface="Calibri"/>
                          <a:cs typeface="Times New Roman"/>
                        </a:rPr>
                        <a:t>= CO</a:t>
                      </a:r>
                      <a:r>
                        <a:rPr lang="pt-BR" sz="1800" b="1" baseline="-25000" dirty="0">
                          <a:effectLst/>
                          <a:latin typeface="Times New Roman"/>
                          <a:ea typeface="Calibri"/>
                          <a:cs typeface="Times New Roman"/>
                        </a:rPr>
                        <a:t>SO4</a:t>
                      </a:r>
                      <a:r>
                        <a:rPr lang="en-US" sz="1800" b="1" baseline="-25000" dirty="0">
                          <a:effectLst/>
                          <a:latin typeface="MS Mincho"/>
                          <a:ea typeface="Calibri"/>
                          <a:cs typeface="MS Mincho"/>
                        </a:rPr>
                        <a:t>‑</a:t>
                      </a:r>
                      <a:r>
                        <a:rPr lang="pt-BR" sz="1800" b="1" baseline="-25000" dirty="0" err="1">
                          <a:effectLst/>
                          <a:latin typeface="Times New Roman"/>
                          <a:ea typeface="Calibri"/>
                          <a:cs typeface="Times New Roman"/>
                        </a:rPr>
                        <a:t>Conv</a:t>
                      </a:r>
                      <a:r>
                        <a:rPr lang="pt-BR" sz="1800" b="1" dirty="0">
                          <a:effectLst/>
                          <a:latin typeface="Times New Roman"/>
                          <a:ea typeface="Calibri"/>
                          <a:cs typeface="Times New Roman"/>
                        </a:rPr>
                        <a:t> </a:t>
                      </a:r>
                      <a:r>
                        <a:rPr lang="pt-BR" sz="1800" b="1" dirty="0">
                          <a:effectLst/>
                          <a:latin typeface="Times New Roman"/>
                          <a:ea typeface="Calibri"/>
                          <a:cs typeface="Times New Roman"/>
                          <a:sym typeface="Symbol"/>
                        </a:rPr>
                        <a:t></a:t>
                      </a:r>
                      <a:r>
                        <a:rPr lang="pt-BR" sz="1800" b="1" dirty="0">
                          <a:effectLst/>
                          <a:latin typeface="Times New Roman"/>
                          <a:ea typeface="Calibri"/>
                          <a:cs typeface="Times New Roman"/>
                        </a:rPr>
                        <a:t> K</a:t>
                      </a:r>
                      <a:r>
                        <a:rPr lang="pt-BR" sz="1800" b="1" baseline="-25000" dirty="0">
                          <a:effectLst/>
                          <a:latin typeface="Times New Roman"/>
                          <a:ea typeface="Calibri"/>
                          <a:cs typeface="Times New Roman"/>
                        </a:rPr>
                        <a:t>DQO</a:t>
                      </a:r>
                      <a:r>
                        <a:rPr lang="en-US" sz="1800" b="1" baseline="-25000" dirty="0">
                          <a:effectLst/>
                          <a:latin typeface="MS Mincho"/>
                          <a:ea typeface="Calibri"/>
                          <a:cs typeface="MS Mincho"/>
                        </a:rPr>
                        <a:t>‑</a:t>
                      </a:r>
                      <a:r>
                        <a:rPr lang="pt-BR" sz="1800" b="1" baseline="-25000" dirty="0">
                          <a:effectLst/>
                          <a:latin typeface="Times New Roman"/>
                          <a:ea typeface="Calibri"/>
                          <a:cs typeface="Times New Roman"/>
                        </a:rPr>
                        <a:t>SO4</a:t>
                      </a:r>
                      <a:endParaRPr lang="pt-BR" sz="1800" b="1" dirty="0">
                        <a:effectLst/>
                        <a:latin typeface="Calibri"/>
                        <a:ea typeface="Calibri"/>
                        <a:cs typeface="Times New Roman"/>
                      </a:endParaRPr>
                    </a:p>
                    <a:p>
                      <a:pPr algn="ctr">
                        <a:lnSpc>
                          <a:spcPct val="80000"/>
                        </a:lnSpc>
                        <a:spcAft>
                          <a:spcPts val="0"/>
                        </a:spcAft>
                      </a:pPr>
                      <a:r>
                        <a:rPr lang="pt-BR" sz="1600" b="1" dirty="0">
                          <a:effectLst/>
                          <a:latin typeface="Times New Roman"/>
                          <a:ea typeface="Calibri"/>
                          <a:cs typeface="Times New Roman"/>
                        </a:rPr>
                        <a:t> </a:t>
                      </a:r>
                      <a:endParaRPr lang="pt-BR"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endParaRPr lang="pt-BR" sz="400" b="0" i="1" dirty="0" smtClean="0">
                        <a:effectLst/>
                        <a:latin typeface="Times New Roman"/>
                        <a:ea typeface="Calibri"/>
                        <a:cs typeface="Times New Roman"/>
                      </a:endParaRPr>
                    </a:p>
                    <a:p>
                      <a:pPr algn="ctr">
                        <a:lnSpc>
                          <a:spcPct val="80000"/>
                        </a:lnSpc>
                        <a:spcAft>
                          <a:spcPts val="0"/>
                        </a:spcAft>
                      </a:pPr>
                      <a:r>
                        <a:rPr lang="pt-BR" sz="1400" b="0" i="1" dirty="0" smtClean="0">
                          <a:effectLst/>
                          <a:latin typeface="Times New Roman"/>
                          <a:ea typeface="Calibri"/>
                          <a:cs typeface="Times New Roman"/>
                        </a:rPr>
                        <a:t>DQO</a:t>
                      </a:r>
                      <a:r>
                        <a:rPr lang="pt-BR" sz="1400" b="0" i="1" baseline="-25000" dirty="0" smtClean="0">
                          <a:effectLst/>
                          <a:latin typeface="Times New Roman"/>
                          <a:ea typeface="Calibri"/>
                          <a:cs typeface="Times New Roman"/>
                        </a:rPr>
                        <a:t>SO4</a:t>
                      </a:r>
                      <a:r>
                        <a:rPr lang="pt-BR" sz="1400" b="0" i="1" dirty="0">
                          <a:effectLst/>
                          <a:latin typeface="Times New Roman"/>
                          <a:ea typeface="Calibri"/>
                          <a:cs typeface="Times New Roman"/>
                        </a:rPr>
                        <a:t>: DQO utilizada por bactérias redutoras de SO</a:t>
                      </a:r>
                      <a:r>
                        <a:rPr lang="pt-BR" sz="1400" b="0" i="1" baseline="-25000" dirty="0">
                          <a:effectLst/>
                          <a:latin typeface="Times New Roman"/>
                          <a:ea typeface="Calibri"/>
                          <a:cs typeface="Times New Roman"/>
                        </a:rPr>
                        <a:t>4</a:t>
                      </a:r>
                      <a:r>
                        <a:rPr lang="pt-BR" sz="1400" b="0" i="1" dirty="0">
                          <a:effectLst/>
                          <a:latin typeface="Times New Roman"/>
                          <a:ea typeface="Calibri"/>
                          <a:cs typeface="Times New Roman"/>
                        </a:rPr>
                        <a:t> (kgDQO</a:t>
                      </a:r>
                      <a:r>
                        <a:rPr lang="pt-BR" sz="1400" b="0" i="1" baseline="-25000" dirty="0">
                          <a:effectLst/>
                          <a:latin typeface="Times New Roman"/>
                          <a:ea typeface="Calibri"/>
                          <a:cs typeface="Times New Roman"/>
                        </a:rPr>
                        <a:t>SO4</a:t>
                      </a:r>
                      <a:r>
                        <a:rPr lang="pt-BR" sz="1400" b="0" i="1" dirty="0">
                          <a:effectLst/>
                          <a:latin typeface="Times New Roman"/>
                          <a:ea typeface="Calibri"/>
                          <a:cs typeface="Times New Roman"/>
                        </a:rPr>
                        <a:t>.dia</a:t>
                      </a:r>
                      <a:r>
                        <a:rPr lang="pt-BR" sz="1400" b="0" i="1" baseline="30000" dirty="0">
                          <a:effectLst/>
                          <a:latin typeface="Times New Roman"/>
                          <a:ea typeface="Calibri"/>
                          <a:cs typeface="Times New Roman"/>
                        </a:rPr>
                        <a:t>-1</a:t>
                      </a:r>
                      <a:r>
                        <a:rPr lang="pt-BR" sz="1400" b="0" i="1" dirty="0">
                          <a:effectLst/>
                          <a:latin typeface="Times New Roman"/>
                          <a:ea typeface="Calibri"/>
                          <a:cs typeface="Times New Roman"/>
                        </a:rPr>
                        <a:t>)</a:t>
                      </a:r>
                      <a:endParaRPr lang="pt-BR" sz="1400" b="0" i="1" dirty="0">
                        <a:effectLst/>
                        <a:latin typeface="Calibri"/>
                        <a:ea typeface="Calibri"/>
                        <a:cs typeface="Times New Roman"/>
                      </a:endParaRPr>
                    </a:p>
                    <a:p>
                      <a:pPr algn="ctr">
                        <a:lnSpc>
                          <a:spcPct val="80000"/>
                        </a:lnSpc>
                        <a:spcAft>
                          <a:spcPts val="0"/>
                        </a:spcAft>
                      </a:pPr>
                      <a:r>
                        <a:rPr lang="pt-BR" sz="1400" b="0" i="1" dirty="0" smtClean="0">
                          <a:effectLst/>
                          <a:latin typeface="Times New Roman"/>
                          <a:ea typeface="Calibri"/>
                          <a:cs typeface="Times New Roman"/>
                        </a:rPr>
                        <a:t>CO</a:t>
                      </a:r>
                      <a:r>
                        <a:rPr lang="pt-BR" sz="1400" b="0" i="1" baseline="-25000" dirty="0" smtClean="0">
                          <a:effectLst/>
                          <a:latin typeface="Times New Roman"/>
                          <a:ea typeface="Calibri"/>
                          <a:cs typeface="Times New Roman"/>
                        </a:rPr>
                        <a:t>SO4</a:t>
                      </a:r>
                      <a:r>
                        <a:rPr lang="pt-BR" sz="1400" b="0" i="1" baseline="-25000" dirty="0" smtClean="0">
                          <a:effectLst/>
                          <a:latin typeface="Times New Roman"/>
                          <a:ea typeface="MS Gothic"/>
                          <a:cs typeface="Times New Roman"/>
                        </a:rPr>
                        <a:t>-</a:t>
                      </a:r>
                      <a:r>
                        <a:rPr lang="pt-BR" sz="1400" b="0" i="1" baseline="-25000" dirty="0" smtClean="0">
                          <a:effectLst/>
                          <a:latin typeface="Times New Roman"/>
                          <a:ea typeface="Calibri"/>
                          <a:cs typeface="Times New Roman"/>
                        </a:rPr>
                        <a:t>Conv</a:t>
                      </a:r>
                      <a:r>
                        <a:rPr lang="pt-BR" sz="1400" b="0" i="1" dirty="0">
                          <a:effectLst/>
                          <a:latin typeface="Times New Roman"/>
                          <a:ea typeface="Calibri"/>
                          <a:cs typeface="Times New Roman"/>
                        </a:rPr>
                        <a:t>: Concentração de SO</a:t>
                      </a:r>
                      <a:r>
                        <a:rPr lang="pt-BR" sz="1400" b="0" i="1" baseline="-25000" dirty="0">
                          <a:effectLst/>
                          <a:latin typeface="Times New Roman"/>
                          <a:ea typeface="Calibri"/>
                          <a:cs typeface="Times New Roman"/>
                        </a:rPr>
                        <a:t>4</a:t>
                      </a:r>
                      <a:r>
                        <a:rPr lang="pt-BR" sz="1400" b="0" i="1" dirty="0">
                          <a:effectLst/>
                          <a:latin typeface="Times New Roman"/>
                          <a:ea typeface="Calibri"/>
                          <a:cs typeface="Times New Roman"/>
                        </a:rPr>
                        <a:t> convertido em sulfeto (kgSO</a:t>
                      </a:r>
                      <a:r>
                        <a:rPr lang="pt-BR" sz="1400" b="0" i="1" baseline="-25000" dirty="0">
                          <a:effectLst/>
                          <a:latin typeface="Times New Roman"/>
                          <a:ea typeface="Calibri"/>
                          <a:cs typeface="Times New Roman"/>
                        </a:rPr>
                        <a:t>4</a:t>
                      </a:r>
                      <a:r>
                        <a:rPr lang="pt-BR" sz="1400" b="0" i="1" dirty="0">
                          <a:effectLst/>
                          <a:latin typeface="Times New Roman"/>
                          <a:ea typeface="Calibri"/>
                          <a:cs typeface="Times New Roman"/>
                        </a:rPr>
                        <a:t>.dia</a:t>
                      </a:r>
                      <a:r>
                        <a:rPr lang="pt-BR" sz="1400" b="0" i="1" baseline="30000" dirty="0">
                          <a:effectLst/>
                          <a:latin typeface="Times New Roman"/>
                          <a:ea typeface="Calibri"/>
                          <a:cs typeface="Times New Roman"/>
                        </a:rPr>
                        <a:t>-1</a:t>
                      </a:r>
                      <a:r>
                        <a:rPr lang="pt-BR" sz="1400" b="0" i="1" dirty="0">
                          <a:effectLst/>
                          <a:latin typeface="Times New Roman"/>
                          <a:ea typeface="Calibri"/>
                          <a:cs typeface="Times New Roman"/>
                        </a:rPr>
                        <a:t>)</a:t>
                      </a:r>
                      <a:endParaRPr lang="pt-BR" sz="1400" b="0" i="1" dirty="0">
                        <a:effectLst/>
                        <a:latin typeface="Calibri"/>
                        <a:ea typeface="Calibri"/>
                        <a:cs typeface="Times New Roman"/>
                      </a:endParaRPr>
                    </a:p>
                    <a:p>
                      <a:pPr algn="ctr">
                        <a:lnSpc>
                          <a:spcPct val="80000"/>
                        </a:lnSpc>
                        <a:spcAft>
                          <a:spcPts val="0"/>
                        </a:spcAft>
                      </a:pPr>
                      <a:r>
                        <a:rPr lang="pt-BR" sz="1400" b="0" i="1" dirty="0" smtClean="0">
                          <a:effectLst/>
                          <a:latin typeface="Times New Roman"/>
                          <a:ea typeface="Calibri"/>
                          <a:cs typeface="Times New Roman"/>
                        </a:rPr>
                        <a:t>K</a:t>
                      </a:r>
                      <a:r>
                        <a:rPr lang="pt-BR" sz="1400" b="0" i="1" baseline="-25000" dirty="0" smtClean="0">
                          <a:effectLst/>
                          <a:latin typeface="Times New Roman"/>
                          <a:ea typeface="Calibri"/>
                          <a:cs typeface="Times New Roman"/>
                        </a:rPr>
                        <a:t>DQO-SO4</a:t>
                      </a:r>
                      <a:r>
                        <a:rPr lang="pt-BR" sz="1400" b="0" i="1" dirty="0">
                          <a:effectLst/>
                          <a:latin typeface="Times New Roman"/>
                          <a:ea typeface="Calibri"/>
                          <a:cs typeface="Times New Roman"/>
                        </a:rPr>
                        <a:t>: DQO consumida na redução de sulfato (0,667kgDQO</a:t>
                      </a:r>
                      <a:r>
                        <a:rPr lang="pt-BR" sz="1400" b="0" i="1" baseline="-25000" dirty="0">
                          <a:effectLst/>
                          <a:latin typeface="Times New Roman"/>
                          <a:ea typeface="Calibri"/>
                          <a:cs typeface="Times New Roman"/>
                        </a:rPr>
                        <a:t>SO4</a:t>
                      </a:r>
                      <a:r>
                        <a:rPr lang="pt-BR" sz="1400" b="0" i="1" dirty="0">
                          <a:effectLst/>
                          <a:latin typeface="Times New Roman"/>
                          <a:ea typeface="Calibri"/>
                          <a:cs typeface="Times New Roman"/>
                        </a:rPr>
                        <a:t>.kgSO</a:t>
                      </a:r>
                      <a:r>
                        <a:rPr lang="pt-BR" sz="1400" b="0" i="1" baseline="-25000" dirty="0">
                          <a:effectLst/>
                          <a:latin typeface="Times New Roman"/>
                          <a:ea typeface="Calibri"/>
                          <a:cs typeface="Times New Roman"/>
                        </a:rPr>
                        <a:t>4</a:t>
                      </a:r>
                      <a:r>
                        <a:rPr lang="pt-BR" sz="1400" b="0" i="1" baseline="30000" dirty="0">
                          <a:effectLst/>
                          <a:latin typeface="Times New Roman"/>
                          <a:ea typeface="Calibri"/>
                          <a:cs typeface="Times New Roman"/>
                        </a:rPr>
                        <a:t>-1</a:t>
                      </a:r>
                      <a:r>
                        <a:rPr lang="pt-BR" sz="1400" b="0" i="1" dirty="0">
                          <a:effectLst/>
                          <a:latin typeface="Times New Roman"/>
                          <a:ea typeface="Calibri"/>
                          <a:cs typeface="Times New Roman"/>
                        </a:rPr>
                        <a:t>)</a:t>
                      </a:r>
                      <a:endParaRPr lang="pt-BR" sz="1400" b="0" i="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7347">
                <a:tc rowSpan="2">
                  <a:txBody>
                    <a:bodyPr/>
                    <a:lstStyle/>
                    <a:p>
                      <a:pPr algn="ctr">
                        <a:lnSpc>
                          <a:spcPct val="80000"/>
                        </a:lnSpc>
                        <a:spcAft>
                          <a:spcPts val="0"/>
                        </a:spcAft>
                      </a:pPr>
                      <a:r>
                        <a:rPr lang="pt-BR" sz="1200" b="1" dirty="0">
                          <a:effectLst/>
                          <a:latin typeface="Times New Roman"/>
                          <a:ea typeface="Calibri"/>
                          <a:cs typeface="Times New Roman"/>
                        </a:rPr>
                        <a:t> </a:t>
                      </a:r>
                      <a:endParaRPr lang="pt-BR" sz="1200" b="1" dirty="0">
                        <a:effectLst/>
                        <a:latin typeface="Calibri"/>
                        <a:ea typeface="Calibri"/>
                        <a:cs typeface="Times New Roman"/>
                      </a:endParaRPr>
                    </a:p>
                    <a:p>
                      <a:pPr algn="ctr">
                        <a:lnSpc>
                          <a:spcPct val="80000"/>
                        </a:lnSpc>
                        <a:spcAft>
                          <a:spcPts val="0"/>
                        </a:spcAft>
                      </a:pPr>
                      <a:r>
                        <a:rPr lang="pt-BR" sz="2400" b="1" dirty="0">
                          <a:effectLst/>
                          <a:latin typeface="Times New Roman"/>
                          <a:ea typeface="Calibri"/>
                          <a:cs typeface="Times New Roman"/>
                        </a:rPr>
                        <a:t>  </a:t>
                      </a:r>
                      <a:endParaRPr lang="pt-BR" sz="4000" b="1" dirty="0" smtClean="0">
                        <a:effectLst/>
                        <a:latin typeface="Times New Roman"/>
                        <a:ea typeface="Calibri"/>
                        <a:cs typeface="Times New Roman"/>
                      </a:endParaRPr>
                    </a:p>
                    <a:p>
                      <a:pPr algn="ctr">
                        <a:lnSpc>
                          <a:spcPct val="80000"/>
                        </a:lnSpc>
                        <a:spcAft>
                          <a:spcPts val="0"/>
                        </a:spcAft>
                      </a:pPr>
                      <a:r>
                        <a:rPr lang="pt-BR" sz="1600" b="1" dirty="0">
                          <a:effectLst/>
                          <a:latin typeface="Times New Roman"/>
                          <a:ea typeface="Calibri"/>
                          <a:cs typeface="Times New Roman"/>
                        </a:rPr>
                        <a:t> </a:t>
                      </a:r>
                      <a:endParaRPr lang="pt-BR" sz="1600" b="1" dirty="0">
                        <a:effectLst/>
                        <a:latin typeface="Calibri"/>
                        <a:ea typeface="Calibri"/>
                        <a:cs typeface="Times New Roman"/>
                      </a:endParaRPr>
                    </a:p>
                    <a:p>
                      <a:pPr algn="ctr">
                        <a:lnSpc>
                          <a:spcPct val="80000"/>
                        </a:lnSpc>
                        <a:spcAft>
                          <a:spcPts val="0"/>
                        </a:spcAft>
                      </a:pPr>
                      <a:r>
                        <a:rPr lang="pt-BR" sz="1800" b="1" dirty="0">
                          <a:effectLst/>
                          <a:latin typeface="Times New Roman"/>
                          <a:ea typeface="Calibri"/>
                          <a:cs typeface="Times New Roman"/>
                        </a:rPr>
                        <a:t>DQO convertida em CH</a:t>
                      </a:r>
                      <a:r>
                        <a:rPr lang="pt-BR" sz="1800" b="1" baseline="-25000" dirty="0">
                          <a:effectLst/>
                          <a:latin typeface="Times New Roman"/>
                          <a:ea typeface="Calibri"/>
                          <a:cs typeface="Times New Roman"/>
                        </a:rPr>
                        <a:t>4</a:t>
                      </a:r>
                      <a:endParaRPr lang="pt-BR" sz="1800" b="1"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r>
                        <a:rPr lang="pt-BR" sz="600" b="1" dirty="0">
                          <a:effectLst/>
                          <a:latin typeface="Times New Roman"/>
                          <a:ea typeface="Calibri"/>
                          <a:cs typeface="Times New Roman"/>
                        </a:rPr>
                        <a:t> </a:t>
                      </a:r>
                      <a:endParaRPr lang="pt-BR" sz="600" b="1" dirty="0" smtClean="0">
                        <a:effectLst/>
                        <a:latin typeface="Times New Roman"/>
                        <a:ea typeface="Calibri"/>
                        <a:cs typeface="Times New Roman"/>
                      </a:endParaRPr>
                    </a:p>
                    <a:p>
                      <a:pPr algn="ctr">
                        <a:lnSpc>
                          <a:spcPct val="80000"/>
                        </a:lnSpc>
                        <a:spcAft>
                          <a:spcPts val="0"/>
                        </a:spcAft>
                      </a:pPr>
                      <a:r>
                        <a:rPr lang="pt-BR" sz="1800" b="1" dirty="0" smtClean="0">
                          <a:effectLst/>
                          <a:latin typeface="Times New Roman"/>
                          <a:ea typeface="Calibri"/>
                          <a:cs typeface="Times New Roman"/>
                        </a:rPr>
                        <a:t>DQO</a:t>
                      </a:r>
                      <a:r>
                        <a:rPr lang="pt-BR" sz="1800" b="1" baseline="-25000" dirty="0" smtClean="0">
                          <a:effectLst/>
                          <a:latin typeface="Times New Roman"/>
                          <a:ea typeface="Calibri"/>
                          <a:cs typeface="Times New Roman"/>
                        </a:rPr>
                        <a:t>CH4 </a:t>
                      </a:r>
                      <a:r>
                        <a:rPr lang="pt-BR" sz="1800" b="1" dirty="0">
                          <a:effectLst/>
                          <a:latin typeface="Times New Roman"/>
                          <a:ea typeface="Calibri"/>
                          <a:cs typeface="Times New Roman"/>
                        </a:rPr>
                        <a:t>= </a:t>
                      </a:r>
                      <a:r>
                        <a:rPr lang="pt-BR" sz="1800" b="1" dirty="0" err="1">
                          <a:effectLst/>
                          <a:latin typeface="Times New Roman"/>
                          <a:ea typeface="Calibri"/>
                          <a:cs typeface="Times New Roman"/>
                        </a:rPr>
                        <a:t>DQO</a:t>
                      </a:r>
                      <a:r>
                        <a:rPr lang="pt-BR" sz="1800" b="1" baseline="-25000" dirty="0" err="1">
                          <a:effectLst/>
                          <a:latin typeface="Times New Roman"/>
                          <a:ea typeface="Calibri"/>
                          <a:cs typeface="Times New Roman"/>
                        </a:rPr>
                        <a:t>Remov</a:t>
                      </a:r>
                      <a:r>
                        <a:rPr lang="en-US" sz="1800" b="1" dirty="0">
                          <a:effectLst/>
                          <a:latin typeface="MS Mincho"/>
                          <a:ea typeface="Calibri"/>
                          <a:cs typeface="MS Mincho"/>
                        </a:rPr>
                        <a:t>‑</a:t>
                      </a:r>
                      <a:r>
                        <a:rPr lang="pt-BR" sz="1800" b="1" dirty="0" err="1">
                          <a:effectLst/>
                          <a:latin typeface="Times New Roman"/>
                          <a:ea typeface="Calibri"/>
                          <a:cs typeface="Times New Roman"/>
                        </a:rPr>
                        <a:t>DQO</a:t>
                      </a:r>
                      <a:r>
                        <a:rPr lang="pt-BR" sz="1800" b="1" baseline="-25000" dirty="0" err="1">
                          <a:effectLst/>
                          <a:latin typeface="Times New Roman"/>
                          <a:ea typeface="Calibri"/>
                          <a:cs typeface="Times New Roman"/>
                        </a:rPr>
                        <a:t>Lodo</a:t>
                      </a:r>
                      <a:r>
                        <a:rPr lang="en-US" sz="1800" b="1" dirty="0">
                          <a:effectLst/>
                          <a:latin typeface="MS Mincho"/>
                          <a:ea typeface="Calibri"/>
                          <a:cs typeface="MS Mincho"/>
                        </a:rPr>
                        <a:t>‑</a:t>
                      </a:r>
                      <a:r>
                        <a:rPr lang="en-US" sz="1800" b="1" dirty="0">
                          <a:effectLst/>
                          <a:latin typeface="Times New Roman"/>
                          <a:ea typeface="MS Gothic"/>
                          <a:cs typeface="Times New Roman"/>
                        </a:rPr>
                        <a:t> </a:t>
                      </a:r>
                      <a:r>
                        <a:rPr lang="pt-BR" sz="1800" b="1" dirty="0" smtClean="0">
                          <a:effectLst/>
                          <a:latin typeface="Times New Roman"/>
                          <a:ea typeface="Calibri"/>
                          <a:cs typeface="Times New Roman"/>
                        </a:rPr>
                        <a:t>DQO</a:t>
                      </a:r>
                      <a:r>
                        <a:rPr lang="pt-BR" sz="1800" b="1" baseline="-25000" dirty="0" smtClean="0">
                          <a:effectLst/>
                          <a:latin typeface="Times New Roman"/>
                          <a:ea typeface="Calibri"/>
                          <a:cs typeface="Times New Roman"/>
                        </a:rPr>
                        <a:t>SO4</a:t>
                      </a:r>
                      <a:endParaRPr lang="pt-BR"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endParaRPr lang="pt-BR" sz="1400" b="0" i="1" dirty="0" smtClean="0">
                        <a:effectLst/>
                        <a:latin typeface="Times New Roman"/>
                        <a:ea typeface="Calibri"/>
                        <a:cs typeface="Times New Roman"/>
                      </a:endParaRPr>
                    </a:p>
                    <a:p>
                      <a:pPr algn="ctr">
                        <a:lnSpc>
                          <a:spcPct val="80000"/>
                        </a:lnSpc>
                        <a:spcAft>
                          <a:spcPts val="0"/>
                        </a:spcAft>
                      </a:pPr>
                      <a:r>
                        <a:rPr lang="pt-BR" sz="1400" b="0" i="1" dirty="0">
                          <a:effectLst/>
                          <a:latin typeface="Times New Roman"/>
                          <a:ea typeface="Calibri"/>
                          <a:cs typeface="Times New Roman"/>
                        </a:rPr>
                        <a:t> </a:t>
                      </a:r>
                      <a:r>
                        <a:rPr lang="pt-BR" sz="1400" b="0" i="1" dirty="0" smtClean="0">
                          <a:effectLst/>
                          <a:latin typeface="Times New Roman"/>
                          <a:ea typeface="Calibri"/>
                          <a:cs typeface="Times New Roman"/>
                        </a:rPr>
                        <a:t>DQO</a:t>
                      </a:r>
                      <a:r>
                        <a:rPr lang="pt-BR" sz="1400" b="0" i="1" baseline="-25000" dirty="0" smtClean="0">
                          <a:effectLst/>
                          <a:latin typeface="Times New Roman"/>
                          <a:ea typeface="Calibri"/>
                          <a:cs typeface="Times New Roman"/>
                        </a:rPr>
                        <a:t>CH4</a:t>
                      </a:r>
                      <a:r>
                        <a:rPr lang="pt-BR" sz="1400" b="0" i="1" dirty="0">
                          <a:effectLst/>
                          <a:latin typeface="Times New Roman"/>
                          <a:ea typeface="Calibri"/>
                          <a:cs typeface="Times New Roman"/>
                        </a:rPr>
                        <a:t>: DQO convertida em CH</a:t>
                      </a:r>
                      <a:r>
                        <a:rPr lang="pt-BR" sz="1400" b="0" i="1" baseline="-25000" dirty="0">
                          <a:effectLst/>
                          <a:latin typeface="Times New Roman"/>
                          <a:ea typeface="Calibri"/>
                          <a:cs typeface="Times New Roman"/>
                        </a:rPr>
                        <a:t>4</a:t>
                      </a:r>
                      <a:r>
                        <a:rPr lang="pt-BR" sz="1400" b="0" i="1" dirty="0">
                          <a:effectLst/>
                          <a:latin typeface="Times New Roman"/>
                          <a:ea typeface="Calibri"/>
                          <a:cs typeface="Times New Roman"/>
                        </a:rPr>
                        <a:t> (kgDQO</a:t>
                      </a:r>
                      <a:r>
                        <a:rPr lang="pt-BR" sz="1400" b="0" i="1" baseline="-25000" dirty="0">
                          <a:effectLst/>
                          <a:latin typeface="Times New Roman"/>
                          <a:ea typeface="Calibri"/>
                          <a:cs typeface="Times New Roman"/>
                        </a:rPr>
                        <a:t>CH4</a:t>
                      </a:r>
                      <a:r>
                        <a:rPr lang="pt-BR" sz="1400" b="0" i="1" dirty="0">
                          <a:effectLst/>
                          <a:latin typeface="Times New Roman"/>
                          <a:ea typeface="Calibri"/>
                          <a:cs typeface="Times New Roman"/>
                        </a:rPr>
                        <a:t>.dia</a:t>
                      </a:r>
                      <a:r>
                        <a:rPr lang="pt-BR" sz="1400" b="0" i="1" baseline="30000" dirty="0">
                          <a:effectLst/>
                          <a:latin typeface="Times New Roman"/>
                          <a:ea typeface="Calibri"/>
                          <a:cs typeface="Times New Roman"/>
                        </a:rPr>
                        <a:t>-1</a:t>
                      </a:r>
                      <a:r>
                        <a:rPr lang="pt-BR" sz="1400" b="0" i="1" dirty="0">
                          <a:effectLst/>
                          <a:latin typeface="Times New Roman"/>
                          <a:ea typeface="Calibri"/>
                          <a:cs typeface="Times New Roman"/>
                        </a:rPr>
                        <a:t>)</a:t>
                      </a:r>
                      <a:endParaRPr lang="pt-BR" sz="1400" b="0" i="1" dirty="0">
                        <a:effectLst/>
                        <a:latin typeface="Calibri"/>
                        <a:ea typeface="Calibri"/>
                        <a:cs typeface="Times New Roman"/>
                      </a:endParaRPr>
                    </a:p>
                    <a:p>
                      <a:pPr algn="ctr">
                        <a:lnSpc>
                          <a:spcPct val="80000"/>
                        </a:lnSpc>
                        <a:spcAft>
                          <a:spcPts val="0"/>
                        </a:spcAft>
                      </a:pPr>
                      <a:r>
                        <a:rPr lang="pt-BR" sz="1400" b="0" i="1" dirty="0">
                          <a:effectLst/>
                          <a:latin typeface="Times New Roman"/>
                          <a:ea typeface="Calibri"/>
                          <a:cs typeface="Times New Roman"/>
                        </a:rPr>
                        <a:t> </a:t>
                      </a:r>
                      <a:r>
                        <a:rPr lang="pt-BR" sz="1400" b="0" i="1" dirty="0" smtClean="0">
                          <a:effectLst/>
                          <a:latin typeface="Times New Roman"/>
                          <a:ea typeface="Calibri"/>
                          <a:cs typeface="Times New Roman"/>
                        </a:rPr>
                        <a:t>DQO</a:t>
                      </a:r>
                      <a:r>
                        <a:rPr lang="pt-BR" sz="1400" b="0" i="1" baseline="-25000" dirty="0" smtClean="0">
                          <a:effectLst/>
                          <a:latin typeface="Times New Roman"/>
                          <a:ea typeface="Calibri"/>
                          <a:cs typeface="Times New Roman"/>
                        </a:rPr>
                        <a:t>SO4</a:t>
                      </a:r>
                      <a:r>
                        <a:rPr lang="pt-BR" sz="1400" b="0" i="1" dirty="0">
                          <a:effectLst/>
                          <a:latin typeface="Times New Roman"/>
                          <a:ea typeface="Calibri"/>
                          <a:cs typeface="Times New Roman"/>
                        </a:rPr>
                        <a:t>: DQO utilizada por bactérias redutoras de SO</a:t>
                      </a:r>
                      <a:r>
                        <a:rPr lang="pt-BR" sz="1400" b="0" i="1" baseline="-25000" dirty="0">
                          <a:effectLst/>
                          <a:latin typeface="Times New Roman"/>
                          <a:ea typeface="Calibri"/>
                          <a:cs typeface="Times New Roman"/>
                        </a:rPr>
                        <a:t>4</a:t>
                      </a:r>
                      <a:r>
                        <a:rPr lang="pt-BR" sz="1400" b="0" i="1" dirty="0">
                          <a:effectLst/>
                          <a:latin typeface="Times New Roman"/>
                          <a:ea typeface="Calibri"/>
                          <a:cs typeface="Times New Roman"/>
                        </a:rPr>
                        <a:t> (kgDQO</a:t>
                      </a:r>
                      <a:r>
                        <a:rPr lang="pt-BR" sz="1400" b="0" i="1" baseline="-25000" dirty="0">
                          <a:effectLst/>
                          <a:latin typeface="Times New Roman"/>
                          <a:ea typeface="Calibri"/>
                          <a:cs typeface="Times New Roman"/>
                        </a:rPr>
                        <a:t>SO4</a:t>
                      </a:r>
                      <a:r>
                        <a:rPr lang="pt-BR" sz="1400" b="0" i="1" dirty="0">
                          <a:effectLst/>
                          <a:latin typeface="Times New Roman"/>
                          <a:ea typeface="Calibri"/>
                          <a:cs typeface="Times New Roman"/>
                        </a:rPr>
                        <a:t>.dia</a:t>
                      </a:r>
                      <a:r>
                        <a:rPr lang="pt-BR" sz="1400" b="0" i="1" baseline="30000" dirty="0">
                          <a:effectLst/>
                          <a:latin typeface="Times New Roman"/>
                          <a:ea typeface="Calibri"/>
                          <a:cs typeface="Times New Roman"/>
                        </a:rPr>
                        <a:t>-1</a:t>
                      </a:r>
                      <a:r>
                        <a:rPr lang="pt-BR" sz="1400" b="0" i="1" dirty="0">
                          <a:effectLst/>
                          <a:latin typeface="Times New Roman"/>
                          <a:ea typeface="Calibri"/>
                          <a:cs typeface="Times New Roman"/>
                        </a:rPr>
                        <a:t>)</a:t>
                      </a:r>
                      <a:endParaRPr lang="pt-BR" sz="1400" b="0" i="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7517">
                <a:tc vMerge="1">
                  <a:txBody>
                    <a:bodyPr/>
                    <a:lstStyle/>
                    <a:p>
                      <a:endParaRPr lang="pt-BR"/>
                    </a:p>
                  </a:txBody>
                  <a:tcPr/>
                </a:tc>
                <a:tc>
                  <a:txBody>
                    <a:bodyPr/>
                    <a:lstStyle/>
                    <a:p>
                      <a:pPr algn="ctr">
                        <a:lnSpc>
                          <a:spcPct val="80000"/>
                        </a:lnSpc>
                        <a:spcAft>
                          <a:spcPts val="0"/>
                        </a:spcAft>
                      </a:pPr>
                      <a:r>
                        <a:rPr lang="pt-BR" sz="1100" b="1" dirty="0">
                          <a:effectLst/>
                          <a:latin typeface="Times New Roman"/>
                          <a:ea typeface="Calibri"/>
                          <a:cs typeface="Times New Roman"/>
                        </a:rPr>
                        <a:t> </a:t>
                      </a:r>
                      <a:endParaRPr lang="pt-BR" sz="1100" b="1" dirty="0">
                        <a:effectLst/>
                        <a:latin typeface="Calibri"/>
                        <a:ea typeface="Calibri"/>
                        <a:cs typeface="Times New Roman"/>
                      </a:endParaRPr>
                    </a:p>
                    <a:p>
                      <a:pPr algn="ctr">
                        <a:lnSpc>
                          <a:spcPct val="80000"/>
                        </a:lnSpc>
                        <a:spcAft>
                          <a:spcPts val="0"/>
                        </a:spcAft>
                      </a:pPr>
                      <a:r>
                        <a:rPr lang="pt-BR" sz="1800" b="1" dirty="0">
                          <a:effectLst/>
                          <a:latin typeface="Times New Roman"/>
                          <a:ea typeface="Calibri"/>
                          <a:cs typeface="Times New Roman"/>
                        </a:rPr>
                        <a:t>Q</a:t>
                      </a:r>
                      <a:r>
                        <a:rPr lang="pt-BR" sz="1800" b="1" baseline="-25000" dirty="0">
                          <a:effectLst/>
                          <a:latin typeface="Times New Roman"/>
                          <a:ea typeface="Calibri"/>
                          <a:cs typeface="Times New Roman"/>
                        </a:rPr>
                        <a:t>CH4 </a:t>
                      </a:r>
                      <a:r>
                        <a:rPr lang="pt-BR" sz="1800" b="1" dirty="0">
                          <a:effectLst/>
                          <a:latin typeface="Times New Roman"/>
                          <a:ea typeface="Calibri"/>
                          <a:cs typeface="Times New Roman"/>
                        </a:rPr>
                        <a:t>= DQO</a:t>
                      </a:r>
                      <a:r>
                        <a:rPr lang="pt-BR" sz="1800" b="1" baseline="-25000" dirty="0">
                          <a:effectLst/>
                          <a:latin typeface="Times New Roman"/>
                          <a:ea typeface="Calibri"/>
                          <a:cs typeface="Times New Roman"/>
                        </a:rPr>
                        <a:t>CH4</a:t>
                      </a:r>
                      <a:r>
                        <a:rPr lang="pt-BR" sz="1800" b="1" dirty="0">
                          <a:effectLst/>
                          <a:latin typeface="Times New Roman"/>
                          <a:ea typeface="Calibri"/>
                          <a:cs typeface="Times New Roman"/>
                        </a:rPr>
                        <a:t> </a:t>
                      </a:r>
                      <a:r>
                        <a:rPr lang="pt-BR" sz="1800" b="1" dirty="0">
                          <a:effectLst/>
                          <a:latin typeface="Times New Roman"/>
                          <a:ea typeface="Calibri"/>
                          <a:cs typeface="Times New Roman"/>
                          <a:sym typeface="Symbol"/>
                        </a:rPr>
                        <a:t></a:t>
                      </a:r>
                      <a:r>
                        <a:rPr lang="pt-BR" sz="1800" b="1" dirty="0">
                          <a:effectLst/>
                          <a:latin typeface="Times New Roman"/>
                          <a:ea typeface="Calibri"/>
                          <a:cs typeface="Times New Roman"/>
                        </a:rPr>
                        <a:t> R </a:t>
                      </a:r>
                      <a:r>
                        <a:rPr lang="pt-BR" sz="1800" b="1" dirty="0">
                          <a:effectLst/>
                          <a:latin typeface="Times New Roman"/>
                          <a:ea typeface="Calibri"/>
                          <a:cs typeface="Times New Roman"/>
                          <a:sym typeface="Symbol"/>
                        </a:rPr>
                        <a:t></a:t>
                      </a:r>
                      <a:r>
                        <a:rPr lang="pt-BR" sz="1800" b="1" dirty="0">
                          <a:effectLst/>
                          <a:latin typeface="Times New Roman"/>
                          <a:ea typeface="Calibri"/>
                          <a:cs typeface="Times New Roman"/>
                        </a:rPr>
                        <a:t> (273±T</a:t>
                      </a:r>
                      <a:r>
                        <a:rPr lang="pt-BR" sz="1800" b="1" dirty="0" smtClean="0">
                          <a:effectLst/>
                          <a:latin typeface="Times New Roman"/>
                          <a:ea typeface="Calibri"/>
                          <a:cs typeface="Times New Roman"/>
                        </a:rPr>
                        <a:t>)</a:t>
                      </a:r>
                    </a:p>
                    <a:p>
                      <a:pPr algn="ctr">
                        <a:lnSpc>
                          <a:spcPct val="80000"/>
                        </a:lnSpc>
                        <a:spcAft>
                          <a:spcPts val="0"/>
                        </a:spcAft>
                      </a:pPr>
                      <a:endParaRPr lang="pt-BR" sz="1100" b="1" dirty="0">
                        <a:effectLst/>
                        <a:latin typeface="Calibri"/>
                        <a:ea typeface="Calibri"/>
                        <a:cs typeface="Times New Roman"/>
                      </a:endParaRPr>
                    </a:p>
                    <a:p>
                      <a:pPr algn="ctr">
                        <a:lnSpc>
                          <a:spcPct val="80000"/>
                        </a:lnSpc>
                        <a:spcAft>
                          <a:spcPts val="0"/>
                        </a:spcAft>
                      </a:pPr>
                      <a:r>
                        <a:rPr lang="pt-BR" sz="1800" b="1" dirty="0">
                          <a:effectLst/>
                          <a:latin typeface="Times New Roman"/>
                          <a:ea typeface="Calibri"/>
                          <a:cs typeface="Times New Roman"/>
                        </a:rPr>
                        <a:t>P </a:t>
                      </a:r>
                      <a:r>
                        <a:rPr lang="pt-BR" sz="1800" b="1" dirty="0">
                          <a:effectLst/>
                          <a:latin typeface="Times New Roman"/>
                          <a:ea typeface="Calibri"/>
                          <a:cs typeface="Times New Roman"/>
                          <a:sym typeface="Symbol"/>
                        </a:rPr>
                        <a:t></a:t>
                      </a:r>
                      <a:r>
                        <a:rPr lang="pt-BR" sz="1800" b="1" dirty="0">
                          <a:effectLst/>
                          <a:latin typeface="Times New Roman"/>
                          <a:ea typeface="Calibri"/>
                          <a:cs typeface="Times New Roman"/>
                        </a:rPr>
                        <a:t> K</a:t>
                      </a:r>
                      <a:r>
                        <a:rPr lang="pt-BR" sz="1800" b="1" baseline="-25000" dirty="0">
                          <a:effectLst/>
                          <a:latin typeface="Times New Roman"/>
                          <a:ea typeface="Calibri"/>
                          <a:cs typeface="Times New Roman"/>
                        </a:rPr>
                        <a:t>DQO</a:t>
                      </a:r>
                      <a:r>
                        <a:rPr lang="pt-BR" sz="1800" b="1" dirty="0">
                          <a:effectLst/>
                          <a:latin typeface="Times New Roman"/>
                          <a:ea typeface="Calibri"/>
                          <a:cs typeface="Times New Roman"/>
                        </a:rPr>
                        <a:t> </a:t>
                      </a:r>
                      <a:r>
                        <a:rPr lang="pt-BR" sz="1800" b="1" dirty="0">
                          <a:effectLst/>
                          <a:latin typeface="Times New Roman"/>
                          <a:ea typeface="Calibri"/>
                          <a:cs typeface="Times New Roman"/>
                          <a:sym typeface="Symbol"/>
                        </a:rPr>
                        <a:t></a:t>
                      </a:r>
                      <a:r>
                        <a:rPr lang="pt-BR" sz="1800" b="1" dirty="0">
                          <a:effectLst/>
                          <a:latin typeface="Times New Roman"/>
                          <a:ea typeface="Calibri"/>
                          <a:cs typeface="Times New Roman"/>
                        </a:rPr>
                        <a:t> </a:t>
                      </a:r>
                      <a:r>
                        <a:rPr lang="pt-BR" sz="1800" b="1" dirty="0" smtClean="0">
                          <a:effectLst/>
                          <a:latin typeface="Times New Roman"/>
                          <a:ea typeface="Calibri"/>
                          <a:cs typeface="Times New Roman"/>
                        </a:rPr>
                        <a:t>1.000</a:t>
                      </a:r>
                      <a:endParaRPr lang="pt-BR"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endParaRPr lang="pt-BR" sz="600" b="0" i="1" smtClean="0">
                        <a:effectLst/>
                        <a:latin typeface="Times New Roman"/>
                        <a:ea typeface="Calibri"/>
                        <a:cs typeface="Times New Roman"/>
                      </a:endParaRPr>
                    </a:p>
                    <a:p>
                      <a:pPr algn="ctr">
                        <a:lnSpc>
                          <a:spcPct val="80000"/>
                        </a:lnSpc>
                        <a:spcAft>
                          <a:spcPts val="0"/>
                        </a:spcAft>
                      </a:pPr>
                      <a:r>
                        <a:rPr lang="pt-BR" sz="1400" b="0" i="1" smtClean="0">
                          <a:effectLst/>
                          <a:latin typeface="Times New Roman"/>
                          <a:ea typeface="Calibri"/>
                          <a:cs typeface="Times New Roman"/>
                        </a:rPr>
                        <a:t>Q</a:t>
                      </a:r>
                      <a:r>
                        <a:rPr lang="pt-BR" sz="1400" b="0" i="1" baseline="-25000" smtClean="0">
                          <a:effectLst/>
                          <a:latin typeface="Times New Roman"/>
                          <a:ea typeface="Calibri"/>
                          <a:cs typeface="Times New Roman"/>
                        </a:rPr>
                        <a:t>CH4</a:t>
                      </a:r>
                      <a:r>
                        <a:rPr lang="pt-BR" sz="1400" b="0" i="1" dirty="0">
                          <a:effectLst/>
                          <a:latin typeface="Times New Roman"/>
                          <a:ea typeface="Calibri"/>
                          <a:cs typeface="Times New Roman"/>
                        </a:rPr>
                        <a:t>: Produção volumétrica máxima de CH</a:t>
                      </a:r>
                      <a:r>
                        <a:rPr lang="pt-BR" sz="1400" b="0" i="1" baseline="-25000" dirty="0">
                          <a:effectLst/>
                          <a:latin typeface="Times New Roman"/>
                          <a:ea typeface="Calibri"/>
                          <a:cs typeface="Times New Roman"/>
                        </a:rPr>
                        <a:t>4</a:t>
                      </a:r>
                      <a:r>
                        <a:rPr lang="pt-BR" sz="1400" b="0" i="1" dirty="0">
                          <a:effectLst/>
                          <a:latin typeface="Times New Roman"/>
                          <a:ea typeface="Calibri"/>
                          <a:cs typeface="Times New Roman"/>
                        </a:rPr>
                        <a:t> (m³.dia</a:t>
                      </a:r>
                      <a:r>
                        <a:rPr lang="pt-BR" sz="1400" b="0" i="1" baseline="30000" dirty="0">
                          <a:effectLst/>
                          <a:latin typeface="Times New Roman"/>
                          <a:ea typeface="Calibri"/>
                          <a:cs typeface="Times New Roman"/>
                        </a:rPr>
                        <a:t>-1</a:t>
                      </a:r>
                      <a:r>
                        <a:rPr lang="pt-BR" sz="1400" b="0" i="1" dirty="0">
                          <a:effectLst/>
                          <a:latin typeface="Times New Roman"/>
                          <a:ea typeface="Calibri"/>
                          <a:cs typeface="Times New Roman"/>
                        </a:rPr>
                        <a:t>)</a:t>
                      </a:r>
                      <a:endParaRPr lang="pt-BR" sz="1400" b="0" i="1" dirty="0">
                        <a:effectLst/>
                        <a:latin typeface="Calibri"/>
                        <a:ea typeface="Calibri"/>
                        <a:cs typeface="Times New Roman"/>
                      </a:endParaRPr>
                    </a:p>
                    <a:p>
                      <a:pPr algn="ctr">
                        <a:lnSpc>
                          <a:spcPct val="80000"/>
                        </a:lnSpc>
                        <a:spcAft>
                          <a:spcPts val="0"/>
                        </a:spcAft>
                      </a:pPr>
                      <a:r>
                        <a:rPr lang="pt-BR" sz="1400" b="0" i="1">
                          <a:effectLst/>
                          <a:latin typeface="Times New Roman"/>
                          <a:ea typeface="Calibri"/>
                          <a:cs typeface="Times New Roman"/>
                        </a:rPr>
                        <a:t> </a:t>
                      </a:r>
                      <a:r>
                        <a:rPr lang="pt-BR" sz="1400" b="0" i="1" smtClean="0">
                          <a:effectLst/>
                          <a:latin typeface="Times New Roman"/>
                          <a:ea typeface="Calibri"/>
                          <a:cs typeface="Times New Roman"/>
                        </a:rPr>
                        <a:t>R</a:t>
                      </a:r>
                      <a:r>
                        <a:rPr lang="pt-BR" sz="1400" b="0" i="1" dirty="0">
                          <a:effectLst/>
                          <a:latin typeface="Times New Roman"/>
                          <a:ea typeface="Calibri"/>
                          <a:cs typeface="Times New Roman"/>
                        </a:rPr>
                        <a:t>: Constante dos gases (0,08206 atm.L.mol</a:t>
                      </a:r>
                      <a:r>
                        <a:rPr lang="pt-BR" sz="1400" b="0" i="1" baseline="30000" dirty="0">
                          <a:effectLst/>
                          <a:latin typeface="Times New Roman"/>
                          <a:ea typeface="Calibri"/>
                          <a:cs typeface="Times New Roman"/>
                        </a:rPr>
                        <a:t>-1</a:t>
                      </a:r>
                      <a:r>
                        <a:rPr lang="pt-BR" sz="1400" b="0" i="1" dirty="0">
                          <a:effectLst/>
                          <a:latin typeface="Times New Roman"/>
                          <a:ea typeface="Calibri"/>
                          <a:cs typeface="Times New Roman"/>
                        </a:rPr>
                        <a:t>.K</a:t>
                      </a:r>
                      <a:r>
                        <a:rPr lang="pt-BR" sz="1400" b="0" i="1" baseline="30000" dirty="0">
                          <a:effectLst/>
                          <a:latin typeface="Times New Roman"/>
                          <a:ea typeface="Calibri"/>
                          <a:cs typeface="Times New Roman"/>
                        </a:rPr>
                        <a:t>-1</a:t>
                      </a:r>
                      <a:r>
                        <a:rPr lang="pt-BR" sz="1400" b="0" i="1" dirty="0">
                          <a:effectLst/>
                          <a:latin typeface="Times New Roman"/>
                          <a:ea typeface="Calibri"/>
                          <a:cs typeface="Times New Roman"/>
                        </a:rPr>
                        <a:t>)</a:t>
                      </a:r>
                      <a:endParaRPr lang="pt-BR" sz="1400" b="0" i="1" dirty="0">
                        <a:effectLst/>
                        <a:latin typeface="Calibri"/>
                        <a:ea typeface="Calibri"/>
                        <a:cs typeface="Times New Roman"/>
                      </a:endParaRPr>
                    </a:p>
                    <a:p>
                      <a:pPr algn="ctr">
                        <a:lnSpc>
                          <a:spcPct val="80000"/>
                        </a:lnSpc>
                        <a:spcAft>
                          <a:spcPts val="0"/>
                        </a:spcAft>
                      </a:pPr>
                      <a:r>
                        <a:rPr lang="pt-BR" sz="1400" b="0" i="1">
                          <a:effectLst/>
                          <a:latin typeface="Times New Roman"/>
                          <a:ea typeface="Calibri"/>
                          <a:cs typeface="Times New Roman"/>
                        </a:rPr>
                        <a:t> </a:t>
                      </a:r>
                      <a:r>
                        <a:rPr lang="pt-BR" sz="1400" b="0" i="1" smtClean="0">
                          <a:effectLst/>
                          <a:latin typeface="Times New Roman"/>
                          <a:ea typeface="Calibri"/>
                          <a:cs typeface="Times New Roman"/>
                        </a:rPr>
                        <a:t>T</a:t>
                      </a:r>
                      <a:r>
                        <a:rPr lang="pt-BR" sz="1400" b="0" i="1" dirty="0">
                          <a:effectLst/>
                          <a:latin typeface="Times New Roman"/>
                          <a:ea typeface="Calibri"/>
                          <a:cs typeface="Times New Roman"/>
                        </a:rPr>
                        <a:t>: Temperatura do reator UASB (27°C)</a:t>
                      </a:r>
                      <a:endParaRPr lang="pt-BR" sz="1400" b="0" i="1" dirty="0">
                        <a:effectLst/>
                        <a:latin typeface="Calibri"/>
                        <a:ea typeface="Calibri"/>
                        <a:cs typeface="Times New Roman"/>
                      </a:endParaRPr>
                    </a:p>
                    <a:p>
                      <a:pPr algn="ctr">
                        <a:lnSpc>
                          <a:spcPct val="80000"/>
                        </a:lnSpc>
                        <a:spcAft>
                          <a:spcPts val="0"/>
                        </a:spcAft>
                      </a:pPr>
                      <a:r>
                        <a:rPr lang="pt-BR" sz="1400" b="0" i="1">
                          <a:effectLst/>
                          <a:latin typeface="Times New Roman"/>
                          <a:ea typeface="Calibri"/>
                          <a:cs typeface="Times New Roman"/>
                        </a:rPr>
                        <a:t> </a:t>
                      </a:r>
                      <a:r>
                        <a:rPr lang="pt-BR" sz="1400" b="0" i="1" smtClean="0">
                          <a:effectLst/>
                          <a:latin typeface="Times New Roman"/>
                          <a:ea typeface="Calibri"/>
                          <a:cs typeface="Times New Roman"/>
                        </a:rPr>
                        <a:t>P</a:t>
                      </a:r>
                      <a:r>
                        <a:rPr lang="pt-BR" sz="1400" b="0" i="1" dirty="0">
                          <a:effectLst/>
                          <a:latin typeface="Times New Roman"/>
                          <a:ea typeface="Calibri"/>
                          <a:cs typeface="Times New Roman"/>
                        </a:rPr>
                        <a:t>: Pressão atmosférica (1 </a:t>
                      </a:r>
                      <a:r>
                        <a:rPr lang="pt-BR" sz="1400" b="0" i="1" dirty="0" err="1">
                          <a:effectLst/>
                          <a:latin typeface="Times New Roman"/>
                          <a:ea typeface="Calibri"/>
                          <a:cs typeface="Times New Roman"/>
                        </a:rPr>
                        <a:t>atm</a:t>
                      </a:r>
                      <a:r>
                        <a:rPr lang="pt-BR" sz="1400" b="0" i="1" dirty="0">
                          <a:effectLst/>
                          <a:latin typeface="Times New Roman"/>
                          <a:ea typeface="Calibri"/>
                          <a:cs typeface="Times New Roman"/>
                        </a:rPr>
                        <a:t>)</a:t>
                      </a:r>
                      <a:endParaRPr lang="pt-BR" sz="1400" b="0" i="1" dirty="0">
                        <a:effectLst/>
                        <a:latin typeface="Calibri"/>
                        <a:ea typeface="Calibri"/>
                        <a:cs typeface="Times New Roman"/>
                      </a:endParaRPr>
                    </a:p>
                    <a:p>
                      <a:pPr algn="ctr">
                        <a:lnSpc>
                          <a:spcPct val="80000"/>
                        </a:lnSpc>
                        <a:spcAft>
                          <a:spcPts val="0"/>
                        </a:spcAft>
                      </a:pPr>
                      <a:r>
                        <a:rPr lang="pt-BR" sz="1400" b="0" i="1">
                          <a:effectLst/>
                          <a:latin typeface="Times New Roman"/>
                          <a:ea typeface="Calibri"/>
                          <a:cs typeface="Times New Roman"/>
                        </a:rPr>
                        <a:t> </a:t>
                      </a:r>
                      <a:r>
                        <a:rPr lang="pt-BR" sz="1400" b="0" i="1" smtClean="0">
                          <a:effectLst/>
                          <a:latin typeface="Times New Roman"/>
                          <a:ea typeface="Calibri"/>
                          <a:cs typeface="Times New Roman"/>
                        </a:rPr>
                        <a:t>K</a:t>
                      </a:r>
                      <a:r>
                        <a:rPr lang="pt-BR" sz="1400" b="0" i="1" baseline="-25000" smtClean="0">
                          <a:effectLst/>
                          <a:latin typeface="Times New Roman"/>
                          <a:ea typeface="Calibri"/>
                          <a:cs typeface="Times New Roman"/>
                        </a:rPr>
                        <a:t>DQO</a:t>
                      </a:r>
                      <a:r>
                        <a:rPr lang="pt-BR" sz="1400" b="0" i="1" dirty="0">
                          <a:effectLst/>
                          <a:latin typeface="Times New Roman"/>
                          <a:ea typeface="Calibri"/>
                          <a:cs typeface="Times New Roman"/>
                        </a:rPr>
                        <a:t>: DQO para 1 mol de metano (0,064 kgDQO</a:t>
                      </a:r>
                      <a:r>
                        <a:rPr lang="pt-BR" sz="1400" b="0" i="1" baseline="-25000" dirty="0">
                          <a:effectLst/>
                          <a:latin typeface="Times New Roman"/>
                          <a:ea typeface="Calibri"/>
                          <a:cs typeface="Times New Roman"/>
                        </a:rPr>
                        <a:t>CH4</a:t>
                      </a:r>
                      <a:r>
                        <a:rPr lang="pt-BR" sz="1400" b="0" i="1" dirty="0">
                          <a:effectLst/>
                          <a:latin typeface="Times New Roman"/>
                          <a:ea typeface="Calibri"/>
                          <a:cs typeface="Times New Roman"/>
                        </a:rPr>
                        <a:t>.mol</a:t>
                      </a:r>
                      <a:r>
                        <a:rPr lang="pt-BR" sz="1400" b="0" i="1" baseline="30000" dirty="0">
                          <a:effectLst/>
                          <a:latin typeface="Times New Roman"/>
                          <a:ea typeface="Calibri"/>
                          <a:cs typeface="Times New Roman"/>
                        </a:rPr>
                        <a:t>-1</a:t>
                      </a:r>
                      <a:r>
                        <a:rPr lang="pt-BR" sz="1400" b="0" i="1" dirty="0">
                          <a:effectLst/>
                          <a:latin typeface="Times New Roman"/>
                          <a:ea typeface="Calibri"/>
                          <a:cs typeface="Times New Roman"/>
                        </a:rPr>
                        <a:t>)</a:t>
                      </a:r>
                      <a:endParaRPr lang="pt-BR" sz="1400" b="0" i="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4" name="Conector reto 3"/>
          <p:cNvCxnSpPr/>
          <p:nvPr/>
        </p:nvCxnSpPr>
        <p:spPr>
          <a:xfrm>
            <a:off x="2051720" y="5157192"/>
            <a:ext cx="22684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727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extLst>
          </p:cNvPr>
          <p:cNvSpPr txBox="1">
            <a:spLocks/>
          </p:cNvSpPr>
          <p:nvPr/>
        </p:nvSpPr>
        <p:spPr>
          <a:xfrm>
            <a:off x="2507780" y="-243408"/>
            <a:ext cx="4728516"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defPPr>
              <a:defRPr lang="pt-BR"/>
            </a:defPPr>
            <a:lvl1pPr algn="ctr">
              <a:spcBef>
                <a:spcPct val="0"/>
              </a:spcBef>
              <a:buNone/>
              <a:defRPr sz="4400" b="1">
                <a:solidFill>
                  <a:srgbClr val="0099FF"/>
                </a:solidFill>
                <a:effectLst>
                  <a:outerShdw blurRad="38100" dist="38100" dir="2700000" algn="tl">
                    <a:srgbClr val="000000">
                      <a:alpha val="43137"/>
                    </a:srgbClr>
                  </a:outerShdw>
                </a:effectLst>
                <a:latin typeface="+mj-lt"/>
                <a:ea typeface="+mj-ea"/>
                <a:cs typeface="+mj-cs"/>
              </a:defRPr>
            </a:lvl1pPr>
          </a:lstStyle>
          <a:p>
            <a:r>
              <a:rPr lang="pt-BR" altLang="pt-BR" sz="4000" dirty="0" smtClean="0">
                <a:solidFill>
                  <a:schemeClr val="accent1">
                    <a:lumMod val="75000"/>
                  </a:schemeClr>
                </a:solidFill>
                <a:latin typeface="Times New Roman" pitchFamily="18" charset="0"/>
                <a:cs typeface="Times New Roman" pitchFamily="18" charset="0"/>
              </a:rPr>
              <a:t>METODOLOGIA</a:t>
            </a:r>
            <a:endParaRPr lang="pt-BR" altLang="pt-BR" sz="4000" dirty="0">
              <a:solidFill>
                <a:schemeClr val="accent1">
                  <a:lumMod val="75000"/>
                </a:schemeClr>
              </a:solidFill>
              <a:latin typeface="Times New Roman" pitchFamily="18" charset="0"/>
              <a:cs typeface="Times New Roman" pitchFamily="18" charset="0"/>
            </a:endParaRPr>
          </a:p>
        </p:txBody>
      </p:sp>
      <p:sp>
        <p:nvSpPr>
          <p:cNvPr id="21" name="Retângulo 15"/>
          <p:cNvSpPr>
            <a:spLocks noChangeArrowheads="1"/>
          </p:cNvSpPr>
          <p:nvPr/>
        </p:nvSpPr>
        <p:spPr bwMode="auto">
          <a:xfrm>
            <a:off x="-36512" y="5426060"/>
            <a:ext cx="8425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pt-BR" altLang="pt-BR" sz="1400" b="1" dirty="0">
                <a:solidFill>
                  <a:srgbClr val="002060"/>
                </a:solidFill>
                <a:latin typeface="Times New Roman" pitchFamily="18" charset="0"/>
                <a:cs typeface="Times New Roman" pitchFamily="18" charset="0"/>
              </a:rPr>
              <a:t>Quadro </a:t>
            </a:r>
            <a:r>
              <a:rPr lang="pt-BR" altLang="pt-BR" sz="1400" b="1" dirty="0" smtClean="0">
                <a:solidFill>
                  <a:srgbClr val="002060"/>
                </a:solidFill>
                <a:latin typeface="Times New Roman" pitchFamily="18" charset="0"/>
                <a:cs typeface="Times New Roman" pitchFamily="18" charset="0"/>
              </a:rPr>
              <a:t>1.</a:t>
            </a:r>
            <a:r>
              <a:rPr lang="pt-BR" altLang="pt-BR" sz="1400" dirty="0" smtClean="0">
                <a:solidFill>
                  <a:srgbClr val="002060"/>
                </a:solidFill>
                <a:latin typeface="Times New Roman" pitchFamily="18" charset="0"/>
                <a:cs typeface="Times New Roman" pitchFamily="18" charset="0"/>
              </a:rPr>
              <a:t> </a:t>
            </a:r>
            <a:r>
              <a:rPr lang="pt-BR" altLang="pt-BR" sz="1400" dirty="0">
                <a:solidFill>
                  <a:srgbClr val="002060"/>
                </a:solidFill>
                <a:latin typeface="Times New Roman" pitchFamily="18" charset="0"/>
                <a:cs typeface="Times New Roman" pitchFamily="18" charset="0"/>
              </a:rPr>
              <a:t>Resumo das equações utilizadas nos cálculos de produção de metano e potência elétrica disponível.</a:t>
            </a:r>
          </a:p>
          <a:p>
            <a:pPr eaLnBrk="1" hangingPunct="1"/>
            <a:r>
              <a:rPr lang="pt-BR" altLang="pt-BR" sz="1400" dirty="0">
                <a:solidFill>
                  <a:srgbClr val="002060"/>
                </a:solidFill>
                <a:latin typeface="Times New Roman" pitchFamily="18" charset="0"/>
                <a:cs typeface="Times New Roman" pitchFamily="18" charset="0"/>
              </a:rPr>
              <a:t>Fonte: Adaptado de Lobato (2011), </a:t>
            </a:r>
            <a:r>
              <a:rPr lang="it-IT" altLang="pt-BR" sz="1400" dirty="0">
                <a:solidFill>
                  <a:srgbClr val="002060"/>
                </a:solidFill>
                <a:latin typeface="Times New Roman" pitchFamily="18" charset="0"/>
                <a:cs typeface="Times New Roman" pitchFamily="18" charset="0"/>
              </a:rPr>
              <a:t>IPCC (</a:t>
            </a:r>
            <a:r>
              <a:rPr lang="it-IT" altLang="pt-BR" sz="1400" dirty="0" smtClean="0">
                <a:solidFill>
                  <a:srgbClr val="002060"/>
                </a:solidFill>
                <a:latin typeface="Times New Roman" pitchFamily="18" charset="0"/>
                <a:cs typeface="Times New Roman" pitchFamily="18" charset="0"/>
              </a:rPr>
              <a:t>2006).</a:t>
            </a:r>
            <a:endParaRPr lang="it-IT" altLang="pt-BR" sz="1400" dirty="0">
              <a:solidFill>
                <a:srgbClr val="002060"/>
              </a:solidFill>
              <a:latin typeface="Times New Roman" pitchFamily="18" charset="0"/>
              <a:cs typeface="Times New Roman" pitchFamily="18" charset="0"/>
            </a:endParaRPr>
          </a:p>
        </p:txBody>
      </p:sp>
      <p:sp>
        <p:nvSpPr>
          <p:cNvPr id="23" name="Retângulo 22"/>
          <p:cNvSpPr/>
          <p:nvPr/>
        </p:nvSpPr>
        <p:spPr>
          <a:xfrm>
            <a:off x="-149493" y="404664"/>
            <a:ext cx="9906069" cy="430887"/>
          </a:xfrm>
          <a:prstGeom prst="rect">
            <a:avLst/>
          </a:prstGeom>
        </p:spPr>
        <p:txBody>
          <a:bodyPr>
            <a:spAutoFit/>
            <a:scene3d>
              <a:camera prst="orthographicFront"/>
              <a:lightRig rig="threePt" dir="t"/>
            </a:scene3d>
            <a:sp3d extrusionH="57150">
              <a:bevelT w="38100" h="38100"/>
            </a:sp3d>
          </a:bodyPr>
          <a:lstStyle/>
          <a:p>
            <a:pPr algn="ctr" eaLnBrk="1" hangingPunct="1">
              <a:defRPr/>
            </a:pPr>
            <a:r>
              <a:rPr lang="pt-BR" altLang="pt-BR" sz="2200" b="1" dirty="0" smtClean="0">
                <a:solidFill>
                  <a:srgbClr val="002060"/>
                </a:solidFill>
                <a:latin typeface="Times New Roman" panose="02020603050405020304" pitchFamily="18" charset="0"/>
                <a:cs typeface="Times New Roman" panose="02020603050405020304" pitchFamily="18" charset="0"/>
              </a:rPr>
              <a:t>MODELO MATEMÁTICO</a:t>
            </a:r>
            <a:endParaRPr lang="pt-BR" altLang="pt-BR" sz="22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4000450473"/>
              </p:ext>
            </p:extLst>
          </p:nvPr>
        </p:nvGraphicFramePr>
        <p:xfrm>
          <a:off x="72007" y="764704"/>
          <a:ext cx="8964489" cy="4705859"/>
        </p:xfrm>
        <a:graphic>
          <a:graphicData uri="http://schemas.openxmlformats.org/drawingml/2006/table">
            <a:tbl>
              <a:tblPr firstRow="1" bandRow="1">
                <a:tableStyleId>{5C22544A-7EE6-4342-B048-85BDC9FD1C3A}</a:tableStyleId>
              </a:tblPr>
              <a:tblGrid>
                <a:gridCol w="1619673"/>
                <a:gridCol w="2736304"/>
                <a:gridCol w="4608512"/>
              </a:tblGrid>
              <a:tr h="241128">
                <a:tc>
                  <a:txBody>
                    <a:bodyPr/>
                    <a:lstStyle/>
                    <a:p>
                      <a:pPr algn="ctr">
                        <a:lnSpc>
                          <a:spcPct val="115000"/>
                        </a:lnSpc>
                        <a:spcAft>
                          <a:spcPts val="0"/>
                        </a:spcAft>
                      </a:pPr>
                      <a:r>
                        <a:rPr lang="pt-BR" sz="1600" b="1" dirty="0">
                          <a:effectLst/>
                          <a:latin typeface="Times New Roman"/>
                          <a:ea typeface="Calibri"/>
                          <a:cs typeface="Times New Roman"/>
                        </a:rPr>
                        <a:t> </a:t>
                      </a:r>
                      <a:r>
                        <a:rPr lang="pt-BR" sz="1600" b="1" dirty="0" smtClean="0">
                          <a:effectLst/>
                          <a:latin typeface="Times New Roman"/>
                          <a:ea typeface="Calibri"/>
                          <a:cs typeface="Times New Roman"/>
                        </a:rPr>
                        <a:t>PARÂMETROS</a:t>
                      </a:r>
                      <a:endParaRPr lang="pt-BR" sz="1600" b="1"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b="1" dirty="0">
                          <a:effectLst/>
                          <a:latin typeface="Times New Roman"/>
                          <a:ea typeface="Calibri"/>
                          <a:cs typeface="Times New Roman"/>
                        </a:rPr>
                        <a:t> </a:t>
                      </a:r>
                      <a:r>
                        <a:rPr lang="pt-BR" sz="1600" b="1" dirty="0" smtClean="0">
                          <a:effectLst/>
                          <a:latin typeface="Times New Roman"/>
                          <a:ea typeface="Calibri"/>
                          <a:cs typeface="Times New Roman"/>
                        </a:rPr>
                        <a:t>EQUAÇÕES</a:t>
                      </a:r>
                      <a:endParaRPr lang="pt-BR"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b="1" dirty="0" smtClean="0">
                          <a:effectLst/>
                          <a:latin typeface="Times New Roman"/>
                          <a:ea typeface="Calibri"/>
                          <a:cs typeface="Times New Roman"/>
                        </a:rPr>
                        <a:t>VARIÁVEIS</a:t>
                      </a:r>
                      <a:endParaRPr lang="pt-BR"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5138">
                <a:tc>
                  <a:txBody>
                    <a:bodyPr/>
                    <a:lstStyle/>
                    <a:p>
                      <a:pPr algn="ctr">
                        <a:lnSpc>
                          <a:spcPct val="80000"/>
                        </a:lnSpc>
                        <a:spcAft>
                          <a:spcPts val="0"/>
                        </a:spcAft>
                      </a:pPr>
                      <a:r>
                        <a:rPr lang="pt-BR" sz="1800" b="1" dirty="0">
                          <a:effectLst/>
                          <a:latin typeface="Times New Roman"/>
                          <a:ea typeface="Calibri"/>
                          <a:cs typeface="Times New Roman"/>
                        </a:rPr>
                        <a:t> </a:t>
                      </a:r>
                      <a:endParaRPr lang="pt-BR" sz="1800" b="1" dirty="0">
                        <a:effectLst/>
                        <a:latin typeface="Calibri"/>
                        <a:ea typeface="Calibri"/>
                        <a:cs typeface="Times New Roman"/>
                      </a:endParaRPr>
                    </a:p>
                    <a:p>
                      <a:pPr algn="ctr">
                        <a:lnSpc>
                          <a:spcPct val="80000"/>
                        </a:lnSpc>
                        <a:spcAft>
                          <a:spcPts val="0"/>
                        </a:spcAft>
                      </a:pPr>
                      <a:r>
                        <a:rPr lang="pt-BR" sz="1800" b="1" dirty="0">
                          <a:effectLst/>
                          <a:latin typeface="Times New Roman"/>
                          <a:ea typeface="Calibri"/>
                          <a:cs typeface="Times New Roman"/>
                        </a:rPr>
                        <a:t> </a:t>
                      </a:r>
                      <a:endParaRPr lang="pt-BR" sz="1800" b="1" dirty="0">
                        <a:effectLst/>
                        <a:latin typeface="Calibri"/>
                        <a:ea typeface="Calibri"/>
                        <a:cs typeface="Times New Roman"/>
                      </a:endParaRPr>
                    </a:p>
                    <a:p>
                      <a:pPr algn="ctr">
                        <a:lnSpc>
                          <a:spcPct val="80000"/>
                        </a:lnSpc>
                        <a:spcAft>
                          <a:spcPts val="0"/>
                        </a:spcAft>
                      </a:pPr>
                      <a:r>
                        <a:rPr lang="pt-BR" sz="1800" b="1" dirty="0">
                          <a:effectLst/>
                          <a:latin typeface="Times New Roman"/>
                          <a:ea typeface="Calibri"/>
                          <a:cs typeface="Times New Roman"/>
                        </a:rPr>
                        <a:t> </a:t>
                      </a:r>
                      <a:endParaRPr lang="pt-BR" sz="1800" b="1" dirty="0">
                        <a:effectLst/>
                        <a:latin typeface="Calibri"/>
                        <a:ea typeface="Calibri"/>
                        <a:cs typeface="Times New Roman"/>
                      </a:endParaRPr>
                    </a:p>
                    <a:p>
                      <a:pPr algn="ctr">
                        <a:lnSpc>
                          <a:spcPct val="80000"/>
                        </a:lnSpc>
                        <a:spcAft>
                          <a:spcPts val="0"/>
                        </a:spcAft>
                      </a:pPr>
                      <a:r>
                        <a:rPr lang="pt-BR" sz="1800" b="1" dirty="0">
                          <a:effectLst/>
                          <a:latin typeface="Times New Roman"/>
                          <a:ea typeface="Calibri"/>
                          <a:cs typeface="Times New Roman"/>
                        </a:rPr>
                        <a:t> </a:t>
                      </a:r>
                      <a:endParaRPr lang="pt-BR" sz="1800" b="1" dirty="0">
                        <a:effectLst/>
                        <a:latin typeface="Calibri"/>
                        <a:ea typeface="Calibri"/>
                        <a:cs typeface="Times New Roman"/>
                      </a:endParaRPr>
                    </a:p>
                    <a:p>
                      <a:pPr algn="ctr">
                        <a:lnSpc>
                          <a:spcPct val="80000"/>
                        </a:lnSpc>
                        <a:spcAft>
                          <a:spcPts val="0"/>
                        </a:spcAft>
                      </a:pPr>
                      <a:r>
                        <a:rPr lang="pt-BR" sz="1800" b="1" dirty="0">
                          <a:effectLst/>
                          <a:latin typeface="Times New Roman"/>
                          <a:ea typeface="Calibri"/>
                          <a:cs typeface="Times New Roman"/>
                        </a:rPr>
                        <a:t>Perdas de CH</a:t>
                      </a:r>
                      <a:r>
                        <a:rPr lang="pt-BR" sz="1800" b="1" baseline="-25000" dirty="0">
                          <a:effectLst/>
                          <a:latin typeface="Times New Roman"/>
                          <a:ea typeface="Calibri"/>
                          <a:cs typeface="Times New Roman"/>
                        </a:rPr>
                        <a:t>4</a:t>
                      </a:r>
                      <a:endParaRPr lang="pt-BR" sz="1800" b="1"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endParaRPr lang="en-US" sz="1200" b="1" dirty="0" smtClean="0">
                        <a:effectLst/>
                        <a:latin typeface="Times New Roman"/>
                        <a:ea typeface="Calibri"/>
                        <a:cs typeface="Times New Roman"/>
                      </a:endParaRPr>
                    </a:p>
                    <a:p>
                      <a:pPr algn="ctr">
                        <a:lnSpc>
                          <a:spcPct val="80000"/>
                        </a:lnSpc>
                        <a:spcAft>
                          <a:spcPts val="0"/>
                        </a:spcAft>
                      </a:pPr>
                      <a:r>
                        <a:rPr lang="en-US" sz="1800" b="1" dirty="0" smtClean="0">
                          <a:effectLst/>
                          <a:latin typeface="Times New Roman"/>
                          <a:ea typeface="Calibri"/>
                          <a:cs typeface="Times New Roman"/>
                        </a:rPr>
                        <a:t>Q</a:t>
                      </a:r>
                      <a:r>
                        <a:rPr lang="en-US" sz="1800" b="1" baseline="-25000" dirty="0" smtClean="0">
                          <a:effectLst/>
                          <a:latin typeface="Times New Roman"/>
                          <a:ea typeface="Calibri"/>
                          <a:cs typeface="Times New Roman"/>
                        </a:rPr>
                        <a:t>W</a:t>
                      </a:r>
                      <a:r>
                        <a:rPr lang="en-US" sz="1800" b="1" baseline="-25000" dirty="0" smtClean="0">
                          <a:effectLst/>
                          <a:latin typeface="Times New Roman"/>
                          <a:ea typeface="MS Gothic"/>
                          <a:cs typeface="Times New Roman"/>
                        </a:rPr>
                        <a:t>-</a:t>
                      </a:r>
                      <a:r>
                        <a:rPr lang="en-US" sz="1800" b="1" baseline="-25000" dirty="0" smtClean="0">
                          <a:effectLst/>
                          <a:latin typeface="Times New Roman"/>
                          <a:ea typeface="Calibri"/>
                          <a:cs typeface="Times New Roman"/>
                        </a:rPr>
                        <a:t>CH4 </a:t>
                      </a:r>
                      <a:r>
                        <a:rPr lang="en-US" sz="1800" b="1" dirty="0">
                          <a:effectLst/>
                          <a:latin typeface="Times New Roman"/>
                          <a:ea typeface="Calibri"/>
                          <a:cs typeface="Times New Roman"/>
                        </a:rPr>
                        <a:t>= Q</a:t>
                      </a:r>
                      <a:r>
                        <a:rPr lang="en-US" sz="1800" b="1" baseline="-25000" dirty="0">
                          <a:effectLst/>
                          <a:latin typeface="Times New Roman"/>
                          <a:ea typeface="Calibri"/>
                          <a:cs typeface="Times New Roman"/>
                        </a:rPr>
                        <a:t>CH4</a:t>
                      </a:r>
                      <a:r>
                        <a:rPr lang="en-US" sz="1800" b="1" dirty="0">
                          <a:effectLst/>
                          <a:latin typeface="Times New Roman"/>
                          <a:ea typeface="Calibri"/>
                          <a:cs typeface="Times New Roman"/>
                        </a:rPr>
                        <a:t> </a:t>
                      </a:r>
                      <a:r>
                        <a:rPr lang="pt-BR" sz="1800" b="1" dirty="0">
                          <a:effectLst/>
                          <a:latin typeface="Times New Roman"/>
                          <a:ea typeface="Calibri"/>
                          <a:cs typeface="Times New Roman"/>
                          <a:sym typeface="Symbol"/>
                        </a:rPr>
                        <a:t></a:t>
                      </a:r>
                      <a:r>
                        <a:rPr lang="en-US" sz="1800" b="1" dirty="0">
                          <a:effectLst/>
                          <a:latin typeface="Times New Roman"/>
                          <a:ea typeface="Calibri"/>
                          <a:cs typeface="Times New Roman"/>
                        </a:rPr>
                        <a:t> </a:t>
                      </a:r>
                      <a:r>
                        <a:rPr lang="en-US" sz="1800" b="1" dirty="0" err="1" smtClean="0">
                          <a:effectLst/>
                          <a:latin typeface="Times New Roman"/>
                          <a:ea typeface="Calibri"/>
                          <a:cs typeface="Times New Roman"/>
                        </a:rPr>
                        <a:t>p</a:t>
                      </a:r>
                      <a:r>
                        <a:rPr lang="en-US" sz="1800" b="1" baseline="-25000" dirty="0" err="1" smtClean="0">
                          <a:effectLst/>
                          <a:latin typeface="Times New Roman"/>
                          <a:ea typeface="Calibri"/>
                          <a:cs typeface="Times New Roman"/>
                        </a:rPr>
                        <a:t>W</a:t>
                      </a:r>
                      <a:endParaRPr lang="en-US" sz="1800" b="1" baseline="-25000" dirty="0" smtClean="0">
                        <a:effectLst/>
                        <a:latin typeface="Times New Roman"/>
                        <a:ea typeface="Calibri"/>
                        <a:cs typeface="Times New Roman"/>
                      </a:endParaRPr>
                    </a:p>
                    <a:p>
                      <a:pPr algn="ctr">
                        <a:lnSpc>
                          <a:spcPct val="80000"/>
                        </a:lnSpc>
                        <a:spcAft>
                          <a:spcPts val="0"/>
                        </a:spcAft>
                      </a:pPr>
                      <a:endParaRPr lang="pt-BR" sz="1200" b="1" dirty="0">
                        <a:effectLst/>
                        <a:latin typeface="Calibri"/>
                        <a:ea typeface="Calibri"/>
                        <a:cs typeface="Times New Roman"/>
                      </a:endParaRPr>
                    </a:p>
                    <a:p>
                      <a:pPr algn="ctr">
                        <a:lnSpc>
                          <a:spcPct val="80000"/>
                        </a:lnSpc>
                        <a:spcAft>
                          <a:spcPts val="0"/>
                        </a:spcAft>
                      </a:pPr>
                      <a:r>
                        <a:rPr lang="en-US" sz="1800" b="1" baseline="-25000" dirty="0">
                          <a:effectLst/>
                          <a:latin typeface="Times New Roman"/>
                          <a:ea typeface="Calibri"/>
                          <a:cs typeface="Times New Roman"/>
                        </a:rPr>
                        <a:t> </a:t>
                      </a:r>
                      <a:r>
                        <a:rPr lang="en-US" sz="1800" b="1" dirty="0">
                          <a:effectLst/>
                          <a:latin typeface="Times New Roman"/>
                          <a:ea typeface="Calibri"/>
                          <a:cs typeface="Times New Roman"/>
                        </a:rPr>
                        <a:t> </a:t>
                      </a:r>
                      <a:r>
                        <a:rPr lang="en-US" sz="1800" b="1" dirty="0" smtClean="0">
                          <a:effectLst/>
                          <a:latin typeface="Times New Roman"/>
                          <a:ea typeface="Calibri"/>
                          <a:cs typeface="Times New Roman"/>
                        </a:rPr>
                        <a:t>Q</a:t>
                      </a:r>
                      <a:r>
                        <a:rPr lang="en-US" sz="1800" b="1" baseline="-25000" dirty="0" smtClean="0">
                          <a:effectLst/>
                          <a:latin typeface="Times New Roman"/>
                          <a:ea typeface="Calibri"/>
                          <a:cs typeface="Times New Roman"/>
                        </a:rPr>
                        <a:t>O-CH4 </a:t>
                      </a:r>
                      <a:r>
                        <a:rPr lang="en-US" sz="1800" b="1" dirty="0">
                          <a:effectLst/>
                          <a:latin typeface="Times New Roman"/>
                          <a:ea typeface="Calibri"/>
                          <a:cs typeface="Times New Roman"/>
                        </a:rPr>
                        <a:t>= Q</a:t>
                      </a:r>
                      <a:r>
                        <a:rPr lang="en-US" sz="1800" b="1" baseline="-25000" dirty="0">
                          <a:effectLst/>
                          <a:latin typeface="Times New Roman"/>
                          <a:ea typeface="Calibri"/>
                          <a:cs typeface="Times New Roman"/>
                        </a:rPr>
                        <a:t>CH4</a:t>
                      </a:r>
                      <a:r>
                        <a:rPr lang="en-US" sz="1800" b="1" dirty="0">
                          <a:effectLst/>
                          <a:latin typeface="Times New Roman"/>
                          <a:ea typeface="Calibri"/>
                          <a:cs typeface="Times New Roman"/>
                        </a:rPr>
                        <a:t> </a:t>
                      </a:r>
                      <a:r>
                        <a:rPr lang="pt-BR" sz="1800" b="1" dirty="0">
                          <a:effectLst/>
                          <a:latin typeface="Times New Roman"/>
                          <a:ea typeface="Calibri"/>
                          <a:cs typeface="Times New Roman"/>
                          <a:sym typeface="Symbol"/>
                        </a:rPr>
                        <a:t></a:t>
                      </a:r>
                      <a:r>
                        <a:rPr lang="en-US" sz="1800" b="1" dirty="0">
                          <a:effectLst/>
                          <a:latin typeface="Times New Roman"/>
                          <a:ea typeface="Calibri"/>
                          <a:cs typeface="Times New Roman"/>
                        </a:rPr>
                        <a:t> </a:t>
                      </a:r>
                      <a:r>
                        <a:rPr lang="en-US" sz="1800" b="1" dirty="0" err="1" smtClean="0">
                          <a:effectLst/>
                          <a:latin typeface="Times New Roman"/>
                          <a:ea typeface="Calibri"/>
                          <a:cs typeface="Times New Roman"/>
                        </a:rPr>
                        <a:t>p</a:t>
                      </a:r>
                      <a:r>
                        <a:rPr lang="en-US" sz="1800" b="1" baseline="-25000" dirty="0" err="1" smtClean="0">
                          <a:effectLst/>
                          <a:latin typeface="Times New Roman"/>
                          <a:ea typeface="Calibri"/>
                          <a:cs typeface="Times New Roman"/>
                        </a:rPr>
                        <a:t>O</a:t>
                      </a:r>
                      <a:endParaRPr lang="en-US" sz="1800" b="1" baseline="-25000" dirty="0" smtClean="0">
                        <a:effectLst/>
                        <a:latin typeface="Times New Roman"/>
                        <a:ea typeface="Calibri"/>
                        <a:cs typeface="Times New Roman"/>
                      </a:endParaRPr>
                    </a:p>
                    <a:p>
                      <a:pPr algn="ctr">
                        <a:lnSpc>
                          <a:spcPct val="80000"/>
                        </a:lnSpc>
                        <a:spcAft>
                          <a:spcPts val="0"/>
                        </a:spcAft>
                      </a:pPr>
                      <a:endParaRPr lang="pt-BR" sz="1800" b="1" dirty="0">
                        <a:effectLst/>
                        <a:latin typeface="Calibri"/>
                        <a:ea typeface="Calibri"/>
                        <a:cs typeface="Times New Roman"/>
                      </a:endParaRPr>
                    </a:p>
                    <a:p>
                      <a:pPr algn="ctr">
                        <a:lnSpc>
                          <a:spcPct val="80000"/>
                        </a:lnSpc>
                        <a:spcAft>
                          <a:spcPts val="0"/>
                        </a:spcAft>
                      </a:pPr>
                      <a:r>
                        <a:rPr lang="pt-BR" sz="1800" b="1" dirty="0" smtClean="0">
                          <a:effectLst/>
                          <a:latin typeface="Times New Roman"/>
                          <a:ea typeface="Calibri"/>
                          <a:cs typeface="Times New Roman"/>
                        </a:rPr>
                        <a:t>Q</a:t>
                      </a:r>
                      <a:r>
                        <a:rPr lang="pt-BR" sz="1800" b="1" baseline="-25000" dirty="0" smtClean="0">
                          <a:effectLst/>
                          <a:latin typeface="Times New Roman"/>
                          <a:ea typeface="Calibri"/>
                          <a:cs typeface="Times New Roman"/>
                        </a:rPr>
                        <a:t>L-CH4</a:t>
                      </a:r>
                      <a:r>
                        <a:rPr lang="pt-BR" sz="1800" b="1" dirty="0" smtClean="0">
                          <a:effectLst/>
                          <a:latin typeface="Times New Roman"/>
                          <a:ea typeface="Calibri"/>
                          <a:cs typeface="Times New Roman"/>
                        </a:rPr>
                        <a:t> </a:t>
                      </a:r>
                      <a:r>
                        <a:rPr lang="pt-BR" sz="1800" b="1" dirty="0">
                          <a:effectLst/>
                          <a:latin typeface="Times New Roman"/>
                          <a:ea typeface="Calibri"/>
                          <a:cs typeface="Times New Roman"/>
                        </a:rPr>
                        <a:t>= </a:t>
                      </a:r>
                      <a:r>
                        <a:rPr lang="pt-BR" sz="1800" b="1" dirty="0" err="1">
                          <a:effectLst/>
                          <a:latin typeface="Times New Roman"/>
                          <a:ea typeface="Calibri"/>
                          <a:cs typeface="Times New Roman"/>
                        </a:rPr>
                        <a:t>Q</a:t>
                      </a:r>
                      <a:r>
                        <a:rPr lang="pt-BR" sz="1800" b="1" baseline="-25000" dirty="0" err="1">
                          <a:effectLst/>
                          <a:latin typeface="Times New Roman"/>
                          <a:ea typeface="Calibri"/>
                          <a:cs typeface="Times New Roman"/>
                        </a:rPr>
                        <a:t>Média</a:t>
                      </a:r>
                      <a:r>
                        <a:rPr lang="pt-BR" sz="1800" b="1" dirty="0">
                          <a:effectLst/>
                          <a:latin typeface="Times New Roman"/>
                          <a:ea typeface="Calibri"/>
                          <a:cs typeface="Times New Roman"/>
                        </a:rPr>
                        <a:t> </a:t>
                      </a:r>
                      <a:r>
                        <a:rPr lang="pt-BR" sz="1800" b="1" dirty="0">
                          <a:effectLst/>
                          <a:latin typeface="Times New Roman"/>
                          <a:ea typeface="Calibri"/>
                          <a:cs typeface="Times New Roman"/>
                          <a:sym typeface="Symbol"/>
                        </a:rPr>
                        <a:t></a:t>
                      </a:r>
                      <a:r>
                        <a:rPr lang="pt-BR" sz="1800" b="1" dirty="0">
                          <a:effectLst/>
                          <a:latin typeface="Times New Roman"/>
                          <a:ea typeface="Calibri"/>
                          <a:cs typeface="Times New Roman"/>
                        </a:rPr>
                        <a:t> </a:t>
                      </a:r>
                      <a:r>
                        <a:rPr lang="pt-BR" sz="1800" b="1" dirty="0" err="1">
                          <a:effectLst/>
                          <a:latin typeface="Times New Roman"/>
                          <a:ea typeface="Calibri"/>
                          <a:cs typeface="Times New Roman"/>
                        </a:rPr>
                        <a:t>p</a:t>
                      </a:r>
                      <a:r>
                        <a:rPr lang="pt-BR" sz="1800" b="1" baseline="-25000" dirty="0" err="1">
                          <a:effectLst/>
                          <a:latin typeface="Times New Roman"/>
                          <a:ea typeface="Calibri"/>
                          <a:cs typeface="Times New Roman"/>
                        </a:rPr>
                        <a:t>L</a:t>
                      </a:r>
                      <a:r>
                        <a:rPr lang="pt-BR" sz="1800" b="1" dirty="0">
                          <a:effectLst/>
                          <a:latin typeface="Times New Roman"/>
                          <a:ea typeface="Calibri"/>
                          <a:cs typeface="Times New Roman"/>
                        </a:rPr>
                        <a:t> </a:t>
                      </a:r>
                      <a:r>
                        <a:rPr lang="pt-BR" sz="1800" b="1" dirty="0">
                          <a:effectLst/>
                          <a:latin typeface="Times New Roman"/>
                          <a:ea typeface="Calibri"/>
                          <a:cs typeface="Times New Roman"/>
                          <a:sym typeface="Symbol"/>
                        </a:rPr>
                        <a:t></a:t>
                      </a:r>
                      <a:r>
                        <a:rPr lang="pt-BR" sz="1800" b="1" dirty="0">
                          <a:effectLst/>
                          <a:latin typeface="Times New Roman"/>
                          <a:ea typeface="Calibri"/>
                          <a:cs typeface="Times New Roman"/>
                        </a:rPr>
                        <a:t> f</a:t>
                      </a:r>
                      <a:r>
                        <a:rPr lang="pt-BR" sz="1800" b="1" baseline="-25000" dirty="0">
                          <a:effectLst/>
                          <a:latin typeface="Times New Roman"/>
                          <a:ea typeface="Calibri"/>
                          <a:cs typeface="Times New Roman"/>
                        </a:rPr>
                        <a:t>CH4</a:t>
                      </a:r>
                      <a:r>
                        <a:rPr lang="pt-BR" sz="1800" b="1" dirty="0">
                          <a:effectLst/>
                          <a:latin typeface="Times New Roman"/>
                          <a:ea typeface="Calibri"/>
                          <a:cs typeface="Times New Roman"/>
                        </a:rPr>
                        <a:t> </a:t>
                      </a:r>
                      <a:r>
                        <a:rPr lang="pt-BR" sz="1800" b="1" dirty="0">
                          <a:effectLst/>
                          <a:latin typeface="Times New Roman"/>
                          <a:ea typeface="Calibri"/>
                          <a:cs typeface="Times New Roman"/>
                          <a:sym typeface="Symbol"/>
                        </a:rPr>
                        <a:t></a:t>
                      </a:r>
                      <a:r>
                        <a:rPr lang="pt-BR" sz="1800" b="1" dirty="0">
                          <a:effectLst/>
                          <a:latin typeface="Times New Roman"/>
                          <a:ea typeface="Calibri"/>
                          <a:cs typeface="Times New Roman"/>
                        </a:rPr>
                        <a:t> R </a:t>
                      </a:r>
                      <a:r>
                        <a:rPr lang="pt-BR" sz="1800" b="1" dirty="0">
                          <a:effectLst/>
                          <a:latin typeface="Times New Roman"/>
                          <a:ea typeface="Calibri"/>
                          <a:cs typeface="Times New Roman"/>
                          <a:sym typeface="Symbol"/>
                        </a:rPr>
                        <a:t></a:t>
                      </a:r>
                      <a:r>
                        <a:rPr lang="pt-BR" sz="1800" b="1" dirty="0">
                          <a:effectLst/>
                          <a:latin typeface="Times New Roman"/>
                          <a:ea typeface="Calibri"/>
                          <a:cs typeface="Times New Roman"/>
                        </a:rPr>
                        <a:t>  (273±T</a:t>
                      </a:r>
                      <a:r>
                        <a:rPr lang="pt-BR" sz="1800" b="1" dirty="0" smtClean="0">
                          <a:effectLst/>
                          <a:latin typeface="Times New Roman"/>
                          <a:ea typeface="Calibri"/>
                          <a:cs typeface="Times New Roman"/>
                        </a:rPr>
                        <a:t>)</a:t>
                      </a:r>
                    </a:p>
                    <a:p>
                      <a:pPr algn="ctr">
                        <a:lnSpc>
                          <a:spcPct val="80000"/>
                        </a:lnSpc>
                        <a:spcAft>
                          <a:spcPts val="0"/>
                        </a:spcAft>
                      </a:pPr>
                      <a:endParaRPr lang="pt-BR" sz="500" b="1" dirty="0">
                        <a:effectLst/>
                        <a:latin typeface="Calibri"/>
                        <a:ea typeface="Calibri"/>
                        <a:cs typeface="Times New Roman"/>
                      </a:endParaRPr>
                    </a:p>
                    <a:p>
                      <a:pPr algn="ctr">
                        <a:lnSpc>
                          <a:spcPct val="80000"/>
                        </a:lnSpc>
                        <a:spcAft>
                          <a:spcPts val="200"/>
                        </a:spcAft>
                      </a:pPr>
                      <a:r>
                        <a:rPr lang="pt-BR" sz="1800" b="1" dirty="0">
                          <a:effectLst/>
                          <a:latin typeface="Times New Roman"/>
                          <a:ea typeface="Calibri"/>
                          <a:cs typeface="Times New Roman"/>
                        </a:rPr>
                        <a:t>P </a:t>
                      </a:r>
                      <a:r>
                        <a:rPr lang="pt-BR" sz="1800" b="1" dirty="0">
                          <a:effectLst/>
                          <a:latin typeface="Times New Roman"/>
                          <a:ea typeface="Calibri"/>
                          <a:cs typeface="Times New Roman"/>
                          <a:sym typeface="Symbol"/>
                        </a:rPr>
                        <a:t></a:t>
                      </a:r>
                      <a:r>
                        <a:rPr lang="pt-BR" sz="1800" b="1" dirty="0">
                          <a:effectLst/>
                          <a:latin typeface="Times New Roman"/>
                          <a:ea typeface="Calibri"/>
                          <a:cs typeface="Times New Roman"/>
                        </a:rPr>
                        <a:t> K</a:t>
                      </a:r>
                      <a:r>
                        <a:rPr lang="pt-BR" sz="1800" b="1" baseline="-25000" dirty="0">
                          <a:effectLst/>
                          <a:latin typeface="Times New Roman"/>
                          <a:ea typeface="Calibri"/>
                          <a:cs typeface="Times New Roman"/>
                        </a:rPr>
                        <a:t>DQO</a:t>
                      </a:r>
                      <a:r>
                        <a:rPr lang="pt-BR" sz="1800" b="1" dirty="0">
                          <a:effectLst/>
                          <a:latin typeface="Times New Roman"/>
                          <a:ea typeface="Calibri"/>
                          <a:cs typeface="Times New Roman"/>
                        </a:rPr>
                        <a:t> </a:t>
                      </a:r>
                      <a:r>
                        <a:rPr lang="pt-BR" sz="1800" b="1" dirty="0">
                          <a:effectLst/>
                          <a:latin typeface="Times New Roman"/>
                          <a:ea typeface="Calibri"/>
                          <a:cs typeface="Times New Roman"/>
                          <a:sym typeface="Symbol"/>
                        </a:rPr>
                        <a:t></a:t>
                      </a:r>
                      <a:r>
                        <a:rPr lang="pt-BR" sz="1800" b="1" dirty="0">
                          <a:effectLst/>
                          <a:latin typeface="Times New Roman"/>
                          <a:ea typeface="Calibri"/>
                          <a:cs typeface="Times New Roman"/>
                        </a:rPr>
                        <a:t> </a:t>
                      </a:r>
                      <a:r>
                        <a:rPr lang="pt-BR" sz="1800" b="1" dirty="0" smtClean="0">
                          <a:effectLst/>
                          <a:latin typeface="Times New Roman"/>
                          <a:ea typeface="Calibri"/>
                          <a:cs typeface="Times New Roman"/>
                        </a:rPr>
                        <a:t>1.000</a:t>
                      </a:r>
                    </a:p>
                    <a:p>
                      <a:pPr algn="ctr">
                        <a:lnSpc>
                          <a:spcPct val="80000"/>
                        </a:lnSpc>
                        <a:spcAft>
                          <a:spcPts val="200"/>
                        </a:spcAft>
                      </a:pPr>
                      <a:endParaRPr lang="pt-BR"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endParaRPr lang="pt-BR" sz="1550" i="1" dirty="0" smtClean="0">
                        <a:effectLst/>
                        <a:latin typeface="Times New Roman"/>
                        <a:ea typeface="Calibri"/>
                        <a:cs typeface="Times New Roman"/>
                      </a:endParaRPr>
                    </a:p>
                    <a:p>
                      <a:pPr algn="ctr">
                        <a:lnSpc>
                          <a:spcPct val="80000"/>
                        </a:lnSpc>
                        <a:spcAft>
                          <a:spcPts val="0"/>
                        </a:spcAft>
                      </a:pPr>
                      <a:r>
                        <a:rPr lang="pt-BR" sz="1550" i="1" dirty="0" smtClean="0">
                          <a:effectLst/>
                          <a:latin typeface="Times New Roman"/>
                          <a:ea typeface="Calibri"/>
                          <a:cs typeface="Times New Roman"/>
                        </a:rPr>
                        <a:t>Q</a:t>
                      </a:r>
                      <a:r>
                        <a:rPr lang="pt-BR" sz="1550" i="1" baseline="-25000" dirty="0" smtClean="0">
                          <a:effectLst/>
                          <a:latin typeface="Times New Roman"/>
                          <a:ea typeface="Calibri"/>
                          <a:cs typeface="Times New Roman"/>
                        </a:rPr>
                        <a:t>W</a:t>
                      </a:r>
                      <a:r>
                        <a:rPr lang="en-US" sz="1550" i="1" baseline="-25000" dirty="0">
                          <a:effectLst/>
                          <a:latin typeface="MS Mincho"/>
                          <a:ea typeface="Calibri"/>
                          <a:cs typeface="MS Mincho"/>
                        </a:rPr>
                        <a:t>‑</a:t>
                      </a:r>
                      <a:r>
                        <a:rPr lang="pt-BR" sz="1550" i="1" baseline="-25000" dirty="0">
                          <a:effectLst/>
                          <a:latin typeface="Times New Roman"/>
                          <a:ea typeface="Calibri"/>
                          <a:cs typeface="Times New Roman"/>
                        </a:rPr>
                        <a:t>CH4 </a:t>
                      </a:r>
                      <a:r>
                        <a:rPr lang="pt-BR" sz="1550" i="1" dirty="0">
                          <a:effectLst/>
                          <a:latin typeface="Times New Roman"/>
                          <a:ea typeface="Calibri"/>
                          <a:cs typeface="Times New Roman"/>
                        </a:rPr>
                        <a:t>e Q</a:t>
                      </a:r>
                      <a:r>
                        <a:rPr lang="pt-BR" sz="1550" i="1" baseline="-25000" dirty="0">
                          <a:effectLst/>
                          <a:latin typeface="Times New Roman"/>
                          <a:ea typeface="Calibri"/>
                          <a:cs typeface="Times New Roman"/>
                        </a:rPr>
                        <a:t>O</a:t>
                      </a:r>
                      <a:r>
                        <a:rPr lang="en-US" sz="1550" i="1" baseline="-25000" dirty="0">
                          <a:effectLst/>
                          <a:latin typeface="MS Mincho"/>
                          <a:ea typeface="Calibri"/>
                          <a:cs typeface="MS Mincho"/>
                        </a:rPr>
                        <a:t>‑</a:t>
                      </a:r>
                      <a:r>
                        <a:rPr lang="pt-BR" sz="1550" i="1" baseline="-25000" dirty="0">
                          <a:effectLst/>
                          <a:latin typeface="Times New Roman"/>
                          <a:ea typeface="Calibri"/>
                          <a:cs typeface="Times New Roman"/>
                        </a:rPr>
                        <a:t>CH4</a:t>
                      </a:r>
                      <a:r>
                        <a:rPr lang="pt-BR" sz="1550" i="1" dirty="0">
                          <a:effectLst/>
                          <a:latin typeface="Times New Roman"/>
                          <a:ea typeface="Calibri"/>
                          <a:cs typeface="Times New Roman"/>
                        </a:rPr>
                        <a:t>: Perdas de CH</a:t>
                      </a:r>
                      <a:r>
                        <a:rPr lang="pt-BR" sz="1550" i="1" baseline="-25000" dirty="0">
                          <a:effectLst/>
                          <a:latin typeface="Times New Roman"/>
                          <a:ea typeface="Calibri"/>
                          <a:cs typeface="Times New Roman"/>
                        </a:rPr>
                        <a:t>4</a:t>
                      </a:r>
                      <a:r>
                        <a:rPr lang="pt-BR" sz="1550" i="1" dirty="0">
                          <a:effectLst/>
                          <a:latin typeface="Times New Roman"/>
                          <a:ea typeface="Calibri"/>
                          <a:cs typeface="Times New Roman"/>
                        </a:rPr>
                        <a:t> na fase gasosa (m³.dia</a:t>
                      </a:r>
                      <a:r>
                        <a:rPr lang="pt-BR" sz="1550" i="1" baseline="30000" dirty="0">
                          <a:effectLst/>
                          <a:latin typeface="Times New Roman"/>
                          <a:ea typeface="Calibri"/>
                          <a:cs typeface="Times New Roman"/>
                        </a:rPr>
                        <a:t>-1</a:t>
                      </a:r>
                      <a:r>
                        <a:rPr lang="pt-BR" sz="1550" i="1" dirty="0">
                          <a:effectLst/>
                          <a:latin typeface="Times New Roman"/>
                          <a:ea typeface="Calibri"/>
                          <a:cs typeface="Times New Roman"/>
                        </a:rPr>
                        <a:t>)</a:t>
                      </a:r>
                      <a:endParaRPr lang="pt-BR" sz="1550" i="1" dirty="0">
                        <a:effectLst/>
                        <a:latin typeface="Calibri"/>
                        <a:ea typeface="Calibri"/>
                        <a:cs typeface="Times New Roman"/>
                      </a:endParaRPr>
                    </a:p>
                    <a:p>
                      <a:pPr algn="ctr">
                        <a:lnSpc>
                          <a:spcPct val="80000"/>
                        </a:lnSpc>
                        <a:spcAft>
                          <a:spcPts val="0"/>
                        </a:spcAft>
                      </a:pPr>
                      <a:r>
                        <a:rPr lang="pt-BR" sz="1550" i="1" dirty="0">
                          <a:effectLst/>
                          <a:latin typeface="Times New Roman"/>
                          <a:ea typeface="Calibri"/>
                          <a:cs typeface="Times New Roman"/>
                        </a:rPr>
                        <a:t> </a:t>
                      </a:r>
                      <a:r>
                        <a:rPr lang="pt-BR" sz="1550" i="1" dirty="0" err="1" smtClean="0">
                          <a:effectLst/>
                          <a:latin typeface="Times New Roman"/>
                          <a:ea typeface="Calibri"/>
                          <a:cs typeface="Times New Roman"/>
                        </a:rPr>
                        <a:t>p</a:t>
                      </a:r>
                      <a:r>
                        <a:rPr lang="pt-BR" sz="1550" i="1" baseline="-25000" dirty="0" err="1" smtClean="0">
                          <a:effectLst/>
                          <a:latin typeface="Times New Roman"/>
                          <a:ea typeface="Calibri"/>
                          <a:cs typeface="Times New Roman"/>
                        </a:rPr>
                        <a:t>W</a:t>
                      </a:r>
                      <a:r>
                        <a:rPr lang="pt-BR" sz="1550" i="1" dirty="0" smtClean="0">
                          <a:effectLst/>
                          <a:latin typeface="Times New Roman"/>
                          <a:ea typeface="Calibri"/>
                          <a:cs typeface="Times New Roman"/>
                        </a:rPr>
                        <a:t> </a:t>
                      </a:r>
                      <a:r>
                        <a:rPr lang="pt-BR" sz="1550" i="1" dirty="0">
                          <a:effectLst/>
                          <a:latin typeface="Times New Roman"/>
                          <a:ea typeface="Calibri"/>
                          <a:cs typeface="Times New Roman"/>
                        </a:rPr>
                        <a:t>e </a:t>
                      </a:r>
                      <a:r>
                        <a:rPr lang="pt-BR" sz="1550" i="1" dirty="0" err="1">
                          <a:effectLst/>
                          <a:latin typeface="Times New Roman"/>
                          <a:ea typeface="Calibri"/>
                          <a:cs typeface="Times New Roman"/>
                        </a:rPr>
                        <a:t>p</a:t>
                      </a:r>
                      <a:r>
                        <a:rPr lang="pt-BR" sz="1550" i="1" baseline="-25000" dirty="0" err="1">
                          <a:effectLst/>
                          <a:latin typeface="Times New Roman"/>
                          <a:ea typeface="Calibri"/>
                          <a:cs typeface="Times New Roman"/>
                        </a:rPr>
                        <a:t>O</a:t>
                      </a:r>
                      <a:r>
                        <a:rPr lang="pt-BR" sz="1550" i="1" dirty="0">
                          <a:effectLst/>
                          <a:latin typeface="Times New Roman"/>
                          <a:ea typeface="Calibri"/>
                          <a:cs typeface="Times New Roman"/>
                        </a:rPr>
                        <a:t>: Percentual de perdas de CH</a:t>
                      </a:r>
                      <a:r>
                        <a:rPr lang="pt-BR" sz="1550" i="1" baseline="-25000" dirty="0">
                          <a:effectLst/>
                          <a:latin typeface="Times New Roman"/>
                          <a:ea typeface="Calibri"/>
                          <a:cs typeface="Times New Roman"/>
                        </a:rPr>
                        <a:t>4</a:t>
                      </a:r>
                      <a:r>
                        <a:rPr lang="pt-BR" sz="1550" i="1" dirty="0">
                          <a:effectLst/>
                          <a:latin typeface="Times New Roman"/>
                          <a:ea typeface="Calibri"/>
                          <a:cs typeface="Times New Roman"/>
                        </a:rPr>
                        <a:t> na fase gasosa (5,0%)</a:t>
                      </a:r>
                      <a:endParaRPr lang="pt-BR" sz="1550" i="1" dirty="0">
                        <a:effectLst/>
                        <a:latin typeface="Calibri"/>
                        <a:ea typeface="Calibri"/>
                        <a:cs typeface="Times New Roman"/>
                      </a:endParaRPr>
                    </a:p>
                    <a:p>
                      <a:pPr algn="ctr">
                        <a:lnSpc>
                          <a:spcPct val="80000"/>
                        </a:lnSpc>
                        <a:spcAft>
                          <a:spcPts val="0"/>
                        </a:spcAft>
                      </a:pPr>
                      <a:r>
                        <a:rPr lang="pt-BR" sz="1550" i="1" dirty="0">
                          <a:effectLst/>
                          <a:latin typeface="Times New Roman"/>
                          <a:ea typeface="Calibri"/>
                          <a:cs typeface="Times New Roman"/>
                        </a:rPr>
                        <a:t> </a:t>
                      </a:r>
                      <a:r>
                        <a:rPr lang="pt-BR" sz="1550" i="1" dirty="0" smtClean="0">
                          <a:effectLst/>
                          <a:latin typeface="Times New Roman"/>
                          <a:ea typeface="Calibri"/>
                          <a:cs typeface="Times New Roman"/>
                        </a:rPr>
                        <a:t>Q</a:t>
                      </a:r>
                      <a:r>
                        <a:rPr lang="pt-BR" sz="1550" i="1" baseline="-25000" dirty="0" smtClean="0">
                          <a:effectLst/>
                          <a:latin typeface="Times New Roman"/>
                          <a:ea typeface="Calibri"/>
                          <a:cs typeface="Times New Roman"/>
                        </a:rPr>
                        <a:t>L</a:t>
                      </a:r>
                      <a:r>
                        <a:rPr lang="en-US" sz="1550" i="1" baseline="-25000" dirty="0">
                          <a:effectLst/>
                          <a:latin typeface="MS Mincho"/>
                          <a:ea typeface="Calibri"/>
                          <a:cs typeface="MS Mincho"/>
                        </a:rPr>
                        <a:t>‑</a:t>
                      </a:r>
                      <a:r>
                        <a:rPr lang="pt-BR" sz="1550" i="1" baseline="-25000" dirty="0">
                          <a:effectLst/>
                          <a:latin typeface="Times New Roman"/>
                          <a:ea typeface="Calibri"/>
                          <a:cs typeface="Times New Roman"/>
                        </a:rPr>
                        <a:t>CH4</a:t>
                      </a:r>
                      <a:r>
                        <a:rPr lang="pt-BR" sz="1550" i="1" dirty="0">
                          <a:effectLst/>
                          <a:latin typeface="Times New Roman"/>
                          <a:ea typeface="Calibri"/>
                          <a:cs typeface="Times New Roman"/>
                        </a:rPr>
                        <a:t>: Perda de CH</a:t>
                      </a:r>
                      <a:r>
                        <a:rPr lang="pt-BR" sz="1550" i="1" baseline="-25000" dirty="0">
                          <a:effectLst/>
                          <a:latin typeface="Times New Roman"/>
                          <a:ea typeface="Calibri"/>
                          <a:cs typeface="Times New Roman"/>
                        </a:rPr>
                        <a:t>4</a:t>
                      </a:r>
                      <a:r>
                        <a:rPr lang="pt-BR" sz="1550" i="1" dirty="0">
                          <a:effectLst/>
                          <a:latin typeface="Times New Roman"/>
                          <a:ea typeface="Calibri"/>
                          <a:cs typeface="Times New Roman"/>
                        </a:rPr>
                        <a:t> dissolvido no efluente (m³.dia</a:t>
                      </a:r>
                      <a:r>
                        <a:rPr lang="pt-BR" sz="1550" i="1" baseline="30000" dirty="0">
                          <a:effectLst/>
                          <a:latin typeface="Times New Roman"/>
                          <a:ea typeface="Calibri"/>
                          <a:cs typeface="Times New Roman"/>
                        </a:rPr>
                        <a:t>-1</a:t>
                      </a:r>
                      <a:r>
                        <a:rPr lang="pt-BR" sz="1550" i="1" dirty="0">
                          <a:effectLst/>
                          <a:latin typeface="Times New Roman"/>
                          <a:ea typeface="Calibri"/>
                          <a:cs typeface="Times New Roman"/>
                        </a:rPr>
                        <a:t>)</a:t>
                      </a:r>
                      <a:endParaRPr lang="pt-BR" sz="1550" i="1" dirty="0">
                        <a:effectLst/>
                        <a:latin typeface="Calibri"/>
                        <a:ea typeface="Calibri"/>
                        <a:cs typeface="Times New Roman"/>
                      </a:endParaRPr>
                    </a:p>
                    <a:p>
                      <a:pPr algn="ctr">
                        <a:lnSpc>
                          <a:spcPct val="80000"/>
                        </a:lnSpc>
                        <a:spcAft>
                          <a:spcPts val="0"/>
                        </a:spcAft>
                      </a:pPr>
                      <a:r>
                        <a:rPr lang="pt-BR" sz="1550" i="1" dirty="0">
                          <a:effectLst/>
                          <a:latin typeface="Times New Roman"/>
                          <a:ea typeface="Calibri"/>
                          <a:cs typeface="Times New Roman"/>
                        </a:rPr>
                        <a:t> </a:t>
                      </a:r>
                      <a:r>
                        <a:rPr lang="pt-BR" sz="1550" i="1" dirty="0" err="1" smtClean="0">
                          <a:effectLst/>
                          <a:latin typeface="Times New Roman"/>
                          <a:ea typeface="Calibri"/>
                          <a:cs typeface="Times New Roman"/>
                        </a:rPr>
                        <a:t>pL</a:t>
                      </a:r>
                      <a:r>
                        <a:rPr lang="pt-BR" sz="1550" i="1" dirty="0">
                          <a:effectLst/>
                          <a:latin typeface="Times New Roman"/>
                          <a:ea typeface="Calibri"/>
                          <a:cs typeface="Times New Roman"/>
                        </a:rPr>
                        <a:t>: Perda de CH</a:t>
                      </a:r>
                      <a:r>
                        <a:rPr lang="pt-BR" sz="1550" i="1" baseline="-25000" dirty="0">
                          <a:effectLst/>
                          <a:latin typeface="Times New Roman"/>
                          <a:ea typeface="Calibri"/>
                          <a:cs typeface="Times New Roman"/>
                        </a:rPr>
                        <a:t>4</a:t>
                      </a:r>
                      <a:r>
                        <a:rPr lang="pt-BR" sz="1550" i="1" dirty="0">
                          <a:effectLst/>
                          <a:latin typeface="Times New Roman"/>
                          <a:ea typeface="Calibri"/>
                          <a:cs typeface="Times New Roman"/>
                        </a:rPr>
                        <a:t> dissolvido no efluente (0,020 kg.m</a:t>
                      </a:r>
                      <a:r>
                        <a:rPr lang="pt-BR" sz="1550" i="1" baseline="30000" dirty="0">
                          <a:effectLst/>
                          <a:latin typeface="Times New Roman"/>
                          <a:ea typeface="Calibri"/>
                          <a:cs typeface="Times New Roman"/>
                        </a:rPr>
                        <a:t>-</a:t>
                      </a:r>
                      <a:r>
                        <a:rPr lang="pt-BR" sz="1550" i="1" dirty="0">
                          <a:effectLst/>
                          <a:latin typeface="Times New Roman"/>
                          <a:ea typeface="Calibri"/>
                          <a:cs typeface="Times New Roman"/>
                        </a:rPr>
                        <a:t>³)</a:t>
                      </a:r>
                      <a:endParaRPr lang="pt-BR" sz="1550" i="1" dirty="0">
                        <a:effectLst/>
                        <a:latin typeface="Calibri"/>
                        <a:ea typeface="Calibri"/>
                        <a:cs typeface="Times New Roman"/>
                      </a:endParaRPr>
                    </a:p>
                    <a:p>
                      <a:pPr algn="ctr">
                        <a:lnSpc>
                          <a:spcPct val="80000"/>
                        </a:lnSpc>
                        <a:spcAft>
                          <a:spcPts val="0"/>
                        </a:spcAft>
                      </a:pPr>
                      <a:r>
                        <a:rPr lang="pt-BR" sz="1550" i="1" dirty="0">
                          <a:effectLst/>
                          <a:latin typeface="Times New Roman"/>
                          <a:ea typeface="Calibri"/>
                          <a:cs typeface="Times New Roman"/>
                        </a:rPr>
                        <a:t> </a:t>
                      </a:r>
                      <a:r>
                        <a:rPr lang="pt-BR" sz="1550" i="1" dirty="0" smtClean="0">
                          <a:effectLst/>
                          <a:latin typeface="Times New Roman"/>
                          <a:ea typeface="Calibri"/>
                          <a:cs typeface="Times New Roman"/>
                        </a:rPr>
                        <a:t>f</a:t>
                      </a:r>
                      <a:r>
                        <a:rPr lang="pt-BR" sz="1550" i="1" baseline="-25000" dirty="0" smtClean="0">
                          <a:effectLst/>
                          <a:latin typeface="Times New Roman"/>
                          <a:ea typeface="Calibri"/>
                          <a:cs typeface="Times New Roman"/>
                        </a:rPr>
                        <a:t>CH4</a:t>
                      </a:r>
                      <a:r>
                        <a:rPr lang="pt-BR" sz="1550" i="1" dirty="0">
                          <a:effectLst/>
                          <a:latin typeface="Times New Roman"/>
                          <a:ea typeface="Calibri"/>
                          <a:cs typeface="Times New Roman"/>
                        </a:rPr>
                        <a:t>: Fator de conversão teórico de DQO em CH</a:t>
                      </a:r>
                      <a:r>
                        <a:rPr lang="pt-BR" sz="1550" i="1" baseline="-25000" dirty="0">
                          <a:effectLst/>
                          <a:latin typeface="Times New Roman"/>
                          <a:ea typeface="Calibri"/>
                          <a:cs typeface="Times New Roman"/>
                        </a:rPr>
                        <a:t>4</a:t>
                      </a:r>
                      <a:r>
                        <a:rPr lang="pt-BR" sz="1550" i="1" dirty="0">
                          <a:effectLst/>
                          <a:latin typeface="Times New Roman"/>
                          <a:ea typeface="Calibri"/>
                          <a:cs typeface="Times New Roman"/>
                        </a:rPr>
                        <a:t> (4,0kgDQO.kgCH</a:t>
                      </a:r>
                      <a:r>
                        <a:rPr lang="pt-BR" sz="1550" i="1" baseline="-25000" dirty="0">
                          <a:effectLst/>
                          <a:latin typeface="Times New Roman"/>
                          <a:ea typeface="Calibri"/>
                          <a:cs typeface="Times New Roman"/>
                        </a:rPr>
                        <a:t>4</a:t>
                      </a:r>
                      <a:r>
                        <a:rPr lang="pt-BR" sz="1550" i="1" baseline="30000" dirty="0">
                          <a:effectLst/>
                          <a:latin typeface="Times New Roman"/>
                          <a:ea typeface="Calibri"/>
                          <a:cs typeface="Times New Roman"/>
                        </a:rPr>
                        <a:t>-1</a:t>
                      </a:r>
                      <a:r>
                        <a:rPr lang="pt-BR" sz="1550" i="1" dirty="0" smtClean="0">
                          <a:effectLst/>
                          <a:latin typeface="Times New Roman"/>
                          <a:ea typeface="Calibri"/>
                          <a:cs typeface="Times New Roman"/>
                        </a:rPr>
                        <a:t>)</a:t>
                      </a:r>
                    </a:p>
                    <a:p>
                      <a:pPr algn="ctr">
                        <a:lnSpc>
                          <a:spcPct val="80000"/>
                        </a:lnSpc>
                        <a:spcAft>
                          <a:spcPts val="0"/>
                        </a:spcAft>
                      </a:pPr>
                      <a:endParaRPr lang="pt-BR" sz="1550" i="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2562">
                <a:tc>
                  <a:txBody>
                    <a:bodyPr/>
                    <a:lstStyle/>
                    <a:p>
                      <a:pPr algn="ctr">
                        <a:lnSpc>
                          <a:spcPct val="80000"/>
                        </a:lnSpc>
                        <a:spcAft>
                          <a:spcPts val="0"/>
                        </a:spcAft>
                      </a:pPr>
                      <a:endParaRPr lang="pt-BR" sz="600" b="1" dirty="0" smtClean="0">
                        <a:effectLst/>
                        <a:latin typeface="Times New Roman"/>
                        <a:ea typeface="Calibri"/>
                        <a:cs typeface="Times New Roman"/>
                      </a:endParaRPr>
                    </a:p>
                    <a:p>
                      <a:pPr algn="ctr">
                        <a:lnSpc>
                          <a:spcPct val="80000"/>
                        </a:lnSpc>
                        <a:spcAft>
                          <a:spcPts val="0"/>
                        </a:spcAft>
                      </a:pPr>
                      <a:r>
                        <a:rPr lang="pt-BR" sz="1800" b="1" dirty="0">
                          <a:effectLst/>
                          <a:latin typeface="Times New Roman"/>
                          <a:ea typeface="Calibri"/>
                          <a:cs typeface="Times New Roman"/>
                        </a:rPr>
                        <a:t> </a:t>
                      </a:r>
                      <a:r>
                        <a:rPr lang="pt-BR" sz="1800" b="1" dirty="0" smtClean="0">
                          <a:effectLst/>
                          <a:latin typeface="Times New Roman"/>
                          <a:ea typeface="Calibri"/>
                          <a:cs typeface="Times New Roman"/>
                        </a:rPr>
                        <a:t>Produção </a:t>
                      </a:r>
                      <a:r>
                        <a:rPr lang="pt-BR" sz="1800" b="1" dirty="0">
                          <a:effectLst/>
                          <a:latin typeface="Times New Roman"/>
                          <a:ea typeface="Calibri"/>
                          <a:cs typeface="Times New Roman"/>
                        </a:rPr>
                        <a:t>de </a:t>
                      </a:r>
                      <a:r>
                        <a:rPr lang="pt-BR" sz="1800" b="1" dirty="0" smtClean="0">
                          <a:effectLst/>
                          <a:latin typeface="Times New Roman"/>
                          <a:ea typeface="Calibri"/>
                          <a:cs typeface="Times New Roman"/>
                        </a:rPr>
                        <a:t>CH</a:t>
                      </a:r>
                      <a:r>
                        <a:rPr lang="pt-BR" sz="1800" b="1" baseline="-25000" dirty="0" smtClean="0">
                          <a:effectLst/>
                          <a:latin typeface="Times New Roman"/>
                          <a:ea typeface="Calibri"/>
                          <a:cs typeface="Times New Roman"/>
                        </a:rPr>
                        <a:t>4</a:t>
                      </a:r>
                      <a:endParaRPr lang="pt-BR" sz="1400" b="1"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endParaRPr lang="en-US" sz="900" b="1" dirty="0" smtClean="0">
                        <a:effectLst/>
                        <a:latin typeface="Times New Roman"/>
                        <a:ea typeface="Calibri"/>
                        <a:cs typeface="Times New Roman"/>
                      </a:endParaRPr>
                    </a:p>
                    <a:p>
                      <a:pPr algn="ctr">
                        <a:lnSpc>
                          <a:spcPct val="80000"/>
                        </a:lnSpc>
                        <a:spcAft>
                          <a:spcPts val="0"/>
                        </a:spcAft>
                      </a:pPr>
                      <a:r>
                        <a:rPr lang="en-US" sz="1800" b="1" dirty="0" smtClean="0">
                          <a:effectLst/>
                          <a:latin typeface="Times New Roman"/>
                          <a:ea typeface="Calibri"/>
                          <a:cs typeface="Times New Roman"/>
                        </a:rPr>
                        <a:t>Q</a:t>
                      </a:r>
                      <a:r>
                        <a:rPr lang="en-US" sz="1800" b="1" baseline="-25000" dirty="0" smtClean="0">
                          <a:effectLst/>
                          <a:latin typeface="Times New Roman"/>
                          <a:ea typeface="Calibri"/>
                          <a:cs typeface="Times New Roman"/>
                        </a:rPr>
                        <a:t>Real</a:t>
                      </a:r>
                      <a:r>
                        <a:rPr lang="en-US" sz="1800" b="1" baseline="-25000" dirty="0" smtClean="0">
                          <a:effectLst/>
                          <a:latin typeface="MS Mincho"/>
                          <a:ea typeface="Calibri"/>
                          <a:cs typeface="MS Mincho"/>
                        </a:rPr>
                        <a:t>‑</a:t>
                      </a:r>
                      <a:r>
                        <a:rPr lang="en-US" sz="1800" b="1" baseline="-25000" dirty="0" smtClean="0">
                          <a:effectLst/>
                          <a:latin typeface="Times New Roman"/>
                          <a:ea typeface="Calibri"/>
                          <a:cs typeface="Times New Roman"/>
                        </a:rPr>
                        <a:t>CH4</a:t>
                      </a:r>
                      <a:r>
                        <a:rPr lang="en-US" sz="1800" b="1" dirty="0" smtClean="0">
                          <a:effectLst/>
                          <a:latin typeface="Times New Roman"/>
                          <a:ea typeface="Calibri"/>
                          <a:cs typeface="Times New Roman"/>
                        </a:rPr>
                        <a:t> </a:t>
                      </a:r>
                      <a:r>
                        <a:rPr lang="en-US" sz="1800" b="1" dirty="0">
                          <a:effectLst/>
                          <a:latin typeface="Times New Roman"/>
                          <a:ea typeface="Calibri"/>
                          <a:cs typeface="Times New Roman"/>
                        </a:rPr>
                        <a:t>= Q</a:t>
                      </a:r>
                      <a:r>
                        <a:rPr lang="en-US" sz="1800" b="1" baseline="-25000" dirty="0">
                          <a:effectLst/>
                          <a:latin typeface="Times New Roman"/>
                          <a:ea typeface="Calibri"/>
                          <a:cs typeface="Times New Roman"/>
                        </a:rPr>
                        <a:t>CH4</a:t>
                      </a:r>
                      <a:r>
                        <a:rPr lang="en-US" sz="1800" b="1" dirty="0">
                          <a:effectLst/>
                          <a:latin typeface="Times New Roman"/>
                          <a:ea typeface="Calibri"/>
                          <a:cs typeface="Times New Roman"/>
                        </a:rPr>
                        <a:t> – Q</a:t>
                      </a:r>
                      <a:r>
                        <a:rPr lang="en-US" sz="1800" b="1" baseline="-25000" dirty="0">
                          <a:effectLst/>
                          <a:latin typeface="Times New Roman"/>
                          <a:ea typeface="Calibri"/>
                          <a:cs typeface="Times New Roman"/>
                        </a:rPr>
                        <a:t>W</a:t>
                      </a:r>
                      <a:r>
                        <a:rPr lang="en-US" sz="1800" b="1" baseline="-25000" dirty="0">
                          <a:effectLst/>
                          <a:latin typeface="MS Mincho"/>
                          <a:ea typeface="Calibri"/>
                          <a:cs typeface="MS Mincho"/>
                        </a:rPr>
                        <a:t>‑</a:t>
                      </a:r>
                      <a:r>
                        <a:rPr lang="en-US" sz="1800" b="1" baseline="-25000" dirty="0">
                          <a:effectLst/>
                          <a:latin typeface="Times New Roman"/>
                          <a:ea typeface="Calibri"/>
                          <a:cs typeface="Times New Roman"/>
                        </a:rPr>
                        <a:t>CH4 </a:t>
                      </a:r>
                      <a:r>
                        <a:rPr lang="en-US" sz="1800" b="1" dirty="0">
                          <a:effectLst/>
                          <a:latin typeface="Times New Roman"/>
                          <a:ea typeface="Calibri"/>
                          <a:cs typeface="Times New Roman"/>
                        </a:rPr>
                        <a:t>– Q</a:t>
                      </a:r>
                      <a:r>
                        <a:rPr lang="en-US" sz="1800" b="1" baseline="-25000" dirty="0">
                          <a:effectLst/>
                          <a:latin typeface="Times New Roman"/>
                          <a:ea typeface="Calibri"/>
                          <a:cs typeface="Times New Roman"/>
                        </a:rPr>
                        <a:t>O</a:t>
                      </a:r>
                      <a:r>
                        <a:rPr lang="en-US" sz="1800" b="1" baseline="-25000" dirty="0">
                          <a:effectLst/>
                          <a:latin typeface="MS Mincho"/>
                          <a:ea typeface="Calibri"/>
                          <a:cs typeface="MS Mincho"/>
                        </a:rPr>
                        <a:t>‑</a:t>
                      </a:r>
                      <a:r>
                        <a:rPr lang="en-US" sz="1800" b="1" baseline="-25000" dirty="0">
                          <a:effectLst/>
                          <a:latin typeface="Times New Roman"/>
                          <a:ea typeface="Calibri"/>
                          <a:cs typeface="Times New Roman"/>
                        </a:rPr>
                        <a:t>CH4 </a:t>
                      </a:r>
                      <a:r>
                        <a:rPr lang="en-US" sz="1800" b="1" dirty="0">
                          <a:effectLst/>
                          <a:latin typeface="Times New Roman"/>
                          <a:ea typeface="Calibri"/>
                          <a:cs typeface="Times New Roman"/>
                        </a:rPr>
                        <a:t>– </a:t>
                      </a:r>
                      <a:r>
                        <a:rPr lang="en-US" sz="1800" b="1" dirty="0" smtClean="0">
                          <a:effectLst/>
                          <a:latin typeface="Times New Roman"/>
                          <a:ea typeface="Calibri"/>
                          <a:cs typeface="Times New Roman"/>
                        </a:rPr>
                        <a:t>Q</a:t>
                      </a:r>
                      <a:r>
                        <a:rPr lang="en-US" sz="1800" b="1" baseline="-25000" dirty="0" smtClean="0">
                          <a:effectLst/>
                          <a:latin typeface="Times New Roman"/>
                          <a:ea typeface="Calibri"/>
                          <a:cs typeface="Times New Roman"/>
                        </a:rPr>
                        <a:t>L</a:t>
                      </a:r>
                      <a:r>
                        <a:rPr lang="en-US" sz="1800" b="1" baseline="-25000" dirty="0" smtClean="0">
                          <a:effectLst/>
                          <a:latin typeface="MS Mincho"/>
                          <a:ea typeface="Calibri"/>
                          <a:cs typeface="MS Mincho"/>
                        </a:rPr>
                        <a:t>‑</a:t>
                      </a:r>
                      <a:r>
                        <a:rPr lang="en-US" sz="1800" b="1" baseline="-25000" dirty="0" smtClean="0">
                          <a:effectLst/>
                          <a:latin typeface="Times New Roman"/>
                          <a:ea typeface="Calibri"/>
                          <a:cs typeface="Times New Roman"/>
                        </a:rPr>
                        <a:t>CH4</a:t>
                      </a:r>
                    </a:p>
                    <a:p>
                      <a:pPr algn="ctr">
                        <a:lnSpc>
                          <a:spcPct val="80000"/>
                        </a:lnSpc>
                        <a:spcAft>
                          <a:spcPts val="0"/>
                        </a:spcAft>
                      </a:pPr>
                      <a:endParaRPr lang="pt-BR" sz="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endParaRPr lang="pt-BR" sz="1000" i="1" dirty="0" smtClean="0">
                        <a:effectLst/>
                        <a:latin typeface="Times New Roman"/>
                        <a:ea typeface="Calibri"/>
                        <a:cs typeface="Times New Roman"/>
                      </a:endParaRPr>
                    </a:p>
                    <a:p>
                      <a:pPr algn="ctr">
                        <a:lnSpc>
                          <a:spcPct val="80000"/>
                        </a:lnSpc>
                        <a:spcAft>
                          <a:spcPts val="0"/>
                        </a:spcAft>
                      </a:pPr>
                      <a:r>
                        <a:rPr lang="pt-BR" sz="1600" i="1" dirty="0" err="1" smtClean="0">
                          <a:effectLst/>
                          <a:latin typeface="Times New Roman"/>
                          <a:ea typeface="Calibri"/>
                          <a:cs typeface="Times New Roman"/>
                        </a:rPr>
                        <a:t>Q</a:t>
                      </a:r>
                      <a:r>
                        <a:rPr lang="pt-BR" sz="1600" i="1" baseline="-25000" dirty="0" err="1" smtClean="0">
                          <a:effectLst/>
                          <a:latin typeface="Times New Roman"/>
                          <a:ea typeface="Calibri"/>
                          <a:cs typeface="Times New Roman"/>
                        </a:rPr>
                        <a:t>Real</a:t>
                      </a:r>
                      <a:r>
                        <a:rPr lang="en-US" sz="1600" i="1" baseline="-25000" dirty="0">
                          <a:effectLst/>
                          <a:latin typeface="MS Mincho"/>
                          <a:ea typeface="Calibri"/>
                          <a:cs typeface="MS Mincho"/>
                        </a:rPr>
                        <a:t>‑</a:t>
                      </a:r>
                      <a:r>
                        <a:rPr lang="pt-BR" sz="1600" i="1" baseline="-25000" dirty="0">
                          <a:effectLst/>
                          <a:latin typeface="Times New Roman"/>
                          <a:ea typeface="Calibri"/>
                          <a:cs typeface="Times New Roman"/>
                        </a:rPr>
                        <a:t>CH4</a:t>
                      </a:r>
                      <a:r>
                        <a:rPr lang="pt-BR" sz="1600" i="1" dirty="0">
                          <a:effectLst/>
                          <a:latin typeface="Times New Roman"/>
                          <a:ea typeface="Calibri"/>
                          <a:cs typeface="Times New Roman"/>
                        </a:rPr>
                        <a:t>: Vazão disponível (m³.dia</a:t>
                      </a:r>
                      <a:r>
                        <a:rPr lang="pt-BR" sz="1600" i="1" baseline="30000" dirty="0">
                          <a:effectLst/>
                          <a:latin typeface="Times New Roman"/>
                          <a:ea typeface="Calibri"/>
                          <a:cs typeface="Times New Roman"/>
                        </a:rPr>
                        <a:t>-1</a:t>
                      </a:r>
                      <a:r>
                        <a:rPr lang="pt-BR" sz="1600" i="1" dirty="0">
                          <a:effectLst/>
                          <a:latin typeface="Times New Roman"/>
                          <a:ea typeface="Calibri"/>
                          <a:cs typeface="Times New Roman"/>
                        </a:rPr>
                        <a:t>)</a:t>
                      </a:r>
                      <a:endParaRPr lang="pt-BR" sz="1600" i="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1650">
                <a:tc>
                  <a:txBody>
                    <a:bodyPr/>
                    <a:lstStyle/>
                    <a:p>
                      <a:pPr algn="ctr">
                        <a:lnSpc>
                          <a:spcPct val="80000"/>
                        </a:lnSpc>
                        <a:spcAft>
                          <a:spcPts val="0"/>
                        </a:spcAft>
                      </a:pPr>
                      <a:r>
                        <a:rPr lang="pt-BR" sz="1800" b="1" dirty="0">
                          <a:effectLst/>
                          <a:latin typeface="Times New Roman"/>
                          <a:ea typeface="Calibri"/>
                          <a:cs typeface="Times New Roman"/>
                        </a:rPr>
                        <a:t>  </a:t>
                      </a:r>
                      <a:endParaRPr lang="pt-BR" sz="1800" b="1" dirty="0">
                        <a:effectLst/>
                        <a:latin typeface="Calibri"/>
                        <a:ea typeface="Calibri"/>
                        <a:cs typeface="Times New Roman"/>
                      </a:endParaRPr>
                    </a:p>
                    <a:p>
                      <a:pPr algn="ctr">
                        <a:lnSpc>
                          <a:spcPct val="80000"/>
                        </a:lnSpc>
                        <a:spcAft>
                          <a:spcPts val="0"/>
                        </a:spcAft>
                      </a:pPr>
                      <a:r>
                        <a:rPr lang="pt-BR" sz="1800" b="1" dirty="0">
                          <a:effectLst/>
                          <a:latin typeface="Times New Roman"/>
                          <a:ea typeface="Calibri"/>
                          <a:cs typeface="Times New Roman"/>
                        </a:rPr>
                        <a:t>  </a:t>
                      </a:r>
                      <a:endParaRPr lang="pt-BR" sz="1800" b="1" dirty="0">
                        <a:effectLst/>
                        <a:latin typeface="Calibri"/>
                        <a:ea typeface="Calibri"/>
                        <a:cs typeface="Times New Roman"/>
                      </a:endParaRPr>
                    </a:p>
                    <a:p>
                      <a:pPr algn="ctr">
                        <a:lnSpc>
                          <a:spcPct val="80000"/>
                        </a:lnSpc>
                        <a:spcAft>
                          <a:spcPts val="0"/>
                        </a:spcAft>
                      </a:pPr>
                      <a:r>
                        <a:rPr lang="pt-BR" sz="1800" b="1" dirty="0">
                          <a:effectLst/>
                          <a:latin typeface="Times New Roman"/>
                          <a:ea typeface="Calibri"/>
                          <a:cs typeface="Times New Roman"/>
                        </a:rPr>
                        <a:t> </a:t>
                      </a:r>
                      <a:endParaRPr lang="pt-BR" sz="1800" b="1" dirty="0">
                        <a:effectLst/>
                        <a:latin typeface="Calibri"/>
                        <a:ea typeface="Calibri"/>
                        <a:cs typeface="Times New Roman"/>
                      </a:endParaRPr>
                    </a:p>
                    <a:p>
                      <a:pPr algn="ctr">
                        <a:lnSpc>
                          <a:spcPct val="80000"/>
                        </a:lnSpc>
                        <a:spcAft>
                          <a:spcPts val="0"/>
                        </a:spcAft>
                      </a:pPr>
                      <a:r>
                        <a:rPr lang="pt-BR" sz="1800" b="1" dirty="0" smtClean="0">
                          <a:effectLst/>
                          <a:latin typeface="Times New Roman"/>
                          <a:ea typeface="Calibri"/>
                          <a:cs typeface="Times New Roman"/>
                        </a:rPr>
                        <a:t>Potencial elétrico </a:t>
                      </a:r>
                      <a:r>
                        <a:rPr lang="pt-BR" sz="1800" b="1" dirty="0">
                          <a:effectLst/>
                          <a:latin typeface="Times New Roman"/>
                          <a:ea typeface="Calibri"/>
                          <a:cs typeface="Times New Roman"/>
                        </a:rPr>
                        <a:t>disponível</a:t>
                      </a:r>
                      <a:endParaRPr lang="pt-BR" sz="1800" b="1"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endParaRPr lang="en-US" sz="1800" b="1" dirty="0" smtClean="0">
                        <a:effectLst/>
                        <a:latin typeface="Times New Roman"/>
                        <a:ea typeface="Calibri"/>
                        <a:cs typeface="Times New Roman"/>
                      </a:endParaRPr>
                    </a:p>
                    <a:p>
                      <a:pPr algn="ctr">
                        <a:lnSpc>
                          <a:spcPct val="80000"/>
                        </a:lnSpc>
                        <a:spcAft>
                          <a:spcPts val="0"/>
                        </a:spcAft>
                      </a:pPr>
                      <a:r>
                        <a:rPr lang="en-US" sz="1800" b="1" dirty="0">
                          <a:effectLst/>
                          <a:latin typeface="Times New Roman"/>
                          <a:ea typeface="Calibri"/>
                          <a:cs typeface="Times New Roman"/>
                        </a:rPr>
                        <a:t>  </a:t>
                      </a:r>
                      <a:endParaRPr lang="pt-BR" sz="1800" b="1" dirty="0">
                        <a:effectLst/>
                        <a:latin typeface="Calibri"/>
                        <a:ea typeface="Calibri"/>
                        <a:cs typeface="Times New Roman"/>
                      </a:endParaRPr>
                    </a:p>
                    <a:p>
                      <a:pPr algn="ctr">
                        <a:lnSpc>
                          <a:spcPct val="80000"/>
                        </a:lnSpc>
                        <a:spcAft>
                          <a:spcPts val="0"/>
                        </a:spcAft>
                      </a:pPr>
                      <a:r>
                        <a:rPr lang="en-US" sz="1800" b="1" dirty="0">
                          <a:effectLst/>
                          <a:latin typeface="Times New Roman"/>
                          <a:ea typeface="Calibri"/>
                          <a:cs typeface="Times New Roman"/>
                        </a:rPr>
                        <a:t>PCI</a:t>
                      </a:r>
                      <a:r>
                        <a:rPr lang="en-US" sz="1800" b="1" baseline="-25000" dirty="0">
                          <a:effectLst/>
                          <a:latin typeface="Times New Roman"/>
                          <a:ea typeface="Calibri"/>
                          <a:cs typeface="Times New Roman"/>
                        </a:rPr>
                        <a:t>D</a:t>
                      </a:r>
                      <a:r>
                        <a:rPr lang="en-US" sz="1800" b="1" dirty="0">
                          <a:effectLst/>
                          <a:latin typeface="Times New Roman"/>
                          <a:ea typeface="Calibri"/>
                          <a:cs typeface="Times New Roman"/>
                        </a:rPr>
                        <a:t> = PE</a:t>
                      </a:r>
                      <a:r>
                        <a:rPr lang="en-US" sz="1800" b="1" baseline="-25000" dirty="0">
                          <a:effectLst/>
                          <a:latin typeface="Times New Roman"/>
                          <a:ea typeface="Calibri"/>
                          <a:cs typeface="Times New Roman"/>
                        </a:rPr>
                        <a:t>CH4</a:t>
                      </a:r>
                      <a:r>
                        <a:rPr lang="en-US" sz="1800" b="1" dirty="0">
                          <a:effectLst/>
                          <a:latin typeface="Times New Roman"/>
                          <a:ea typeface="Calibri"/>
                          <a:cs typeface="Times New Roman"/>
                        </a:rPr>
                        <a:t> </a:t>
                      </a:r>
                      <a:r>
                        <a:rPr lang="pt-BR" sz="1800" b="1" dirty="0">
                          <a:effectLst/>
                          <a:latin typeface="Times New Roman"/>
                          <a:ea typeface="Calibri"/>
                          <a:cs typeface="Times New Roman"/>
                          <a:sym typeface="Symbol"/>
                        </a:rPr>
                        <a:t></a:t>
                      </a:r>
                      <a:r>
                        <a:rPr lang="en-US" sz="1800" b="1" dirty="0">
                          <a:effectLst/>
                          <a:latin typeface="Times New Roman"/>
                          <a:ea typeface="Calibri"/>
                          <a:cs typeface="Times New Roman"/>
                        </a:rPr>
                        <a:t> PCI</a:t>
                      </a:r>
                      <a:r>
                        <a:rPr lang="en-US" sz="1800" b="1" baseline="-25000" dirty="0">
                          <a:effectLst/>
                          <a:latin typeface="Times New Roman"/>
                          <a:ea typeface="Calibri"/>
                          <a:cs typeface="Times New Roman"/>
                        </a:rPr>
                        <a:t>CH4</a:t>
                      </a:r>
                      <a:r>
                        <a:rPr lang="en-US" sz="1800" b="1" dirty="0">
                          <a:effectLst/>
                          <a:latin typeface="Times New Roman"/>
                          <a:ea typeface="Calibri"/>
                          <a:cs typeface="Times New Roman"/>
                        </a:rPr>
                        <a:t> </a:t>
                      </a:r>
                      <a:r>
                        <a:rPr lang="pt-BR" sz="1800" b="1" dirty="0">
                          <a:effectLst/>
                          <a:latin typeface="Times New Roman"/>
                          <a:ea typeface="Calibri"/>
                          <a:cs typeface="Times New Roman"/>
                          <a:sym typeface="Symbol"/>
                        </a:rPr>
                        <a:t></a:t>
                      </a:r>
                      <a:r>
                        <a:rPr lang="en-US" sz="1800" b="1" dirty="0">
                          <a:effectLst/>
                          <a:latin typeface="Times New Roman"/>
                          <a:ea typeface="Calibri"/>
                          <a:cs typeface="Times New Roman"/>
                        </a:rPr>
                        <a:t> K</a:t>
                      </a:r>
                      <a:endParaRPr lang="pt-BR" sz="1800" b="1" dirty="0">
                        <a:effectLst/>
                        <a:latin typeface="Calibri"/>
                        <a:ea typeface="Calibri"/>
                        <a:cs typeface="Times New Roman"/>
                      </a:endParaRPr>
                    </a:p>
                    <a:p>
                      <a:pPr algn="ctr">
                        <a:lnSpc>
                          <a:spcPct val="80000"/>
                        </a:lnSpc>
                        <a:spcAft>
                          <a:spcPts val="0"/>
                        </a:spcAft>
                      </a:pPr>
                      <a:r>
                        <a:rPr lang="en-US" sz="1800" b="1" dirty="0">
                          <a:effectLst/>
                          <a:latin typeface="Times New Roman"/>
                          <a:ea typeface="Calibri"/>
                          <a:cs typeface="Times New Roman"/>
                        </a:rPr>
                        <a:t>  </a:t>
                      </a:r>
                      <a:endParaRPr lang="pt-BR" sz="1800" b="1" dirty="0">
                        <a:effectLst/>
                        <a:latin typeface="Calibri"/>
                        <a:ea typeface="Calibri"/>
                        <a:cs typeface="Times New Roman"/>
                      </a:endParaRPr>
                    </a:p>
                    <a:p>
                      <a:pPr algn="ctr">
                        <a:lnSpc>
                          <a:spcPct val="80000"/>
                        </a:lnSpc>
                        <a:spcAft>
                          <a:spcPts val="0"/>
                        </a:spcAft>
                      </a:pPr>
                      <a:r>
                        <a:rPr lang="en-US" sz="1800" b="1" dirty="0">
                          <a:effectLst/>
                          <a:latin typeface="Times New Roman"/>
                          <a:ea typeface="Calibri"/>
                          <a:cs typeface="Times New Roman"/>
                        </a:rPr>
                        <a:t>P</a:t>
                      </a:r>
                      <a:r>
                        <a:rPr lang="en-US" sz="1800" b="1" baseline="-25000" dirty="0">
                          <a:effectLst/>
                          <a:latin typeface="Times New Roman"/>
                          <a:ea typeface="Calibri"/>
                          <a:cs typeface="Times New Roman"/>
                        </a:rPr>
                        <a:t>E</a:t>
                      </a:r>
                      <a:r>
                        <a:rPr lang="en-US" sz="1800" b="1" dirty="0">
                          <a:effectLst/>
                          <a:latin typeface="Times New Roman"/>
                          <a:ea typeface="Calibri"/>
                          <a:cs typeface="Times New Roman"/>
                        </a:rPr>
                        <a:t> = Q</a:t>
                      </a:r>
                      <a:r>
                        <a:rPr lang="en-US" sz="1800" b="1" baseline="-25000" dirty="0">
                          <a:effectLst/>
                          <a:latin typeface="Times New Roman"/>
                          <a:ea typeface="Calibri"/>
                          <a:cs typeface="Times New Roman"/>
                        </a:rPr>
                        <a:t>N</a:t>
                      </a:r>
                      <a:r>
                        <a:rPr lang="en-US" sz="1800" b="1" baseline="-25000" dirty="0">
                          <a:effectLst/>
                          <a:latin typeface="MS Mincho"/>
                          <a:ea typeface="Calibri"/>
                          <a:cs typeface="MS Mincho"/>
                        </a:rPr>
                        <a:t>‑</a:t>
                      </a:r>
                      <a:r>
                        <a:rPr lang="en-US" sz="1800" b="1" baseline="-25000" dirty="0">
                          <a:effectLst/>
                          <a:latin typeface="Times New Roman"/>
                          <a:ea typeface="Calibri"/>
                          <a:cs typeface="Times New Roman"/>
                        </a:rPr>
                        <a:t>Real</a:t>
                      </a:r>
                      <a:r>
                        <a:rPr lang="en-US" sz="1800" b="1" baseline="-25000" dirty="0">
                          <a:effectLst/>
                          <a:latin typeface="MS Mincho"/>
                          <a:ea typeface="Calibri"/>
                          <a:cs typeface="MS Mincho"/>
                        </a:rPr>
                        <a:t>‑</a:t>
                      </a:r>
                      <a:r>
                        <a:rPr lang="en-US" sz="1800" b="1" baseline="-25000" dirty="0">
                          <a:effectLst/>
                          <a:latin typeface="Times New Roman"/>
                          <a:ea typeface="Calibri"/>
                          <a:cs typeface="Times New Roman"/>
                        </a:rPr>
                        <a:t>CH4</a:t>
                      </a:r>
                      <a:r>
                        <a:rPr lang="en-US" sz="1800" b="1" dirty="0">
                          <a:effectLst/>
                          <a:latin typeface="Times New Roman"/>
                          <a:ea typeface="Calibri"/>
                          <a:cs typeface="Times New Roman"/>
                        </a:rPr>
                        <a:t> </a:t>
                      </a:r>
                      <a:r>
                        <a:rPr lang="pt-BR" sz="1800" b="1" dirty="0">
                          <a:effectLst/>
                          <a:latin typeface="Times New Roman"/>
                          <a:ea typeface="Calibri"/>
                          <a:cs typeface="Times New Roman"/>
                          <a:sym typeface="Symbol"/>
                        </a:rPr>
                        <a:t></a:t>
                      </a:r>
                      <a:r>
                        <a:rPr lang="en-US" sz="1800" b="1" dirty="0">
                          <a:effectLst/>
                          <a:latin typeface="Times New Roman"/>
                          <a:ea typeface="Calibri"/>
                          <a:cs typeface="Times New Roman"/>
                        </a:rPr>
                        <a:t> PCI</a:t>
                      </a:r>
                      <a:r>
                        <a:rPr lang="en-US" sz="1800" b="1" baseline="-25000" dirty="0">
                          <a:effectLst/>
                          <a:latin typeface="Times New Roman"/>
                          <a:ea typeface="Calibri"/>
                          <a:cs typeface="Times New Roman"/>
                        </a:rPr>
                        <a:t>D</a:t>
                      </a:r>
                      <a:r>
                        <a:rPr lang="en-US" sz="1800" b="1" dirty="0">
                          <a:effectLst/>
                          <a:latin typeface="Times New Roman"/>
                          <a:ea typeface="Calibri"/>
                          <a:cs typeface="Times New Roman"/>
                        </a:rPr>
                        <a:t> </a:t>
                      </a:r>
                      <a:r>
                        <a:rPr lang="pt-BR" sz="1800" b="1" dirty="0">
                          <a:effectLst/>
                          <a:latin typeface="Times New Roman"/>
                          <a:ea typeface="Calibri"/>
                          <a:cs typeface="Times New Roman"/>
                          <a:sym typeface="Symbol"/>
                        </a:rPr>
                        <a:t></a:t>
                      </a:r>
                      <a:r>
                        <a:rPr lang="en-US" sz="1800" b="1" dirty="0">
                          <a:effectLst/>
                          <a:latin typeface="Times New Roman"/>
                          <a:ea typeface="Calibri"/>
                          <a:cs typeface="Times New Roman"/>
                        </a:rPr>
                        <a:t> </a:t>
                      </a:r>
                      <a:r>
                        <a:rPr lang="en-US" sz="1800" b="1" dirty="0" err="1">
                          <a:effectLst/>
                          <a:latin typeface="Times New Roman"/>
                          <a:ea typeface="Calibri"/>
                          <a:cs typeface="Times New Roman"/>
                        </a:rPr>
                        <a:t>Ef</a:t>
                      </a:r>
                      <a:endParaRPr lang="pt-BR"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endParaRPr lang="en-US" sz="400" i="1" dirty="0" smtClean="0">
                        <a:effectLst/>
                        <a:latin typeface="Times New Roman"/>
                        <a:ea typeface="Calibri"/>
                        <a:cs typeface="Times New Roman"/>
                      </a:endParaRPr>
                    </a:p>
                    <a:p>
                      <a:pPr algn="ctr">
                        <a:lnSpc>
                          <a:spcPct val="80000"/>
                        </a:lnSpc>
                        <a:spcAft>
                          <a:spcPts val="0"/>
                        </a:spcAft>
                      </a:pPr>
                      <a:r>
                        <a:rPr lang="en-US" sz="1600" i="1" dirty="0">
                          <a:effectLst/>
                          <a:latin typeface="Times New Roman"/>
                          <a:ea typeface="Calibri"/>
                          <a:cs typeface="Times New Roman"/>
                        </a:rPr>
                        <a:t> </a:t>
                      </a:r>
                      <a:r>
                        <a:rPr lang="pt-BR" sz="1600" i="1" dirty="0" smtClean="0">
                          <a:effectLst/>
                          <a:latin typeface="Times New Roman"/>
                          <a:ea typeface="Calibri"/>
                          <a:cs typeface="Times New Roman"/>
                        </a:rPr>
                        <a:t>PCI</a:t>
                      </a:r>
                      <a:r>
                        <a:rPr lang="pt-BR" sz="1600" i="1" baseline="-25000" dirty="0" smtClean="0">
                          <a:effectLst/>
                          <a:latin typeface="Times New Roman"/>
                          <a:ea typeface="Calibri"/>
                          <a:cs typeface="Times New Roman"/>
                        </a:rPr>
                        <a:t>D</a:t>
                      </a:r>
                      <a:r>
                        <a:rPr lang="pt-BR" sz="1600" i="1" dirty="0">
                          <a:effectLst/>
                          <a:latin typeface="Times New Roman"/>
                          <a:ea typeface="Calibri"/>
                          <a:cs typeface="Times New Roman"/>
                        </a:rPr>
                        <a:t>: Poder calorífico inferior disponível (kWh.Nm</a:t>
                      </a:r>
                      <a:r>
                        <a:rPr lang="pt-BR" sz="1600" i="1" baseline="30000" dirty="0">
                          <a:effectLst/>
                          <a:latin typeface="Times New Roman"/>
                          <a:ea typeface="Calibri"/>
                          <a:cs typeface="Times New Roman"/>
                        </a:rPr>
                        <a:t>-</a:t>
                      </a:r>
                      <a:r>
                        <a:rPr lang="pt-BR" sz="1600" i="1" dirty="0">
                          <a:effectLst/>
                          <a:latin typeface="Times New Roman"/>
                          <a:ea typeface="Calibri"/>
                          <a:cs typeface="Times New Roman"/>
                        </a:rPr>
                        <a:t>³) (65,0% de CH</a:t>
                      </a:r>
                      <a:r>
                        <a:rPr lang="pt-BR" sz="1600" i="1" baseline="-25000" dirty="0">
                          <a:effectLst/>
                          <a:latin typeface="Times New Roman"/>
                          <a:ea typeface="Calibri"/>
                          <a:cs typeface="Times New Roman"/>
                        </a:rPr>
                        <a:t>4</a:t>
                      </a:r>
                      <a:r>
                        <a:rPr lang="pt-BR" sz="1600" i="1" dirty="0">
                          <a:effectLst/>
                          <a:latin typeface="Times New Roman"/>
                          <a:ea typeface="Calibri"/>
                          <a:cs typeface="Times New Roman"/>
                        </a:rPr>
                        <a:t>)</a:t>
                      </a:r>
                      <a:endParaRPr lang="pt-BR" sz="1600" i="1" dirty="0">
                        <a:effectLst/>
                        <a:latin typeface="Calibri"/>
                        <a:ea typeface="Calibri"/>
                        <a:cs typeface="Times New Roman"/>
                      </a:endParaRPr>
                    </a:p>
                    <a:p>
                      <a:pPr algn="ctr">
                        <a:lnSpc>
                          <a:spcPct val="87000"/>
                        </a:lnSpc>
                        <a:spcAft>
                          <a:spcPts val="0"/>
                        </a:spcAft>
                      </a:pPr>
                      <a:r>
                        <a:rPr lang="pt-BR" sz="1600" i="1" dirty="0">
                          <a:effectLst/>
                          <a:latin typeface="Times New Roman"/>
                          <a:ea typeface="Calibri"/>
                          <a:cs typeface="Times New Roman"/>
                        </a:rPr>
                        <a:t> </a:t>
                      </a:r>
                      <a:r>
                        <a:rPr lang="pt-BR" sz="1600" i="1" dirty="0" smtClean="0">
                          <a:effectLst/>
                          <a:latin typeface="Times New Roman"/>
                          <a:ea typeface="Calibri"/>
                          <a:cs typeface="Times New Roman"/>
                        </a:rPr>
                        <a:t>PE</a:t>
                      </a:r>
                      <a:r>
                        <a:rPr lang="pt-BR" sz="1600" i="1" baseline="-25000" dirty="0" smtClean="0">
                          <a:effectLst/>
                          <a:latin typeface="Times New Roman"/>
                          <a:ea typeface="Calibri"/>
                          <a:cs typeface="Times New Roman"/>
                        </a:rPr>
                        <a:t>CH4</a:t>
                      </a:r>
                      <a:r>
                        <a:rPr lang="pt-BR" sz="1600" i="1" dirty="0">
                          <a:effectLst/>
                          <a:latin typeface="Times New Roman"/>
                          <a:ea typeface="Calibri"/>
                          <a:cs typeface="Times New Roman"/>
                        </a:rPr>
                        <a:t>: Peso específico do CH</a:t>
                      </a:r>
                      <a:r>
                        <a:rPr lang="pt-BR" sz="1600" i="1" baseline="-25000" dirty="0">
                          <a:effectLst/>
                          <a:latin typeface="Times New Roman"/>
                          <a:ea typeface="Calibri"/>
                          <a:cs typeface="Times New Roman"/>
                        </a:rPr>
                        <a:t>4</a:t>
                      </a:r>
                      <a:r>
                        <a:rPr lang="pt-BR" sz="1600" i="1" dirty="0">
                          <a:effectLst/>
                          <a:latin typeface="Times New Roman"/>
                          <a:ea typeface="Calibri"/>
                          <a:cs typeface="Times New Roman"/>
                        </a:rPr>
                        <a:t> (kg.Nm</a:t>
                      </a:r>
                      <a:r>
                        <a:rPr lang="pt-BR" sz="1600" i="1" baseline="30000" dirty="0">
                          <a:effectLst/>
                          <a:latin typeface="Times New Roman"/>
                          <a:ea typeface="Calibri"/>
                          <a:cs typeface="Times New Roman"/>
                        </a:rPr>
                        <a:t>-</a:t>
                      </a:r>
                      <a:r>
                        <a:rPr lang="pt-BR" sz="1600" i="1" dirty="0">
                          <a:effectLst/>
                          <a:latin typeface="Times New Roman"/>
                          <a:ea typeface="Calibri"/>
                          <a:cs typeface="Times New Roman"/>
                        </a:rPr>
                        <a:t>³)</a:t>
                      </a:r>
                      <a:endParaRPr lang="pt-BR" sz="1600" i="1" dirty="0">
                        <a:effectLst/>
                        <a:latin typeface="Calibri"/>
                        <a:ea typeface="Calibri"/>
                        <a:cs typeface="Times New Roman"/>
                      </a:endParaRPr>
                    </a:p>
                    <a:p>
                      <a:pPr algn="ctr">
                        <a:lnSpc>
                          <a:spcPct val="87000"/>
                        </a:lnSpc>
                        <a:spcAft>
                          <a:spcPts val="0"/>
                        </a:spcAft>
                      </a:pPr>
                      <a:r>
                        <a:rPr lang="pt-BR" sz="1600" i="1" dirty="0" smtClean="0">
                          <a:effectLst/>
                          <a:latin typeface="Times New Roman"/>
                          <a:ea typeface="Calibri"/>
                          <a:cs typeface="Times New Roman"/>
                        </a:rPr>
                        <a:t>PCI</a:t>
                      </a:r>
                      <a:r>
                        <a:rPr lang="pt-BR" sz="1600" i="1" baseline="-25000" dirty="0" smtClean="0">
                          <a:effectLst/>
                          <a:latin typeface="Times New Roman"/>
                          <a:ea typeface="Calibri"/>
                          <a:cs typeface="Times New Roman"/>
                        </a:rPr>
                        <a:t>CH4</a:t>
                      </a:r>
                      <a:r>
                        <a:rPr lang="pt-BR" sz="1600" i="1" dirty="0">
                          <a:effectLst/>
                          <a:latin typeface="Times New Roman"/>
                          <a:ea typeface="Calibri"/>
                          <a:cs typeface="Times New Roman"/>
                        </a:rPr>
                        <a:t>: Poder calorífico inferior do CH</a:t>
                      </a:r>
                      <a:r>
                        <a:rPr lang="pt-BR" sz="1600" i="1" baseline="-25000" dirty="0">
                          <a:effectLst/>
                          <a:latin typeface="Times New Roman"/>
                          <a:ea typeface="Calibri"/>
                          <a:cs typeface="Times New Roman"/>
                        </a:rPr>
                        <a:t>4</a:t>
                      </a:r>
                      <a:r>
                        <a:rPr lang="pt-BR" sz="1600" i="1" dirty="0">
                          <a:effectLst/>
                          <a:latin typeface="Times New Roman"/>
                          <a:ea typeface="Calibri"/>
                          <a:cs typeface="Times New Roman"/>
                        </a:rPr>
                        <a:t> (kcal.kg</a:t>
                      </a:r>
                      <a:r>
                        <a:rPr lang="pt-BR" sz="1600" i="1" baseline="30000" dirty="0">
                          <a:effectLst/>
                          <a:latin typeface="Times New Roman"/>
                          <a:ea typeface="Calibri"/>
                          <a:cs typeface="Times New Roman"/>
                        </a:rPr>
                        <a:t>-1</a:t>
                      </a:r>
                      <a:r>
                        <a:rPr lang="pt-BR" sz="1600" i="1" dirty="0">
                          <a:effectLst/>
                          <a:latin typeface="Times New Roman"/>
                          <a:ea typeface="Calibri"/>
                          <a:cs typeface="Times New Roman"/>
                        </a:rPr>
                        <a:t>)</a:t>
                      </a:r>
                      <a:endParaRPr lang="pt-BR" sz="1600" i="1" dirty="0">
                        <a:effectLst/>
                        <a:latin typeface="Calibri"/>
                        <a:ea typeface="Calibri"/>
                        <a:cs typeface="Times New Roman"/>
                      </a:endParaRPr>
                    </a:p>
                    <a:p>
                      <a:pPr algn="ctr">
                        <a:lnSpc>
                          <a:spcPct val="87000"/>
                        </a:lnSpc>
                        <a:spcAft>
                          <a:spcPts val="0"/>
                        </a:spcAft>
                      </a:pPr>
                      <a:r>
                        <a:rPr lang="pt-BR" sz="1600" i="1" dirty="0" smtClean="0">
                          <a:effectLst/>
                          <a:latin typeface="Times New Roman"/>
                          <a:ea typeface="Calibri"/>
                          <a:cs typeface="Times New Roman"/>
                        </a:rPr>
                        <a:t>K</a:t>
                      </a:r>
                      <a:r>
                        <a:rPr lang="pt-BR" sz="1600" i="1" dirty="0">
                          <a:effectLst/>
                          <a:latin typeface="Times New Roman"/>
                          <a:ea typeface="Calibri"/>
                          <a:cs typeface="Times New Roman"/>
                        </a:rPr>
                        <a:t>: 4,19 kWh/3600 (conversão de unidades)</a:t>
                      </a:r>
                      <a:endParaRPr lang="pt-BR" sz="1600" i="1" dirty="0">
                        <a:effectLst/>
                        <a:latin typeface="Calibri"/>
                        <a:ea typeface="Calibri"/>
                        <a:cs typeface="Times New Roman"/>
                      </a:endParaRPr>
                    </a:p>
                    <a:p>
                      <a:pPr algn="ctr">
                        <a:lnSpc>
                          <a:spcPct val="87000"/>
                        </a:lnSpc>
                        <a:spcAft>
                          <a:spcPts val="0"/>
                        </a:spcAft>
                      </a:pPr>
                      <a:r>
                        <a:rPr lang="pt-BR" sz="1600" i="1" dirty="0">
                          <a:effectLst/>
                          <a:latin typeface="Times New Roman"/>
                          <a:ea typeface="Calibri"/>
                          <a:cs typeface="Times New Roman"/>
                        </a:rPr>
                        <a:t> </a:t>
                      </a:r>
                      <a:r>
                        <a:rPr lang="pt-BR" sz="1600" i="1" dirty="0" smtClean="0">
                          <a:effectLst/>
                          <a:latin typeface="Times New Roman"/>
                          <a:ea typeface="Calibri"/>
                          <a:cs typeface="Times New Roman"/>
                        </a:rPr>
                        <a:t>Q</a:t>
                      </a:r>
                      <a:r>
                        <a:rPr lang="pt-BR" sz="1600" i="1" baseline="-25000" dirty="0" smtClean="0">
                          <a:effectLst/>
                          <a:latin typeface="Times New Roman"/>
                          <a:ea typeface="Calibri"/>
                          <a:cs typeface="Times New Roman"/>
                        </a:rPr>
                        <a:t>N</a:t>
                      </a:r>
                      <a:r>
                        <a:rPr lang="en-US" sz="1600" i="1" baseline="-25000" dirty="0">
                          <a:effectLst/>
                          <a:latin typeface="MS Mincho"/>
                          <a:ea typeface="Calibri"/>
                          <a:cs typeface="MS Mincho"/>
                        </a:rPr>
                        <a:t>‑</a:t>
                      </a:r>
                      <a:r>
                        <a:rPr lang="pt-BR" sz="1600" i="1" baseline="-25000" dirty="0">
                          <a:effectLst/>
                          <a:latin typeface="Times New Roman"/>
                          <a:ea typeface="Calibri"/>
                          <a:cs typeface="Times New Roman"/>
                        </a:rPr>
                        <a:t>Real</a:t>
                      </a:r>
                      <a:r>
                        <a:rPr lang="en-US" sz="1600" i="1" baseline="-25000" dirty="0">
                          <a:effectLst/>
                          <a:latin typeface="MS Mincho"/>
                          <a:ea typeface="Calibri"/>
                          <a:cs typeface="MS Mincho"/>
                        </a:rPr>
                        <a:t>‑</a:t>
                      </a:r>
                      <a:r>
                        <a:rPr lang="pt-BR" sz="1600" i="1" baseline="-25000" dirty="0">
                          <a:effectLst/>
                          <a:latin typeface="Times New Roman"/>
                          <a:ea typeface="Calibri"/>
                          <a:cs typeface="Times New Roman"/>
                        </a:rPr>
                        <a:t>CH4</a:t>
                      </a:r>
                      <a:r>
                        <a:rPr lang="pt-BR" sz="1600" i="1" dirty="0">
                          <a:effectLst/>
                          <a:latin typeface="Times New Roman"/>
                          <a:ea typeface="Calibri"/>
                          <a:cs typeface="Times New Roman"/>
                        </a:rPr>
                        <a:t>: Vazão disponível normalizada (Nm³.dia</a:t>
                      </a:r>
                      <a:r>
                        <a:rPr lang="pt-BR" sz="1600" i="1" baseline="30000" dirty="0">
                          <a:effectLst/>
                          <a:latin typeface="Times New Roman"/>
                          <a:ea typeface="Calibri"/>
                          <a:cs typeface="Times New Roman"/>
                        </a:rPr>
                        <a:t>-1</a:t>
                      </a:r>
                      <a:r>
                        <a:rPr lang="pt-BR" sz="1600" i="1" dirty="0">
                          <a:effectLst/>
                          <a:latin typeface="Times New Roman"/>
                          <a:ea typeface="Calibri"/>
                          <a:cs typeface="Times New Roman"/>
                        </a:rPr>
                        <a:t>)</a:t>
                      </a:r>
                      <a:endParaRPr lang="pt-BR" sz="1600" i="1" dirty="0">
                        <a:effectLst/>
                        <a:latin typeface="Calibri"/>
                        <a:ea typeface="Calibri"/>
                        <a:cs typeface="Times New Roman"/>
                      </a:endParaRPr>
                    </a:p>
                    <a:p>
                      <a:pPr algn="ctr">
                        <a:lnSpc>
                          <a:spcPct val="87000"/>
                        </a:lnSpc>
                        <a:spcAft>
                          <a:spcPts val="0"/>
                        </a:spcAft>
                      </a:pPr>
                      <a:r>
                        <a:rPr lang="pt-BR" sz="1600" i="1" dirty="0" smtClean="0">
                          <a:effectLst/>
                          <a:latin typeface="Times New Roman"/>
                          <a:ea typeface="Calibri"/>
                          <a:cs typeface="Times New Roman"/>
                        </a:rPr>
                        <a:t>P</a:t>
                      </a:r>
                      <a:r>
                        <a:rPr lang="pt-BR" sz="1600" i="1" baseline="-25000" dirty="0" smtClean="0">
                          <a:effectLst/>
                          <a:latin typeface="Times New Roman"/>
                          <a:ea typeface="Calibri"/>
                          <a:cs typeface="Times New Roman"/>
                        </a:rPr>
                        <a:t>E</a:t>
                      </a:r>
                      <a:r>
                        <a:rPr lang="pt-BR" sz="1600" i="1" dirty="0">
                          <a:effectLst/>
                          <a:latin typeface="Times New Roman"/>
                          <a:ea typeface="Calibri"/>
                          <a:cs typeface="Times New Roman"/>
                        </a:rPr>
                        <a:t>: Potência elétrica disponível (kWh.dia</a:t>
                      </a:r>
                      <a:r>
                        <a:rPr lang="pt-BR" sz="1600" i="1" baseline="30000" dirty="0">
                          <a:effectLst/>
                          <a:latin typeface="Times New Roman"/>
                          <a:ea typeface="Calibri"/>
                          <a:cs typeface="Times New Roman"/>
                        </a:rPr>
                        <a:t>-1</a:t>
                      </a:r>
                      <a:r>
                        <a:rPr lang="pt-BR" sz="1600" i="1" dirty="0">
                          <a:effectLst/>
                          <a:latin typeface="Times New Roman"/>
                          <a:ea typeface="Calibri"/>
                          <a:cs typeface="Times New Roman"/>
                        </a:rPr>
                        <a:t>)</a:t>
                      </a:r>
                      <a:endParaRPr lang="pt-BR" sz="1600" i="1" dirty="0">
                        <a:effectLst/>
                        <a:latin typeface="Calibri"/>
                        <a:ea typeface="Calibri"/>
                        <a:cs typeface="Times New Roman"/>
                      </a:endParaRPr>
                    </a:p>
                    <a:p>
                      <a:pPr algn="ctr">
                        <a:lnSpc>
                          <a:spcPct val="87000"/>
                        </a:lnSpc>
                        <a:spcAft>
                          <a:spcPts val="0"/>
                        </a:spcAft>
                      </a:pPr>
                      <a:r>
                        <a:rPr lang="pt-BR" sz="1600" i="1" dirty="0">
                          <a:effectLst/>
                          <a:latin typeface="Times New Roman"/>
                          <a:ea typeface="Calibri"/>
                          <a:cs typeface="Times New Roman"/>
                        </a:rPr>
                        <a:t> </a:t>
                      </a:r>
                      <a:r>
                        <a:rPr lang="pt-BR" sz="1600" i="1" dirty="0" err="1" smtClean="0">
                          <a:effectLst/>
                          <a:latin typeface="Times New Roman"/>
                          <a:ea typeface="Calibri"/>
                          <a:cs typeface="Times New Roman"/>
                        </a:rPr>
                        <a:t>Ef</a:t>
                      </a:r>
                      <a:r>
                        <a:rPr lang="pt-BR" sz="1600" i="1" dirty="0">
                          <a:effectLst/>
                          <a:latin typeface="Times New Roman"/>
                          <a:ea typeface="Calibri"/>
                          <a:cs typeface="Times New Roman"/>
                        </a:rPr>
                        <a:t>: eficiência de conversão de máquinas térmicas (25,0</a:t>
                      </a:r>
                      <a:r>
                        <a:rPr lang="pt-BR" sz="1600" i="1" dirty="0" smtClean="0">
                          <a:effectLst/>
                          <a:latin typeface="Times New Roman"/>
                          <a:ea typeface="Calibri"/>
                          <a:cs typeface="Times New Roman"/>
                        </a:rPr>
                        <a:t>%)</a:t>
                      </a:r>
                      <a:r>
                        <a:rPr lang="pt-BR" sz="1600" i="1" dirty="0">
                          <a:effectLst/>
                          <a:latin typeface="Times New Roman"/>
                          <a:ea typeface="Calibri"/>
                          <a:cs typeface="Times New Roman"/>
                        </a:rPr>
                        <a:t> </a:t>
                      </a:r>
                      <a:endParaRPr lang="pt-BR" sz="1600" i="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7" name="Conector reto 6"/>
          <p:cNvCxnSpPr/>
          <p:nvPr/>
        </p:nvCxnSpPr>
        <p:spPr>
          <a:xfrm>
            <a:off x="1763688" y="2420888"/>
            <a:ext cx="25564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898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extLst>
          </p:cNvPr>
          <p:cNvSpPr txBox="1">
            <a:spLocks/>
          </p:cNvSpPr>
          <p:nvPr/>
        </p:nvSpPr>
        <p:spPr>
          <a:xfrm>
            <a:off x="2507780" y="-243408"/>
            <a:ext cx="4728516"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defPPr>
              <a:defRPr lang="pt-BR"/>
            </a:defPPr>
            <a:lvl1pPr algn="ctr">
              <a:spcBef>
                <a:spcPct val="0"/>
              </a:spcBef>
              <a:buNone/>
              <a:defRPr sz="4400" b="1">
                <a:solidFill>
                  <a:srgbClr val="0099FF"/>
                </a:solidFill>
                <a:effectLst>
                  <a:outerShdw blurRad="38100" dist="38100" dir="2700000" algn="tl">
                    <a:srgbClr val="000000">
                      <a:alpha val="43137"/>
                    </a:srgbClr>
                  </a:outerShdw>
                </a:effectLst>
                <a:latin typeface="+mj-lt"/>
                <a:ea typeface="+mj-ea"/>
                <a:cs typeface="+mj-cs"/>
              </a:defRPr>
            </a:lvl1pPr>
          </a:lstStyle>
          <a:p>
            <a:r>
              <a:rPr lang="pt-BR" altLang="pt-BR" sz="4000" dirty="0" smtClean="0">
                <a:solidFill>
                  <a:schemeClr val="accent1">
                    <a:lumMod val="75000"/>
                  </a:schemeClr>
                </a:solidFill>
                <a:latin typeface="Times New Roman" pitchFamily="18" charset="0"/>
                <a:cs typeface="Times New Roman" pitchFamily="18" charset="0"/>
              </a:rPr>
              <a:t>METODOLOGIA</a:t>
            </a:r>
            <a:endParaRPr lang="pt-BR" altLang="pt-BR" sz="4000" dirty="0">
              <a:solidFill>
                <a:schemeClr val="accent1">
                  <a:lumMod val="75000"/>
                </a:schemeClr>
              </a:solidFill>
              <a:latin typeface="Times New Roman" pitchFamily="18" charset="0"/>
              <a:cs typeface="Times New Roman" pitchFamily="18" charset="0"/>
            </a:endParaRPr>
          </a:p>
        </p:txBody>
      </p:sp>
      <p:sp>
        <p:nvSpPr>
          <p:cNvPr id="21" name="Retângulo 15"/>
          <p:cNvSpPr>
            <a:spLocks noChangeArrowheads="1"/>
          </p:cNvSpPr>
          <p:nvPr/>
        </p:nvSpPr>
        <p:spPr bwMode="auto">
          <a:xfrm>
            <a:off x="-36512" y="5426060"/>
            <a:ext cx="8425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pt-BR" altLang="pt-BR" sz="1400" b="1" dirty="0">
                <a:solidFill>
                  <a:srgbClr val="002060"/>
                </a:solidFill>
                <a:latin typeface="Times New Roman" pitchFamily="18" charset="0"/>
                <a:cs typeface="Times New Roman" pitchFamily="18" charset="0"/>
              </a:rPr>
              <a:t>Quadro </a:t>
            </a:r>
            <a:r>
              <a:rPr lang="pt-BR" altLang="pt-BR" sz="1400" b="1" dirty="0" smtClean="0">
                <a:solidFill>
                  <a:srgbClr val="002060"/>
                </a:solidFill>
                <a:latin typeface="Times New Roman" pitchFamily="18" charset="0"/>
                <a:cs typeface="Times New Roman" pitchFamily="18" charset="0"/>
              </a:rPr>
              <a:t>1.</a:t>
            </a:r>
            <a:r>
              <a:rPr lang="pt-BR" altLang="pt-BR" sz="1400" dirty="0" smtClean="0">
                <a:solidFill>
                  <a:srgbClr val="002060"/>
                </a:solidFill>
                <a:latin typeface="Times New Roman" pitchFamily="18" charset="0"/>
                <a:cs typeface="Times New Roman" pitchFamily="18" charset="0"/>
              </a:rPr>
              <a:t> </a:t>
            </a:r>
            <a:r>
              <a:rPr lang="pt-BR" altLang="pt-BR" sz="1400" dirty="0">
                <a:solidFill>
                  <a:srgbClr val="002060"/>
                </a:solidFill>
                <a:latin typeface="Times New Roman" pitchFamily="18" charset="0"/>
                <a:cs typeface="Times New Roman" pitchFamily="18" charset="0"/>
              </a:rPr>
              <a:t>Resumo das equações utilizadas nos cálculos de produção de metano e potência elétrica disponível.</a:t>
            </a:r>
          </a:p>
          <a:p>
            <a:pPr eaLnBrk="1" hangingPunct="1"/>
            <a:r>
              <a:rPr lang="pt-BR" altLang="pt-BR" sz="1400" dirty="0">
                <a:solidFill>
                  <a:srgbClr val="002060"/>
                </a:solidFill>
                <a:latin typeface="Times New Roman" pitchFamily="18" charset="0"/>
                <a:cs typeface="Times New Roman" pitchFamily="18" charset="0"/>
              </a:rPr>
              <a:t>Fonte: Adaptado de Lobato (2011), </a:t>
            </a:r>
            <a:r>
              <a:rPr lang="it-IT" altLang="pt-BR" sz="1400" dirty="0">
                <a:solidFill>
                  <a:srgbClr val="002060"/>
                </a:solidFill>
                <a:latin typeface="Times New Roman" pitchFamily="18" charset="0"/>
                <a:cs typeface="Times New Roman" pitchFamily="18" charset="0"/>
              </a:rPr>
              <a:t>IPCC (</a:t>
            </a:r>
            <a:r>
              <a:rPr lang="it-IT" altLang="pt-BR" sz="1400" dirty="0" smtClean="0">
                <a:solidFill>
                  <a:srgbClr val="002060"/>
                </a:solidFill>
                <a:latin typeface="Times New Roman" pitchFamily="18" charset="0"/>
                <a:cs typeface="Times New Roman" pitchFamily="18" charset="0"/>
              </a:rPr>
              <a:t>2006).</a:t>
            </a:r>
            <a:endParaRPr lang="it-IT" altLang="pt-BR" sz="1400" dirty="0">
              <a:solidFill>
                <a:srgbClr val="002060"/>
              </a:solidFill>
              <a:latin typeface="Times New Roman" pitchFamily="18" charset="0"/>
              <a:cs typeface="Times New Roman" pitchFamily="18"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979796537"/>
              </p:ext>
            </p:extLst>
          </p:nvPr>
        </p:nvGraphicFramePr>
        <p:xfrm>
          <a:off x="72007" y="790229"/>
          <a:ext cx="8964489" cy="4672775"/>
        </p:xfrm>
        <a:graphic>
          <a:graphicData uri="http://schemas.openxmlformats.org/drawingml/2006/table">
            <a:tbl>
              <a:tblPr firstRow="1" bandRow="1">
                <a:tableStyleId>{5C22544A-7EE6-4342-B048-85BDC9FD1C3A}</a:tableStyleId>
              </a:tblPr>
              <a:tblGrid>
                <a:gridCol w="1763689"/>
                <a:gridCol w="2808312"/>
                <a:gridCol w="4392488"/>
              </a:tblGrid>
              <a:tr h="230134">
                <a:tc>
                  <a:txBody>
                    <a:bodyPr/>
                    <a:lstStyle/>
                    <a:p>
                      <a:pPr algn="ctr">
                        <a:lnSpc>
                          <a:spcPct val="115000"/>
                        </a:lnSpc>
                        <a:spcAft>
                          <a:spcPts val="0"/>
                        </a:spcAft>
                      </a:pPr>
                      <a:r>
                        <a:rPr lang="pt-BR" sz="1600" b="1" dirty="0" smtClean="0">
                          <a:effectLst/>
                          <a:latin typeface="Times New Roman"/>
                          <a:ea typeface="Calibri"/>
                          <a:cs typeface="Times New Roman"/>
                        </a:rPr>
                        <a:t> PARÂMETROS</a:t>
                      </a:r>
                      <a:endParaRPr lang="pt-BR" sz="1600" b="1"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b="1" dirty="0">
                          <a:effectLst/>
                          <a:latin typeface="Times New Roman"/>
                          <a:ea typeface="Calibri"/>
                          <a:cs typeface="Times New Roman"/>
                        </a:rPr>
                        <a:t> </a:t>
                      </a:r>
                      <a:r>
                        <a:rPr lang="pt-BR" sz="1600" b="1" dirty="0" smtClean="0">
                          <a:effectLst/>
                          <a:latin typeface="Times New Roman"/>
                          <a:ea typeface="Calibri"/>
                          <a:cs typeface="Times New Roman"/>
                        </a:rPr>
                        <a:t>EQUAÇÕES</a:t>
                      </a:r>
                      <a:endParaRPr lang="pt-BR"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b="1" dirty="0" smtClean="0">
                          <a:effectLst/>
                          <a:latin typeface="Times New Roman"/>
                          <a:ea typeface="Calibri"/>
                          <a:cs typeface="Times New Roman"/>
                        </a:rPr>
                        <a:t>VARIÁVEIS</a:t>
                      </a:r>
                      <a:endParaRPr lang="pt-BR"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2568">
                <a:tc>
                  <a:txBody>
                    <a:bodyPr/>
                    <a:lstStyle/>
                    <a:p>
                      <a:pPr algn="ctr">
                        <a:lnSpc>
                          <a:spcPct val="80000"/>
                        </a:lnSpc>
                        <a:spcAft>
                          <a:spcPts val="0"/>
                        </a:spcAft>
                      </a:pPr>
                      <a:r>
                        <a:rPr lang="pt-BR" sz="1800" b="1" dirty="0">
                          <a:effectLst/>
                          <a:latin typeface="Times New Roman"/>
                          <a:ea typeface="Calibri"/>
                          <a:cs typeface="Times New Roman"/>
                        </a:rPr>
                        <a:t>  </a:t>
                      </a:r>
                      <a:endParaRPr lang="pt-BR" sz="1800" dirty="0" smtClean="0">
                        <a:effectLst/>
                        <a:latin typeface="Calibri"/>
                        <a:ea typeface="Calibri"/>
                        <a:cs typeface="Times New Roman"/>
                      </a:endParaRPr>
                    </a:p>
                    <a:p>
                      <a:pPr algn="ctr">
                        <a:lnSpc>
                          <a:spcPct val="80000"/>
                        </a:lnSpc>
                        <a:spcAft>
                          <a:spcPts val="0"/>
                        </a:spcAft>
                      </a:pPr>
                      <a:endParaRPr lang="pt-BR" sz="1800" b="1" dirty="0" smtClean="0">
                        <a:effectLst/>
                        <a:latin typeface="Calibri"/>
                        <a:ea typeface="Calibri"/>
                        <a:cs typeface="Times New Roman"/>
                      </a:endParaRPr>
                    </a:p>
                    <a:p>
                      <a:pPr algn="ctr">
                        <a:lnSpc>
                          <a:spcPct val="80000"/>
                        </a:lnSpc>
                        <a:spcAft>
                          <a:spcPts val="0"/>
                        </a:spcAft>
                      </a:pPr>
                      <a:r>
                        <a:rPr lang="pt-BR" sz="1800" b="1" dirty="0" smtClean="0">
                          <a:effectLst/>
                          <a:latin typeface="Times New Roman"/>
                          <a:ea typeface="Calibri"/>
                          <a:cs typeface="Times New Roman"/>
                        </a:rPr>
                        <a:t>Fator </a:t>
                      </a:r>
                      <a:r>
                        <a:rPr lang="pt-BR" sz="1800" b="1" dirty="0">
                          <a:effectLst/>
                          <a:latin typeface="Times New Roman"/>
                          <a:ea typeface="Calibri"/>
                          <a:cs typeface="Times New Roman"/>
                        </a:rPr>
                        <a:t>de Emissão Calculado</a:t>
                      </a:r>
                      <a:endParaRPr lang="pt-BR" sz="18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endParaRPr lang="pt-BR" sz="1800" b="1" dirty="0" smtClean="0">
                        <a:effectLst/>
                        <a:latin typeface="Times New Roman"/>
                        <a:ea typeface="Calibri"/>
                        <a:cs typeface="Times New Roman"/>
                      </a:endParaRPr>
                    </a:p>
                    <a:p>
                      <a:pPr algn="ctr">
                        <a:lnSpc>
                          <a:spcPct val="80000"/>
                        </a:lnSpc>
                        <a:spcAft>
                          <a:spcPts val="0"/>
                        </a:spcAft>
                      </a:pPr>
                      <a:endParaRPr lang="pt-BR" sz="1800" b="1" dirty="0" smtClean="0">
                        <a:effectLst/>
                        <a:latin typeface="Times New Roman"/>
                        <a:ea typeface="Calibri"/>
                        <a:cs typeface="Times New Roman"/>
                      </a:endParaRPr>
                    </a:p>
                    <a:p>
                      <a:pPr algn="ctr">
                        <a:lnSpc>
                          <a:spcPct val="80000"/>
                        </a:lnSpc>
                        <a:spcAft>
                          <a:spcPts val="0"/>
                        </a:spcAft>
                      </a:pPr>
                      <a:r>
                        <a:rPr lang="pt-BR" sz="1800" b="1" dirty="0">
                          <a:effectLst/>
                          <a:latin typeface="Times New Roman"/>
                          <a:ea typeface="Calibri"/>
                          <a:cs typeface="Times New Roman"/>
                        </a:rPr>
                        <a:t> </a:t>
                      </a:r>
                      <a:endParaRPr lang="pt-BR" sz="1800" dirty="0">
                        <a:effectLst/>
                        <a:latin typeface="Calibri"/>
                        <a:ea typeface="Calibri"/>
                        <a:cs typeface="Times New Roman"/>
                      </a:endParaRPr>
                    </a:p>
                    <a:p>
                      <a:pPr algn="ctr">
                        <a:lnSpc>
                          <a:spcPct val="80000"/>
                        </a:lnSpc>
                        <a:spcAft>
                          <a:spcPts val="0"/>
                        </a:spcAft>
                      </a:pPr>
                      <a:r>
                        <a:rPr lang="pt-BR" sz="1800" b="1" dirty="0" smtClean="0">
                          <a:effectLst/>
                          <a:latin typeface="Times New Roman"/>
                          <a:ea typeface="Calibri"/>
                          <a:cs typeface="Times New Roman"/>
                        </a:rPr>
                        <a:t>F</a:t>
                      </a:r>
                      <a:r>
                        <a:rPr lang="pt-BR" sz="1800" b="1" baseline="-25000" dirty="0" smtClean="0">
                          <a:effectLst/>
                          <a:latin typeface="Times New Roman"/>
                          <a:ea typeface="Calibri"/>
                          <a:cs typeface="Times New Roman"/>
                        </a:rPr>
                        <a:t>E </a:t>
                      </a:r>
                      <a:r>
                        <a:rPr lang="pt-BR" sz="1800" b="1" dirty="0">
                          <a:effectLst/>
                          <a:latin typeface="Times New Roman"/>
                          <a:ea typeface="Calibri"/>
                          <a:cs typeface="Times New Roman"/>
                        </a:rPr>
                        <a:t>= (Q</a:t>
                      </a:r>
                      <a:r>
                        <a:rPr lang="pt-BR" sz="1800" b="1" baseline="-25000" dirty="0">
                          <a:effectLst/>
                          <a:latin typeface="Times New Roman"/>
                          <a:ea typeface="Calibri"/>
                          <a:cs typeface="Times New Roman"/>
                        </a:rPr>
                        <a:t>CH4</a:t>
                      </a:r>
                      <a:r>
                        <a:rPr lang="pt-BR" sz="1800" b="1" dirty="0">
                          <a:effectLst/>
                          <a:latin typeface="Times New Roman"/>
                          <a:ea typeface="Calibri"/>
                          <a:cs typeface="Times New Roman"/>
                        </a:rPr>
                        <a:t> / </a:t>
                      </a:r>
                      <a:r>
                        <a:rPr lang="pt-BR" sz="1800" b="1" dirty="0" err="1">
                          <a:effectLst/>
                          <a:latin typeface="Times New Roman"/>
                          <a:ea typeface="Calibri"/>
                          <a:cs typeface="Times New Roman"/>
                        </a:rPr>
                        <a:t>DQO</a:t>
                      </a:r>
                      <a:r>
                        <a:rPr lang="pt-BR" sz="1800" b="1" baseline="-25000" dirty="0" err="1">
                          <a:effectLst/>
                          <a:latin typeface="Times New Roman"/>
                          <a:ea typeface="Calibri"/>
                          <a:cs typeface="Times New Roman"/>
                        </a:rPr>
                        <a:t>Remov</a:t>
                      </a:r>
                      <a:r>
                        <a:rPr lang="pt-BR" sz="1800" b="1" dirty="0" smtClean="0">
                          <a:effectLst/>
                          <a:latin typeface="Times New Roman"/>
                          <a:ea typeface="Calibri"/>
                          <a:cs typeface="Times New Roman"/>
                        </a:rPr>
                        <a:t>)</a:t>
                      </a:r>
                      <a:endParaRPr lang="pt-BR"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endParaRPr lang="pt-BR" sz="1200" b="1" dirty="0" smtClean="0">
                        <a:effectLst/>
                        <a:latin typeface="Times New Roman"/>
                        <a:ea typeface="Calibri"/>
                        <a:cs typeface="Times New Roman"/>
                      </a:endParaRPr>
                    </a:p>
                    <a:p>
                      <a:pPr algn="ctr">
                        <a:lnSpc>
                          <a:spcPct val="80000"/>
                        </a:lnSpc>
                        <a:spcAft>
                          <a:spcPts val="0"/>
                        </a:spcAft>
                      </a:pPr>
                      <a:r>
                        <a:rPr lang="pt-BR" sz="1600" b="0" i="1" dirty="0" smtClean="0">
                          <a:effectLst/>
                          <a:latin typeface="Times New Roman"/>
                          <a:ea typeface="Calibri"/>
                          <a:cs typeface="Times New Roman"/>
                        </a:rPr>
                        <a:t>F</a:t>
                      </a:r>
                      <a:r>
                        <a:rPr lang="pt-BR" sz="1600" b="0" i="1" baseline="-25000" dirty="0" smtClean="0">
                          <a:effectLst/>
                          <a:latin typeface="Times New Roman"/>
                          <a:ea typeface="Calibri"/>
                          <a:cs typeface="Times New Roman"/>
                        </a:rPr>
                        <a:t>E</a:t>
                      </a:r>
                      <a:r>
                        <a:rPr lang="pt-BR" sz="1600" b="0" i="1" dirty="0" smtClean="0">
                          <a:solidFill>
                            <a:srgbClr val="000000"/>
                          </a:solidFill>
                          <a:effectLst/>
                          <a:latin typeface="Times New Roman"/>
                          <a:ea typeface="Times New Roman"/>
                          <a:cs typeface="Times New Roman"/>
                        </a:rPr>
                        <a:t> </a:t>
                      </a:r>
                      <a:r>
                        <a:rPr lang="pt-BR" sz="1600" b="0" i="1" dirty="0">
                          <a:solidFill>
                            <a:srgbClr val="000000"/>
                          </a:solidFill>
                          <a:effectLst/>
                          <a:latin typeface="Times New Roman"/>
                          <a:ea typeface="Times New Roman"/>
                          <a:cs typeface="Times New Roman"/>
                        </a:rPr>
                        <a:t>= Fator de emissão calculado (kgCH</a:t>
                      </a:r>
                      <a:r>
                        <a:rPr lang="pt-BR" sz="1600" b="0" i="1" baseline="-25000" dirty="0">
                          <a:solidFill>
                            <a:srgbClr val="000000"/>
                          </a:solidFill>
                          <a:effectLst/>
                          <a:latin typeface="Times New Roman"/>
                          <a:ea typeface="Times New Roman"/>
                          <a:cs typeface="Times New Roman"/>
                        </a:rPr>
                        <a:t>4</a:t>
                      </a:r>
                      <a:r>
                        <a:rPr lang="pt-BR" sz="1600" b="0" i="1" dirty="0">
                          <a:solidFill>
                            <a:srgbClr val="000000"/>
                          </a:solidFill>
                          <a:effectLst/>
                          <a:latin typeface="Times New Roman"/>
                          <a:ea typeface="Times New Roman"/>
                          <a:cs typeface="Times New Roman"/>
                        </a:rPr>
                        <a:t>/</a:t>
                      </a:r>
                      <a:r>
                        <a:rPr lang="pt-BR" sz="1600" b="0" i="1" dirty="0" err="1">
                          <a:solidFill>
                            <a:srgbClr val="000000"/>
                          </a:solidFill>
                          <a:effectLst/>
                          <a:latin typeface="Times New Roman"/>
                          <a:ea typeface="Times New Roman"/>
                          <a:cs typeface="Times New Roman"/>
                        </a:rPr>
                        <a:t>kgDQO</a:t>
                      </a:r>
                      <a:r>
                        <a:rPr lang="pt-BR" sz="1600" b="0" i="1" baseline="-25000" dirty="0" err="1">
                          <a:solidFill>
                            <a:srgbClr val="000000"/>
                          </a:solidFill>
                          <a:effectLst/>
                          <a:latin typeface="Times New Roman"/>
                          <a:ea typeface="Times New Roman"/>
                          <a:cs typeface="Times New Roman"/>
                        </a:rPr>
                        <a:t>Remov</a:t>
                      </a:r>
                      <a:r>
                        <a:rPr lang="pt-BR" sz="1600" b="0" i="1" dirty="0">
                          <a:solidFill>
                            <a:srgbClr val="000000"/>
                          </a:solidFill>
                          <a:effectLst/>
                          <a:latin typeface="Times New Roman"/>
                          <a:ea typeface="Times New Roman"/>
                          <a:cs typeface="Times New Roman"/>
                        </a:rPr>
                        <a:t>)</a:t>
                      </a:r>
                      <a:endParaRPr lang="pt-BR" sz="1600" b="0" i="1" dirty="0">
                        <a:effectLst/>
                        <a:latin typeface="Calibri"/>
                        <a:ea typeface="Calibri"/>
                        <a:cs typeface="Times New Roman"/>
                      </a:endParaRPr>
                    </a:p>
                    <a:p>
                      <a:pPr algn="ctr">
                        <a:lnSpc>
                          <a:spcPct val="80000"/>
                        </a:lnSpc>
                        <a:spcAft>
                          <a:spcPts val="0"/>
                        </a:spcAft>
                      </a:pPr>
                      <a:r>
                        <a:rPr lang="pt-BR" sz="1600" b="0" i="1" dirty="0" smtClean="0">
                          <a:effectLst/>
                          <a:latin typeface="Times New Roman"/>
                          <a:ea typeface="Calibri"/>
                          <a:cs typeface="Times New Roman"/>
                        </a:rPr>
                        <a:t>Q</a:t>
                      </a:r>
                      <a:r>
                        <a:rPr lang="pt-BR" sz="1600" b="0" i="1" baseline="-25000" dirty="0" smtClean="0">
                          <a:effectLst/>
                          <a:latin typeface="Times New Roman"/>
                          <a:ea typeface="Calibri"/>
                          <a:cs typeface="Times New Roman"/>
                        </a:rPr>
                        <a:t>CH4</a:t>
                      </a:r>
                      <a:r>
                        <a:rPr lang="pt-BR" sz="1600" b="0" i="1" dirty="0">
                          <a:effectLst/>
                          <a:latin typeface="Times New Roman"/>
                          <a:ea typeface="Calibri"/>
                          <a:cs typeface="Times New Roman"/>
                        </a:rPr>
                        <a:t>: Produção volumétrica máxima de CH</a:t>
                      </a:r>
                      <a:r>
                        <a:rPr lang="pt-BR" sz="1600" b="0" i="1" baseline="-25000" dirty="0">
                          <a:effectLst/>
                          <a:latin typeface="Times New Roman"/>
                          <a:ea typeface="Calibri"/>
                          <a:cs typeface="Times New Roman"/>
                        </a:rPr>
                        <a:t>4</a:t>
                      </a:r>
                      <a:r>
                        <a:rPr lang="pt-BR" sz="1600" b="0" i="1" dirty="0">
                          <a:effectLst/>
                          <a:latin typeface="Times New Roman"/>
                          <a:ea typeface="Calibri"/>
                          <a:cs typeface="Times New Roman"/>
                        </a:rPr>
                        <a:t> (kg</a:t>
                      </a:r>
                      <a:r>
                        <a:rPr lang="pt-BR" sz="1600" b="0" i="1" baseline="-25000" dirty="0">
                          <a:effectLst/>
                          <a:latin typeface="Times New Roman"/>
                          <a:ea typeface="Calibri"/>
                          <a:cs typeface="Times New Roman"/>
                        </a:rPr>
                        <a:t>CH4</a:t>
                      </a:r>
                      <a:r>
                        <a:rPr lang="pt-BR" sz="1600" b="0" i="1" dirty="0">
                          <a:effectLst/>
                          <a:latin typeface="Times New Roman"/>
                          <a:ea typeface="Calibri"/>
                          <a:cs typeface="Times New Roman"/>
                        </a:rPr>
                        <a:t>/dia)</a:t>
                      </a:r>
                      <a:endParaRPr lang="pt-BR" sz="1600" b="0" i="1" dirty="0">
                        <a:effectLst/>
                        <a:latin typeface="Calibri"/>
                        <a:ea typeface="Calibri"/>
                        <a:cs typeface="Times New Roman"/>
                      </a:endParaRPr>
                    </a:p>
                    <a:p>
                      <a:pPr algn="ctr">
                        <a:lnSpc>
                          <a:spcPct val="80000"/>
                        </a:lnSpc>
                        <a:spcAft>
                          <a:spcPts val="0"/>
                        </a:spcAft>
                      </a:pPr>
                      <a:r>
                        <a:rPr lang="pt-BR" sz="1600" b="0" i="1" dirty="0">
                          <a:effectLst/>
                          <a:latin typeface="Times New Roman"/>
                          <a:ea typeface="Calibri"/>
                          <a:cs typeface="Times New Roman"/>
                        </a:rPr>
                        <a:t> </a:t>
                      </a:r>
                      <a:r>
                        <a:rPr lang="pt-BR" sz="1600" b="0" i="1" dirty="0" err="1" smtClean="0">
                          <a:effectLst/>
                          <a:latin typeface="Times New Roman"/>
                          <a:ea typeface="Calibri"/>
                          <a:cs typeface="Times New Roman"/>
                        </a:rPr>
                        <a:t>DQO</a:t>
                      </a:r>
                      <a:r>
                        <a:rPr lang="pt-BR" sz="1600" b="0" i="1" baseline="-25000" dirty="0" err="1" smtClean="0">
                          <a:effectLst/>
                          <a:latin typeface="Times New Roman"/>
                          <a:ea typeface="Calibri"/>
                          <a:cs typeface="Times New Roman"/>
                        </a:rPr>
                        <a:t>Remov</a:t>
                      </a:r>
                      <a:r>
                        <a:rPr lang="pt-BR" sz="1600" b="0" i="1" dirty="0">
                          <a:effectLst/>
                          <a:latin typeface="Times New Roman"/>
                          <a:ea typeface="Calibri"/>
                          <a:cs typeface="Times New Roman"/>
                        </a:rPr>
                        <a:t>: DQO removida do afluente (</a:t>
                      </a:r>
                      <a:r>
                        <a:rPr lang="pt-BR" sz="1600" b="0" i="1" dirty="0" err="1" smtClean="0">
                          <a:effectLst/>
                          <a:latin typeface="Times New Roman"/>
                          <a:ea typeface="Calibri"/>
                          <a:cs typeface="Times New Roman"/>
                        </a:rPr>
                        <a:t>kgDQO</a:t>
                      </a:r>
                      <a:r>
                        <a:rPr lang="pt-BR" sz="1600" b="0" i="1" baseline="-25000" dirty="0" err="1" smtClean="0">
                          <a:effectLst/>
                          <a:latin typeface="Times New Roman"/>
                          <a:ea typeface="Calibri"/>
                          <a:cs typeface="Times New Roman"/>
                        </a:rPr>
                        <a:t>Remov</a:t>
                      </a:r>
                      <a:r>
                        <a:rPr lang="pt-BR" sz="1600" b="0" i="1" dirty="0" smtClean="0">
                          <a:effectLst/>
                          <a:latin typeface="Times New Roman"/>
                          <a:ea typeface="Calibri"/>
                          <a:cs typeface="Times New Roman"/>
                        </a:rPr>
                        <a:t>/dia)</a:t>
                      </a:r>
                    </a:p>
                    <a:p>
                      <a:pPr algn="ctr">
                        <a:lnSpc>
                          <a:spcPct val="80000"/>
                        </a:lnSpc>
                        <a:spcAft>
                          <a:spcPts val="0"/>
                        </a:spcAft>
                      </a:pPr>
                      <a:r>
                        <a:rPr lang="pt-BR" sz="1000" b="1" dirty="0" smtClean="0">
                          <a:effectLst/>
                          <a:latin typeface="Times New Roman"/>
                          <a:ea typeface="Calibri"/>
                          <a:cs typeface="Times New Roman"/>
                        </a:rPr>
                        <a:t> </a:t>
                      </a:r>
                      <a:endParaRPr lang="pt-BR" sz="1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1810">
                <a:tc>
                  <a:txBody>
                    <a:bodyPr/>
                    <a:lstStyle/>
                    <a:p>
                      <a:pPr algn="ctr">
                        <a:lnSpc>
                          <a:spcPct val="80000"/>
                        </a:lnSpc>
                        <a:spcAft>
                          <a:spcPts val="0"/>
                        </a:spcAft>
                      </a:pPr>
                      <a:r>
                        <a:rPr lang="pt-BR" sz="1800" b="1" dirty="0">
                          <a:effectLst/>
                          <a:latin typeface="Times New Roman"/>
                          <a:ea typeface="Calibri"/>
                          <a:cs typeface="Times New Roman"/>
                        </a:rPr>
                        <a:t> </a:t>
                      </a:r>
                      <a:endParaRPr lang="pt-BR" sz="1800" b="1" dirty="0" smtClean="0">
                        <a:effectLst/>
                        <a:latin typeface="Times New Roman"/>
                        <a:ea typeface="Calibri"/>
                        <a:cs typeface="Times New Roman"/>
                      </a:endParaRPr>
                    </a:p>
                    <a:p>
                      <a:pPr algn="ctr">
                        <a:lnSpc>
                          <a:spcPct val="80000"/>
                        </a:lnSpc>
                        <a:spcAft>
                          <a:spcPts val="0"/>
                        </a:spcAft>
                      </a:pPr>
                      <a:r>
                        <a:rPr lang="pt-BR" sz="1800" b="1" dirty="0">
                          <a:effectLst/>
                          <a:latin typeface="Times New Roman"/>
                          <a:ea typeface="Calibri"/>
                          <a:cs typeface="Times New Roman"/>
                        </a:rPr>
                        <a:t> </a:t>
                      </a:r>
                      <a:r>
                        <a:rPr lang="pt-BR" sz="1800" b="1" dirty="0" smtClean="0">
                          <a:effectLst/>
                          <a:latin typeface="Times New Roman"/>
                          <a:ea typeface="Calibri"/>
                          <a:cs typeface="Times New Roman"/>
                        </a:rPr>
                        <a:t>CH</a:t>
                      </a:r>
                      <a:r>
                        <a:rPr lang="pt-BR" sz="1800" b="1" baseline="-25000" dirty="0" smtClean="0">
                          <a:effectLst/>
                          <a:latin typeface="Times New Roman"/>
                          <a:ea typeface="Calibri"/>
                          <a:cs typeface="Times New Roman"/>
                        </a:rPr>
                        <a:t>4</a:t>
                      </a:r>
                      <a:r>
                        <a:rPr lang="pt-BR" sz="1800" b="1" dirty="0" smtClean="0">
                          <a:effectLst/>
                          <a:latin typeface="Times New Roman"/>
                          <a:ea typeface="Calibri"/>
                          <a:cs typeface="Times New Roman"/>
                        </a:rPr>
                        <a:t> </a:t>
                      </a:r>
                      <a:r>
                        <a:rPr lang="pt-BR" sz="1800" b="1" dirty="0">
                          <a:effectLst/>
                          <a:latin typeface="Times New Roman"/>
                          <a:ea typeface="Calibri"/>
                          <a:cs typeface="Times New Roman"/>
                        </a:rPr>
                        <a:t>Removido no Aproveitamento Energético</a:t>
                      </a:r>
                      <a:endParaRPr lang="pt-BR" sz="18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r>
                        <a:rPr lang="pt-BR" sz="1800" b="1" dirty="0">
                          <a:effectLst/>
                          <a:latin typeface="Times New Roman"/>
                          <a:ea typeface="Calibri"/>
                          <a:cs typeface="Times New Roman"/>
                        </a:rPr>
                        <a:t> </a:t>
                      </a:r>
                      <a:endParaRPr lang="pt-BR" sz="1800" dirty="0">
                        <a:effectLst/>
                        <a:latin typeface="Calibri"/>
                        <a:ea typeface="Calibri"/>
                        <a:cs typeface="Times New Roman"/>
                      </a:endParaRPr>
                    </a:p>
                    <a:p>
                      <a:pPr algn="ctr">
                        <a:lnSpc>
                          <a:spcPct val="80000"/>
                        </a:lnSpc>
                        <a:spcAft>
                          <a:spcPts val="0"/>
                        </a:spcAft>
                      </a:pPr>
                      <a:r>
                        <a:rPr lang="pt-BR" sz="1800" b="1" dirty="0">
                          <a:effectLst/>
                          <a:latin typeface="Times New Roman"/>
                          <a:ea typeface="Calibri"/>
                          <a:cs typeface="Times New Roman"/>
                        </a:rPr>
                        <a:t>   </a:t>
                      </a:r>
                      <a:endParaRPr lang="pt-BR" sz="1800" dirty="0">
                        <a:effectLst/>
                        <a:latin typeface="Calibri"/>
                        <a:ea typeface="Calibri"/>
                        <a:cs typeface="Times New Roman"/>
                      </a:endParaRPr>
                    </a:p>
                    <a:p>
                      <a:pPr algn="ctr">
                        <a:lnSpc>
                          <a:spcPct val="80000"/>
                        </a:lnSpc>
                        <a:spcAft>
                          <a:spcPts val="0"/>
                        </a:spcAft>
                      </a:pPr>
                      <a:r>
                        <a:rPr lang="pt-BR" sz="1800" b="1" dirty="0">
                          <a:effectLst/>
                          <a:latin typeface="Times New Roman"/>
                          <a:ea typeface="Calibri"/>
                          <a:cs typeface="Times New Roman"/>
                        </a:rPr>
                        <a:t>P.V = </a:t>
                      </a:r>
                      <a:r>
                        <a:rPr lang="pt-BR" sz="1800" b="1" dirty="0" err="1">
                          <a:effectLst/>
                          <a:latin typeface="Times New Roman"/>
                          <a:ea typeface="Calibri"/>
                          <a:cs typeface="Times New Roman"/>
                        </a:rPr>
                        <a:t>m.R</a:t>
                      </a:r>
                      <a:r>
                        <a:rPr lang="pt-BR" sz="1800" b="1" dirty="0">
                          <a:effectLst/>
                          <a:latin typeface="Times New Roman"/>
                          <a:ea typeface="Calibri"/>
                          <a:cs typeface="Times New Roman"/>
                        </a:rPr>
                        <a:t> (T+273).MM</a:t>
                      </a:r>
                      <a:r>
                        <a:rPr lang="pt-BR" sz="1800" b="1" baseline="-25000" dirty="0">
                          <a:effectLst/>
                          <a:latin typeface="Times New Roman"/>
                          <a:ea typeface="Calibri"/>
                          <a:cs typeface="Times New Roman"/>
                        </a:rPr>
                        <a:t>CH4</a:t>
                      </a:r>
                      <a:endParaRPr lang="pt-BR"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endParaRPr lang="pt-BR" sz="1050" b="0" i="1" dirty="0" smtClean="0">
                        <a:effectLst/>
                        <a:latin typeface="Times New Roman"/>
                        <a:ea typeface="Calibri"/>
                        <a:cs typeface="Times New Roman"/>
                      </a:endParaRPr>
                    </a:p>
                    <a:p>
                      <a:pPr algn="ctr">
                        <a:lnSpc>
                          <a:spcPct val="80000"/>
                        </a:lnSpc>
                        <a:spcAft>
                          <a:spcPts val="0"/>
                        </a:spcAft>
                      </a:pPr>
                      <a:r>
                        <a:rPr lang="pt-BR" sz="1600" b="0" i="1" dirty="0" smtClean="0">
                          <a:effectLst/>
                          <a:latin typeface="Times New Roman"/>
                          <a:ea typeface="Calibri"/>
                          <a:cs typeface="Times New Roman"/>
                        </a:rPr>
                        <a:t>P</a:t>
                      </a:r>
                      <a:r>
                        <a:rPr lang="pt-BR" sz="1600" b="0" i="1" dirty="0">
                          <a:effectLst/>
                          <a:latin typeface="Times New Roman"/>
                          <a:ea typeface="Calibri"/>
                          <a:cs typeface="Times New Roman"/>
                        </a:rPr>
                        <a:t>: Pressão atmosférica (1 </a:t>
                      </a:r>
                      <a:r>
                        <a:rPr lang="pt-BR" sz="1600" b="0" i="1" dirty="0" err="1">
                          <a:effectLst/>
                          <a:latin typeface="Times New Roman"/>
                          <a:ea typeface="Calibri"/>
                          <a:cs typeface="Times New Roman"/>
                        </a:rPr>
                        <a:t>atm</a:t>
                      </a:r>
                      <a:r>
                        <a:rPr lang="pt-BR" sz="1600" b="0" i="1" dirty="0">
                          <a:effectLst/>
                          <a:latin typeface="Times New Roman"/>
                          <a:ea typeface="Calibri"/>
                          <a:cs typeface="Times New Roman"/>
                        </a:rPr>
                        <a:t>)</a:t>
                      </a:r>
                      <a:endParaRPr lang="pt-BR" sz="1600" b="0" i="1" dirty="0">
                        <a:effectLst/>
                        <a:latin typeface="Calibri"/>
                        <a:ea typeface="Calibri"/>
                        <a:cs typeface="Times New Roman"/>
                      </a:endParaRPr>
                    </a:p>
                    <a:p>
                      <a:pPr algn="ctr">
                        <a:lnSpc>
                          <a:spcPct val="80000"/>
                        </a:lnSpc>
                        <a:spcAft>
                          <a:spcPts val="0"/>
                        </a:spcAft>
                      </a:pPr>
                      <a:r>
                        <a:rPr lang="pt-BR" sz="1600" b="0" i="1" dirty="0" smtClean="0">
                          <a:effectLst/>
                          <a:latin typeface="Times New Roman"/>
                          <a:ea typeface="Calibri"/>
                          <a:cs typeface="Times New Roman"/>
                        </a:rPr>
                        <a:t>V</a:t>
                      </a:r>
                      <a:r>
                        <a:rPr lang="pt-BR" sz="1600" b="0" i="1" dirty="0">
                          <a:effectLst/>
                          <a:latin typeface="Times New Roman"/>
                          <a:ea typeface="Calibri"/>
                          <a:cs typeface="Times New Roman"/>
                        </a:rPr>
                        <a:t>: Produção volumétrica máxima de CH</a:t>
                      </a:r>
                      <a:r>
                        <a:rPr lang="pt-BR" sz="1600" b="0" i="1" baseline="-25000" dirty="0">
                          <a:effectLst/>
                          <a:latin typeface="Times New Roman"/>
                          <a:ea typeface="Calibri"/>
                          <a:cs typeface="Times New Roman"/>
                        </a:rPr>
                        <a:t>4</a:t>
                      </a:r>
                      <a:r>
                        <a:rPr lang="pt-BR" sz="1600" b="0" i="1" dirty="0">
                          <a:effectLst/>
                          <a:latin typeface="Times New Roman"/>
                          <a:ea typeface="Calibri"/>
                          <a:cs typeface="Times New Roman"/>
                        </a:rPr>
                        <a:t> (m³/dia)</a:t>
                      </a:r>
                      <a:endParaRPr lang="pt-BR" sz="1600" b="0" i="1" dirty="0">
                        <a:effectLst/>
                        <a:latin typeface="Calibri"/>
                        <a:ea typeface="Calibri"/>
                        <a:cs typeface="Times New Roman"/>
                      </a:endParaRPr>
                    </a:p>
                    <a:p>
                      <a:pPr algn="ctr">
                        <a:lnSpc>
                          <a:spcPct val="80000"/>
                        </a:lnSpc>
                        <a:spcAft>
                          <a:spcPts val="0"/>
                        </a:spcAft>
                      </a:pPr>
                      <a:r>
                        <a:rPr lang="pt-BR" sz="1600" b="0" i="1" dirty="0" smtClean="0">
                          <a:effectLst/>
                          <a:latin typeface="Times New Roman"/>
                          <a:ea typeface="Calibri"/>
                          <a:cs typeface="Times New Roman"/>
                        </a:rPr>
                        <a:t>m </a:t>
                      </a:r>
                      <a:r>
                        <a:rPr lang="pt-BR" sz="1600" b="0" i="1" dirty="0">
                          <a:effectLst/>
                          <a:latin typeface="Times New Roman"/>
                          <a:ea typeface="Calibri"/>
                          <a:cs typeface="Times New Roman"/>
                        </a:rPr>
                        <a:t>= R</a:t>
                      </a:r>
                      <a:r>
                        <a:rPr lang="pt-BR" sz="1600" b="0" i="1" baseline="-25000" dirty="0">
                          <a:effectLst/>
                          <a:latin typeface="Times New Roman"/>
                          <a:ea typeface="Calibri"/>
                          <a:cs typeface="Times New Roman"/>
                        </a:rPr>
                        <a:t>CH4: </a:t>
                      </a:r>
                      <a:r>
                        <a:rPr lang="pt-BR" sz="1600" b="0" i="1" dirty="0">
                          <a:effectLst/>
                          <a:latin typeface="Times New Roman"/>
                          <a:ea typeface="Calibri"/>
                          <a:cs typeface="Times New Roman"/>
                        </a:rPr>
                        <a:t>CH</a:t>
                      </a:r>
                      <a:r>
                        <a:rPr lang="pt-BR" sz="1600" b="0" i="1" baseline="-25000" dirty="0">
                          <a:effectLst/>
                          <a:latin typeface="Times New Roman"/>
                          <a:ea typeface="Calibri"/>
                          <a:cs typeface="Times New Roman"/>
                        </a:rPr>
                        <a:t>4</a:t>
                      </a:r>
                      <a:r>
                        <a:rPr lang="pt-BR" sz="1600" b="0" i="1" dirty="0">
                          <a:effectLst/>
                          <a:latin typeface="Times New Roman"/>
                          <a:ea typeface="Calibri"/>
                          <a:cs typeface="Times New Roman"/>
                        </a:rPr>
                        <a:t> removido no aproveitamento energético (kg</a:t>
                      </a:r>
                      <a:r>
                        <a:rPr lang="pt-BR" sz="1600" b="0" i="1" baseline="-25000" dirty="0">
                          <a:effectLst/>
                          <a:latin typeface="Times New Roman"/>
                          <a:ea typeface="Calibri"/>
                          <a:cs typeface="Times New Roman"/>
                        </a:rPr>
                        <a:t>CH4</a:t>
                      </a:r>
                      <a:r>
                        <a:rPr lang="pt-BR" sz="1600" b="0" i="1" dirty="0">
                          <a:effectLst/>
                          <a:latin typeface="Times New Roman"/>
                          <a:ea typeface="Calibri"/>
                          <a:cs typeface="Times New Roman"/>
                        </a:rPr>
                        <a:t>/dia)</a:t>
                      </a:r>
                      <a:endParaRPr lang="pt-BR" sz="1600" b="0" i="1" dirty="0">
                        <a:effectLst/>
                        <a:latin typeface="Calibri"/>
                        <a:ea typeface="Calibri"/>
                        <a:cs typeface="Times New Roman"/>
                      </a:endParaRPr>
                    </a:p>
                    <a:p>
                      <a:pPr algn="ctr">
                        <a:lnSpc>
                          <a:spcPct val="80000"/>
                        </a:lnSpc>
                        <a:spcAft>
                          <a:spcPts val="0"/>
                        </a:spcAft>
                      </a:pPr>
                      <a:r>
                        <a:rPr lang="pt-BR" sz="1600" b="0" i="1" dirty="0">
                          <a:effectLst/>
                          <a:latin typeface="Times New Roman"/>
                          <a:ea typeface="Calibri"/>
                          <a:cs typeface="Times New Roman"/>
                        </a:rPr>
                        <a:t> </a:t>
                      </a:r>
                      <a:r>
                        <a:rPr lang="pt-BR" sz="1600" b="0" i="1" dirty="0" smtClean="0">
                          <a:effectLst/>
                          <a:latin typeface="Times New Roman"/>
                          <a:ea typeface="Calibri"/>
                          <a:cs typeface="Times New Roman"/>
                        </a:rPr>
                        <a:t>R: </a:t>
                      </a:r>
                      <a:r>
                        <a:rPr lang="pt-BR" sz="1600" b="0" i="1" dirty="0">
                          <a:effectLst/>
                          <a:latin typeface="Times New Roman"/>
                          <a:ea typeface="Calibri"/>
                          <a:cs typeface="Times New Roman"/>
                        </a:rPr>
                        <a:t>Constante dos gases (0,08206 </a:t>
                      </a:r>
                      <a:r>
                        <a:rPr lang="pt-BR" sz="1600" b="0" i="1" dirty="0" err="1">
                          <a:effectLst/>
                          <a:latin typeface="Times New Roman"/>
                          <a:ea typeface="Calibri"/>
                          <a:cs typeface="Times New Roman"/>
                        </a:rPr>
                        <a:t>atm.L</a:t>
                      </a:r>
                      <a:r>
                        <a:rPr lang="pt-BR" sz="1600" b="0" i="1" dirty="0">
                          <a:effectLst/>
                          <a:latin typeface="Times New Roman"/>
                          <a:ea typeface="Calibri"/>
                          <a:cs typeface="Times New Roman"/>
                        </a:rPr>
                        <a:t>/</a:t>
                      </a:r>
                      <a:r>
                        <a:rPr lang="pt-BR" sz="1600" b="0" i="1" dirty="0" err="1">
                          <a:effectLst/>
                          <a:latin typeface="Times New Roman"/>
                          <a:ea typeface="Calibri"/>
                          <a:cs typeface="Times New Roman"/>
                        </a:rPr>
                        <a:t>mol.K</a:t>
                      </a:r>
                      <a:r>
                        <a:rPr lang="pt-BR" sz="1600" b="0" i="1" dirty="0">
                          <a:effectLst/>
                          <a:latin typeface="Times New Roman"/>
                          <a:ea typeface="Calibri"/>
                          <a:cs typeface="Times New Roman"/>
                        </a:rPr>
                        <a:t>)</a:t>
                      </a:r>
                      <a:endParaRPr lang="pt-BR" sz="1600" b="0" i="1" dirty="0">
                        <a:effectLst/>
                        <a:latin typeface="Calibri"/>
                        <a:ea typeface="Calibri"/>
                        <a:cs typeface="Times New Roman"/>
                      </a:endParaRPr>
                    </a:p>
                    <a:p>
                      <a:pPr algn="ctr">
                        <a:lnSpc>
                          <a:spcPct val="80000"/>
                        </a:lnSpc>
                        <a:spcAft>
                          <a:spcPts val="0"/>
                        </a:spcAft>
                      </a:pPr>
                      <a:r>
                        <a:rPr lang="pt-BR" sz="1600" b="0" i="1" dirty="0">
                          <a:effectLst/>
                          <a:latin typeface="Times New Roman"/>
                          <a:ea typeface="Calibri"/>
                          <a:cs typeface="Times New Roman"/>
                        </a:rPr>
                        <a:t> </a:t>
                      </a:r>
                      <a:r>
                        <a:rPr lang="pt-BR" sz="1600" b="0" i="1" dirty="0" smtClean="0">
                          <a:effectLst/>
                          <a:latin typeface="Times New Roman"/>
                          <a:ea typeface="Calibri"/>
                          <a:cs typeface="Times New Roman"/>
                        </a:rPr>
                        <a:t>T</a:t>
                      </a:r>
                      <a:r>
                        <a:rPr lang="pt-BR" sz="1600" b="0" i="1" dirty="0">
                          <a:effectLst/>
                          <a:latin typeface="Times New Roman"/>
                          <a:ea typeface="Calibri"/>
                          <a:cs typeface="Times New Roman"/>
                        </a:rPr>
                        <a:t>: Temperatura operacional do reator (°C)</a:t>
                      </a:r>
                      <a:endParaRPr lang="pt-BR" sz="1600" b="0" i="1" dirty="0">
                        <a:effectLst/>
                        <a:latin typeface="Calibri"/>
                        <a:ea typeface="Calibri"/>
                        <a:cs typeface="Times New Roman"/>
                      </a:endParaRPr>
                    </a:p>
                    <a:p>
                      <a:pPr algn="ctr">
                        <a:lnSpc>
                          <a:spcPct val="80000"/>
                        </a:lnSpc>
                        <a:spcAft>
                          <a:spcPts val="0"/>
                        </a:spcAft>
                      </a:pPr>
                      <a:r>
                        <a:rPr lang="pt-BR" sz="1600" b="0" i="1" dirty="0">
                          <a:effectLst/>
                          <a:latin typeface="Times New Roman"/>
                          <a:ea typeface="Calibri"/>
                          <a:cs typeface="Times New Roman"/>
                        </a:rPr>
                        <a:t> </a:t>
                      </a:r>
                      <a:r>
                        <a:rPr lang="pt-BR" sz="1600" b="0" i="1" dirty="0" smtClean="0">
                          <a:effectLst/>
                          <a:latin typeface="Times New Roman"/>
                          <a:ea typeface="Calibri"/>
                          <a:cs typeface="Times New Roman"/>
                        </a:rPr>
                        <a:t>MM</a:t>
                      </a:r>
                      <a:r>
                        <a:rPr lang="pt-BR" sz="1600" b="0" i="1" baseline="-25000" dirty="0" smtClean="0">
                          <a:effectLst/>
                          <a:latin typeface="Times New Roman"/>
                          <a:ea typeface="Calibri"/>
                          <a:cs typeface="Times New Roman"/>
                        </a:rPr>
                        <a:t>CH4</a:t>
                      </a:r>
                      <a:r>
                        <a:rPr lang="pt-BR" sz="1600" b="0" i="1" dirty="0">
                          <a:effectLst/>
                          <a:latin typeface="Times New Roman"/>
                          <a:ea typeface="Calibri"/>
                          <a:cs typeface="Times New Roman"/>
                        </a:rPr>
                        <a:t>: Massa Molecular de CH</a:t>
                      </a:r>
                      <a:r>
                        <a:rPr lang="pt-BR" sz="1600" b="0" i="1" baseline="-25000" dirty="0">
                          <a:effectLst/>
                          <a:latin typeface="Times New Roman"/>
                          <a:ea typeface="Calibri"/>
                          <a:cs typeface="Times New Roman"/>
                        </a:rPr>
                        <a:t>4</a:t>
                      </a:r>
                      <a:r>
                        <a:rPr lang="pt-BR" sz="1600" b="0" i="1" dirty="0">
                          <a:effectLst/>
                          <a:latin typeface="Times New Roman"/>
                          <a:ea typeface="Calibri"/>
                          <a:cs typeface="Times New Roman"/>
                        </a:rPr>
                        <a:t> = 0,016 </a:t>
                      </a:r>
                      <a:r>
                        <a:rPr lang="pt-BR" sz="1600" b="0" i="1" dirty="0" smtClean="0">
                          <a:effectLst/>
                          <a:latin typeface="Times New Roman"/>
                          <a:ea typeface="Calibri"/>
                          <a:cs typeface="Times New Roman"/>
                        </a:rPr>
                        <a:t>kg/mol</a:t>
                      </a:r>
                      <a:r>
                        <a:rPr lang="pt-BR" sz="1600" b="0" i="1" dirty="0">
                          <a:effectLst/>
                          <a:latin typeface="Times New Roman"/>
                          <a:ea typeface="Calibri"/>
                          <a:cs typeface="Times New Roman"/>
                        </a:rPr>
                        <a:t> </a:t>
                      </a:r>
                      <a:endParaRPr lang="pt-BR" sz="1600" b="0" i="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4419">
                <a:tc>
                  <a:txBody>
                    <a:bodyPr/>
                    <a:lstStyle/>
                    <a:p>
                      <a:pPr algn="ctr">
                        <a:lnSpc>
                          <a:spcPct val="80000"/>
                        </a:lnSpc>
                        <a:spcAft>
                          <a:spcPts val="0"/>
                        </a:spcAft>
                      </a:pPr>
                      <a:r>
                        <a:rPr lang="pt-BR" sz="1800" b="1" dirty="0">
                          <a:effectLst/>
                          <a:latin typeface="Times New Roman"/>
                          <a:ea typeface="Calibri"/>
                          <a:cs typeface="Times New Roman"/>
                        </a:rPr>
                        <a:t> </a:t>
                      </a:r>
                      <a:endParaRPr lang="pt-BR" sz="1800" dirty="0">
                        <a:effectLst/>
                        <a:latin typeface="Calibri"/>
                        <a:ea typeface="Calibri"/>
                        <a:cs typeface="Times New Roman"/>
                      </a:endParaRPr>
                    </a:p>
                    <a:p>
                      <a:pPr algn="ctr">
                        <a:lnSpc>
                          <a:spcPct val="80000"/>
                        </a:lnSpc>
                        <a:spcAft>
                          <a:spcPts val="0"/>
                        </a:spcAft>
                      </a:pPr>
                      <a:r>
                        <a:rPr lang="pt-BR" sz="1800" b="1" dirty="0">
                          <a:effectLst/>
                          <a:latin typeface="Times New Roman"/>
                          <a:ea typeface="Calibri"/>
                          <a:cs typeface="Times New Roman"/>
                        </a:rPr>
                        <a:t> </a:t>
                      </a:r>
                      <a:endParaRPr lang="pt-BR" sz="1800" dirty="0">
                        <a:effectLst/>
                        <a:latin typeface="Calibri"/>
                        <a:ea typeface="Calibri"/>
                        <a:cs typeface="Times New Roman"/>
                      </a:endParaRPr>
                    </a:p>
                    <a:p>
                      <a:pPr algn="ctr">
                        <a:lnSpc>
                          <a:spcPct val="80000"/>
                        </a:lnSpc>
                        <a:spcAft>
                          <a:spcPts val="0"/>
                        </a:spcAft>
                      </a:pPr>
                      <a:r>
                        <a:rPr lang="pt-BR" sz="1800" b="1" dirty="0">
                          <a:effectLst/>
                          <a:latin typeface="Times New Roman"/>
                          <a:ea typeface="Calibri"/>
                          <a:cs typeface="Times New Roman"/>
                        </a:rPr>
                        <a:t>Emissão Total de CH</a:t>
                      </a:r>
                      <a:r>
                        <a:rPr lang="pt-BR" sz="1800" b="1" baseline="-25000" dirty="0">
                          <a:effectLst/>
                          <a:latin typeface="Times New Roman"/>
                          <a:ea typeface="Calibri"/>
                          <a:cs typeface="Times New Roman"/>
                        </a:rPr>
                        <a:t>4</a:t>
                      </a:r>
                      <a:endParaRPr lang="pt-BR" sz="18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spcAft>
                          <a:spcPts val="0"/>
                        </a:spcAft>
                      </a:pPr>
                      <a:r>
                        <a:rPr lang="pt-BR" sz="1800" b="1" dirty="0">
                          <a:effectLst/>
                          <a:latin typeface="Times New Roman"/>
                          <a:ea typeface="Calibri"/>
                          <a:cs typeface="Times New Roman"/>
                        </a:rPr>
                        <a:t> </a:t>
                      </a:r>
                      <a:endParaRPr lang="pt-BR" sz="1800" dirty="0">
                        <a:effectLst/>
                        <a:latin typeface="Calibri"/>
                        <a:ea typeface="Calibri"/>
                        <a:cs typeface="Times New Roman"/>
                      </a:endParaRPr>
                    </a:p>
                    <a:p>
                      <a:pPr algn="ctr">
                        <a:lnSpc>
                          <a:spcPct val="80000"/>
                        </a:lnSpc>
                        <a:spcAft>
                          <a:spcPts val="0"/>
                        </a:spcAft>
                      </a:pPr>
                      <a:r>
                        <a:rPr lang="pt-BR" sz="1800" b="1" dirty="0">
                          <a:solidFill>
                            <a:srgbClr val="000000"/>
                          </a:solidFill>
                          <a:effectLst/>
                          <a:latin typeface="Times New Roman"/>
                          <a:ea typeface="Times New Roman"/>
                          <a:cs typeface="Times New Roman"/>
                        </a:rPr>
                        <a:t> </a:t>
                      </a:r>
                      <a:endParaRPr lang="pt-BR" sz="1800" dirty="0">
                        <a:effectLst/>
                        <a:latin typeface="Calibri"/>
                        <a:ea typeface="Calibri"/>
                        <a:cs typeface="Times New Roman"/>
                      </a:endParaRPr>
                    </a:p>
                    <a:p>
                      <a:pPr algn="ctr">
                        <a:lnSpc>
                          <a:spcPct val="80000"/>
                        </a:lnSpc>
                        <a:spcAft>
                          <a:spcPts val="0"/>
                        </a:spcAft>
                      </a:pPr>
                      <a:r>
                        <a:rPr lang="pt-BR" sz="1800" b="1" dirty="0">
                          <a:solidFill>
                            <a:srgbClr val="000000"/>
                          </a:solidFill>
                          <a:effectLst/>
                          <a:latin typeface="Times New Roman"/>
                          <a:ea typeface="Times New Roman"/>
                          <a:cs typeface="Times New Roman"/>
                        </a:rPr>
                        <a:t>E</a:t>
                      </a:r>
                      <a:r>
                        <a:rPr lang="pt-BR" sz="1800" b="1" baseline="-25000" dirty="0">
                          <a:solidFill>
                            <a:srgbClr val="000000"/>
                          </a:solidFill>
                          <a:effectLst/>
                          <a:latin typeface="Times New Roman"/>
                          <a:ea typeface="Times New Roman"/>
                          <a:cs typeface="Times New Roman"/>
                        </a:rPr>
                        <a:t>CH4</a:t>
                      </a:r>
                      <a:r>
                        <a:rPr lang="pt-BR" sz="1800" b="1" dirty="0">
                          <a:solidFill>
                            <a:srgbClr val="000000"/>
                          </a:solidFill>
                          <a:effectLst/>
                          <a:latin typeface="Times New Roman"/>
                          <a:ea typeface="Times New Roman"/>
                          <a:cs typeface="Times New Roman"/>
                        </a:rPr>
                        <a:t> = F</a:t>
                      </a:r>
                      <a:r>
                        <a:rPr lang="pt-BR" sz="1800" b="1" baseline="-25000" dirty="0">
                          <a:solidFill>
                            <a:srgbClr val="000000"/>
                          </a:solidFill>
                          <a:effectLst/>
                          <a:latin typeface="Times New Roman"/>
                          <a:ea typeface="Times New Roman"/>
                          <a:cs typeface="Times New Roman"/>
                        </a:rPr>
                        <a:t>E</a:t>
                      </a:r>
                      <a:r>
                        <a:rPr lang="pt-BR" sz="1800" b="1" dirty="0">
                          <a:solidFill>
                            <a:srgbClr val="000000"/>
                          </a:solidFill>
                          <a:effectLst/>
                          <a:latin typeface="Times New Roman"/>
                          <a:ea typeface="Times New Roman"/>
                          <a:cs typeface="Times New Roman"/>
                        </a:rPr>
                        <a:t>.(</a:t>
                      </a:r>
                      <a:r>
                        <a:rPr lang="pt-BR" sz="1800" b="1" dirty="0" err="1">
                          <a:solidFill>
                            <a:srgbClr val="000000"/>
                          </a:solidFill>
                          <a:effectLst/>
                          <a:latin typeface="Times New Roman"/>
                          <a:ea typeface="Times New Roman"/>
                          <a:cs typeface="Times New Roman"/>
                        </a:rPr>
                        <a:t>DQO</a:t>
                      </a:r>
                      <a:r>
                        <a:rPr lang="pt-BR" sz="1800" b="1" baseline="-25000" dirty="0" err="1">
                          <a:solidFill>
                            <a:srgbClr val="000000"/>
                          </a:solidFill>
                          <a:effectLst/>
                          <a:latin typeface="Times New Roman"/>
                          <a:ea typeface="Times New Roman"/>
                          <a:cs typeface="Times New Roman"/>
                        </a:rPr>
                        <a:t>Remov</a:t>
                      </a:r>
                      <a:r>
                        <a:rPr lang="pt-BR" sz="1800" b="1" baseline="-25000" dirty="0">
                          <a:solidFill>
                            <a:srgbClr val="000000"/>
                          </a:solidFill>
                          <a:effectLst/>
                          <a:latin typeface="Times New Roman"/>
                          <a:ea typeface="Times New Roman"/>
                          <a:cs typeface="Times New Roman"/>
                        </a:rPr>
                        <a:t>.</a:t>
                      </a:r>
                      <a:r>
                        <a:rPr lang="pt-BR" sz="1800" b="1" dirty="0">
                          <a:solidFill>
                            <a:srgbClr val="000000"/>
                          </a:solidFill>
                          <a:effectLst/>
                          <a:latin typeface="Times New Roman"/>
                          <a:ea typeface="Times New Roman"/>
                          <a:cs typeface="Times New Roman"/>
                        </a:rPr>
                        <a:t> - </a:t>
                      </a:r>
                      <a:r>
                        <a:rPr lang="pt-BR" sz="1800" b="1" dirty="0" err="1">
                          <a:solidFill>
                            <a:srgbClr val="000000"/>
                          </a:solidFill>
                          <a:effectLst/>
                          <a:latin typeface="Times New Roman"/>
                          <a:ea typeface="Times New Roman"/>
                          <a:cs typeface="Times New Roman"/>
                        </a:rPr>
                        <a:t>DQO</a:t>
                      </a:r>
                      <a:r>
                        <a:rPr lang="pt-BR" sz="1800" b="1" baseline="-25000" dirty="0" err="1">
                          <a:solidFill>
                            <a:srgbClr val="000000"/>
                          </a:solidFill>
                          <a:effectLst/>
                          <a:latin typeface="Times New Roman"/>
                          <a:ea typeface="Times New Roman"/>
                          <a:cs typeface="Times New Roman"/>
                        </a:rPr>
                        <a:t>Lodo</a:t>
                      </a:r>
                      <a:r>
                        <a:rPr lang="pt-BR" sz="1800" b="1" dirty="0">
                          <a:solidFill>
                            <a:srgbClr val="000000"/>
                          </a:solidFill>
                          <a:effectLst/>
                          <a:latin typeface="Times New Roman"/>
                          <a:ea typeface="Times New Roman"/>
                          <a:cs typeface="Times New Roman"/>
                        </a:rPr>
                        <a:t>) - R</a:t>
                      </a:r>
                      <a:r>
                        <a:rPr lang="pt-BR" sz="1800" b="1" baseline="-25000" dirty="0">
                          <a:solidFill>
                            <a:srgbClr val="000000"/>
                          </a:solidFill>
                          <a:effectLst/>
                          <a:latin typeface="Times New Roman"/>
                          <a:ea typeface="Times New Roman"/>
                          <a:cs typeface="Times New Roman"/>
                        </a:rPr>
                        <a:t>CH4</a:t>
                      </a:r>
                      <a:endParaRPr lang="pt-BR"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1600" b="0" i="1" dirty="0" smtClean="0">
                          <a:solidFill>
                            <a:srgbClr val="000000"/>
                          </a:solidFill>
                          <a:effectLst/>
                          <a:latin typeface="Times New Roman"/>
                          <a:ea typeface="Times New Roman"/>
                          <a:cs typeface="Times New Roman"/>
                        </a:rPr>
                        <a:t>E</a:t>
                      </a:r>
                      <a:r>
                        <a:rPr lang="pt-BR" sz="1600" b="0" i="1" baseline="-25000" dirty="0" smtClean="0">
                          <a:solidFill>
                            <a:srgbClr val="000000"/>
                          </a:solidFill>
                          <a:effectLst/>
                          <a:latin typeface="Times New Roman"/>
                          <a:ea typeface="Times New Roman"/>
                          <a:cs typeface="Times New Roman"/>
                        </a:rPr>
                        <a:t>CH4 </a:t>
                      </a:r>
                      <a:r>
                        <a:rPr lang="pt-BR" sz="1600" b="0" i="1" dirty="0">
                          <a:solidFill>
                            <a:srgbClr val="000000"/>
                          </a:solidFill>
                          <a:effectLst/>
                          <a:latin typeface="Times New Roman"/>
                          <a:ea typeface="Times New Roman"/>
                          <a:cs typeface="Times New Roman"/>
                        </a:rPr>
                        <a:t>= emissão de CH</a:t>
                      </a:r>
                      <a:r>
                        <a:rPr lang="pt-BR" sz="1600" b="0" i="1" baseline="-25000" dirty="0">
                          <a:solidFill>
                            <a:srgbClr val="000000"/>
                          </a:solidFill>
                          <a:effectLst/>
                          <a:latin typeface="Times New Roman"/>
                          <a:ea typeface="Times New Roman"/>
                          <a:cs typeface="Times New Roman"/>
                        </a:rPr>
                        <a:t>4</a:t>
                      </a:r>
                      <a:r>
                        <a:rPr lang="pt-BR" sz="1600" b="0" i="1" dirty="0">
                          <a:solidFill>
                            <a:srgbClr val="000000"/>
                          </a:solidFill>
                          <a:effectLst/>
                          <a:latin typeface="Times New Roman"/>
                          <a:ea typeface="Times New Roman"/>
                          <a:cs typeface="Times New Roman"/>
                        </a:rPr>
                        <a:t> (kgCH</a:t>
                      </a:r>
                      <a:r>
                        <a:rPr lang="pt-BR" sz="1600" b="0" i="1" baseline="-25000" dirty="0">
                          <a:solidFill>
                            <a:srgbClr val="000000"/>
                          </a:solidFill>
                          <a:effectLst/>
                          <a:latin typeface="Times New Roman"/>
                          <a:ea typeface="Times New Roman"/>
                          <a:cs typeface="Times New Roman"/>
                        </a:rPr>
                        <a:t>4</a:t>
                      </a:r>
                      <a:r>
                        <a:rPr lang="pt-BR" sz="1600" b="0" i="1" dirty="0">
                          <a:solidFill>
                            <a:srgbClr val="000000"/>
                          </a:solidFill>
                          <a:effectLst/>
                          <a:latin typeface="Times New Roman"/>
                          <a:ea typeface="Times New Roman"/>
                          <a:cs typeface="Times New Roman"/>
                        </a:rPr>
                        <a:t>/dia)</a:t>
                      </a:r>
                      <a:endParaRPr lang="pt-BR" sz="1600" b="0" i="1" dirty="0">
                        <a:effectLst/>
                        <a:latin typeface="Calibri"/>
                        <a:ea typeface="Calibri"/>
                        <a:cs typeface="Times New Roman"/>
                      </a:endParaRPr>
                    </a:p>
                    <a:p>
                      <a:pPr algn="ctr">
                        <a:lnSpc>
                          <a:spcPct val="80000"/>
                        </a:lnSpc>
                        <a:spcAft>
                          <a:spcPts val="0"/>
                        </a:spcAft>
                      </a:pPr>
                      <a:r>
                        <a:rPr lang="pt-BR" sz="1600" b="0" i="1" dirty="0" smtClean="0">
                          <a:effectLst/>
                          <a:latin typeface="Times New Roman"/>
                          <a:ea typeface="Calibri"/>
                          <a:cs typeface="Times New Roman"/>
                        </a:rPr>
                        <a:t>F</a:t>
                      </a:r>
                      <a:r>
                        <a:rPr lang="pt-BR" sz="1600" b="0" i="1" baseline="-25000" dirty="0" smtClean="0">
                          <a:effectLst/>
                          <a:latin typeface="Times New Roman"/>
                          <a:ea typeface="Calibri"/>
                          <a:cs typeface="Times New Roman"/>
                        </a:rPr>
                        <a:t>E</a:t>
                      </a:r>
                      <a:r>
                        <a:rPr lang="pt-BR" sz="1600" b="0" i="1" dirty="0" smtClean="0">
                          <a:solidFill>
                            <a:srgbClr val="000000"/>
                          </a:solidFill>
                          <a:effectLst/>
                          <a:latin typeface="Times New Roman"/>
                          <a:ea typeface="Times New Roman"/>
                          <a:cs typeface="Times New Roman"/>
                        </a:rPr>
                        <a:t> </a:t>
                      </a:r>
                      <a:r>
                        <a:rPr lang="pt-BR" sz="1600" b="0" i="1" dirty="0">
                          <a:solidFill>
                            <a:srgbClr val="000000"/>
                          </a:solidFill>
                          <a:effectLst/>
                          <a:latin typeface="Times New Roman"/>
                          <a:ea typeface="Times New Roman"/>
                          <a:cs typeface="Times New Roman"/>
                        </a:rPr>
                        <a:t>= Fator de emissão calculado (kgCH</a:t>
                      </a:r>
                      <a:r>
                        <a:rPr lang="pt-BR" sz="1600" b="0" i="1" baseline="-25000" dirty="0">
                          <a:solidFill>
                            <a:srgbClr val="000000"/>
                          </a:solidFill>
                          <a:effectLst/>
                          <a:latin typeface="Times New Roman"/>
                          <a:ea typeface="Times New Roman"/>
                          <a:cs typeface="Times New Roman"/>
                        </a:rPr>
                        <a:t>4</a:t>
                      </a:r>
                      <a:r>
                        <a:rPr lang="pt-BR" sz="1600" b="0" i="1" dirty="0">
                          <a:solidFill>
                            <a:srgbClr val="000000"/>
                          </a:solidFill>
                          <a:effectLst/>
                          <a:latin typeface="Times New Roman"/>
                          <a:ea typeface="Times New Roman"/>
                          <a:cs typeface="Times New Roman"/>
                        </a:rPr>
                        <a:t>/</a:t>
                      </a:r>
                      <a:r>
                        <a:rPr lang="pt-BR" sz="1600" b="0" i="1" dirty="0" err="1">
                          <a:solidFill>
                            <a:srgbClr val="000000"/>
                          </a:solidFill>
                          <a:effectLst/>
                          <a:latin typeface="Times New Roman"/>
                          <a:ea typeface="Times New Roman"/>
                          <a:cs typeface="Times New Roman"/>
                        </a:rPr>
                        <a:t>kgDQO</a:t>
                      </a:r>
                      <a:r>
                        <a:rPr lang="pt-BR" sz="1600" b="0" i="1" baseline="-25000" dirty="0" err="1">
                          <a:solidFill>
                            <a:srgbClr val="000000"/>
                          </a:solidFill>
                          <a:effectLst/>
                          <a:latin typeface="Times New Roman"/>
                          <a:ea typeface="Times New Roman"/>
                          <a:cs typeface="Times New Roman"/>
                        </a:rPr>
                        <a:t>Remov</a:t>
                      </a:r>
                      <a:r>
                        <a:rPr lang="pt-BR" sz="1600" b="0" i="1" dirty="0">
                          <a:solidFill>
                            <a:srgbClr val="000000"/>
                          </a:solidFill>
                          <a:effectLst/>
                          <a:latin typeface="Times New Roman"/>
                          <a:ea typeface="Times New Roman"/>
                          <a:cs typeface="Times New Roman"/>
                        </a:rPr>
                        <a:t>)</a:t>
                      </a:r>
                      <a:endParaRPr lang="pt-BR" sz="1600" b="0" i="1" dirty="0">
                        <a:effectLst/>
                        <a:latin typeface="Calibri"/>
                        <a:ea typeface="Calibri"/>
                        <a:cs typeface="Times New Roman"/>
                      </a:endParaRPr>
                    </a:p>
                    <a:p>
                      <a:pPr algn="ctr">
                        <a:lnSpc>
                          <a:spcPct val="80000"/>
                        </a:lnSpc>
                        <a:spcAft>
                          <a:spcPts val="0"/>
                        </a:spcAft>
                      </a:pPr>
                      <a:r>
                        <a:rPr lang="pt-BR" sz="1600" b="0" i="1" dirty="0" err="1" smtClean="0">
                          <a:effectLst/>
                          <a:latin typeface="Times New Roman"/>
                          <a:ea typeface="Calibri"/>
                          <a:cs typeface="Times New Roman"/>
                        </a:rPr>
                        <a:t>DQO</a:t>
                      </a:r>
                      <a:r>
                        <a:rPr lang="pt-BR" sz="1600" b="0" i="1" baseline="-25000" dirty="0" err="1" smtClean="0">
                          <a:effectLst/>
                          <a:latin typeface="Times New Roman"/>
                          <a:ea typeface="Calibri"/>
                          <a:cs typeface="Times New Roman"/>
                        </a:rPr>
                        <a:t>Lodo</a:t>
                      </a:r>
                      <a:r>
                        <a:rPr lang="pt-BR" sz="1600" b="0" i="1" dirty="0">
                          <a:effectLst/>
                          <a:latin typeface="Times New Roman"/>
                          <a:ea typeface="Calibri"/>
                          <a:cs typeface="Times New Roman"/>
                        </a:rPr>
                        <a:t>: DQO convertida em biomassa (</a:t>
                      </a:r>
                      <a:r>
                        <a:rPr lang="pt-BR" sz="1600" b="0" i="1" dirty="0" err="1">
                          <a:effectLst/>
                          <a:latin typeface="Times New Roman"/>
                          <a:ea typeface="Calibri"/>
                          <a:cs typeface="Times New Roman"/>
                        </a:rPr>
                        <a:t>kgDQO</a:t>
                      </a:r>
                      <a:r>
                        <a:rPr lang="pt-BR" sz="1600" b="0" i="1" baseline="-25000" dirty="0" err="1">
                          <a:effectLst/>
                          <a:latin typeface="Times New Roman"/>
                          <a:ea typeface="Calibri"/>
                          <a:cs typeface="Times New Roman"/>
                        </a:rPr>
                        <a:t>Lodo</a:t>
                      </a:r>
                      <a:r>
                        <a:rPr lang="pt-BR" sz="1600" b="0" i="1" dirty="0">
                          <a:effectLst/>
                          <a:latin typeface="Times New Roman"/>
                          <a:ea typeface="Calibri"/>
                          <a:cs typeface="Times New Roman"/>
                        </a:rPr>
                        <a:t>/dia)</a:t>
                      </a:r>
                      <a:endParaRPr lang="pt-BR" sz="1600" b="0" i="1" dirty="0">
                        <a:effectLst/>
                        <a:latin typeface="Calibri"/>
                        <a:ea typeface="Calibri"/>
                        <a:cs typeface="Times New Roman"/>
                      </a:endParaRPr>
                    </a:p>
                    <a:p>
                      <a:pPr algn="ctr">
                        <a:lnSpc>
                          <a:spcPct val="80000"/>
                        </a:lnSpc>
                        <a:spcAft>
                          <a:spcPts val="0"/>
                        </a:spcAft>
                      </a:pPr>
                      <a:r>
                        <a:rPr lang="pt-BR" sz="1600" b="0" i="1" dirty="0">
                          <a:effectLst/>
                          <a:latin typeface="Times New Roman"/>
                          <a:ea typeface="Calibri"/>
                          <a:cs typeface="Times New Roman"/>
                        </a:rPr>
                        <a:t> </a:t>
                      </a:r>
                      <a:r>
                        <a:rPr lang="pt-BR" sz="1600" b="0" i="1" dirty="0" smtClean="0">
                          <a:effectLst/>
                          <a:latin typeface="Times New Roman"/>
                          <a:ea typeface="Calibri"/>
                          <a:cs typeface="Times New Roman"/>
                        </a:rPr>
                        <a:t>R</a:t>
                      </a:r>
                      <a:r>
                        <a:rPr lang="pt-BR" sz="1600" b="0" i="1" baseline="-25000" dirty="0" smtClean="0">
                          <a:effectLst/>
                          <a:latin typeface="Times New Roman"/>
                          <a:ea typeface="Calibri"/>
                          <a:cs typeface="Times New Roman"/>
                        </a:rPr>
                        <a:t>CH4</a:t>
                      </a:r>
                      <a:r>
                        <a:rPr lang="pt-BR" sz="1600" b="0" i="1" baseline="-25000" dirty="0">
                          <a:effectLst/>
                          <a:latin typeface="Times New Roman"/>
                          <a:ea typeface="Calibri"/>
                          <a:cs typeface="Times New Roman"/>
                        </a:rPr>
                        <a:t>: </a:t>
                      </a:r>
                      <a:r>
                        <a:rPr lang="pt-BR" sz="1600" b="0" i="1" dirty="0">
                          <a:effectLst/>
                          <a:latin typeface="Times New Roman"/>
                          <a:ea typeface="Calibri"/>
                          <a:cs typeface="Times New Roman"/>
                        </a:rPr>
                        <a:t>CH</a:t>
                      </a:r>
                      <a:r>
                        <a:rPr lang="pt-BR" sz="1600" b="0" i="1" baseline="-25000" dirty="0">
                          <a:effectLst/>
                          <a:latin typeface="Times New Roman"/>
                          <a:ea typeface="Calibri"/>
                          <a:cs typeface="Times New Roman"/>
                        </a:rPr>
                        <a:t>4</a:t>
                      </a:r>
                      <a:r>
                        <a:rPr lang="pt-BR" sz="1600" b="0" i="1" dirty="0">
                          <a:effectLst/>
                          <a:latin typeface="Times New Roman"/>
                          <a:ea typeface="Calibri"/>
                          <a:cs typeface="Times New Roman"/>
                        </a:rPr>
                        <a:t> removido no aproveitamento </a:t>
                      </a:r>
                      <a:r>
                        <a:rPr lang="pt-BR" sz="1600" b="0" i="1" dirty="0" smtClean="0">
                          <a:effectLst/>
                          <a:latin typeface="Times New Roman"/>
                          <a:ea typeface="Calibri"/>
                          <a:cs typeface="Times New Roman"/>
                        </a:rPr>
                        <a:t>energético </a:t>
                      </a:r>
                      <a:r>
                        <a:rPr lang="pt-BR" sz="1600" b="0" i="1" dirty="0">
                          <a:effectLst/>
                          <a:latin typeface="Times New Roman"/>
                          <a:ea typeface="Calibri"/>
                          <a:cs typeface="Times New Roman"/>
                        </a:rPr>
                        <a:t>(kg</a:t>
                      </a:r>
                      <a:r>
                        <a:rPr lang="pt-BR" sz="1600" b="0" i="1" baseline="-25000" dirty="0">
                          <a:effectLst/>
                          <a:latin typeface="Times New Roman"/>
                          <a:ea typeface="Calibri"/>
                          <a:cs typeface="Times New Roman"/>
                        </a:rPr>
                        <a:t>CH4</a:t>
                      </a:r>
                      <a:r>
                        <a:rPr lang="pt-BR" sz="1600" b="0" i="1" dirty="0">
                          <a:effectLst/>
                          <a:latin typeface="Times New Roman"/>
                          <a:ea typeface="Calibri"/>
                          <a:cs typeface="Times New Roman"/>
                        </a:rPr>
                        <a:t>/dia</a:t>
                      </a:r>
                      <a:r>
                        <a:rPr lang="pt-BR" sz="1600" b="0" i="1" dirty="0" smtClean="0">
                          <a:effectLst/>
                          <a:latin typeface="Times New Roman"/>
                          <a:ea typeface="Calibri"/>
                          <a:cs typeface="Times New Roman"/>
                        </a:rPr>
                        <a:t>)</a:t>
                      </a:r>
                      <a:endParaRPr lang="pt-BR"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tângulo 15"/>
          <p:cNvSpPr>
            <a:spLocks noChangeArrowheads="1"/>
          </p:cNvSpPr>
          <p:nvPr/>
        </p:nvSpPr>
        <p:spPr bwMode="auto">
          <a:xfrm>
            <a:off x="35496" y="404664"/>
            <a:ext cx="51155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altLang="pt-BR" sz="2200" b="1" dirty="0" smtClean="0">
                <a:solidFill>
                  <a:srgbClr val="002060"/>
                </a:solidFill>
                <a:latin typeface="Times New Roman" pitchFamily="18" charset="0"/>
              </a:rPr>
              <a:t>Estimativa de emissão evitada de metano</a:t>
            </a:r>
            <a:endParaRPr lang="pt-BR" altLang="pt-BR" sz="2200" b="1" dirty="0">
              <a:solidFill>
                <a:srgbClr val="002060"/>
              </a:solidFill>
            </a:endParaRPr>
          </a:p>
        </p:txBody>
      </p:sp>
    </p:spTree>
    <p:extLst>
      <p:ext uri="{BB962C8B-B14F-4D97-AF65-F5344CB8AC3E}">
        <p14:creationId xmlns:p14="http://schemas.microsoft.com/office/powerpoint/2010/main" val="353405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666948" y="-171400"/>
            <a:ext cx="7937500" cy="990600"/>
          </a:xfrm>
        </p:spPr>
        <p:txBody>
          <a:bodyPr vert="horz" lIns="91440" tIns="45720" rIns="91440" bIns="45720" rtlCol="0" anchor="ctr">
            <a:normAutofit/>
            <a:scene3d>
              <a:camera prst="orthographicFront"/>
              <a:lightRig rig="threePt" dir="t"/>
            </a:scene3d>
            <a:sp3d extrusionH="57150">
              <a:bevelT w="38100" h="38100"/>
            </a:sp3d>
          </a:bodyPr>
          <a:lstStyle/>
          <a:p>
            <a:r>
              <a:rPr lang="pt-BR" sz="40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RESULTADOS</a:t>
            </a:r>
          </a:p>
        </p:txBody>
      </p:sp>
      <p:sp>
        <p:nvSpPr>
          <p:cNvPr id="27651" name="Espaço Reservado para Número de Slid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pPr>
            <a:fld id="{CB393BFF-A016-4DAF-AC94-E482791796A8}" type="slidenum">
              <a:rPr lang="pt-BR" altLang="pt-BR" sz="1200">
                <a:solidFill>
                  <a:srgbClr val="FFFFFF"/>
                </a:solidFill>
                <a:latin typeface="Tw Cen MT" pitchFamily="34" charset="0"/>
              </a:rPr>
              <a:pPr>
                <a:lnSpc>
                  <a:spcPct val="80000"/>
                </a:lnSpc>
              </a:pPr>
              <a:t>16</a:t>
            </a:fld>
            <a:endParaRPr lang="pt-BR" altLang="pt-BR" sz="1200">
              <a:solidFill>
                <a:srgbClr val="FFFFFF"/>
              </a:solidFill>
              <a:latin typeface="Tw Cen MT" pitchFamily="34" charset="0"/>
            </a:endParaRPr>
          </a:p>
        </p:txBody>
      </p:sp>
      <p:sp>
        <p:nvSpPr>
          <p:cNvPr id="27652" name="AutoShape 6" descr="https://encrypted-tbn1.gstatic.com/images?q=tbn:ANd9GcTEyE6F02oNAUL_gLN2gaNzySKuge6kKhtQSabGC5ND6QBlqAnfZ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
        <p:nvSpPr>
          <p:cNvPr id="27654" name="Retângulo 7"/>
          <p:cNvSpPr>
            <a:spLocks noChangeArrowheads="1"/>
          </p:cNvSpPr>
          <p:nvPr/>
        </p:nvSpPr>
        <p:spPr bwMode="auto">
          <a:xfrm>
            <a:off x="179512" y="5354052"/>
            <a:ext cx="8073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pt-BR" altLang="pt-BR" sz="1400" b="1" dirty="0">
                <a:solidFill>
                  <a:srgbClr val="002060"/>
                </a:solidFill>
                <a:latin typeface="Times New Roman" pitchFamily="18" charset="0"/>
                <a:cs typeface="Times New Roman" pitchFamily="18" charset="0"/>
              </a:rPr>
              <a:t>Tabela 2. </a:t>
            </a:r>
            <a:r>
              <a:rPr lang="pt-BR" altLang="pt-BR" sz="1400" dirty="0">
                <a:solidFill>
                  <a:srgbClr val="002060"/>
                </a:solidFill>
                <a:latin typeface="Times New Roman" pitchFamily="18" charset="0"/>
                <a:cs typeface="Times New Roman" pitchFamily="18" charset="0"/>
              </a:rPr>
              <a:t>Resultado das variáveis calculadas</a:t>
            </a:r>
          </a:p>
          <a:p>
            <a:pPr algn="just" eaLnBrk="1" hangingPunct="1"/>
            <a:r>
              <a:rPr lang="pt-BR" altLang="pt-BR" sz="1400" i="1" dirty="0">
                <a:solidFill>
                  <a:srgbClr val="002060"/>
                </a:solidFill>
                <a:latin typeface="Times New Roman" pitchFamily="18" charset="0"/>
                <a:cs typeface="Times New Roman" pitchFamily="18" charset="0"/>
              </a:rPr>
              <a:t>*Considerando 65% de CH</a:t>
            </a:r>
            <a:r>
              <a:rPr lang="pt-BR" altLang="pt-BR" sz="1400" i="1" baseline="-25000" dirty="0">
                <a:solidFill>
                  <a:srgbClr val="002060"/>
                </a:solidFill>
                <a:latin typeface="Times New Roman" pitchFamily="18" charset="0"/>
                <a:cs typeface="Times New Roman" pitchFamily="18" charset="0"/>
              </a:rPr>
              <a:t>4</a:t>
            </a:r>
            <a:r>
              <a:rPr lang="pt-BR" altLang="pt-BR" sz="1400" i="1" dirty="0">
                <a:solidFill>
                  <a:srgbClr val="002060"/>
                </a:solidFill>
                <a:latin typeface="Times New Roman" pitchFamily="18" charset="0"/>
                <a:cs typeface="Times New Roman" pitchFamily="18" charset="0"/>
              </a:rPr>
              <a:t> no biogás: PE</a:t>
            </a:r>
            <a:r>
              <a:rPr lang="pt-BR" altLang="pt-BR" sz="1400" i="1" baseline="-25000" dirty="0">
                <a:solidFill>
                  <a:srgbClr val="002060"/>
                </a:solidFill>
                <a:latin typeface="Times New Roman" pitchFamily="18" charset="0"/>
                <a:cs typeface="Times New Roman" pitchFamily="18" charset="0"/>
              </a:rPr>
              <a:t>CH4</a:t>
            </a:r>
            <a:r>
              <a:rPr lang="pt-BR" altLang="pt-BR" sz="1400" i="1" dirty="0">
                <a:solidFill>
                  <a:srgbClr val="002060"/>
                </a:solidFill>
                <a:latin typeface="Times New Roman" pitchFamily="18" charset="0"/>
                <a:cs typeface="Times New Roman" pitchFamily="18" charset="0"/>
              </a:rPr>
              <a:t> = 1,1518 kg.Nm</a:t>
            </a:r>
            <a:r>
              <a:rPr lang="pt-BR" altLang="pt-BR" sz="1400" i="1" baseline="30000" dirty="0">
                <a:solidFill>
                  <a:srgbClr val="002060"/>
                </a:solidFill>
                <a:latin typeface="Times New Roman" pitchFamily="18" charset="0"/>
                <a:cs typeface="Times New Roman" pitchFamily="18" charset="0"/>
              </a:rPr>
              <a:t>-</a:t>
            </a:r>
            <a:r>
              <a:rPr lang="pt-BR" altLang="pt-BR" sz="1400" i="1" dirty="0">
                <a:solidFill>
                  <a:srgbClr val="002060"/>
                </a:solidFill>
                <a:latin typeface="Times New Roman" pitchFamily="18" charset="0"/>
                <a:cs typeface="Times New Roman" pitchFamily="18" charset="0"/>
              </a:rPr>
              <a:t>³; PCI</a:t>
            </a:r>
            <a:r>
              <a:rPr lang="pt-BR" altLang="pt-BR" sz="1400" i="1" baseline="-25000" dirty="0">
                <a:solidFill>
                  <a:srgbClr val="002060"/>
                </a:solidFill>
                <a:latin typeface="Times New Roman" pitchFamily="18" charset="0"/>
                <a:cs typeface="Times New Roman" pitchFamily="18" charset="0"/>
              </a:rPr>
              <a:t>CH4</a:t>
            </a:r>
            <a:r>
              <a:rPr lang="pt-BR" altLang="pt-BR" sz="1400" i="1" dirty="0">
                <a:solidFill>
                  <a:srgbClr val="002060"/>
                </a:solidFill>
                <a:latin typeface="Times New Roman" pitchFamily="18" charset="0"/>
                <a:cs typeface="Times New Roman" pitchFamily="18" charset="0"/>
              </a:rPr>
              <a:t> = 4.831,1 kcal.kg</a:t>
            </a:r>
            <a:r>
              <a:rPr lang="pt-BR" altLang="pt-BR" sz="1400" i="1" baseline="30000" dirty="0">
                <a:solidFill>
                  <a:srgbClr val="002060"/>
                </a:solidFill>
                <a:latin typeface="Times New Roman" pitchFamily="18" charset="0"/>
                <a:cs typeface="Times New Roman" pitchFamily="18" charset="0"/>
              </a:rPr>
              <a:t>-1</a:t>
            </a:r>
            <a:r>
              <a:rPr lang="pt-BR" altLang="pt-BR" sz="1400" i="1" dirty="0">
                <a:solidFill>
                  <a:srgbClr val="002060"/>
                </a:solidFill>
                <a:latin typeface="Times New Roman" pitchFamily="18" charset="0"/>
                <a:cs typeface="Times New Roman" pitchFamily="18" charset="0"/>
              </a:rPr>
              <a:t>.</a:t>
            </a:r>
          </a:p>
        </p:txBody>
      </p:sp>
      <p:graphicFrame>
        <p:nvGraphicFramePr>
          <p:cNvPr id="2" name="Tabela 1"/>
          <p:cNvGraphicFramePr>
            <a:graphicFrameLocks noGrp="1"/>
          </p:cNvGraphicFramePr>
          <p:nvPr>
            <p:extLst>
              <p:ext uri="{D42A27DB-BD31-4B8C-83A1-F6EECF244321}">
                <p14:modId xmlns:p14="http://schemas.microsoft.com/office/powerpoint/2010/main" val="2856611972"/>
              </p:ext>
            </p:extLst>
          </p:nvPr>
        </p:nvGraphicFramePr>
        <p:xfrm>
          <a:off x="227583" y="620688"/>
          <a:ext cx="8664897" cy="4733360"/>
        </p:xfrm>
        <a:graphic>
          <a:graphicData uri="http://schemas.openxmlformats.org/drawingml/2006/table">
            <a:tbl>
              <a:tblPr firstRow="1" bandRow="1">
                <a:tableStyleId>{46F890A9-2807-4EBB-B81D-B2AA78EC7F39}</a:tableStyleId>
              </a:tblPr>
              <a:tblGrid>
                <a:gridCol w="5500843"/>
                <a:gridCol w="3164054"/>
              </a:tblGrid>
              <a:tr h="415124">
                <a:tc>
                  <a:txBody>
                    <a:bodyPr/>
                    <a:lstStyle/>
                    <a:p>
                      <a:pPr marL="90170" algn="ctr">
                        <a:lnSpc>
                          <a:spcPct val="115000"/>
                        </a:lnSpc>
                        <a:spcAft>
                          <a:spcPts val="0"/>
                        </a:spcAft>
                      </a:pPr>
                      <a:r>
                        <a:rPr lang="pt-BR" sz="2000" b="1" dirty="0">
                          <a:effectLst/>
                          <a:latin typeface="Times New Roman" pitchFamily="18" charset="0"/>
                          <a:cs typeface="Times New Roman" pitchFamily="18" charset="0"/>
                        </a:rPr>
                        <a:t> </a:t>
                      </a:r>
                      <a:r>
                        <a:rPr lang="pt-BR" sz="2000" b="1" dirty="0" smtClean="0">
                          <a:effectLst/>
                          <a:latin typeface="Times New Roman" pitchFamily="18" charset="0"/>
                          <a:cs typeface="Times New Roman" pitchFamily="18" charset="0"/>
                        </a:rPr>
                        <a:t>VARIÁVEIS</a:t>
                      </a:r>
                      <a:endParaRPr lang="pt-BR" sz="2000" b="1"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000" b="1" dirty="0">
                          <a:effectLst/>
                          <a:latin typeface="Times New Roman" pitchFamily="18" charset="0"/>
                          <a:cs typeface="Times New Roman" pitchFamily="18" charset="0"/>
                        </a:rPr>
                        <a:t> </a:t>
                      </a:r>
                      <a:r>
                        <a:rPr lang="pt-BR" sz="2000" b="1" dirty="0" smtClean="0">
                          <a:effectLst/>
                          <a:latin typeface="Times New Roman" pitchFamily="18" charset="0"/>
                          <a:cs typeface="Times New Roman" pitchFamily="18" charset="0"/>
                        </a:rPr>
                        <a:t>RESULTADOS</a:t>
                      </a:r>
                      <a:endParaRPr lang="pt-BR"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450534">
                <a:tc>
                  <a:txBody>
                    <a:bodyPr/>
                    <a:lstStyle/>
                    <a:p>
                      <a:pPr marL="90170" algn="ctr">
                        <a:lnSpc>
                          <a:spcPct val="115000"/>
                        </a:lnSpc>
                        <a:spcAft>
                          <a:spcPts val="0"/>
                        </a:spcAft>
                      </a:pPr>
                      <a:r>
                        <a:rPr lang="pt-BR" sz="2000" b="1" dirty="0" smtClean="0">
                          <a:effectLst/>
                          <a:latin typeface="Times New Roman" pitchFamily="18" charset="0"/>
                          <a:cs typeface="Times New Roman" pitchFamily="18" charset="0"/>
                        </a:rPr>
                        <a:t>DQO </a:t>
                      </a:r>
                      <a:r>
                        <a:rPr lang="pt-BR" sz="2000" b="1" dirty="0">
                          <a:effectLst/>
                          <a:latin typeface="Times New Roman" pitchFamily="18" charset="0"/>
                          <a:cs typeface="Times New Roman" pitchFamily="18" charset="0"/>
                        </a:rPr>
                        <a:t>removida do afluente (</a:t>
                      </a:r>
                      <a:r>
                        <a:rPr lang="pt-BR" sz="2000" b="1" dirty="0" err="1">
                          <a:effectLst/>
                          <a:latin typeface="Times New Roman" pitchFamily="18" charset="0"/>
                          <a:cs typeface="Times New Roman" pitchFamily="18" charset="0"/>
                        </a:rPr>
                        <a:t>DQO</a:t>
                      </a:r>
                      <a:r>
                        <a:rPr lang="pt-BR" sz="2000" b="1" baseline="-25000" dirty="0" err="1">
                          <a:effectLst/>
                          <a:latin typeface="Times New Roman" pitchFamily="18" charset="0"/>
                          <a:cs typeface="Times New Roman" pitchFamily="18" charset="0"/>
                        </a:rPr>
                        <a:t>Remov</a:t>
                      </a:r>
                      <a:r>
                        <a:rPr lang="pt-BR" sz="2000" b="1" dirty="0" smtClean="0">
                          <a:effectLst/>
                          <a:latin typeface="Times New Roman" pitchFamily="18" charset="0"/>
                          <a:cs typeface="Times New Roman" pitchFamily="18" charset="0"/>
                        </a:rPr>
                        <a:t>)</a:t>
                      </a:r>
                      <a:endParaRPr lang="pt-BR" sz="2000" b="1"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algn="ctr">
                        <a:lnSpc>
                          <a:spcPct val="115000"/>
                        </a:lnSpc>
                        <a:spcAft>
                          <a:spcPts val="0"/>
                        </a:spcAft>
                      </a:pPr>
                      <a:r>
                        <a:rPr lang="pt-BR" sz="2000" b="1" dirty="0">
                          <a:effectLst/>
                          <a:latin typeface="Times New Roman" pitchFamily="18" charset="0"/>
                          <a:cs typeface="Times New Roman" pitchFamily="18" charset="0"/>
                        </a:rPr>
                        <a:t> </a:t>
                      </a:r>
                      <a:r>
                        <a:rPr lang="pt-BR" sz="2000" b="1" dirty="0" smtClean="0">
                          <a:effectLst/>
                          <a:latin typeface="Times New Roman" pitchFamily="18" charset="0"/>
                          <a:cs typeface="Times New Roman" pitchFamily="18" charset="0"/>
                        </a:rPr>
                        <a:t>7.589,1 </a:t>
                      </a:r>
                      <a:r>
                        <a:rPr lang="pt-BR" sz="2000" b="1" dirty="0">
                          <a:effectLst/>
                          <a:latin typeface="Times New Roman" pitchFamily="18" charset="0"/>
                          <a:cs typeface="Times New Roman" pitchFamily="18" charset="0"/>
                        </a:rPr>
                        <a:t>kgDQO</a:t>
                      </a:r>
                      <a:r>
                        <a:rPr lang="pt-BR" sz="2000" b="1" baseline="-25000" dirty="0">
                          <a:effectLst/>
                          <a:latin typeface="Times New Roman" pitchFamily="18" charset="0"/>
                          <a:cs typeface="Times New Roman" pitchFamily="18" charset="0"/>
                        </a:rPr>
                        <a:t>Remov</a:t>
                      </a:r>
                      <a:r>
                        <a:rPr lang="pt-BR" sz="2000" b="1" dirty="0">
                          <a:effectLst/>
                          <a:latin typeface="Times New Roman" pitchFamily="18" charset="0"/>
                          <a:cs typeface="Times New Roman" pitchFamily="18" charset="0"/>
                        </a:rPr>
                        <a:t>.dia</a:t>
                      </a:r>
                      <a:r>
                        <a:rPr lang="pt-BR" sz="2000" b="1" baseline="30000" dirty="0">
                          <a:effectLst/>
                          <a:latin typeface="Times New Roman" pitchFamily="18" charset="0"/>
                          <a:cs typeface="Times New Roman" pitchFamily="18" charset="0"/>
                        </a:rPr>
                        <a:t>-1</a:t>
                      </a:r>
                      <a:endParaRPr lang="pt-BR"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534">
                <a:tc>
                  <a:txBody>
                    <a:bodyPr/>
                    <a:lstStyle/>
                    <a:p>
                      <a:pPr marL="90170" algn="ctr">
                        <a:lnSpc>
                          <a:spcPct val="115000"/>
                        </a:lnSpc>
                        <a:spcAft>
                          <a:spcPts val="0"/>
                        </a:spcAft>
                      </a:pPr>
                      <a:r>
                        <a:rPr lang="pt-BR" sz="2000" b="1" dirty="0" smtClean="0">
                          <a:effectLst/>
                          <a:latin typeface="Times New Roman" pitchFamily="18" charset="0"/>
                          <a:cs typeface="Times New Roman" pitchFamily="18" charset="0"/>
                        </a:rPr>
                        <a:t>DQO </a:t>
                      </a:r>
                      <a:r>
                        <a:rPr lang="pt-BR" sz="2000" b="1" dirty="0">
                          <a:effectLst/>
                          <a:latin typeface="Times New Roman" pitchFamily="18" charset="0"/>
                          <a:cs typeface="Times New Roman" pitchFamily="18" charset="0"/>
                        </a:rPr>
                        <a:t>convertida em CH</a:t>
                      </a:r>
                      <a:r>
                        <a:rPr lang="pt-BR" sz="2000" b="1" baseline="-25000" dirty="0">
                          <a:effectLst/>
                          <a:latin typeface="Times New Roman" pitchFamily="18" charset="0"/>
                          <a:cs typeface="Times New Roman" pitchFamily="18" charset="0"/>
                        </a:rPr>
                        <a:t>4</a:t>
                      </a:r>
                      <a:r>
                        <a:rPr lang="pt-BR" sz="2000" b="1" dirty="0">
                          <a:effectLst/>
                          <a:latin typeface="Times New Roman" pitchFamily="18" charset="0"/>
                          <a:cs typeface="Times New Roman" pitchFamily="18" charset="0"/>
                        </a:rPr>
                        <a:t> (DQO</a:t>
                      </a:r>
                      <a:r>
                        <a:rPr lang="pt-BR" sz="2000" b="1" baseline="-25000" dirty="0">
                          <a:effectLst/>
                          <a:latin typeface="Times New Roman" pitchFamily="18" charset="0"/>
                          <a:cs typeface="Times New Roman" pitchFamily="18" charset="0"/>
                        </a:rPr>
                        <a:t>CH4</a:t>
                      </a:r>
                      <a:r>
                        <a:rPr lang="pt-BR" sz="2000" b="1" dirty="0">
                          <a:effectLst/>
                          <a:latin typeface="Times New Roman" pitchFamily="18" charset="0"/>
                          <a:cs typeface="Times New Roman" pitchFamily="18" charset="0"/>
                        </a:rPr>
                        <a:t>) </a:t>
                      </a:r>
                      <a:endParaRPr lang="pt-BR" sz="2000" b="1"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algn="ctr">
                        <a:lnSpc>
                          <a:spcPct val="115000"/>
                        </a:lnSpc>
                        <a:spcAft>
                          <a:spcPts val="0"/>
                        </a:spcAft>
                      </a:pPr>
                      <a:r>
                        <a:rPr lang="pt-BR" sz="2000" b="1" dirty="0" smtClean="0">
                          <a:effectLst/>
                          <a:latin typeface="Times New Roman" pitchFamily="18" charset="0"/>
                          <a:cs typeface="Times New Roman" pitchFamily="18" charset="0"/>
                        </a:rPr>
                        <a:t>6.067,0 </a:t>
                      </a:r>
                      <a:r>
                        <a:rPr lang="pt-BR" sz="2000" b="1" dirty="0">
                          <a:effectLst/>
                          <a:latin typeface="Times New Roman" pitchFamily="18" charset="0"/>
                          <a:cs typeface="Times New Roman" pitchFamily="18" charset="0"/>
                        </a:rPr>
                        <a:t>kgDQO</a:t>
                      </a:r>
                      <a:r>
                        <a:rPr lang="pt-BR" sz="2000" b="1" baseline="-25000" dirty="0">
                          <a:effectLst/>
                          <a:latin typeface="Times New Roman" pitchFamily="18" charset="0"/>
                          <a:cs typeface="Times New Roman" pitchFamily="18" charset="0"/>
                        </a:rPr>
                        <a:t>CH4</a:t>
                      </a:r>
                      <a:r>
                        <a:rPr lang="pt-BR" sz="2000" b="1" dirty="0">
                          <a:effectLst/>
                          <a:latin typeface="Times New Roman" pitchFamily="18" charset="0"/>
                          <a:cs typeface="Times New Roman" pitchFamily="18" charset="0"/>
                        </a:rPr>
                        <a:t>.dia</a:t>
                      </a:r>
                      <a:r>
                        <a:rPr lang="pt-BR" sz="2000" b="1" baseline="30000" dirty="0">
                          <a:effectLst/>
                          <a:latin typeface="Times New Roman" pitchFamily="18" charset="0"/>
                          <a:cs typeface="Times New Roman" pitchFamily="18" charset="0"/>
                        </a:rPr>
                        <a:t>-1</a:t>
                      </a:r>
                      <a:endParaRPr lang="pt-BR"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534">
                <a:tc>
                  <a:txBody>
                    <a:bodyPr/>
                    <a:lstStyle/>
                    <a:p>
                      <a:pPr marL="90170" algn="ctr">
                        <a:lnSpc>
                          <a:spcPct val="115000"/>
                        </a:lnSpc>
                        <a:spcAft>
                          <a:spcPts val="0"/>
                        </a:spcAft>
                      </a:pPr>
                      <a:r>
                        <a:rPr lang="pt-BR" sz="2000" b="1" dirty="0">
                          <a:effectLst/>
                          <a:latin typeface="Times New Roman" pitchFamily="18" charset="0"/>
                          <a:cs typeface="Times New Roman" pitchFamily="18" charset="0"/>
                        </a:rPr>
                        <a:t> </a:t>
                      </a:r>
                      <a:r>
                        <a:rPr lang="pt-BR" sz="2000" b="1" dirty="0" smtClean="0">
                          <a:effectLst/>
                          <a:latin typeface="Times New Roman" pitchFamily="18" charset="0"/>
                          <a:cs typeface="Times New Roman" pitchFamily="18" charset="0"/>
                        </a:rPr>
                        <a:t>Produção </a:t>
                      </a:r>
                      <a:r>
                        <a:rPr lang="pt-BR" sz="2000" b="1" dirty="0">
                          <a:effectLst/>
                          <a:latin typeface="Times New Roman" pitchFamily="18" charset="0"/>
                          <a:cs typeface="Times New Roman" pitchFamily="18" charset="0"/>
                        </a:rPr>
                        <a:t>volumétrica máxima de CH</a:t>
                      </a:r>
                      <a:r>
                        <a:rPr lang="pt-BR" sz="2000" b="1" baseline="-25000" dirty="0">
                          <a:effectLst/>
                          <a:latin typeface="Times New Roman" pitchFamily="18" charset="0"/>
                          <a:cs typeface="Times New Roman" pitchFamily="18" charset="0"/>
                        </a:rPr>
                        <a:t>4</a:t>
                      </a:r>
                      <a:r>
                        <a:rPr lang="pt-BR" sz="2000" b="1" dirty="0">
                          <a:effectLst/>
                          <a:latin typeface="Times New Roman" pitchFamily="18" charset="0"/>
                          <a:cs typeface="Times New Roman" pitchFamily="18" charset="0"/>
                        </a:rPr>
                        <a:t> (Q</a:t>
                      </a:r>
                      <a:r>
                        <a:rPr lang="pt-BR" sz="2000" b="1" baseline="-25000" dirty="0">
                          <a:effectLst/>
                          <a:latin typeface="Times New Roman" pitchFamily="18" charset="0"/>
                          <a:cs typeface="Times New Roman" pitchFamily="18" charset="0"/>
                        </a:rPr>
                        <a:t>CH4</a:t>
                      </a:r>
                      <a:r>
                        <a:rPr lang="pt-BR" sz="2000" b="1" dirty="0" smtClean="0">
                          <a:effectLst/>
                          <a:latin typeface="Times New Roman" pitchFamily="18" charset="0"/>
                          <a:cs typeface="Times New Roman" pitchFamily="18" charset="0"/>
                        </a:rPr>
                        <a:t>)</a:t>
                      </a:r>
                      <a:endParaRPr lang="pt-BR" sz="2000" b="1"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algn="ctr">
                        <a:lnSpc>
                          <a:spcPct val="115000"/>
                        </a:lnSpc>
                        <a:spcAft>
                          <a:spcPts val="0"/>
                        </a:spcAft>
                      </a:pPr>
                      <a:r>
                        <a:rPr lang="pt-BR" sz="2000" b="1" dirty="0" smtClean="0">
                          <a:effectLst/>
                          <a:latin typeface="Times New Roman" pitchFamily="18" charset="0"/>
                          <a:cs typeface="Times New Roman" pitchFamily="18" charset="0"/>
                        </a:rPr>
                        <a:t>2.333,7 </a:t>
                      </a:r>
                      <a:r>
                        <a:rPr lang="pt-BR" sz="2000" b="1" dirty="0">
                          <a:effectLst/>
                          <a:latin typeface="Times New Roman" pitchFamily="18" charset="0"/>
                          <a:cs typeface="Times New Roman" pitchFamily="18" charset="0"/>
                        </a:rPr>
                        <a:t>m³.dia</a:t>
                      </a:r>
                      <a:r>
                        <a:rPr lang="pt-BR" sz="2000" b="1" baseline="30000" dirty="0">
                          <a:effectLst/>
                          <a:latin typeface="Times New Roman" pitchFamily="18" charset="0"/>
                          <a:cs typeface="Times New Roman" pitchFamily="18" charset="0"/>
                        </a:rPr>
                        <a:t>-1</a:t>
                      </a:r>
                      <a:endParaRPr lang="pt-BR"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758">
                <a:tc>
                  <a:txBody>
                    <a:bodyPr/>
                    <a:lstStyle/>
                    <a:p>
                      <a:pPr marL="90170" algn="ctr">
                        <a:lnSpc>
                          <a:spcPct val="115000"/>
                        </a:lnSpc>
                        <a:spcAft>
                          <a:spcPts val="0"/>
                        </a:spcAft>
                      </a:pPr>
                      <a:r>
                        <a:rPr lang="pt-BR" sz="2000" b="1" dirty="0">
                          <a:effectLst/>
                          <a:latin typeface="Times New Roman" pitchFamily="18" charset="0"/>
                          <a:cs typeface="Times New Roman" pitchFamily="18" charset="0"/>
                        </a:rPr>
                        <a:t> </a:t>
                      </a:r>
                      <a:r>
                        <a:rPr lang="pt-BR" sz="2000" b="1" dirty="0" smtClean="0">
                          <a:effectLst/>
                          <a:latin typeface="Times New Roman" pitchFamily="18" charset="0"/>
                          <a:cs typeface="Times New Roman" pitchFamily="18" charset="0"/>
                        </a:rPr>
                        <a:t>Perdas </a:t>
                      </a:r>
                      <a:r>
                        <a:rPr lang="pt-BR" sz="2000" b="1" dirty="0">
                          <a:effectLst/>
                          <a:latin typeface="Times New Roman" pitchFamily="18" charset="0"/>
                          <a:cs typeface="Times New Roman" pitchFamily="18" charset="0"/>
                        </a:rPr>
                        <a:t>de CH</a:t>
                      </a:r>
                      <a:r>
                        <a:rPr lang="pt-BR" sz="2000" b="1" baseline="-25000" dirty="0">
                          <a:effectLst/>
                          <a:latin typeface="Times New Roman" pitchFamily="18" charset="0"/>
                          <a:cs typeface="Times New Roman" pitchFamily="18" charset="0"/>
                        </a:rPr>
                        <a:t>4</a:t>
                      </a:r>
                      <a:r>
                        <a:rPr lang="pt-BR" sz="2000" b="1" dirty="0">
                          <a:effectLst/>
                          <a:latin typeface="Times New Roman" pitchFamily="18" charset="0"/>
                          <a:cs typeface="Times New Roman" pitchFamily="18" charset="0"/>
                        </a:rPr>
                        <a:t> na fase gasosa (Q</a:t>
                      </a:r>
                      <a:r>
                        <a:rPr lang="pt-BR" sz="2000" b="1" baseline="-25000" dirty="0">
                          <a:effectLst/>
                          <a:latin typeface="Times New Roman" pitchFamily="18" charset="0"/>
                          <a:cs typeface="Times New Roman" pitchFamily="18" charset="0"/>
                        </a:rPr>
                        <a:t>W-CH4 </a:t>
                      </a:r>
                      <a:r>
                        <a:rPr lang="pt-BR" sz="2000" b="1" dirty="0">
                          <a:effectLst/>
                          <a:latin typeface="Times New Roman" pitchFamily="18" charset="0"/>
                          <a:cs typeface="Times New Roman" pitchFamily="18" charset="0"/>
                        </a:rPr>
                        <a:t>+ Q</a:t>
                      </a:r>
                      <a:r>
                        <a:rPr lang="pt-BR" sz="2000" b="1" baseline="-25000" dirty="0">
                          <a:effectLst/>
                          <a:latin typeface="Times New Roman" pitchFamily="18" charset="0"/>
                          <a:cs typeface="Times New Roman" pitchFamily="18" charset="0"/>
                        </a:rPr>
                        <a:t>O-CH4</a:t>
                      </a:r>
                      <a:r>
                        <a:rPr lang="pt-BR" sz="2000" b="1" dirty="0" smtClean="0">
                          <a:effectLst/>
                          <a:latin typeface="Times New Roman" pitchFamily="18" charset="0"/>
                          <a:cs typeface="Times New Roman" pitchFamily="18" charset="0"/>
                        </a:rPr>
                        <a:t>)</a:t>
                      </a:r>
                      <a:endParaRPr lang="pt-BR" sz="2000" b="1"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algn="ctr">
                        <a:lnSpc>
                          <a:spcPct val="100000"/>
                        </a:lnSpc>
                        <a:spcAft>
                          <a:spcPts val="0"/>
                        </a:spcAft>
                      </a:pPr>
                      <a:r>
                        <a:rPr lang="pt-BR" sz="2000" b="1" dirty="0">
                          <a:effectLst/>
                          <a:latin typeface="Times New Roman" pitchFamily="18" charset="0"/>
                          <a:cs typeface="Times New Roman" pitchFamily="18" charset="0"/>
                        </a:rPr>
                        <a:t> </a:t>
                      </a:r>
                      <a:r>
                        <a:rPr lang="pt-BR" sz="2000" b="1" dirty="0" smtClean="0">
                          <a:effectLst/>
                          <a:latin typeface="Times New Roman" pitchFamily="18" charset="0"/>
                          <a:cs typeface="Times New Roman" pitchFamily="18" charset="0"/>
                        </a:rPr>
                        <a:t>233,4 </a:t>
                      </a:r>
                      <a:r>
                        <a:rPr lang="pt-BR" sz="2000" b="1" dirty="0">
                          <a:effectLst/>
                          <a:latin typeface="Times New Roman" pitchFamily="18" charset="0"/>
                          <a:cs typeface="Times New Roman" pitchFamily="18" charset="0"/>
                        </a:rPr>
                        <a:t>m³.dia</a:t>
                      </a:r>
                      <a:r>
                        <a:rPr lang="pt-BR" sz="2000" b="1" baseline="30000" dirty="0">
                          <a:effectLst/>
                          <a:latin typeface="Times New Roman" pitchFamily="18" charset="0"/>
                          <a:cs typeface="Times New Roman" pitchFamily="18" charset="0"/>
                        </a:rPr>
                        <a:t>-1</a:t>
                      </a:r>
                      <a:endParaRPr lang="pt-BR"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534">
                <a:tc>
                  <a:txBody>
                    <a:bodyPr/>
                    <a:lstStyle/>
                    <a:p>
                      <a:pPr marL="90170" algn="ctr">
                        <a:lnSpc>
                          <a:spcPct val="115000"/>
                        </a:lnSpc>
                        <a:spcAft>
                          <a:spcPts val="0"/>
                        </a:spcAft>
                      </a:pPr>
                      <a:r>
                        <a:rPr lang="pt-BR" sz="2000" b="1" dirty="0">
                          <a:effectLst/>
                          <a:latin typeface="Times New Roman" pitchFamily="18" charset="0"/>
                          <a:cs typeface="Times New Roman" pitchFamily="18" charset="0"/>
                        </a:rPr>
                        <a:t> </a:t>
                      </a:r>
                      <a:r>
                        <a:rPr lang="pt-BR" sz="2000" b="1" dirty="0" smtClean="0">
                          <a:effectLst/>
                          <a:latin typeface="Times New Roman" pitchFamily="18" charset="0"/>
                          <a:cs typeface="Times New Roman" pitchFamily="18" charset="0"/>
                        </a:rPr>
                        <a:t>Perda </a:t>
                      </a:r>
                      <a:r>
                        <a:rPr lang="pt-BR" sz="2000" b="1" dirty="0">
                          <a:effectLst/>
                          <a:latin typeface="Times New Roman" pitchFamily="18" charset="0"/>
                          <a:cs typeface="Times New Roman" pitchFamily="18" charset="0"/>
                        </a:rPr>
                        <a:t>de CH</a:t>
                      </a:r>
                      <a:r>
                        <a:rPr lang="pt-BR" sz="2000" b="1" baseline="-25000" dirty="0">
                          <a:effectLst/>
                          <a:latin typeface="Times New Roman" pitchFamily="18" charset="0"/>
                          <a:cs typeface="Times New Roman" pitchFamily="18" charset="0"/>
                        </a:rPr>
                        <a:t>4</a:t>
                      </a:r>
                      <a:r>
                        <a:rPr lang="pt-BR" sz="2000" b="1" dirty="0">
                          <a:effectLst/>
                          <a:latin typeface="Times New Roman" pitchFamily="18" charset="0"/>
                          <a:cs typeface="Times New Roman" pitchFamily="18" charset="0"/>
                        </a:rPr>
                        <a:t> dissolvido no efluente (Q</a:t>
                      </a:r>
                      <a:r>
                        <a:rPr lang="pt-BR" sz="2000" b="1" baseline="-25000" dirty="0">
                          <a:effectLst/>
                          <a:latin typeface="Times New Roman" pitchFamily="18" charset="0"/>
                          <a:cs typeface="Times New Roman" pitchFamily="18" charset="0"/>
                        </a:rPr>
                        <a:t>L</a:t>
                      </a:r>
                      <a:r>
                        <a:rPr lang="en-US" sz="2000" b="1" baseline="-25000" dirty="0">
                          <a:effectLst/>
                          <a:latin typeface="Times New Roman" pitchFamily="18" charset="0"/>
                          <a:cs typeface="Times New Roman" pitchFamily="18" charset="0"/>
                        </a:rPr>
                        <a:t>‑</a:t>
                      </a:r>
                      <a:r>
                        <a:rPr lang="pt-BR" sz="2000" b="1" baseline="-25000" dirty="0">
                          <a:effectLst/>
                          <a:latin typeface="Times New Roman" pitchFamily="18" charset="0"/>
                          <a:cs typeface="Times New Roman" pitchFamily="18" charset="0"/>
                        </a:rPr>
                        <a:t>CH4</a:t>
                      </a:r>
                      <a:r>
                        <a:rPr lang="pt-BR" sz="2000" b="1" dirty="0" smtClean="0">
                          <a:effectLst/>
                          <a:latin typeface="Times New Roman" pitchFamily="18" charset="0"/>
                          <a:cs typeface="Times New Roman" pitchFamily="18" charset="0"/>
                        </a:rPr>
                        <a:t>)</a:t>
                      </a:r>
                      <a:endParaRPr lang="pt-BR" sz="2000" b="1"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algn="ctr">
                        <a:lnSpc>
                          <a:spcPct val="115000"/>
                        </a:lnSpc>
                        <a:spcAft>
                          <a:spcPts val="0"/>
                        </a:spcAft>
                        <a:tabLst>
                          <a:tab pos="1504950" algn="l"/>
                          <a:tab pos="1663700" algn="ctr"/>
                        </a:tabLst>
                      </a:pPr>
                      <a:r>
                        <a:rPr lang="pt-BR" sz="2000" b="1" dirty="0" smtClean="0">
                          <a:effectLst/>
                          <a:latin typeface="Times New Roman" pitchFamily="18" charset="0"/>
                          <a:cs typeface="Times New Roman" pitchFamily="18" charset="0"/>
                        </a:rPr>
                        <a:t>393,4 m³.dia</a:t>
                      </a:r>
                      <a:r>
                        <a:rPr lang="pt-BR" sz="2000" b="1" baseline="30000" dirty="0" smtClean="0">
                          <a:effectLst/>
                          <a:latin typeface="Times New Roman" pitchFamily="18" charset="0"/>
                          <a:cs typeface="Times New Roman" pitchFamily="18" charset="0"/>
                        </a:rPr>
                        <a:t>-1</a:t>
                      </a:r>
                      <a:endParaRPr lang="pt-BR"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758">
                <a:tc>
                  <a:txBody>
                    <a:bodyPr/>
                    <a:lstStyle/>
                    <a:p>
                      <a:pPr marL="90170" algn="ctr">
                        <a:lnSpc>
                          <a:spcPct val="115000"/>
                        </a:lnSpc>
                        <a:spcAft>
                          <a:spcPts val="0"/>
                        </a:spcAft>
                      </a:pPr>
                      <a:r>
                        <a:rPr lang="pt-BR" sz="2000" b="1" dirty="0">
                          <a:effectLst/>
                          <a:latin typeface="Times New Roman" pitchFamily="18" charset="0"/>
                          <a:cs typeface="Times New Roman" pitchFamily="18" charset="0"/>
                        </a:rPr>
                        <a:t> </a:t>
                      </a:r>
                      <a:r>
                        <a:rPr lang="pt-BR" sz="2000" b="1" dirty="0" smtClean="0">
                          <a:effectLst/>
                          <a:latin typeface="Times New Roman" pitchFamily="18" charset="0"/>
                          <a:cs typeface="Times New Roman" pitchFamily="18" charset="0"/>
                        </a:rPr>
                        <a:t>Vazão </a:t>
                      </a:r>
                      <a:r>
                        <a:rPr lang="pt-BR" sz="2000" b="1" dirty="0">
                          <a:effectLst/>
                          <a:latin typeface="Times New Roman" pitchFamily="18" charset="0"/>
                          <a:cs typeface="Times New Roman" pitchFamily="18" charset="0"/>
                        </a:rPr>
                        <a:t>disponível (</a:t>
                      </a:r>
                      <a:r>
                        <a:rPr lang="pt-BR" sz="2000" b="1" dirty="0" err="1">
                          <a:effectLst/>
                          <a:latin typeface="Times New Roman" pitchFamily="18" charset="0"/>
                          <a:cs typeface="Times New Roman" pitchFamily="18" charset="0"/>
                        </a:rPr>
                        <a:t>Q</a:t>
                      </a:r>
                      <a:r>
                        <a:rPr lang="pt-BR" sz="2000" b="1" baseline="-25000" dirty="0" err="1">
                          <a:effectLst/>
                          <a:latin typeface="Times New Roman" pitchFamily="18" charset="0"/>
                          <a:cs typeface="Times New Roman" pitchFamily="18" charset="0"/>
                        </a:rPr>
                        <a:t>Real</a:t>
                      </a:r>
                      <a:r>
                        <a:rPr lang="en-US" sz="2000" b="1" baseline="-25000" dirty="0">
                          <a:effectLst/>
                          <a:latin typeface="Times New Roman" pitchFamily="18" charset="0"/>
                          <a:cs typeface="Times New Roman" pitchFamily="18" charset="0"/>
                        </a:rPr>
                        <a:t>‑</a:t>
                      </a:r>
                      <a:r>
                        <a:rPr lang="pt-BR" sz="2000" b="1" baseline="-25000" dirty="0">
                          <a:effectLst/>
                          <a:latin typeface="Times New Roman" pitchFamily="18" charset="0"/>
                          <a:cs typeface="Times New Roman" pitchFamily="18" charset="0"/>
                        </a:rPr>
                        <a:t>CH4</a:t>
                      </a:r>
                      <a:r>
                        <a:rPr lang="pt-BR" sz="2000" b="1" dirty="0" smtClean="0">
                          <a:effectLst/>
                          <a:latin typeface="Times New Roman" pitchFamily="18" charset="0"/>
                          <a:cs typeface="Times New Roman" pitchFamily="18" charset="0"/>
                        </a:rPr>
                        <a:t>)</a:t>
                      </a:r>
                      <a:endParaRPr lang="pt-BR" sz="2000" b="1"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algn="ctr">
                        <a:lnSpc>
                          <a:spcPct val="115000"/>
                        </a:lnSpc>
                        <a:spcAft>
                          <a:spcPts val="0"/>
                        </a:spcAft>
                      </a:pPr>
                      <a:r>
                        <a:rPr lang="pt-BR" sz="2000" b="1" dirty="0" smtClean="0">
                          <a:effectLst/>
                          <a:latin typeface="Times New Roman" pitchFamily="18" charset="0"/>
                          <a:cs typeface="Times New Roman" pitchFamily="18" charset="0"/>
                        </a:rPr>
                        <a:t>1.706,9 </a:t>
                      </a:r>
                      <a:r>
                        <a:rPr lang="pt-BR" sz="2000" b="1" dirty="0">
                          <a:effectLst/>
                          <a:latin typeface="Times New Roman" pitchFamily="18" charset="0"/>
                          <a:cs typeface="Times New Roman" pitchFamily="18" charset="0"/>
                        </a:rPr>
                        <a:t>m³.dia</a:t>
                      </a:r>
                      <a:r>
                        <a:rPr lang="pt-BR" sz="2000" b="1" baseline="30000" dirty="0">
                          <a:effectLst/>
                          <a:latin typeface="Times New Roman" pitchFamily="18" charset="0"/>
                          <a:cs typeface="Times New Roman" pitchFamily="18" charset="0"/>
                        </a:rPr>
                        <a:t>-1</a:t>
                      </a:r>
                      <a:endParaRPr lang="pt-BR"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534">
                <a:tc>
                  <a:txBody>
                    <a:bodyPr/>
                    <a:lstStyle/>
                    <a:p>
                      <a:pPr marL="90170" algn="ctr">
                        <a:lnSpc>
                          <a:spcPct val="115000"/>
                        </a:lnSpc>
                        <a:spcAft>
                          <a:spcPts val="0"/>
                        </a:spcAft>
                      </a:pPr>
                      <a:r>
                        <a:rPr lang="pt-BR" sz="2000" b="1" dirty="0">
                          <a:effectLst/>
                          <a:latin typeface="Times New Roman" pitchFamily="18" charset="0"/>
                          <a:cs typeface="Times New Roman" pitchFamily="18" charset="0"/>
                        </a:rPr>
                        <a:t> </a:t>
                      </a:r>
                      <a:r>
                        <a:rPr lang="pt-BR" sz="2000" b="1" dirty="0" smtClean="0">
                          <a:effectLst/>
                          <a:latin typeface="Times New Roman" pitchFamily="18" charset="0"/>
                          <a:cs typeface="Times New Roman" pitchFamily="18" charset="0"/>
                        </a:rPr>
                        <a:t>Vazão </a:t>
                      </a:r>
                      <a:r>
                        <a:rPr lang="pt-BR" sz="2000" b="1" dirty="0">
                          <a:effectLst/>
                          <a:latin typeface="Times New Roman" pitchFamily="18" charset="0"/>
                          <a:cs typeface="Times New Roman" pitchFamily="18" charset="0"/>
                        </a:rPr>
                        <a:t>disponível normalizada (Q</a:t>
                      </a:r>
                      <a:r>
                        <a:rPr lang="pt-BR" sz="2000" b="1" baseline="-25000" dirty="0">
                          <a:effectLst/>
                          <a:latin typeface="Times New Roman" pitchFamily="18" charset="0"/>
                          <a:cs typeface="Times New Roman" pitchFamily="18" charset="0"/>
                        </a:rPr>
                        <a:t>N</a:t>
                      </a:r>
                      <a:r>
                        <a:rPr lang="en-US" sz="2000" b="1" baseline="-25000" dirty="0">
                          <a:effectLst/>
                          <a:latin typeface="Times New Roman" pitchFamily="18" charset="0"/>
                          <a:cs typeface="Times New Roman" pitchFamily="18" charset="0"/>
                        </a:rPr>
                        <a:t>‑</a:t>
                      </a:r>
                      <a:r>
                        <a:rPr lang="pt-BR" sz="2000" b="1" baseline="-25000" dirty="0">
                          <a:effectLst/>
                          <a:latin typeface="Times New Roman" pitchFamily="18" charset="0"/>
                          <a:cs typeface="Times New Roman" pitchFamily="18" charset="0"/>
                        </a:rPr>
                        <a:t>Real</a:t>
                      </a:r>
                      <a:r>
                        <a:rPr lang="en-US" sz="2000" b="1" baseline="-25000" dirty="0">
                          <a:effectLst/>
                          <a:latin typeface="Times New Roman" pitchFamily="18" charset="0"/>
                          <a:cs typeface="Times New Roman" pitchFamily="18" charset="0"/>
                        </a:rPr>
                        <a:t>‑</a:t>
                      </a:r>
                      <a:r>
                        <a:rPr lang="pt-BR" sz="2000" b="1" baseline="-25000" dirty="0">
                          <a:effectLst/>
                          <a:latin typeface="Times New Roman" pitchFamily="18" charset="0"/>
                          <a:cs typeface="Times New Roman" pitchFamily="18" charset="0"/>
                        </a:rPr>
                        <a:t>CH4</a:t>
                      </a:r>
                      <a:r>
                        <a:rPr lang="pt-BR" sz="2000" b="1" dirty="0" smtClean="0">
                          <a:effectLst/>
                          <a:latin typeface="Times New Roman" pitchFamily="18" charset="0"/>
                          <a:cs typeface="Times New Roman" pitchFamily="18" charset="0"/>
                        </a:rPr>
                        <a:t>)</a:t>
                      </a:r>
                      <a:endParaRPr lang="pt-BR" sz="2000" b="1"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algn="ctr">
                        <a:lnSpc>
                          <a:spcPct val="115000"/>
                        </a:lnSpc>
                        <a:spcAft>
                          <a:spcPts val="0"/>
                        </a:spcAft>
                      </a:pPr>
                      <a:r>
                        <a:rPr lang="pt-BR" sz="2000" b="1" dirty="0" smtClean="0">
                          <a:effectLst/>
                          <a:latin typeface="Times New Roman" pitchFamily="18" charset="0"/>
                          <a:cs typeface="Times New Roman" pitchFamily="18" charset="0"/>
                        </a:rPr>
                        <a:t>1.553,3 </a:t>
                      </a:r>
                      <a:r>
                        <a:rPr lang="pt-BR" sz="2000" b="1" dirty="0">
                          <a:effectLst/>
                          <a:latin typeface="Times New Roman" pitchFamily="18" charset="0"/>
                          <a:cs typeface="Times New Roman" pitchFamily="18" charset="0"/>
                        </a:rPr>
                        <a:t>Nm³.dia</a:t>
                      </a:r>
                      <a:r>
                        <a:rPr lang="pt-BR" sz="2000" b="1" baseline="30000" dirty="0">
                          <a:effectLst/>
                          <a:latin typeface="Times New Roman" pitchFamily="18" charset="0"/>
                          <a:cs typeface="Times New Roman" pitchFamily="18" charset="0"/>
                        </a:rPr>
                        <a:t>-1</a:t>
                      </a:r>
                      <a:endParaRPr lang="pt-BR"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7516">
                <a:tc>
                  <a:txBody>
                    <a:bodyPr/>
                    <a:lstStyle/>
                    <a:p>
                      <a:pPr marL="90170" algn="ctr">
                        <a:lnSpc>
                          <a:spcPct val="115000"/>
                        </a:lnSpc>
                        <a:spcAft>
                          <a:spcPts val="0"/>
                        </a:spcAft>
                      </a:pPr>
                      <a:r>
                        <a:rPr lang="pt-BR" sz="2000" b="1" dirty="0">
                          <a:effectLst/>
                          <a:latin typeface="Times New Roman" pitchFamily="18" charset="0"/>
                          <a:cs typeface="Times New Roman" pitchFamily="18" charset="0"/>
                        </a:rPr>
                        <a:t> </a:t>
                      </a:r>
                      <a:r>
                        <a:rPr lang="pt-BR" sz="2000" b="1" dirty="0" smtClean="0">
                          <a:effectLst/>
                          <a:latin typeface="Times New Roman" pitchFamily="18" charset="0"/>
                          <a:cs typeface="Times New Roman" pitchFamily="18" charset="0"/>
                        </a:rPr>
                        <a:t>Poder </a:t>
                      </a:r>
                      <a:r>
                        <a:rPr lang="pt-BR" sz="2000" b="1" dirty="0">
                          <a:effectLst/>
                          <a:latin typeface="Times New Roman" pitchFamily="18" charset="0"/>
                          <a:cs typeface="Times New Roman" pitchFamily="18" charset="0"/>
                        </a:rPr>
                        <a:t>calorífico inferior disponível do CH</a:t>
                      </a:r>
                      <a:r>
                        <a:rPr lang="pt-BR" sz="2000" b="1" baseline="-25000" dirty="0">
                          <a:effectLst/>
                          <a:latin typeface="Times New Roman" pitchFamily="18" charset="0"/>
                          <a:cs typeface="Times New Roman" pitchFamily="18" charset="0"/>
                        </a:rPr>
                        <a:t>4</a:t>
                      </a:r>
                      <a:r>
                        <a:rPr lang="pt-BR" sz="2000" b="1" dirty="0">
                          <a:effectLst/>
                          <a:latin typeface="Times New Roman" pitchFamily="18" charset="0"/>
                          <a:cs typeface="Times New Roman" pitchFamily="18" charset="0"/>
                        </a:rPr>
                        <a:t> (PCI</a:t>
                      </a:r>
                      <a:r>
                        <a:rPr lang="pt-BR" sz="2000" b="1" baseline="-25000" dirty="0">
                          <a:effectLst/>
                          <a:latin typeface="Times New Roman" pitchFamily="18" charset="0"/>
                          <a:cs typeface="Times New Roman" pitchFamily="18" charset="0"/>
                        </a:rPr>
                        <a:t>D</a:t>
                      </a:r>
                      <a:r>
                        <a:rPr lang="pt-BR" sz="2000" b="1" dirty="0" smtClean="0">
                          <a:effectLst/>
                          <a:latin typeface="Times New Roman" pitchFamily="18" charset="0"/>
                          <a:cs typeface="Times New Roman" pitchFamily="18" charset="0"/>
                        </a:rPr>
                        <a:t>)</a:t>
                      </a:r>
                      <a:endParaRPr lang="pt-BR" sz="2000" b="1"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algn="ctr">
                        <a:lnSpc>
                          <a:spcPct val="115000"/>
                        </a:lnSpc>
                        <a:spcAft>
                          <a:spcPts val="0"/>
                        </a:spcAft>
                        <a:tabLst>
                          <a:tab pos="1504950" algn="l"/>
                          <a:tab pos="1663700" algn="ctr"/>
                        </a:tabLst>
                      </a:pPr>
                      <a:endParaRPr lang="pt-BR" sz="800" b="1" dirty="0" smtClean="0">
                        <a:effectLst/>
                        <a:latin typeface="Times New Roman" pitchFamily="18" charset="0"/>
                        <a:cs typeface="Times New Roman" pitchFamily="18" charset="0"/>
                      </a:endParaRPr>
                    </a:p>
                    <a:p>
                      <a:pPr marL="90170" algn="ctr">
                        <a:lnSpc>
                          <a:spcPct val="115000"/>
                        </a:lnSpc>
                        <a:spcAft>
                          <a:spcPts val="0"/>
                        </a:spcAft>
                        <a:tabLst>
                          <a:tab pos="1504950" algn="l"/>
                          <a:tab pos="1663700" algn="ctr"/>
                        </a:tabLst>
                      </a:pPr>
                      <a:r>
                        <a:rPr lang="pt-BR" sz="2000" b="1" dirty="0" smtClean="0">
                          <a:effectLst/>
                          <a:latin typeface="Times New Roman" pitchFamily="18" charset="0"/>
                          <a:cs typeface="Times New Roman" pitchFamily="18" charset="0"/>
                        </a:rPr>
                        <a:t>6,48 </a:t>
                      </a:r>
                      <a:r>
                        <a:rPr lang="pt-BR" sz="2000" b="1" dirty="0">
                          <a:effectLst/>
                          <a:latin typeface="Times New Roman" pitchFamily="18" charset="0"/>
                          <a:cs typeface="Times New Roman" pitchFamily="18" charset="0"/>
                        </a:rPr>
                        <a:t>kWh.Nm</a:t>
                      </a:r>
                      <a:r>
                        <a:rPr lang="pt-BR" sz="2000" b="1" baseline="30000" dirty="0">
                          <a:effectLst/>
                          <a:latin typeface="Times New Roman" pitchFamily="18" charset="0"/>
                          <a:cs typeface="Times New Roman" pitchFamily="18" charset="0"/>
                        </a:rPr>
                        <a:t>-</a:t>
                      </a:r>
                      <a:r>
                        <a:rPr lang="pt-BR" sz="2000" b="1" dirty="0">
                          <a:effectLst/>
                          <a:latin typeface="Times New Roman" pitchFamily="18" charset="0"/>
                          <a:cs typeface="Times New Roman" pitchFamily="18" charset="0"/>
                        </a:rPr>
                        <a:t>³ *</a:t>
                      </a:r>
                      <a:endParaRPr lang="pt-BR"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534">
                <a:tc>
                  <a:txBody>
                    <a:bodyPr/>
                    <a:lstStyle/>
                    <a:p>
                      <a:pPr marL="90170" algn="ctr">
                        <a:lnSpc>
                          <a:spcPct val="115000"/>
                        </a:lnSpc>
                        <a:spcAft>
                          <a:spcPts val="0"/>
                        </a:spcAft>
                      </a:pPr>
                      <a:r>
                        <a:rPr lang="pt-BR" sz="2000" b="1" dirty="0">
                          <a:effectLst/>
                          <a:latin typeface="Times New Roman" pitchFamily="18" charset="0"/>
                          <a:cs typeface="Times New Roman" pitchFamily="18" charset="0"/>
                        </a:rPr>
                        <a:t> </a:t>
                      </a:r>
                      <a:r>
                        <a:rPr lang="pt-BR" sz="2000" b="1" dirty="0" smtClean="0">
                          <a:effectLst/>
                          <a:latin typeface="Times New Roman" pitchFamily="18" charset="0"/>
                          <a:cs typeface="Times New Roman" pitchFamily="18" charset="0"/>
                        </a:rPr>
                        <a:t>Potencial Elétrico</a:t>
                      </a:r>
                      <a:r>
                        <a:rPr lang="pt-BR" sz="2000" b="1" baseline="0" dirty="0" smtClean="0">
                          <a:effectLst/>
                          <a:latin typeface="Times New Roman" pitchFamily="18" charset="0"/>
                          <a:cs typeface="Times New Roman" pitchFamily="18" charset="0"/>
                        </a:rPr>
                        <a:t> </a:t>
                      </a:r>
                      <a:r>
                        <a:rPr lang="pt-BR" sz="2000" b="1" dirty="0" smtClean="0">
                          <a:effectLst/>
                          <a:latin typeface="Times New Roman" pitchFamily="18" charset="0"/>
                          <a:cs typeface="Times New Roman" pitchFamily="18" charset="0"/>
                        </a:rPr>
                        <a:t>Disponível </a:t>
                      </a:r>
                      <a:r>
                        <a:rPr lang="pt-BR" sz="2000" b="1" dirty="0">
                          <a:effectLst/>
                          <a:latin typeface="Times New Roman" pitchFamily="18" charset="0"/>
                          <a:cs typeface="Times New Roman" pitchFamily="18" charset="0"/>
                        </a:rPr>
                        <a:t>(P</a:t>
                      </a:r>
                      <a:r>
                        <a:rPr lang="pt-BR" sz="2000" b="1" baseline="-25000" dirty="0">
                          <a:effectLst/>
                          <a:latin typeface="Times New Roman" pitchFamily="18" charset="0"/>
                          <a:cs typeface="Times New Roman" pitchFamily="18" charset="0"/>
                        </a:rPr>
                        <a:t>E</a:t>
                      </a:r>
                      <a:r>
                        <a:rPr lang="pt-BR" sz="2000" b="1" dirty="0" smtClean="0">
                          <a:effectLst/>
                          <a:latin typeface="Times New Roman" pitchFamily="18" charset="0"/>
                          <a:cs typeface="Times New Roman" pitchFamily="18" charset="0"/>
                        </a:rPr>
                        <a:t>)</a:t>
                      </a:r>
                      <a:endParaRPr lang="pt-BR" sz="2000" b="1"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90170" algn="ctr">
                        <a:lnSpc>
                          <a:spcPct val="115000"/>
                        </a:lnSpc>
                        <a:spcAft>
                          <a:spcPts val="0"/>
                        </a:spcAft>
                        <a:tabLst>
                          <a:tab pos="1504950" algn="l"/>
                          <a:tab pos="1663700" algn="ctr"/>
                        </a:tabLst>
                      </a:pPr>
                      <a:r>
                        <a:rPr lang="pt-BR" sz="2000" b="1" dirty="0" smtClean="0">
                          <a:effectLst/>
                          <a:latin typeface="Times New Roman" pitchFamily="18" charset="0"/>
                          <a:cs typeface="Times New Roman" pitchFamily="18" charset="0"/>
                        </a:rPr>
                        <a:t>2.514,9 </a:t>
                      </a:r>
                      <a:r>
                        <a:rPr lang="pt-BR" sz="2000" b="1" dirty="0">
                          <a:effectLst/>
                          <a:latin typeface="Times New Roman" pitchFamily="18" charset="0"/>
                          <a:cs typeface="Times New Roman" pitchFamily="18" charset="0"/>
                        </a:rPr>
                        <a:t>kWh.dia</a:t>
                      </a:r>
                      <a:r>
                        <a:rPr lang="pt-BR" sz="2000" b="1" baseline="30000" dirty="0">
                          <a:effectLst/>
                          <a:latin typeface="Times New Roman" pitchFamily="18" charset="0"/>
                          <a:cs typeface="Times New Roman" pitchFamily="18" charset="0"/>
                        </a:rPr>
                        <a:t>-1</a:t>
                      </a:r>
                      <a:endParaRPr lang="pt-BR" sz="20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9" name="Retângulo 8">
            <a:extLst>
              <a:ext uri="{FF2B5EF4-FFF2-40B4-BE49-F238E27FC236}"/>
            </a:extLst>
          </p:cNvPr>
          <p:cNvSpPr/>
          <p:nvPr/>
        </p:nvSpPr>
        <p:spPr>
          <a:xfrm>
            <a:off x="155575" y="4869160"/>
            <a:ext cx="8880921" cy="486787"/>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Tree>
    <p:extLst>
      <p:ext uri="{BB962C8B-B14F-4D97-AF65-F5344CB8AC3E}">
        <p14:creationId xmlns:p14="http://schemas.microsoft.com/office/powerpoint/2010/main" val="276916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666948" y="-171400"/>
            <a:ext cx="7937500" cy="990600"/>
          </a:xfrm>
        </p:spPr>
        <p:txBody>
          <a:bodyPr vert="horz" lIns="91440" tIns="45720" rIns="91440" bIns="45720" rtlCol="0" anchor="ctr">
            <a:normAutofit/>
            <a:scene3d>
              <a:camera prst="orthographicFront"/>
              <a:lightRig rig="threePt" dir="t"/>
            </a:scene3d>
            <a:sp3d extrusionH="57150">
              <a:bevelT w="38100" h="38100"/>
            </a:sp3d>
          </a:bodyPr>
          <a:lstStyle/>
          <a:p>
            <a:r>
              <a:rPr lang="pt-BR" sz="40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RESULTADOS</a:t>
            </a:r>
          </a:p>
        </p:txBody>
      </p:sp>
      <p:sp>
        <p:nvSpPr>
          <p:cNvPr id="27651" name="Espaço Reservado para Número de Slid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pPr>
            <a:fld id="{CB393BFF-A016-4DAF-AC94-E482791796A8}" type="slidenum">
              <a:rPr lang="pt-BR" altLang="pt-BR" sz="1200">
                <a:solidFill>
                  <a:srgbClr val="FFFFFF"/>
                </a:solidFill>
                <a:latin typeface="Tw Cen MT" pitchFamily="34" charset="0"/>
              </a:rPr>
              <a:pPr>
                <a:lnSpc>
                  <a:spcPct val="80000"/>
                </a:lnSpc>
              </a:pPr>
              <a:t>17</a:t>
            </a:fld>
            <a:endParaRPr lang="pt-BR" altLang="pt-BR" sz="1200">
              <a:solidFill>
                <a:srgbClr val="FFFFFF"/>
              </a:solidFill>
              <a:latin typeface="Tw Cen MT" pitchFamily="34" charset="0"/>
            </a:endParaRPr>
          </a:p>
        </p:txBody>
      </p:sp>
      <p:sp>
        <p:nvSpPr>
          <p:cNvPr id="27652" name="AutoShape 6" descr="https://encrypted-tbn1.gstatic.com/images?q=tbn:ANd9GcTEyE6F02oNAUL_gLN2gaNzySKuge6kKhtQSabGC5ND6QBlqAnfZ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
        <p:nvSpPr>
          <p:cNvPr id="10" name="Retângulo 8"/>
          <p:cNvSpPr>
            <a:spLocks noChangeArrowheads="1"/>
          </p:cNvSpPr>
          <p:nvPr/>
        </p:nvSpPr>
        <p:spPr bwMode="auto">
          <a:xfrm>
            <a:off x="155574" y="5065365"/>
            <a:ext cx="873690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pt-BR" altLang="pt-BR" sz="1400" b="1" dirty="0">
                <a:solidFill>
                  <a:srgbClr val="002060"/>
                </a:solidFill>
                <a:latin typeface="Times New Roman" pitchFamily="18" charset="0"/>
                <a:cs typeface="Times New Roman" pitchFamily="18" charset="0"/>
              </a:rPr>
              <a:t>Figura 7 – </a:t>
            </a:r>
            <a:r>
              <a:rPr lang="pt-BR" altLang="pt-BR" sz="1400" dirty="0">
                <a:solidFill>
                  <a:srgbClr val="002060"/>
                </a:solidFill>
                <a:latin typeface="Times New Roman" pitchFamily="18" charset="0"/>
                <a:cs typeface="Times New Roman" pitchFamily="18" charset="0"/>
              </a:rPr>
              <a:t>Consumos e Despesas com Energia Elétrica da ETE </a:t>
            </a:r>
            <a:r>
              <a:rPr lang="pt-BR" altLang="pt-BR" sz="1400" dirty="0" smtClean="0">
                <a:solidFill>
                  <a:srgbClr val="002060"/>
                </a:solidFill>
                <a:latin typeface="Times New Roman" pitchFamily="18" charset="0"/>
                <a:cs typeface="Times New Roman" pitchFamily="18" charset="0"/>
              </a:rPr>
              <a:t>analisada durante </a:t>
            </a:r>
            <a:r>
              <a:rPr lang="pt-BR" altLang="pt-BR" sz="1400" dirty="0">
                <a:solidFill>
                  <a:srgbClr val="002060"/>
                </a:solidFill>
                <a:latin typeface="Times New Roman" pitchFamily="18" charset="0"/>
                <a:cs typeface="Times New Roman" pitchFamily="18" charset="0"/>
              </a:rPr>
              <a:t>o período de janeiro e julho de 2016. Fonte: EMBASA (Adaptado).</a:t>
            </a:r>
            <a:endParaRPr lang="pt-BR" altLang="pt-BR" sz="1400" i="1" dirty="0">
              <a:solidFill>
                <a:srgbClr val="002060"/>
              </a:solidFill>
              <a:latin typeface="Times New Roman" pitchFamily="18" charset="0"/>
              <a:cs typeface="Times New Roman" pitchFamily="18" charset="0"/>
            </a:endParaRPr>
          </a:p>
        </p:txBody>
      </p:sp>
      <p:graphicFrame>
        <p:nvGraphicFramePr>
          <p:cNvPr id="11" name="Gráfico 10"/>
          <p:cNvGraphicFramePr/>
          <p:nvPr>
            <p:extLst>
              <p:ext uri="{D42A27DB-BD31-4B8C-83A1-F6EECF244321}">
                <p14:modId xmlns:p14="http://schemas.microsoft.com/office/powerpoint/2010/main" val="1877433978"/>
              </p:ext>
            </p:extLst>
          </p:nvPr>
        </p:nvGraphicFramePr>
        <p:xfrm>
          <a:off x="155575" y="620688"/>
          <a:ext cx="8736905" cy="44767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6225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extLst>
          </p:cNvPr>
          <p:cNvSpPr txBox="1">
            <a:spLocks/>
          </p:cNvSpPr>
          <p:nvPr/>
        </p:nvSpPr>
        <p:spPr>
          <a:xfrm>
            <a:off x="2267744" y="-27384"/>
            <a:ext cx="4728516"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defPPr>
              <a:defRPr lang="pt-BR"/>
            </a:defPPr>
            <a:lvl1pPr algn="ctr">
              <a:spcBef>
                <a:spcPct val="0"/>
              </a:spcBef>
              <a:buNone/>
              <a:defRPr sz="4400" b="1">
                <a:solidFill>
                  <a:srgbClr val="0099FF"/>
                </a:solidFill>
                <a:effectLst>
                  <a:outerShdw blurRad="38100" dist="38100" dir="2700000" algn="tl">
                    <a:srgbClr val="000000">
                      <a:alpha val="43137"/>
                    </a:srgbClr>
                  </a:outerShdw>
                </a:effectLst>
                <a:latin typeface="+mj-lt"/>
                <a:ea typeface="+mj-ea"/>
                <a:cs typeface="+mj-cs"/>
              </a:defRPr>
            </a:lvl1pPr>
          </a:lstStyle>
          <a:p>
            <a:r>
              <a:rPr lang="pt-BR" altLang="pt-BR" sz="4000" dirty="0" smtClean="0">
                <a:solidFill>
                  <a:schemeClr val="accent1">
                    <a:lumMod val="75000"/>
                  </a:schemeClr>
                </a:solidFill>
                <a:latin typeface="Times New Roman" pitchFamily="18" charset="0"/>
                <a:cs typeface="Times New Roman" pitchFamily="18" charset="0"/>
              </a:rPr>
              <a:t>RESULTADOS</a:t>
            </a:r>
            <a:endParaRPr lang="pt-BR" altLang="pt-BR" sz="4000" dirty="0">
              <a:solidFill>
                <a:schemeClr val="accent1">
                  <a:lumMod val="75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535" t="19215" r="29002" b="78140"/>
          <a:stretch/>
        </p:blipFill>
        <p:spPr bwMode="auto">
          <a:xfrm>
            <a:off x="0" y="836712"/>
            <a:ext cx="9144000" cy="2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Tabela 20">
            <a:extLst>
              <a:ext uri="{FF2B5EF4-FFF2-40B4-BE49-F238E27FC236}"/>
            </a:extLst>
          </p:cNvPr>
          <p:cNvGraphicFramePr>
            <a:graphicFrameLocks noGrp="1"/>
          </p:cNvGraphicFramePr>
          <p:nvPr>
            <p:extLst>
              <p:ext uri="{D42A27DB-BD31-4B8C-83A1-F6EECF244321}">
                <p14:modId xmlns:p14="http://schemas.microsoft.com/office/powerpoint/2010/main" val="324576859"/>
              </p:ext>
            </p:extLst>
          </p:nvPr>
        </p:nvGraphicFramePr>
        <p:xfrm>
          <a:off x="277887" y="1700808"/>
          <a:ext cx="5518249" cy="2226575"/>
        </p:xfrm>
        <a:graphic>
          <a:graphicData uri="http://schemas.openxmlformats.org/drawingml/2006/table">
            <a:tbl>
              <a:tblPr>
                <a:tableStyleId>{775DCB02-9BB8-47FD-8907-85C794F793BA}</a:tableStyleId>
              </a:tblPr>
              <a:tblGrid>
                <a:gridCol w="3929662">
                  <a:extLst>
                    <a:ext uri="{9D8B030D-6E8A-4147-A177-3AD203B41FA5}"/>
                  </a:extLst>
                </a:gridCol>
                <a:gridCol w="1588587">
                  <a:extLst>
                    <a:ext uri="{9D8B030D-6E8A-4147-A177-3AD203B41FA5}"/>
                  </a:extLst>
                </a:gridCol>
              </a:tblGrid>
              <a:tr h="398496">
                <a:tc gridSpan="2">
                  <a:txBody>
                    <a:bodyPr/>
                    <a:lstStyle/>
                    <a:p>
                      <a:pPr algn="ctr" fontAlgn="b"/>
                      <a:endParaRPr lang="pt-BR" sz="900" b="1" u="none" strike="noStrike" dirty="0" smtClean="0">
                        <a:solidFill>
                          <a:srgbClr val="002060"/>
                        </a:solidFill>
                        <a:latin typeface="Times New Roman" pitchFamily="18" charset="0"/>
                        <a:cs typeface="Times New Roman" pitchFamily="18" charset="0"/>
                      </a:endParaRPr>
                    </a:p>
                    <a:p>
                      <a:pPr algn="ctr" fontAlgn="b"/>
                      <a:r>
                        <a:rPr lang="pt-BR" sz="2400" b="1" u="none" strike="noStrike" dirty="0" smtClean="0">
                          <a:solidFill>
                            <a:srgbClr val="002060"/>
                          </a:solidFill>
                          <a:latin typeface="Times New Roman" pitchFamily="18" charset="0"/>
                          <a:cs typeface="Times New Roman" pitchFamily="18" charset="0"/>
                        </a:rPr>
                        <a:t>ETE ANALISADA</a:t>
                      </a:r>
                    </a:p>
                    <a:p>
                      <a:pPr algn="ctr" fontAlgn="b"/>
                      <a:endParaRPr lang="pt-BR" sz="1400" b="1" u="none" strike="noStrike" dirty="0">
                        <a:solidFill>
                          <a:srgbClr val="002060"/>
                        </a:solidFill>
                        <a:latin typeface="Times New Roman" pitchFamily="18" charset="0"/>
                        <a:cs typeface="Times New Roman" pitchFamily="18" charset="0"/>
                      </a:endParaRPr>
                    </a:p>
                  </a:txBody>
                  <a:tcPr marL="0" marR="0" marT="0" marB="0" anchor="b"/>
                </a:tc>
                <a:tc hMerge="1">
                  <a:txBody>
                    <a:bodyPr/>
                    <a:lstStyle/>
                    <a:p>
                      <a:endParaRPr lang="pt-BR"/>
                    </a:p>
                  </a:txBody>
                  <a:tcPr/>
                </a:tc>
                <a:extLst>
                  <a:ext uri="{0D108BD9-81ED-4DB2-BD59-A6C34878D82A}"/>
                </a:extLst>
              </a:tr>
              <a:tr h="611135">
                <a:tc>
                  <a:txBody>
                    <a:bodyPr/>
                    <a:lstStyle/>
                    <a:p>
                      <a:pPr algn="ctr" fontAlgn="ctr"/>
                      <a:r>
                        <a:rPr lang="pt-BR" sz="2000" b="1" u="none" strike="noStrike" dirty="0">
                          <a:solidFill>
                            <a:srgbClr val="002060"/>
                          </a:solidFill>
                          <a:latin typeface="Times New Roman" pitchFamily="18" charset="0"/>
                          <a:cs typeface="Times New Roman" pitchFamily="18" charset="0"/>
                        </a:rPr>
                        <a:t>Consumo </a:t>
                      </a:r>
                      <a:r>
                        <a:rPr lang="pt-BR" sz="2000" b="1" u="none" strike="noStrike" dirty="0" smtClean="0">
                          <a:solidFill>
                            <a:srgbClr val="002060"/>
                          </a:solidFill>
                          <a:latin typeface="Times New Roman" pitchFamily="18" charset="0"/>
                          <a:cs typeface="Times New Roman" pitchFamily="18" charset="0"/>
                        </a:rPr>
                        <a:t>Médio </a:t>
                      </a:r>
                      <a:r>
                        <a:rPr lang="pt-BR" sz="2000" b="1" u="none" strike="noStrike" dirty="0">
                          <a:solidFill>
                            <a:srgbClr val="002060"/>
                          </a:solidFill>
                          <a:latin typeface="Times New Roman" pitchFamily="18" charset="0"/>
                          <a:cs typeface="Times New Roman" pitchFamily="18" charset="0"/>
                        </a:rPr>
                        <a:t>(kWh.mês</a:t>
                      </a:r>
                      <a:r>
                        <a:rPr lang="pt-BR" sz="2000" b="1" u="none" strike="noStrike" baseline="30000" dirty="0">
                          <a:solidFill>
                            <a:srgbClr val="002060"/>
                          </a:solidFill>
                          <a:latin typeface="Times New Roman" pitchFamily="18" charset="0"/>
                          <a:cs typeface="Times New Roman" pitchFamily="18" charset="0"/>
                        </a:rPr>
                        <a:t>-1</a:t>
                      </a:r>
                      <a:r>
                        <a:rPr lang="pt-BR" sz="2000" b="1" u="none" strike="noStrike" dirty="0" smtClean="0">
                          <a:solidFill>
                            <a:srgbClr val="002060"/>
                          </a:solidFill>
                          <a:latin typeface="Times New Roman" pitchFamily="18" charset="0"/>
                          <a:cs typeface="Times New Roman" pitchFamily="18" charset="0"/>
                        </a:rPr>
                        <a:t>)</a:t>
                      </a:r>
                      <a:r>
                        <a:rPr lang="pt-BR" sz="2000" b="1" u="none" strike="noStrike" baseline="0" dirty="0" smtClean="0">
                          <a:solidFill>
                            <a:srgbClr val="002060"/>
                          </a:solidFill>
                          <a:latin typeface="Times New Roman" pitchFamily="18" charset="0"/>
                          <a:cs typeface="Times New Roman" pitchFamily="18" charset="0"/>
                        </a:rPr>
                        <a:t>  </a:t>
                      </a:r>
                      <a:r>
                        <a:rPr lang="pt-BR" sz="1400" b="1" u="none" strike="noStrike" baseline="0" dirty="0" smtClean="0">
                          <a:solidFill>
                            <a:srgbClr val="002060"/>
                          </a:solidFill>
                          <a:latin typeface="Times New Roman" pitchFamily="18" charset="0"/>
                          <a:cs typeface="Times New Roman" pitchFamily="18" charset="0"/>
                        </a:rPr>
                        <a:t>&lt;2016&gt;</a:t>
                      </a:r>
                      <a:endParaRPr lang="pt-BR" sz="1400" b="1" i="0" u="none" strike="noStrike" dirty="0">
                        <a:solidFill>
                          <a:srgbClr val="002060"/>
                        </a:solidFill>
                        <a:latin typeface="Times New Roman" pitchFamily="18" charset="0"/>
                        <a:cs typeface="Times New Roman" pitchFamily="18" charset="0"/>
                      </a:endParaRPr>
                    </a:p>
                  </a:txBody>
                  <a:tcPr marL="0" marR="0" marT="0" marB="0" anchor="ctr"/>
                </a:tc>
                <a:tc>
                  <a:txBody>
                    <a:bodyPr/>
                    <a:lstStyle/>
                    <a:p>
                      <a:pPr algn="ctr" fontAlgn="ctr"/>
                      <a:r>
                        <a:rPr lang="pt-BR" sz="2000" b="1" u="none" strike="noStrike" dirty="0">
                          <a:solidFill>
                            <a:srgbClr val="002060"/>
                          </a:solidFill>
                          <a:latin typeface="Times New Roman" pitchFamily="18" charset="0"/>
                          <a:cs typeface="Times New Roman" pitchFamily="18" charset="0"/>
                        </a:rPr>
                        <a:t>88.693,0</a:t>
                      </a:r>
                      <a:endParaRPr lang="pt-BR" sz="2000" b="1" i="0" u="none" strike="noStrike" dirty="0">
                        <a:solidFill>
                          <a:srgbClr val="002060"/>
                        </a:solidFill>
                        <a:latin typeface="Times New Roman" pitchFamily="18" charset="0"/>
                        <a:cs typeface="Times New Roman" pitchFamily="18" charset="0"/>
                      </a:endParaRPr>
                    </a:p>
                  </a:txBody>
                  <a:tcPr marL="0" marR="0" marT="0" marB="0" anchor="ctr"/>
                </a:tc>
                <a:extLst>
                  <a:ext uri="{0D108BD9-81ED-4DB2-BD59-A6C34878D82A}"/>
                </a:extLst>
              </a:tr>
              <a:tr h="615399">
                <a:tc>
                  <a:txBody>
                    <a:bodyPr/>
                    <a:lstStyle/>
                    <a:p>
                      <a:pPr algn="ctr" fontAlgn="auto"/>
                      <a:endParaRPr lang="pt-BR" sz="900" b="1" u="none" strike="noStrike" dirty="0">
                        <a:solidFill>
                          <a:srgbClr val="002060"/>
                        </a:solidFill>
                        <a:latin typeface="Times New Roman" pitchFamily="18" charset="0"/>
                        <a:cs typeface="Times New Roman" pitchFamily="18" charset="0"/>
                      </a:endParaRPr>
                    </a:p>
                    <a:p>
                      <a:pPr algn="ctr" fontAlgn="auto"/>
                      <a:r>
                        <a:rPr lang="pt-BR" sz="2000" b="1" u="none" strike="noStrike" dirty="0" smtClean="0">
                          <a:solidFill>
                            <a:srgbClr val="002060"/>
                          </a:solidFill>
                          <a:latin typeface="Times New Roman" pitchFamily="18" charset="0"/>
                          <a:cs typeface="Times New Roman" pitchFamily="18" charset="0"/>
                        </a:rPr>
                        <a:t>Potencial Elétrico </a:t>
                      </a:r>
                      <a:r>
                        <a:rPr lang="pt-BR" sz="2000" b="1" u="none" strike="noStrike" dirty="0">
                          <a:solidFill>
                            <a:srgbClr val="002060"/>
                          </a:solidFill>
                          <a:latin typeface="Times New Roman" pitchFamily="18" charset="0"/>
                          <a:cs typeface="Times New Roman" pitchFamily="18" charset="0"/>
                        </a:rPr>
                        <a:t>Disponível (P</a:t>
                      </a:r>
                      <a:r>
                        <a:rPr lang="pt-BR" sz="2000" b="1" u="none" strike="noStrike" baseline="-25000" dirty="0">
                          <a:solidFill>
                            <a:srgbClr val="002060"/>
                          </a:solidFill>
                          <a:latin typeface="Times New Roman" pitchFamily="18" charset="0"/>
                          <a:cs typeface="Times New Roman" pitchFamily="18" charset="0"/>
                        </a:rPr>
                        <a:t>E</a:t>
                      </a:r>
                      <a:r>
                        <a:rPr lang="pt-BR" sz="2000" b="1" u="none" strike="noStrike" dirty="0">
                          <a:solidFill>
                            <a:srgbClr val="002060"/>
                          </a:solidFill>
                          <a:latin typeface="Times New Roman" pitchFamily="18" charset="0"/>
                          <a:cs typeface="Times New Roman" pitchFamily="18" charset="0"/>
                        </a:rPr>
                        <a:t>) – kWh.mês</a:t>
                      </a:r>
                      <a:r>
                        <a:rPr lang="pt-BR" sz="2000" b="1" u="none" strike="noStrike" baseline="30000" dirty="0">
                          <a:solidFill>
                            <a:srgbClr val="002060"/>
                          </a:solidFill>
                          <a:latin typeface="Times New Roman" pitchFamily="18" charset="0"/>
                          <a:cs typeface="Times New Roman" pitchFamily="18" charset="0"/>
                        </a:rPr>
                        <a:t>-1</a:t>
                      </a:r>
                      <a:r>
                        <a:rPr lang="pt-BR" sz="2000" b="1" u="none" strike="noStrike" dirty="0">
                          <a:solidFill>
                            <a:srgbClr val="002060"/>
                          </a:solidFill>
                          <a:latin typeface="Times New Roman" pitchFamily="18" charset="0"/>
                          <a:cs typeface="Times New Roman" pitchFamily="18" charset="0"/>
                        </a:rPr>
                        <a:t>*</a:t>
                      </a:r>
                    </a:p>
                    <a:p>
                      <a:pPr algn="ctr" fontAlgn="auto"/>
                      <a:endParaRPr lang="pt-BR" sz="1000" b="1" i="0" u="none" strike="noStrike" dirty="0">
                        <a:solidFill>
                          <a:srgbClr val="002060"/>
                        </a:solidFill>
                        <a:latin typeface="Times New Roman" pitchFamily="18" charset="0"/>
                        <a:cs typeface="Times New Roman" pitchFamily="18" charset="0"/>
                      </a:endParaRPr>
                    </a:p>
                  </a:txBody>
                  <a:tcPr marL="0" marR="0" marT="0" marB="0" anchor="b"/>
                </a:tc>
                <a:tc>
                  <a:txBody>
                    <a:bodyPr/>
                    <a:lstStyle/>
                    <a:p>
                      <a:pPr algn="ctr" fontAlgn="ctr"/>
                      <a:r>
                        <a:rPr lang="pt-BR" sz="2000" b="1" u="none" strike="noStrike" dirty="0">
                          <a:solidFill>
                            <a:srgbClr val="002060"/>
                          </a:solidFill>
                          <a:latin typeface="Times New Roman" pitchFamily="18" charset="0"/>
                          <a:cs typeface="Times New Roman" pitchFamily="18" charset="0"/>
                        </a:rPr>
                        <a:t>76.495,5</a:t>
                      </a:r>
                      <a:endParaRPr lang="pt-BR" sz="2000" b="1" i="0" u="none" strike="noStrike" dirty="0">
                        <a:solidFill>
                          <a:srgbClr val="002060"/>
                        </a:solidFill>
                        <a:latin typeface="Times New Roman" pitchFamily="18" charset="0"/>
                        <a:cs typeface="Times New Roman" pitchFamily="18" charset="0"/>
                      </a:endParaRPr>
                    </a:p>
                  </a:txBody>
                  <a:tcPr marL="0" marR="0" marT="0" marB="0" anchor="ctr"/>
                </a:tc>
                <a:extLst>
                  <a:ext uri="{0D108BD9-81ED-4DB2-BD59-A6C34878D82A}"/>
                </a:extLst>
              </a:tr>
            </a:tbl>
          </a:graphicData>
        </a:graphic>
      </p:graphicFrame>
      <p:sp>
        <p:nvSpPr>
          <p:cNvPr id="22" name="Retângulo 21">
            <a:extLst>
              <a:ext uri="{FF2B5EF4-FFF2-40B4-BE49-F238E27FC236}"/>
            </a:extLst>
          </p:cNvPr>
          <p:cNvSpPr/>
          <p:nvPr/>
        </p:nvSpPr>
        <p:spPr>
          <a:xfrm>
            <a:off x="179513" y="2348880"/>
            <a:ext cx="5760640" cy="1606242"/>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cxnSp>
        <p:nvCxnSpPr>
          <p:cNvPr id="23" name="Conector de seta reta 11">
            <a:extLst>
              <a:ext uri="{FF2B5EF4-FFF2-40B4-BE49-F238E27FC236}"/>
            </a:extLst>
          </p:cNvPr>
          <p:cNvCxnSpPr/>
          <p:nvPr/>
        </p:nvCxnSpPr>
        <p:spPr>
          <a:xfrm>
            <a:off x="5938903" y="2062436"/>
            <a:ext cx="28575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CaixaDeTexto 23">
            <a:extLst>
              <a:ext uri="{FF2B5EF4-FFF2-40B4-BE49-F238E27FC236}"/>
            </a:extLst>
          </p:cNvPr>
          <p:cNvSpPr txBox="1"/>
          <p:nvPr/>
        </p:nvSpPr>
        <p:spPr>
          <a:xfrm>
            <a:off x="6300192" y="1700808"/>
            <a:ext cx="2736304" cy="2246769"/>
          </a:xfrm>
          <a:prstGeom prst="rect">
            <a:avLst/>
          </a:prstGeom>
          <a:solidFill>
            <a:schemeClr val="bg1">
              <a:lumMod val="95000"/>
            </a:schemeClr>
          </a:solidFill>
          <a:ln>
            <a:solidFill>
              <a:srgbClr val="C00000"/>
            </a:solidFill>
          </a:ln>
        </p:spPr>
        <p:txBody>
          <a:bodyPr wrap="square">
            <a:spAutoFit/>
          </a:bodyPr>
          <a:lstStyle/>
          <a:p>
            <a:pPr algn="ctr" fontAlgn="auto">
              <a:spcBef>
                <a:spcPts val="0"/>
              </a:spcBef>
              <a:spcAft>
                <a:spcPts val="0"/>
              </a:spcAft>
              <a:defRPr/>
            </a:pPr>
            <a:r>
              <a:rPr lang="pt-BR" sz="2000" i="1" dirty="0">
                <a:solidFill>
                  <a:srgbClr val="FF0000"/>
                </a:solidFill>
                <a:latin typeface="Times New Roman" pitchFamily="18" charset="0"/>
                <a:cs typeface="Times New Roman" pitchFamily="18" charset="0"/>
              </a:rPr>
              <a:t>A energia proveniente do metano gerado na </a:t>
            </a:r>
            <a:r>
              <a:rPr lang="pt-BR" sz="2000" i="1" dirty="0" smtClean="0">
                <a:solidFill>
                  <a:srgbClr val="FF0000"/>
                </a:solidFill>
                <a:latin typeface="Times New Roman" pitchFamily="18" charset="0"/>
                <a:cs typeface="Times New Roman" pitchFamily="18" charset="0"/>
              </a:rPr>
              <a:t>ETE corresponde </a:t>
            </a:r>
            <a:r>
              <a:rPr lang="pt-BR" sz="2000" i="1" dirty="0">
                <a:solidFill>
                  <a:srgbClr val="FF0000"/>
                </a:solidFill>
                <a:latin typeface="Times New Roman" pitchFamily="18" charset="0"/>
                <a:cs typeface="Times New Roman" pitchFamily="18" charset="0"/>
              </a:rPr>
              <a:t>a </a:t>
            </a:r>
            <a:r>
              <a:rPr lang="pt-BR" sz="2000" b="1" i="1" dirty="0" smtClean="0">
                <a:solidFill>
                  <a:srgbClr val="FF0000"/>
                </a:solidFill>
                <a:latin typeface="Times New Roman" pitchFamily="18" charset="0"/>
                <a:cs typeface="Times New Roman" pitchFamily="18" charset="0"/>
              </a:rPr>
              <a:t>~86,2</a:t>
            </a:r>
            <a:r>
              <a:rPr lang="pt-BR" sz="2000" b="1" i="1" dirty="0">
                <a:solidFill>
                  <a:srgbClr val="FF0000"/>
                </a:solidFill>
                <a:latin typeface="Times New Roman" pitchFamily="18" charset="0"/>
                <a:cs typeface="Times New Roman" pitchFamily="18" charset="0"/>
              </a:rPr>
              <a:t>% </a:t>
            </a:r>
            <a:r>
              <a:rPr lang="pt-BR" sz="2000" i="1" dirty="0">
                <a:solidFill>
                  <a:srgbClr val="FF0000"/>
                </a:solidFill>
                <a:latin typeface="Times New Roman" pitchFamily="18" charset="0"/>
                <a:cs typeface="Times New Roman" pitchFamily="18" charset="0"/>
              </a:rPr>
              <a:t>do consumo médio mensal da unidade entre os meses de Janeiro a Julho de 2016.</a:t>
            </a:r>
          </a:p>
        </p:txBody>
      </p:sp>
      <p:sp>
        <p:nvSpPr>
          <p:cNvPr id="25" name="Retângulo 13"/>
          <p:cNvSpPr>
            <a:spLocks noChangeArrowheads="1"/>
          </p:cNvSpPr>
          <p:nvPr/>
        </p:nvSpPr>
        <p:spPr bwMode="auto">
          <a:xfrm>
            <a:off x="251520" y="3955122"/>
            <a:ext cx="75612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ltLang="pt-BR" sz="1500" b="1" dirty="0">
                <a:solidFill>
                  <a:srgbClr val="002060"/>
                </a:solidFill>
                <a:latin typeface="Times New Roman" pitchFamily="18" charset="0"/>
                <a:cs typeface="Times New Roman" pitchFamily="18" charset="0"/>
              </a:rPr>
              <a:t>Tabela 1.</a:t>
            </a:r>
            <a:r>
              <a:rPr lang="pt-BR" altLang="pt-BR" sz="1500" dirty="0">
                <a:solidFill>
                  <a:srgbClr val="002060"/>
                </a:solidFill>
                <a:latin typeface="Times New Roman" pitchFamily="18" charset="0"/>
                <a:cs typeface="Times New Roman" pitchFamily="18" charset="0"/>
              </a:rPr>
              <a:t> Consumo Real e </a:t>
            </a:r>
            <a:r>
              <a:rPr lang="pt-BR" altLang="pt-BR" sz="1500" dirty="0" smtClean="0">
                <a:solidFill>
                  <a:srgbClr val="002060"/>
                </a:solidFill>
                <a:latin typeface="Times New Roman" pitchFamily="18" charset="0"/>
                <a:cs typeface="Times New Roman" pitchFamily="18" charset="0"/>
              </a:rPr>
              <a:t>Potencial Elétrico </a:t>
            </a:r>
            <a:r>
              <a:rPr lang="pt-BR" altLang="pt-BR" sz="1500" dirty="0">
                <a:solidFill>
                  <a:srgbClr val="002060"/>
                </a:solidFill>
                <a:latin typeface="Times New Roman" pitchFamily="18" charset="0"/>
                <a:cs typeface="Times New Roman" pitchFamily="18" charset="0"/>
              </a:rPr>
              <a:t>Disponível na ETE.</a:t>
            </a:r>
          </a:p>
          <a:p>
            <a:r>
              <a:rPr lang="pt-BR" altLang="pt-BR" sz="1500" i="1" dirty="0">
                <a:solidFill>
                  <a:srgbClr val="002060"/>
                </a:solidFill>
                <a:latin typeface="Times New Roman" pitchFamily="18" charset="0"/>
                <a:cs typeface="Times New Roman" pitchFamily="18" charset="0"/>
              </a:rPr>
              <a:t>*Considerando 1 mês = 30,4167 dias - Valor médio para 1 ano</a:t>
            </a:r>
            <a:r>
              <a:rPr lang="pt-BR" altLang="pt-BR" sz="1500" i="1" dirty="0" smtClean="0">
                <a:latin typeface="Times New Roman" pitchFamily="18" charset="0"/>
                <a:cs typeface="Times New Roman" pitchFamily="18" charset="0"/>
              </a:rPr>
              <a:t>.</a:t>
            </a:r>
            <a:endParaRPr lang="pt-BR" altLang="pt-BR" sz="1500" dirty="0">
              <a:latin typeface="Times New Roman" pitchFamily="18" charset="0"/>
              <a:cs typeface="Times New Roman" pitchFamily="18" charset="0"/>
            </a:endParaRPr>
          </a:p>
        </p:txBody>
      </p:sp>
      <p:cxnSp>
        <p:nvCxnSpPr>
          <p:cNvPr id="26" name="Conector de seta reta 15">
            <a:extLst>
              <a:ext uri="{FF2B5EF4-FFF2-40B4-BE49-F238E27FC236}"/>
            </a:extLst>
          </p:cNvPr>
          <p:cNvCxnSpPr/>
          <p:nvPr/>
        </p:nvCxnSpPr>
        <p:spPr>
          <a:xfrm>
            <a:off x="179512" y="4921573"/>
            <a:ext cx="1352550"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CaixaDeTexto 26">
            <a:extLst>
              <a:ext uri="{FF2B5EF4-FFF2-40B4-BE49-F238E27FC236}"/>
            </a:extLst>
          </p:cNvPr>
          <p:cNvSpPr txBox="1"/>
          <p:nvPr/>
        </p:nvSpPr>
        <p:spPr>
          <a:xfrm>
            <a:off x="1577528" y="4581128"/>
            <a:ext cx="5586760" cy="707886"/>
          </a:xfrm>
          <a:prstGeom prst="rect">
            <a:avLst/>
          </a:prstGeom>
          <a:solidFill>
            <a:schemeClr val="bg1">
              <a:lumMod val="95000"/>
            </a:schemeClr>
          </a:solidFill>
          <a:ln>
            <a:solidFill>
              <a:srgbClr val="C00000"/>
            </a:solidFill>
          </a:ln>
        </p:spPr>
        <p:txBody>
          <a:bodyPr wrap="square">
            <a:spAutoFit/>
          </a:bodyPr>
          <a:lstStyle/>
          <a:p>
            <a:pPr algn="ctr" fontAlgn="auto">
              <a:spcBef>
                <a:spcPts val="0"/>
              </a:spcBef>
              <a:spcAft>
                <a:spcPts val="0"/>
              </a:spcAft>
              <a:defRPr/>
            </a:pPr>
            <a:r>
              <a:rPr lang="pt-BR" sz="2000" i="1" dirty="0">
                <a:solidFill>
                  <a:srgbClr val="FF0000"/>
                </a:solidFill>
                <a:latin typeface="Times New Roman" pitchFamily="18" charset="0"/>
                <a:cs typeface="Times New Roman" pitchFamily="18" charset="0"/>
              </a:rPr>
              <a:t>Reflete numa estimativa de redução de despesa com energia mensal de aproximadamente R$26.838,00.</a:t>
            </a:r>
          </a:p>
        </p:txBody>
      </p:sp>
      <p:sp>
        <p:nvSpPr>
          <p:cNvPr id="28" name="Retângulo 15"/>
          <p:cNvSpPr>
            <a:spLocks noChangeArrowheads="1"/>
          </p:cNvSpPr>
          <p:nvPr/>
        </p:nvSpPr>
        <p:spPr bwMode="auto">
          <a:xfrm>
            <a:off x="179512" y="1196752"/>
            <a:ext cx="53520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Font typeface="Wingdings" pitchFamily="2" charset="2"/>
              <a:buChar char="Ø"/>
            </a:pPr>
            <a:r>
              <a:rPr lang="pt-BR" sz="2200" b="1" dirty="0" smtClean="0">
                <a:solidFill>
                  <a:srgbClr val="002060"/>
                </a:solidFill>
                <a:latin typeface="Times New Roman" pitchFamily="18" charset="0"/>
                <a:cs typeface="Times New Roman" pitchFamily="18" charset="0"/>
              </a:rPr>
              <a:t>POTÊNCIA </a:t>
            </a:r>
            <a:r>
              <a:rPr lang="pt-BR" sz="2200" b="1" dirty="0">
                <a:solidFill>
                  <a:srgbClr val="002060"/>
                </a:solidFill>
                <a:latin typeface="Times New Roman" pitchFamily="18" charset="0"/>
                <a:cs typeface="Times New Roman" pitchFamily="18" charset="0"/>
              </a:rPr>
              <a:t>ELÉTRICA DISPONÍVEL</a:t>
            </a:r>
          </a:p>
        </p:txBody>
      </p:sp>
      <p:cxnSp>
        <p:nvCxnSpPr>
          <p:cNvPr id="29" name="Conector reto 28">
            <a:extLst>
              <a:ext uri="{FF2B5EF4-FFF2-40B4-BE49-F238E27FC236}"/>
            </a:extLst>
          </p:cNvPr>
          <p:cNvCxnSpPr/>
          <p:nvPr/>
        </p:nvCxnSpPr>
        <p:spPr>
          <a:xfrm flipV="1">
            <a:off x="5941740" y="2060848"/>
            <a:ext cx="0" cy="1686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ector reto 29">
            <a:extLst>
              <a:ext uri="{FF2B5EF4-FFF2-40B4-BE49-F238E27FC236}"/>
            </a:extLst>
          </p:cNvPr>
          <p:cNvCxnSpPr>
            <a:cxnSpLocks/>
          </p:cNvCxnSpPr>
          <p:nvPr/>
        </p:nvCxnSpPr>
        <p:spPr>
          <a:xfrm flipV="1">
            <a:off x="175360" y="3955122"/>
            <a:ext cx="0" cy="968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6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extLst>
          </p:cNvPr>
          <p:cNvSpPr txBox="1">
            <a:spLocks/>
          </p:cNvSpPr>
          <p:nvPr/>
        </p:nvSpPr>
        <p:spPr>
          <a:xfrm>
            <a:off x="2267744" y="-171400"/>
            <a:ext cx="4728516"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defPPr>
              <a:defRPr lang="pt-BR"/>
            </a:defPPr>
            <a:lvl1pPr algn="ctr">
              <a:spcBef>
                <a:spcPct val="0"/>
              </a:spcBef>
              <a:buNone/>
              <a:defRPr sz="4400" b="1">
                <a:solidFill>
                  <a:srgbClr val="0099FF"/>
                </a:solidFill>
                <a:effectLst>
                  <a:outerShdw blurRad="38100" dist="38100" dir="2700000" algn="tl">
                    <a:srgbClr val="000000">
                      <a:alpha val="43137"/>
                    </a:srgbClr>
                  </a:outerShdw>
                </a:effectLst>
                <a:latin typeface="+mj-lt"/>
                <a:ea typeface="+mj-ea"/>
                <a:cs typeface="+mj-cs"/>
              </a:defRPr>
            </a:lvl1pPr>
          </a:lstStyle>
          <a:p>
            <a:r>
              <a:rPr lang="pt-BR" altLang="pt-BR" sz="4000" dirty="0" smtClean="0">
                <a:solidFill>
                  <a:schemeClr val="accent1">
                    <a:lumMod val="75000"/>
                  </a:schemeClr>
                </a:solidFill>
                <a:latin typeface="Times New Roman" pitchFamily="18" charset="0"/>
                <a:cs typeface="Times New Roman" pitchFamily="18" charset="0"/>
              </a:rPr>
              <a:t>RESULTADOS</a:t>
            </a:r>
            <a:endParaRPr lang="pt-BR" altLang="pt-BR" sz="4000" dirty="0">
              <a:solidFill>
                <a:schemeClr val="accent1">
                  <a:lumMod val="75000"/>
                </a:schemeClr>
              </a:solidFill>
              <a:latin typeface="Times New Roman" pitchFamily="18" charset="0"/>
              <a:cs typeface="Times New Roman" pitchFamily="18" charset="0"/>
            </a:endParaRPr>
          </a:p>
        </p:txBody>
      </p:sp>
      <p:sp>
        <p:nvSpPr>
          <p:cNvPr id="28" name="Retângulo 15"/>
          <p:cNvSpPr>
            <a:spLocks noChangeArrowheads="1"/>
          </p:cNvSpPr>
          <p:nvPr/>
        </p:nvSpPr>
        <p:spPr bwMode="auto">
          <a:xfrm>
            <a:off x="179512" y="621849"/>
            <a:ext cx="72164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Font typeface="Wingdings" pitchFamily="2" charset="2"/>
              <a:buChar char="Ø"/>
            </a:pPr>
            <a:r>
              <a:rPr lang="pt-BR" sz="2200" b="1" dirty="0">
                <a:solidFill>
                  <a:srgbClr val="002060"/>
                </a:solidFill>
                <a:latin typeface="Times New Roman" pitchFamily="18" charset="0"/>
                <a:cs typeface="Times New Roman" pitchFamily="18" charset="0"/>
              </a:rPr>
              <a:t>ESTIMATIVA DE EMISSÃO EVITADA DE METANO</a:t>
            </a:r>
          </a:p>
        </p:txBody>
      </p:sp>
      <p:sp>
        <p:nvSpPr>
          <p:cNvPr id="20" name="Retângulo 14"/>
          <p:cNvSpPr>
            <a:spLocks noChangeArrowheads="1"/>
          </p:cNvSpPr>
          <p:nvPr/>
        </p:nvSpPr>
        <p:spPr bwMode="auto">
          <a:xfrm>
            <a:off x="34702" y="5426992"/>
            <a:ext cx="69135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altLang="pt-BR" sz="1400" b="1" dirty="0">
                <a:solidFill>
                  <a:srgbClr val="002060"/>
                </a:solidFill>
                <a:latin typeface="Times New Roman" pitchFamily="18" charset="0"/>
                <a:cs typeface="Times New Roman" pitchFamily="18" charset="0"/>
              </a:rPr>
              <a:t>Tabela 2. </a:t>
            </a:r>
            <a:r>
              <a:rPr lang="pt-BR" altLang="pt-BR" sz="1400" dirty="0">
                <a:solidFill>
                  <a:srgbClr val="002060"/>
                </a:solidFill>
                <a:latin typeface="Times New Roman" pitchFamily="18" charset="0"/>
                <a:cs typeface="Times New Roman" pitchFamily="18" charset="0"/>
              </a:rPr>
              <a:t>Resultado das variáveis calculadas na emissão de CH</a:t>
            </a:r>
            <a:r>
              <a:rPr lang="pt-BR" altLang="pt-BR" sz="1400" baseline="-25000" dirty="0">
                <a:solidFill>
                  <a:srgbClr val="002060"/>
                </a:solidFill>
                <a:latin typeface="Times New Roman" pitchFamily="18" charset="0"/>
                <a:cs typeface="Times New Roman" pitchFamily="18" charset="0"/>
              </a:rPr>
              <a:t>4</a:t>
            </a:r>
          </a:p>
          <a:p>
            <a:pPr algn="just"/>
            <a:r>
              <a:rPr lang="pt-BR" altLang="pt-BR" sz="1400" i="1" dirty="0">
                <a:solidFill>
                  <a:srgbClr val="002060"/>
                </a:solidFill>
                <a:latin typeface="Times New Roman" pitchFamily="18" charset="0"/>
                <a:cs typeface="Times New Roman" pitchFamily="18" charset="0"/>
              </a:rPr>
              <a:t>*Considerando 65% de CH</a:t>
            </a:r>
            <a:r>
              <a:rPr lang="pt-BR" altLang="pt-BR" sz="1400" i="1" baseline="-25000" dirty="0">
                <a:solidFill>
                  <a:srgbClr val="002060"/>
                </a:solidFill>
                <a:latin typeface="Times New Roman" pitchFamily="18" charset="0"/>
                <a:cs typeface="Times New Roman" pitchFamily="18" charset="0"/>
              </a:rPr>
              <a:t>4</a:t>
            </a:r>
            <a:r>
              <a:rPr lang="pt-BR" altLang="pt-BR" sz="1400" i="1" dirty="0">
                <a:solidFill>
                  <a:srgbClr val="002060"/>
                </a:solidFill>
                <a:latin typeface="Times New Roman" pitchFamily="18" charset="0"/>
                <a:cs typeface="Times New Roman" pitchFamily="18" charset="0"/>
              </a:rPr>
              <a:t> no biogás: PE</a:t>
            </a:r>
            <a:r>
              <a:rPr lang="pt-BR" altLang="pt-BR" sz="1400" i="1" baseline="-25000" dirty="0">
                <a:solidFill>
                  <a:srgbClr val="002060"/>
                </a:solidFill>
                <a:latin typeface="Times New Roman" pitchFamily="18" charset="0"/>
                <a:cs typeface="Times New Roman" pitchFamily="18" charset="0"/>
              </a:rPr>
              <a:t>CH4</a:t>
            </a:r>
            <a:r>
              <a:rPr lang="pt-BR" altLang="pt-BR" sz="1400" i="1" dirty="0">
                <a:solidFill>
                  <a:srgbClr val="002060"/>
                </a:solidFill>
                <a:latin typeface="Times New Roman" pitchFamily="18" charset="0"/>
                <a:cs typeface="Times New Roman" pitchFamily="18" charset="0"/>
              </a:rPr>
              <a:t> = 1,1518 kg.Nm</a:t>
            </a:r>
            <a:r>
              <a:rPr lang="pt-BR" altLang="pt-BR" sz="1400" i="1" baseline="30000" dirty="0">
                <a:solidFill>
                  <a:srgbClr val="002060"/>
                </a:solidFill>
                <a:latin typeface="Times New Roman" pitchFamily="18" charset="0"/>
                <a:cs typeface="Times New Roman" pitchFamily="18" charset="0"/>
              </a:rPr>
              <a:t>-</a:t>
            </a:r>
            <a:r>
              <a:rPr lang="pt-BR" altLang="pt-BR" sz="1400" i="1" dirty="0">
                <a:solidFill>
                  <a:srgbClr val="002060"/>
                </a:solidFill>
                <a:latin typeface="Times New Roman" pitchFamily="18" charset="0"/>
                <a:cs typeface="Times New Roman" pitchFamily="18" charset="0"/>
              </a:rPr>
              <a:t>³; PCI</a:t>
            </a:r>
            <a:r>
              <a:rPr lang="pt-BR" altLang="pt-BR" sz="1400" i="1" baseline="-25000" dirty="0">
                <a:solidFill>
                  <a:srgbClr val="002060"/>
                </a:solidFill>
                <a:latin typeface="Times New Roman" pitchFamily="18" charset="0"/>
                <a:cs typeface="Times New Roman" pitchFamily="18" charset="0"/>
              </a:rPr>
              <a:t>CH4</a:t>
            </a:r>
            <a:r>
              <a:rPr lang="pt-BR" altLang="pt-BR" sz="1400" i="1" dirty="0">
                <a:solidFill>
                  <a:srgbClr val="002060"/>
                </a:solidFill>
                <a:latin typeface="Times New Roman" pitchFamily="18" charset="0"/>
                <a:cs typeface="Times New Roman" pitchFamily="18" charset="0"/>
              </a:rPr>
              <a:t> = 4.831,1 kcal.kg</a:t>
            </a:r>
            <a:r>
              <a:rPr lang="pt-BR" altLang="pt-BR" sz="1400" i="1" baseline="30000" dirty="0">
                <a:solidFill>
                  <a:srgbClr val="002060"/>
                </a:solidFill>
                <a:latin typeface="Times New Roman" pitchFamily="18" charset="0"/>
                <a:cs typeface="Times New Roman" pitchFamily="18" charset="0"/>
              </a:rPr>
              <a:t>-1</a:t>
            </a:r>
            <a:r>
              <a:rPr lang="pt-BR" altLang="pt-BR" sz="1400" i="1" dirty="0">
                <a:solidFill>
                  <a:srgbClr val="002060"/>
                </a:solidFill>
                <a:latin typeface="Times New Roman" pitchFamily="18" charset="0"/>
                <a:cs typeface="Times New Roman" pitchFamily="18" charset="0"/>
              </a:rPr>
              <a:t>.</a:t>
            </a:r>
          </a:p>
        </p:txBody>
      </p:sp>
      <p:graphicFrame>
        <p:nvGraphicFramePr>
          <p:cNvPr id="2" name="Tabela 1"/>
          <p:cNvGraphicFramePr>
            <a:graphicFrameLocks noGrp="1"/>
          </p:cNvGraphicFramePr>
          <p:nvPr>
            <p:extLst>
              <p:ext uri="{D42A27DB-BD31-4B8C-83A1-F6EECF244321}">
                <p14:modId xmlns:p14="http://schemas.microsoft.com/office/powerpoint/2010/main" val="3895340002"/>
              </p:ext>
            </p:extLst>
          </p:nvPr>
        </p:nvGraphicFramePr>
        <p:xfrm>
          <a:off x="107504" y="980728"/>
          <a:ext cx="7288471" cy="4416552"/>
        </p:xfrm>
        <a:graphic>
          <a:graphicData uri="http://schemas.openxmlformats.org/drawingml/2006/table">
            <a:tbl>
              <a:tblPr firstRow="1" bandRow="1">
                <a:tableStyleId>{93296810-A885-4BE3-A3E7-6D5BEEA58F35}</a:tableStyleId>
              </a:tblPr>
              <a:tblGrid>
                <a:gridCol w="3909271"/>
                <a:gridCol w="3379200"/>
              </a:tblGrid>
              <a:tr h="293175">
                <a:tc>
                  <a:txBody>
                    <a:bodyPr/>
                    <a:lstStyle/>
                    <a:p>
                      <a:pPr algn="ctr">
                        <a:lnSpc>
                          <a:spcPct val="115000"/>
                        </a:lnSpc>
                        <a:spcAft>
                          <a:spcPts val="0"/>
                        </a:spcAft>
                      </a:pPr>
                      <a:r>
                        <a:rPr lang="pt-BR" sz="1800" b="1" dirty="0">
                          <a:effectLst/>
                          <a:latin typeface="Times New Roman" pitchFamily="18" charset="0"/>
                          <a:cs typeface="Times New Roman" pitchFamily="18" charset="0"/>
                        </a:rPr>
                        <a:t> </a:t>
                      </a:r>
                      <a:r>
                        <a:rPr lang="pt-BR" sz="1800" b="1" dirty="0" smtClean="0">
                          <a:effectLst/>
                          <a:latin typeface="Times New Roman" pitchFamily="18" charset="0"/>
                          <a:cs typeface="Times New Roman" pitchFamily="18" charset="0"/>
                        </a:rPr>
                        <a:t>VARIÁVEIS</a:t>
                      </a:r>
                      <a:endParaRPr lang="pt-BR" sz="1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pt-BR" sz="1800" b="1" dirty="0" smtClean="0">
                          <a:effectLst/>
                          <a:latin typeface="Times New Roman" pitchFamily="18" charset="0"/>
                          <a:cs typeface="Times New Roman" pitchFamily="18" charset="0"/>
                        </a:rPr>
                        <a:t>RESULTADOS</a:t>
                      </a:r>
                      <a:endParaRPr lang="pt-BR" sz="1800" b="1" dirty="0">
                        <a:effectLst/>
                        <a:latin typeface="Times New Roman" pitchFamily="18" charset="0"/>
                        <a:cs typeface="Times New Roman" pitchFamily="18" charset="0"/>
                      </a:endParaRPr>
                    </a:p>
                  </a:txBody>
                  <a:tcPr marL="68580" marR="68580" marT="0" marB="0"/>
                </a:tc>
              </a:tr>
              <a:tr h="293175">
                <a:tc>
                  <a:txBody>
                    <a:bodyPr/>
                    <a:lstStyle/>
                    <a:p>
                      <a:pPr algn="ctr">
                        <a:lnSpc>
                          <a:spcPct val="115000"/>
                        </a:lnSpc>
                        <a:spcAft>
                          <a:spcPts val="0"/>
                        </a:spcAft>
                      </a:pPr>
                      <a:r>
                        <a:rPr lang="pt-BR" sz="1800" b="1" dirty="0">
                          <a:effectLst/>
                          <a:latin typeface="Times New Roman" pitchFamily="18" charset="0"/>
                          <a:cs typeface="Times New Roman" pitchFamily="18" charset="0"/>
                        </a:rPr>
                        <a:t> </a:t>
                      </a:r>
                      <a:r>
                        <a:rPr lang="pt-BR" sz="1800" b="1" dirty="0" smtClean="0">
                          <a:effectLst/>
                          <a:latin typeface="Times New Roman" pitchFamily="18" charset="0"/>
                          <a:cs typeface="Times New Roman" pitchFamily="18" charset="0"/>
                        </a:rPr>
                        <a:t>Fator </a:t>
                      </a:r>
                      <a:r>
                        <a:rPr lang="pt-BR" sz="1800" b="1" dirty="0">
                          <a:effectLst/>
                          <a:latin typeface="Times New Roman" pitchFamily="18" charset="0"/>
                          <a:cs typeface="Times New Roman" pitchFamily="18" charset="0"/>
                        </a:rPr>
                        <a:t>de Emissão Calculado (F</a:t>
                      </a:r>
                      <a:r>
                        <a:rPr lang="pt-BR" sz="1800" b="1" baseline="-25000" dirty="0">
                          <a:effectLst/>
                          <a:latin typeface="Times New Roman" pitchFamily="18" charset="0"/>
                          <a:cs typeface="Times New Roman" pitchFamily="18" charset="0"/>
                        </a:rPr>
                        <a:t>E</a:t>
                      </a:r>
                      <a:r>
                        <a:rPr lang="pt-BR" sz="1800" b="1" dirty="0" smtClean="0">
                          <a:effectLst/>
                          <a:latin typeface="Times New Roman" pitchFamily="18" charset="0"/>
                          <a:cs typeface="Times New Roman" pitchFamily="18" charset="0"/>
                        </a:rPr>
                        <a:t>)</a:t>
                      </a:r>
                      <a:endParaRPr lang="pt-BR" sz="1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pt-BR" sz="1800" b="1" dirty="0" smtClean="0">
                          <a:effectLst/>
                          <a:latin typeface="Times New Roman" pitchFamily="18" charset="0"/>
                          <a:cs typeface="Times New Roman" pitchFamily="18" charset="0"/>
                        </a:rPr>
                        <a:t>0,20 kgCH</a:t>
                      </a:r>
                      <a:r>
                        <a:rPr lang="pt-BR" sz="1800" b="1" baseline="-25000" dirty="0" smtClean="0">
                          <a:effectLst/>
                          <a:latin typeface="Times New Roman" pitchFamily="18" charset="0"/>
                          <a:cs typeface="Times New Roman" pitchFamily="18" charset="0"/>
                        </a:rPr>
                        <a:t>4</a:t>
                      </a:r>
                      <a:r>
                        <a:rPr lang="pt-BR" sz="1800" b="1" dirty="0" smtClean="0">
                          <a:effectLst/>
                          <a:latin typeface="Times New Roman" pitchFamily="18" charset="0"/>
                          <a:cs typeface="Times New Roman" pitchFamily="18" charset="0"/>
                        </a:rPr>
                        <a:t>.kgDQO</a:t>
                      </a:r>
                      <a:r>
                        <a:rPr lang="pt-BR" sz="1800" b="1" baseline="-25000" dirty="0" smtClean="0">
                          <a:effectLst/>
                          <a:latin typeface="Times New Roman" pitchFamily="18" charset="0"/>
                          <a:cs typeface="Times New Roman" pitchFamily="18" charset="0"/>
                        </a:rPr>
                        <a:t>Remov</a:t>
                      </a:r>
                      <a:r>
                        <a:rPr lang="pt-BR" sz="1800" b="1" baseline="30000" dirty="0" smtClean="0">
                          <a:effectLst/>
                          <a:latin typeface="Times New Roman" pitchFamily="18" charset="0"/>
                          <a:cs typeface="Times New Roman" pitchFamily="18" charset="0"/>
                        </a:rPr>
                        <a:t>-1</a:t>
                      </a:r>
                      <a:endParaRPr lang="pt-BR" sz="1800" b="1" dirty="0">
                        <a:effectLst/>
                        <a:latin typeface="Times New Roman" pitchFamily="18" charset="0"/>
                        <a:ea typeface="Calibri"/>
                        <a:cs typeface="Times New Roman" pitchFamily="18" charset="0"/>
                      </a:endParaRPr>
                    </a:p>
                  </a:txBody>
                  <a:tcPr marL="68580" marR="68580" marT="0" marB="0"/>
                </a:tc>
              </a:tr>
              <a:tr h="586351">
                <a:tc>
                  <a:txBody>
                    <a:bodyPr/>
                    <a:lstStyle/>
                    <a:p>
                      <a:pPr algn="ctr">
                        <a:lnSpc>
                          <a:spcPct val="115000"/>
                        </a:lnSpc>
                        <a:spcAft>
                          <a:spcPts val="0"/>
                        </a:spcAft>
                      </a:pPr>
                      <a:r>
                        <a:rPr lang="pt-BR" sz="1800" b="1" dirty="0">
                          <a:effectLst/>
                          <a:latin typeface="Times New Roman" pitchFamily="18" charset="0"/>
                          <a:cs typeface="Times New Roman" pitchFamily="18" charset="0"/>
                        </a:rPr>
                        <a:t> </a:t>
                      </a:r>
                      <a:r>
                        <a:rPr lang="pt-BR" sz="1800" b="1" dirty="0" smtClean="0">
                          <a:effectLst/>
                          <a:latin typeface="Times New Roman" pitchFamily="18" charset="0"/>
                          <a:cs typeface="Times New Roman" pitchFamily="18" charset="0"/>
                        </a:rPr>
                        <a:t>DQO </a:t>
                      </a:r>
                      <a:r>
                        <a:rPr lang="pt-BR" sz="1800" b="1" dirty="0">
                          <a:effectLst/>
                          <a:latin typeface="Times New Roman" pitchFamily="18" charset="0"/>
                          <a:cs typeface="Times New Roman" pitchFamily="18" charset="0"/>
                        </a:rPr>
                        <a:t>removida do afluente (</a:t>
                      </a:r>
                      <a:r>
                        <a:rPr lang="pt-BR" sz="1800" b="1" dirty="0" err="1">
                          <a:effectLst/>
                          <a:latin typeface="Times New Roman" pitchFamily="18" charset="0"/>
                          <a:cs typeface="Times New Roman" pitchFamily="18" charset="0"/>
                        </a:rPr>
                        <a:t>DQO</a:t>
                      </a:r>
                      <a:r>
                        <a:rPr lang="pt-BR" sz="1800" b="1" baseline="-25000" dirty="0" err="1">
                          <a:effectLst/>
                          <a:latin typeface="Times New Roman" pitchFamily="18" charset="0"/>
                          <a:cs typeface="Times New Roman" pitchFamily="18" charset="0"/>
                        </a:rPr>
                        <a:t>Remov</a:t>
                      </a:r>
                      <a:r>
                        <a:rPr lang="pt-BR" sz="1800" b="1" dirty="0">
                          <a:effectLst/>
                          <a:latin typeface="Times New Roman" pitchFamily="18" charset="0"/>
                          <a:cs typeface="Times New Roman" pitchFamily="18" charset="0"/>
                        </a:rPr>
                        <a:t>) </a:t>
                      </a:r>
                      <a:endParaRPr lang="pt-BR" sz="1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pt-BR" sz="1800" b="1" dirty="0">
                          <a:effectLst/>
                          <a:latin typeface="Times New Roman" pitchFamily="18" charset="0"/>
                          <a:cs typeface="Times New Roman" pitchFamily="18" charset="0"/>
                        </a:rPr>
                        <a:t> </a:t>
                      </a:r>
                      <a:r>
                        <a:rPr lang="pt-BR" sz="1800" b="1" dirty="0" smtClean="0">
                          <a:effectLst/>
                          <a:latin typeface="Times New Roman" pitchFamily="18" charset="0"/>
                          <a:cs typeface="Times New Roman" pitchFamily="18" charset="0"/>
                        </a:rPr>
                        <a:t>7.589,1 </a:t>
                      </a:r>
                      <a:r>
                        <a:rPr lang="pt-BR" sz="1800" b="1" dirty="0">
                          <a:effectLst/>
                          <a:latin typeface="Times New Roman" pitchFamily="18" charset="0"/>
                          <a:cs typeface="Times New Roman" pitchFamily="18" charset="0"/>
                        </a:rPr>
                        <a:t>kgDQO</a:t>
                      </a:r>
                      <a:r>
                        <a:rPr lang="pt-BR" sz="1800" b="1" baseline="-25000" dirty="0">
                          <a:effectLst/>
                          <a:latin typeface="Times New Roman" pitchFamily="18" charset="0"/>
                          <a:cs typeface="Times New Roman" pitchFamily="18" charset="0"/>
                        </a:rPr>
                        <a:t>Remov</a:t>
                      </a:r>
                      <a:r>
                        <a:rPr lang="pt-BR" sz="1800" b="1" dirty="0">
                          <a:effectLst/>
                          <a:latin typeface="Times New Roman" pitchFamily="18" charset="0"/>
                          <a:cs typeface="Times New Roman" pitchFamily="18" charset="0"/>
                        </a:rPr>
                        <a:t>.dia</a:t>
                      </a:r>
                      <a:r>
                        <a:rPr lang="pt-BR" sz="1800" b="1" baseline="30000" dirty="0">
                          <a:effectLst/>
                          <a:latin typeface="Times New Roman" pitchFamily="18" charset="0"/>
                          <a:cs typeface="Times New Roman" pitchFamily="18" charset="0"/>
                        </a:rPr>
                        <a:t>-1</a:t>
                      </a:r>
                      <a:endParaRPr lang="pt-BR" sz="1800" b="1" dirty="0">
                        <a:effectLst/>
                        <a:latin typeface="Times New Roman" pitchFamily="18" charset="0"/>
                        <a:cs typeface="Times New Roman" pitchFamily="18" charset="0"/>
                      </a:endParaRPr>
                    </a:p>
                    <a:p>
                      <a:pPr algn="ctr">
                        <a:lnSpc>
                          <a:spcPct val="115000"/>
                        </a:lnSpc>
                        <a:spcAft>
                          <a:spcPts val="0"/>
                        </a:spcAft>
                      </a:pPr>
                      <a:endParaRPr lang="pt-BR" sz="1800" b="1" dirty="0">
                        <a:effectLst/>
                        <a:latin typeface="Times New Roman" pitchFamily="18" charset="0"/>
                        <a:ea typeface="Calibri"/>
                        <a:cs typeface="Times New Roman" pitchFamily="18" charset="0"/>
                      </a:endParaRPr>
                    </a:p>
                  </a:txBody>
                  <a:tcPr marL="68580" marR="68580" marT="0" marB="0"/>
                </a:tc>
              </a:tr>
              <a:tr h="586351">
                <a:tc>
                  <a:txBody>
                    <a:bodyPr/>
                    <a:lstStyle/>
                    <a:p>
                      <a:pPr algn="ctr">
                        <a:lnSpc>
                          <a:spcPct val="115000"/>
                        </a:lnSpc>
                        <a:spcAft>
                          <a:spcPts val="0"/>
                        </a:spcAft>
                      </a:pPr>
                      <a:r>
                        <a:rPr lang="pt-BR" sz="1800" b="1" dirty="0">
                          <a:effectLst/>
                          <a:latin typeface="Times New Roman" pitchFamily="18" charset="0"/>
                          <a:cs typeface="Times New Roman" pitchFamily="18" charset="0"/>
                        </a:rPr>
                        <a:t> </a:t>
                      </a:r>
                      <a:r>
                        <a:rPr lang="pt-BR" sz="1800" b="1" dirty="0" smtClean="0">
                          <a:effectLst/>
                          <a:latin typeface="Times New Roman" pitchFamily="18" charset="0"/>
                          <a:cs typeface="Times New Roman" pitchFamily="18" charset="0"/>
                        </a:rPr>
                        <a:t>DQO </a:t>
                      </a:r>
                      <a:r>
                        <a:rPr lang="pt-BR" sz="1800" b="1" dirty="0">
                          <a:effectLst/>
                          <a:latin typeface="Times New Roman" pitchFamily="18" charset="0"/>
                          <a:cs typeface="Times New Roman" pitchFamily="18" charset="0"/>
                        </a:rPr>
                        <a:t>convertida em biomassa (</a:t>
                      </a:r>
                      <a:r>
                        <a:rPr lang="pt-BR" sz="1800" b="1" dirty="0" err="1">
                          <a:effectLst/>
                          <a:latin typeface="Times New Roman" pitchFamily="18" charset="0"/>
                          <a:cs typeface="Times New Roman" pitchFamily="18" charset="0"/>
                        </a:rPr>
                        <a:t>DQO</a:t>
                      </a:r>
                      <a:r>
                        <a:rPr lang="pt-BR" sz="1800" b="1" baseline="-25000" dirty="0" err="1">
                          <a:effectLst/>
                          <a:latin typeface="Times New Roman" pitchFamily="18" charset="0"/>
                          <a:cs typeface="Times New Roman" pitchFamily="18" charset="0"/>
                        </a:rPr>
                        <a:t>Lodo</a:t>
                      </a:r>
                      <a:r>
                        <a:rPr lang="pt-BR" sz="1800" b="1" dirty="0">
                          <a:effectLst/>
                          <a:latin typeface="Times New Roman" pitchFamily="18" charset="0"/>
                          <a:cs typeface="Times New Roman" pitchFamily="18" charset="0"/>
                        </a:rPr>
                        <a:t>)</a:t>
                      </a:r>
                      <a:endParaRPr lang="pt-BR" sz="1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pt-BR" sz="1800" b="1" dirty="0" smtClean="0">
                          <a:effectLst/>
                          <a:latin typeface="Times New Roman" pitchFamily="18" charset="0"/>
                          <a:cs typeface="Times New Roman" pitchFamily="18" charset="0"/>
                        </a:rPr>
                        <a:t>1.138,4 </a:t>
                      </a:r>
                      <a:endParaRPr lang="pt-BR" sz="1800" b="1" dirty="0">
                        <a:effectLst/>
                        <a:latin typeface="Times New Roman" pitchFamily="18" charset="0"/>
                        <a:cs typeface="Times New Roman" pitchFamily="18" charset="0"/>
                      </a:endParaRPr>
                    </a:p>
                    <a:p>
                      <a:pPr algn="ctr">
                        <a:lnSpc>
                          <a:spcPct val="115000"/>
                        </a:lnSpc>
                        <a:spcAft>
                          <a:spcPts val="0"/>
                        </a:spcAft>
                      </a:pPr>
                      <a:r>
                        <a:rPr lang="pt-BR" sz="1800" b="1" dirty="0" smtClean="0">
                          <a:effectLst/>
                          <a:latin typeface="Times New Roman" pitchFamily="18" charset="0"/>
                          <a:cs typeface="Times New Roman" pitchFamily="18" charset="0"/>
                        </a:rPr>
                        <a:t>kgDQO</a:t>
                      </a:r>
                      <a:r>
                        <a:rPr lang="pt-BR" sz="1800" b="1" baseline="-25000" dirty="0" smtClean="0">
                          <a:effectLst/>
                          <a:latin typeface="Times New Roman" pitchFamily="18" charset="0"/>
                          <a:cs typeface="Times New Roman" pitchFamily="18" charset="0"/>
                        </a:rPr>
                        <a:t>Lodo</a:t>
                      </a:r>
                      <a:r>
                        <a:rPr lang="pt-BR" sz="1800" b="1" dirty="0" smtClean="0">
                          <a:effectLst/>
                          <a:latin typeface="Times New Roman" pitchFamily="18" charset="0"/>
                          <a:cs typeface="Times New Roman" pitchFamily="18" charset="0"/>
                        </a:rPr>
                        <a:t>.dia</a:t>
                      </a:r>
                      <a:r>
                        <a:rPr lang="pt-BR" sz="1800" b="1" baseline="30000" dirty="0" smtClean="0">
                          <a:effectLst/>
                          <a:latin typeface="Times New Roman" pitchFamily="18" charset="0"/>
                          <a:cs typeface="Times New Roman" pitchFamily="18" charset="0"/>
                        </a:rPr>
                        <a:t>-1</a:t>
                      </a:r>
                      <a:endParaRPr lang="pt-BR" sz="1800" b="1" dirty="0">
                        <a:effectLst/>
                        <a:latin typeface="Times New Roman" pitchFamily="18" charset="0"/>
                        <a:ea typeface="Calibri"/>
                        <a:cs typeface="Times New Roman" pitchFamily="18" charset="0"/>
                      </a:endParaRPr>
                    </a:p>
                  </a:txBody>
                  <a:tcPr marL="68580" marR="68580" marT="0" marB="0"/>
                </a:tc>
              </a:tr>
              <a:tr h="586351">
                <a:tc>
                  <a:txBody>
                    <a:bodyPr/>
                    <a:lstStyle/>
                    <a:p>
                      <a:pPr algn="ctr">
                        <a:lnSpc>
                          <a:spcPct val="115000"/>
                        </a:lnSpc>
                        <a:spcAft>
                          <a:spcPts val="0"/>
                        </a:spcAft>
                      </a:pPr>
                      <a:r>
                        <a:rPr lang="pt-BR" sz="1800" b="1" dirty="0">
                          <a:effectLst/>
                          <a:latin typeface="Times New Roman" pitchFamily="18" charset="0"/>
                          <a:cs typeface="Times New Roman" pitchFamily="18" charset="0"/>
                        </a:rPr>
                        <a:t> </a:t>
                      </a:r>
                      <a:r>
                        <a:rPr lang="pt-BR" sz="1800" b="1" dirty="0" smtClean="0">
                          <a:effectLst/>
                          <a:latin typeface="Times New Roman" pitchFamily="18" charset="0"/>
                          <a:cs typeface="Times New Roman" pitchFamily="18" charset="0"/>
                        </a:rPr>
                        <a:t>CH</a:t>
                      </a:r>
                      <a:r>
                        <a:rPr lang="pt-BR" sz="1800" b="1" baseline="-25000" dirty="0" smtClean="0">
                          <a:effectLst/>
                          <a:latin typeface="Times New Roman" pitchFamily="18" charset="0"/>
                          <a:cs typeface="Times New Roman" pitchFamily="18" charset="0"/>
                        </a:rPr>
                        <a:t>4</a:t>
                      </a:r>
                      <a:r>
                        <a:rPr lang="pt-BR" sz="1800" b="1" dirty="0" smtClean="0">
                          <a:effectLst/>
                          <a:latin typeface="Times New Roman" pitchFamily="18" charset="0"/>
                          <a:cs typeface="Times New Roman" pitchFamily="18" charset="0"/>
                        </a:rPr>
                        <a:t> </a:t>
                      </a:r>
                      <a:r>
                        <a:rPr lang="pt-BR" sz="1800" b="1" dirty="0">
                          <a:effectLst/>
                          <a:latin typeface="Times New Roman" pitchFamily="18" charset="0"/>
                          <a:cs typeface="Times New Roman" pitchFamily="18" charset="0"/>
                        </a:rPr>
                        <a:t>Removido no Aproveitamento Energético (R</a:t>
                      </a:r>
                      <a:r>
                        <a:rPr lang="pt-BR" sz="1800" b="1" baseline="-25000" dirty="0">
                          <a:effectLst/>
                          <a:latin typeface="Times New Roman" pitchFamily="18" charset="0"/>
                          <a:cs typeface="Times New Roman" pitchFamily="18" charset="0"/>
                        </a:rPr>
                        <a:t>CH4</a:t>
                      </a:r>
                      <a:r>
                        <a:rPr lang="pt-BR" sz="1800" b="1" dirty="0">
                          <a:effectLst/>
                          <a:latin typeface="Times New Roman" pitchFamily="18" charset="0"/>
                          <a:cs typeface="Times New Roman" pitchFamily="18" charset="0"/>
                        </a:rPr>
                        <a:t> Teórico</a:t>
                      </a:r>
                      <a:r>
                        <a:rPr lang="pt-BR" sz="1800" b="1" dirty="0" smtClean="0">
                          <a:effectLst/>
                          <a:latin typeface="Times New Roman" pitchFamily="18" charset="0"/>
                          <a:cs typeface="Times New Roman" pitchFamily="18" charset="0"/>
                        </a:rPr>
                        <a:t>)</a:t>
                      </a:r>
                      <a:r>
                        <a:rPr lang="pt-BR" sz="1800" b="1" dirty="0">
                          <a:effectLst/>
                          <a:latin typeface="Times New Roman" pitchFamily="18" charset="0"/>
                          <a:cs typeface="Times New Roman" pitchFamily="18" charset="0"/>
                        </a:rPr>
                        <a:t> </a:t>
                      </a:r>
                      <a:endParaRPr lang="pt-BR" sz="1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pt-BR" sz="1800" b="1" dirty="0" smtClean="0">
                          <a:effectLst/>
                          <a:latin typeface="Times New Roman" pitchFamily="18" charset="0"/>
                          <a:cs typeface="Times New Roman" pitchFamily="18" charset="0"/>
                        </a:rPr>
                        <a:t>1.516,8 kgCH</a:t>
                      </a:r>
                      <a:r>
                        <a:rPr lang="pt-BR" sz="1800" b="1" baseline="-25000" dirty="0" smtClean="0">
                          <a:effectLst/>
                          <a:latin typeface="Times New Roman" pitchFamily="18" charset="0"/>
                          <a:cs typeface="Times New Roman" pitchFamily="18" charset="0"/>
                        </a:rPr>
                        <a:t>4</a:t>
                      </a:r>
                      <a:r>
                        <a:rPr lang="pt-BR" sz="1800" b="1" dirty="0" smtClean="0">
                          <a:effectLst/>
                          <a:latin typeface="Times New Roman" pitchFamily="18" charset="0"/>
                          <a:cs typeface="Times New Roman" pitchFamily="18" charset="0"/>
                        </a:rPr>
                        <a:t>.dia</a:t>
                      </a:r>
                      <a:r>
                        <a:rPr lang="pt-BR" sz="1800" b="1" baseline="30000" dirty="0" smtClean="0">
                          <a:effectLst/>
                          <a:latin typeface="Times New Roman" pitchFamily="18" charset="0"/>
                          <a:cs typeface="Times New Roman" pitchFamily="18" charset="0"/>
                        </a:rPr>
                        <a:t>-1</a:t>
                      </a:r>
                      <a:endParaRPr lang="pt-BR" sz="1800" b="1" dirty="0">
                        <a:effectLst/>
                        <a:latin typeface="Times New Roman" pitchFamily="18" charset="0"/>
                        <a:ea typeface="Calibri"/>
                        <a:cs typeface="Times New Roman" pitchFamily="18" charset="0"/>
                      </a:endParaRPr>
                    </a:p>
                  </a:txBody>
                  <a:tcPr marL="68580" marR="68580" marT="0" marB="0"/>
                </a:tc>
              </a:tr>
              <a:tr h="586351">
                <a:tc>
                  <a:txBody>
                    <a:bodyPr/>
                    <a:lstStyle/>
                    <a:p>
                      <a:pPr algn="ctr">
                        <a:lnSpc>
                          <a:spcPct val="115000"/>
                        </a:lnSpc>
                        <a:spcAft>
                          <a:spcPts val="0"/>
                        </a:spcAft>
                      </a:pPr>
                      <a:r>
                        <a:rPr lang="pt-BR" sz="1800" b="1" dirty="0">
                          <a:effectLst/>
                          <a:latin typeface="Times New Roman" pitchFamily="18" charset="0"/>
                          <a:cs typeface="Times New Roman" pitchFamily="18" charset="0"/>
                        </a:rPr>
                        <a:t> </a:t>
                      </a:r>
                      <a:r>
                        <a:rPr lang="pt-BR" sz="1800" b="1" dirty="0" smtClean="0">
                          <a:effectLst/>
                          <a:latin typeface="Times New Roman" pitchFamily="18" charset="0"/>
                          <a:cs typeface="Times New Roman" pitchFamily="18" charset="0"/>
                        </a:rPr>
                        <a:t>CH</a:t>
                      </a:r>
                      <a:r>
                        <a:rPr lang="pt-BR" sz="1800" b="1" baseline="-25000" dirty="0" smtClean="0">
                          <a:effectLst/>
                          <a:latin typeface="Times New Roman" pitchFamily="18" charset="0"/>
                          <a:cs typeface="Times New Roman" pitchFamily="18" charset="0"/>
                        </a:rPr>
                        <a:t>4</a:t>
                      </a:r>
                      <a:r>
                        <a:rPr lang="pt-BR" sz="1800" b="1" dirty="0" smtClean="0">
                          <a:effectLst/>
                          <a:latin typeface="Times New Roman" pitchFamily="18" charset="0"/>
                          <a:cs typeface="Times New Roman" pitchFamily="18" charset="0"/>
                        </a:rPr>
                        <a:t> </a:t>
                      </a:r>
                      <a:r>
                        <a:rPr lang="pt-BR" sz="1800" b="1" dirty="0">
                          <a:effectLst/>
                          <a:latin typeface="Times New Roman" pitchFamily="18" charset="0"/>
                          <a:cs typeface="Times New Roman" pitchFamily="18" charset="0"/>
                        </a:rPr>
                        <a:t>Removido no Aproveitamento Energético (R</a:t>
                      </a:r>
                      <a:r>
                        <a:rPr lang="pt-BR" sz="1800" b="1" baseline="-25000" dirty="0">
                          <a:effectLst/>
                          <a:latin typeface="Times New Roman" pitchFamily="18" charset="0"/>
                          <a:cs typeface="Times New Roman" pitchFamily="18" charset="0"/>
                        </a:rPr>
                        <a:t>CH4</a:t>
                      </a:r>
                      <a:r>
                        <a:rPr lang="pt-BR" sz="1800" b="1" dirty="0">
                          <a:effectLst/>
                          <a:latin typeface="Times New Roman" pitchFamily="18" charset="0"/>
                          <a:cs typeface="Times New Roman" pitchFamily="18" charset="0"/>
                        </a:rPr>
                        <a:t> Calculado</a:t>
                      </a:r>
                      <a:r>
                        <a:rPr lang="pt-BR" sz="1800" b="1" dirty="0" smtClean="0">
                          <a:effectLst/>
                          <a:latin typeface="Times New Roman" pitchFamily="18" charset="0"/>
                          <a:cs typeface="Times New Roman" pitchFamily="18" charset="0"/>
                        </a:rPr>
                        <a:t>)</a:t>
                      </a:r>
                      <a:r>
                        <a:rPr lang="pt-BR" sz="1800" b="1" dirty="0">
                          <a:effectLst/>
                          <a:latin typeface="Times New Roman" pitchFamily="18" charset="0"/>
                          <a:cs typeface="Times New Roman" pitchFamily="18" charset="0"/>
                        </a:rPr>
                        <a:t> </a:t>
                      </a:r>
                      <a:endParaRPr lang="pt-BR" sz="1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1504950" algn="l"/>
                          <a:tab pos="1663700" algn="ctr"/>
                        </a:tabLst>
                      </a:pPr>
                      <a:r>
                        <a:rPr lang="pt-BR" sz="1800" b="1" dirty="0" smtClean="0">
                          <a:effectLst/>
                          <a:latin typeface="Times New Roman" pitchFamily="18" charset="0"/>
                          <a:cs typeface="Times New Roman" pitchFamily="18" charset="0"/>
                        </a:rPr>
                        <a:t>1.109,4 </a:t>
                      </a:r>
                      <a:r>
                        <a:rPr lang="pt-BR" sz="1800" b="1" dirty="0">
                          <a:effectLst/>
                          <a:latin typeface="Times New Roman" pitchFamily="18" charset="0"/>
                          <a:cs typeface="Times New Roman" pitchFamily="18" charset="0"/>
                        </a:rPr>
                        <a:t>kgCH</a:t>
                      </a:r>
                      <a:r>
                        <a:rPr lang="pt-BR" sz="1800" b="1" baseline="-25000" dirty="0">
                          <a:effectLst/>
                          <a:latin typeface="Times New Roman" pitchFamily="18" charset="0"/>
                          <a:cs typeface="Times New Roman" pitchFamily="18" charset="0"/>
                        </a:rPr>
                        <a:t>4</a:t>
                      </a:r>
                      <a:r>
                        <a:rPr lang="pt-BR" sz="1800" b="1" dirty="0">
                          <a:effectLst/>
                          <a:latin typeface="Times New Roman" pitchFamily="18" charset="0"/>
                          <a:cs typeface="Times New Roman" pitchFamily="18" charset="0"/>
                        </a:rPr>
                        <a:t>.dia</a:t>
                      </a:r>
                      <a:r>
                        <a:rPr lang="pt-BR" sz="1800" b="1" baseline="30000" dirty="0">
                          <a:effectLst/>
                          <a:latin typeface="Times New Roman" pitchFamily="18" charset="0"/>
                          <a:cs typeface="Times New Roman" pitchFamily="18" charset="0"/>
                        </a:rPr>
                        <a:t>-1</a:t>
                      </a:r>
                      <a:endParaRPr lang="pt-BR" sz="1800" b="1" dirty="0">
                        <a:effectLst/>
                        <a:latin typeface="Times New Roman" pitchFamily="18" charset="0"/>
                        <a:ea typeface="Calibri"/>
                        <a:cs typeface="Times New Roman" pitchFamily="18" charset="0"/>
                      </a:endParaRPr>
                    </a:p>
                  </a:txBody>
                  <a:tcPr marL="68580" marR="68580" marT="0" marB="0"/>
                </a:tc>
              </a:tr>
              <a:tr h="586351">
                <a:tc>
                  <a:txBody>
                    <a:bodyPr/>
                    <a:lstStyle/>
                    <a:p>
                      <a:pPr algn="ctr">
                        <a:lnSpc>
                          <a:spcPct val="115000"/>
                        </a:lnSpc>
                        <a:spcAft>
                          <a:spcPts val="0"/>
                        </a:spcAft>
                      </a:pPr>
                      <a:r>
                        <a:rPr lang="pt-BR" sz="1800" b="1" dirty="0">
                          <a:effectLst/>
                          <a:latin typeface="Times New Roman" pitchFamily="18" charset="0"/>
                          <a:cs typeface="Times New Roman" pitchFamily="18" charset="0"/>
                        </a:rPr>
                        <a:t> </a:t>
                      </a:r>
                      <a:r>
                        <a:rPr lang="pt-BR" sz="1800" b="1" dirty="0" smtClean="0">
                          <a:effectLst/>
                          <a:latin typeface="Times New Roman" pitchFamily="18" charset="0"/>
                          <a:cs typeface="Times New Roman" pitchFamily="18" charset="0"/>
                        </a:rPr>
                        <a:t>Emissão </a:t>
                      </a:r>
                      <a:r>
                        <a:rPr lang="pt-BR" sz="1800" b="1" dirty="0">
                          <a:effectLst/>
                          <a:latin typeface="Times New Roman" pitchFamily="18" charset="0"/>
                          <a:cs typeface="Times New Roman" pitchFamily="18" charset="0"/>
                        </a:rPr>
                        <a:t>Total de CH</a:t>
                      </a:r>
                      <a:r>
                        <a:rPr lang="pt-BR" sz="1800" b="1" baseline="-25000" dirty="0">
                          <a:effectLst/>
                          <a:latin typeface="Times New Roman" pitchFamily="18" charset="0"/>
                          <a:cs typeface="Times New Roman" pitchFamily="18" charset="0"/>
                        </a:rPr>
                        <a:t>4</a:t>
                      </a:r>
                      <a:r>
                        <a:rPr lang="pt-BR" sz="1800" b="1" dirty="0">
                          <a:effectLst/>
                          <a:latin typeface="Times New Roman" pitchFamily="18" charset="0"/>
                          <a:cs typeface="Times New Roman" pitchFamily="18" charset="0"/>
                        </a:rPr>
                        <a:t> (E</a:t>
                      </a:r>
                      <a:r>
                        <a:rPr lang="pt-BR" sz="1800" b="1" baseline="-25000" dirty="0">
                          <a:effectLst/>
                          <a:latin typeface="Times New Roman" pitchFamily="18" charset="0"/>
                          <a:cs typeface="Times New Roman" pitchFamily="18" charset="0"/>
                        </a:rPr>
                        <a:t>CH4 </a:t>
                      </a:r>
                      <a:r>
                        <a:rPr lang="pt-BR" sz="1800" b="1" dirty="0">
                          <a:effectLst/>
                          <a:latin typeface="Times New Roman" pitchFamily="18" charset="0"/>
                          <a:cs typeface="Times New Roman" pitchFamily="18" charset="0"/>
                        </a:rPr>
                        <a:t>sem aproveitamento do biogás</a:t>
                      </a:r>
                      <a:r>
                        <a:rPr lang="pt-BR" sz="1800" b="1" dirty="0" smtClean="0">
                          <a:effectLst/>
                          <a:latin typeface="Times New Roman" pitchFamily="18" charset="0"/>
                          <a:cs typeface="Times New Roman" pitchFamily="18" charset="0"/>
                        </a:rPr>
                        <a:t>)</a:t>
                      </a:r>
                      <a:endParaRPr lang="pt-BR" sz="1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pt-BR" sz="1800" b="1" dirty="0" smtClean="0">
                          <a:effectLst/>
                          <a:latin typeface="Times New Roman" pitchFamily="18" charset="0"/>
                          <a:cs typeface="Times New Roman" pitchFamily="18" charset="0"/>
                        </a:rPr>
                        <a:t>1.290,2 </a:t>
                      </a:r>
                      <a:r>
                        <a:rPr lang="pt-BR" sz="1800" b="1" dirty="0">
                          <a:effectLst/>
                          <a:latin typeface="Times New Roman" pitchFamily="18" charset="0"/>
                          <a:cs typeface="Times New Roman" pitchFamily="18" charset="0"/>
                        </a:rPr>
                        <a:t>kgCH</a:t>
                      </a:r>
                      <a:r>
                        <a:rPr lang="pt-BR" sz="1800" b="1" baseline="-25000" dirty="0">
                          <a:effectLst/>
                          <a:latin typeface="Times New Roman" pitchFamily="18" charset="0"/>
                          <a:cs typeface="Times New Roman" pitchFamily="18" charset="0"/>
                        </a:rPr>
                        <a:t>4</a:t>
                      </a:r>
                      <a:r>
                        <a:rPr lang="pt-BR" sz="1800" b="1" dirty="0">
                          <a:effectLst/>
                          <a:latin typeface="Times New Roman" pitchFamily="18" charset="0"/>
                          <a:cs typeface="Times New Roman" pitchFamily="18" charset="0"/>
                        </a:rPr>
                        <a:t>.dia</a:t>
                      </a:r>
                      <a:r>
                        <a:rPr lang="pt-BR" sz="1800" b="1" baseline="30000" dirty="0">
                          <a:effectLst/>
                          <a:latin typeface="Times New Roman" pitchFamily="18" charset="0"/>
                          <a:cs typeface="Times New Roman" pitchFamily="18" charset="0"/>
                        </a:rPr>
                        <a:t>-1</a:t>
                      </a:r>
                      <a:endParaRPr lang="pt-BR" sz="1800" b="1" dirty="0">
                        <a:effectLst/>
                        <a:latin typeface="Times New Roman" pitchFamily="18" charset="0"/>
                        <a:ea typeface="Calibri"/>
                        <a:cs typeface="Times New Roman" pitchFamily="18" charset="0"/>
                      </a:endParaRPr>
                    </a:p>
                  </a:txBody>
                  <a:tcPr marL="68580" marR="68580" marT="0" marB="0"/>
                </a:tc>
              </a:tr>
              <a:tr h="586351">
                <a:tc>
                  <a:txBody>
                    <a:bodyPr/>
                    <a:lstStyle/>
                    <a:p>
                      <a:pPr algn="ctr">
                        <a:lnSpc>
                          <a:spcPct val="115000"/>
                        </a:lnSpc>
                        <a:spcAft>
                          <a:spcPts val="0"/>
                        </a:spcAft>
                      </a:pPr>
                      <a:r>
                        <a:rPr lang="pt-BR" sz="1800" b="1" dirty="0">
                          <a:effectLst/>
                          <a:latin typeface="Times New Roman" pitchFamily="18" charset="0"/>
                          <a:cs typeface="Times New Roman" pitchFamily="18" charset="0"/>
                        </a:rPr>
                        <a:t> </a:t>
                      </a:r>
                      <a:r>
                        <a:rPr lang="pt-BR" sz="1800" b="1" dirty="0" smtClean="0">
                          <a:effectLst/>
                          <a:latin typeface="Times New Roman" pitchFamily="18" charset="0"/>
                          <a:cs typeface="Times New Roman" pitchFamily="18" charset="0"/>
                        </a:rPr>
                        <a:t>Emissão </a:t>
                      </a:r>
                      <a:r>
                        <a:rPr lang="pt-BR" sz="1800" b="1" dirty="0">
                          <a:effectLst/>
                          <a:latin typeface="Times New Roman" pitchFamily="18" charset="0"/>
                          <a:cs typeface="Times New Roman" pitchFamily="18" charset="0"/>
                        </a:rPr>
                        <a:t>Total de CH</a:t>
                      </a:r>
                      <a:r>
                        <a:rPr lang="pt-BR" sz="1800" b="1" baseline="-25000" dirty="0">
                          <a:effectLst/>
                          <a:latin typeface="Times New Roman" pitchFamily="18" charset="0"/>
                          <a:cs typeface="Times New Roman" pitchFamily="18" charset="0"/>
                        </a:rPr>
                        <a:t>4</a:t>
                      </a:r>
                      <a:r>
                        <a:rPr lang="pt-BR" sz="1800" b="1" dirty="0">
                          <a:effectLst/>
                          <a:latin typeface="Times New Roman" pitchFamily="18" charset="0"/>
                          <a:cs typeface="Times New Roman" pitchFamily="18" charset="0"/>
                        </a:rPr>
                        <a:t> (E</a:t>
                      </a:r>
                      <a:r>
                        <a:rPr lang="pt-BR" sz="1800" b="1" baseline="-25000" dirty="0">
                          <a:effectLst/>
                          <a:latin typeface="Times New Roman" pitchFamily="18" charset="0"/>
                          <a:cs typeface="Times New Roman" pitchFamily="18" charset="0"/>
                        </a:rPr>
                        <a:t>CH4 </a:t>
                      </a:r>
                      <a:r>
                        <a:rPr lang="pt-BR" sz="1800" b="1" dirty="0">
                          <a:effectLst/>
                          <a:latin typeface="Times New Roman" pitchFamily="18" charset="0"/>
                          <a:cs typeface="Times New Roman" pitchFamily="18" charset="0"/>
                        </a:rPr>
                        <a:t>com aproveitamento do biogás</a:t>
                      </a:r>
                      <a:r>
                        <a:rPr lang="pt-BR" sz="1800" b="1" dirty="0" smtClean="0">
                          <a:effectLst/>
                          <a:latin typeface="Times New Roman" pitchFamily="18" charset="0"/>
                          <a:cs typeface="Times New Roman" pitchFamily="18" charset="0"/>
                        </a:rPr>
                        <a:t>)</a:t>
                      </a:r>
                      <a:endParaRPr lang="pt-BR" sz="1800" b="1"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1504950" algn="l"/>
                          <a:tab pos="1663700" algn="ctr"/>
                        </a:tabLst>
                      </a:pPr>
                      <a:r>
                        <a:rPr lang="pt-BR" sz="1800" b="1" dirty="0" smtClean="0">
                          <a:effectLst/>
                          <a:latin typeface="Times New Roman" pitchFamily="18" charset="0"/>
                          <a:cs typeface="Times New Roman" pitchFamily="18" charset="0"/>
                        </a:rPr>
                        <a:t>180,8 </a:t>
                      </a:r>
                      <a:r>
                        <a:rPr lang="pt-BR" sz="1800" b="1" dirty="0">
                          <a:effectLst/>
                          <a:latin typeface="Times New Roman" pitchFamily="18" charset="0"/>
                          <a:cs typeface="Times New Roman" pitchFamily="18" charset="0"/>
                        </a:rPr>
                        <a:t>kgCH</a:t>
                      </a:r>
                      <a:r>
                        <a:rPr lang="pt-BR" sz="1800" b="1" baseline="-25000" dirty="0">
                          <a:effectLst/>
                          <a:latin typeface="Times New Roman" pitchFamily="18" charset="0"/>
                          <a:cs typeface="Times New Roman" pitchFamily="18" charset="0"/>
                        </a:rPr>
                        <a:t>4</a:t>
                      </a:r>
                      <a:r>
                        <a:rPr lang="pt-BR" sz="1800" b="1" dirty="0">
                          <a:effectLst/>
                          <a:latin typeface="Times New Roman" pitchFamily="18" charset="0"/>
                          <a:cs typeface="Times New Roman" pitchFamily="18" charset="0"/>
                        </a:rPr>
                        <a:t>.dia</a:t>
                      </a:r>
                      <a:r>
                        <a:rPr lang="pt-BR" sz="1800" b="1" baseline="30000" dirty="0">
                          <a:effectLst/>
                          <a:latin typeface="Times New Roman" pitchFamily="18" charset="0"/>
                          <a:cs typeface="Times New Roman" pitchFamily="18" charset="0"/>
                        </a:rPr>
                        <a:t>-1</a:t>
                      </a:r>
                      <a:endParaRPr lang="pt-BR" sz="1800" b="1" dirty="0">
                        <a:effectLst/>
                        <a:latin typeface="Times New Roman" pitchFamily="18" charset="0"/>
                        <a:ea typeface="Calibri"/>
                        <a:cs typeface="Times New Roman" pitchFamily="18" charset="0"/>
                      </a:endParaRPr>
                    </a:p>
                  </a:txBody>
                  <a:tcPr marL="68580" marR="68580" marT="0" marB="0"/>
                </a:tc>
              </a:tr>
            </a:tbl>
          </a:graphicData>
        </a:graphic>
      </p:graphicFrame>
      <p:sp>
        <p:nvSpPr>
          <p:cNvPr id="11" name="Retângulo 10">
            <a:extLst>
              <a:ext uri="{FF2B5EF4-FFF2-40B4-BE49-F238E27FC236}"/>
            </a:extLst>
          </p:cNvPr>
          <p:cNvSpPr/>
          <p:nvPr/>
        </p:nvSpPr>
        <p:spPr>
          <a:xfrm>
            <a:off x="35496" y="3501008"/>
            <a:ext cx="7416824" cy="1881324"/>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cxnSp>
        <p:nvCxnSpPr>
          <p:cNvPr id="12" name="Conector de seta reta 19">
            <a:extLst>
              <a:ext uri="{FF2B5EF4-FFF2-40B4-BE49-F238E27FC236}"/>
            </a:extLst>
          </p:cNvPr>
          <p:cNvCxnSpPr/>
          <p:nvPr/>
        </p:nvCxnSpPr>
        <p:spPr>
          <a:xfrm flipV="1">
            <a:off x="7452320" y="2996952"/>
            <a:ext cx="230993" cy="15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extLst>
          </p:cNvPr>
          <p:cNvSpPr txBox="1"/>
          <p:nvPr/>
        </p:nvSpPr>
        <p:spPr>
          <a:xfrm>
            <a:off x="7704856" y="2276872"/>
            <a:ext cx="1331640" cy="1938992"/>
          </a:xfrm>
          <a:prstGeom prst="rect">
            <a:avLst/>
          </a:prstGeom>
          <a:solidFill>
            <a:schemeClr val="bg1">
              <a:lumMod val="95000"/>
            </a:schemeClr>
          </a:solidFill>
          <a:ln>
            <a:solidFill>
              <a:srgbClr val="C00000"/>
            </a:solidFill>
          </a:ln>
        </p:spPr>
        <p:txBody>
          <a:bodyPr wrap="square">
            <a:spAutoFit/>
          </a:bodyPr>
          <a:lstStyle/>
          <a:p>
            <a:pPr algn="ctr" fontAlgn="auto">
              <a:spcBef>
                <a:spcPts val="0"/>
              </a:spcBef>
              <a:spcAft>
                <a:spcPts val="0"/>
              </a:spcAft>
              <a:defRPr/>
            </a:pPr>
            <a:r>
              <a:rPr lang="pt-BR" sz="2000" b="1" i="1" dirty="0">
                <a:solidFill>
                  <a:srgbClr val="FF0000"/>
                </a:solidFill>
                <a:latin typeface="Times New Roman" pitchFamily="18" charset="0"/>
                <a:cs typeface="Times New Roman" pitchFamily="18" charset="0"/>
              </a:rPr>
              <a:t>A emissão de metano poderá ser reduzida em até 85,9%</a:t>
            </a:r>
          </a:p>
        </p:txBody>
      </p:sp>
      <p:cxnSp>
        <p:nvCxnSpPr>
          <p:cNvPr id="21" name="Conector reto 20">
            <a:extLst>
              <a:ext uri="{FF2B5EF4-FFF2-40B4-BE49-F238E27FC236}"/>
            </a:extLst>
          </p:cNvPr>
          <p:cNvCxnSpPr/>
          <p:nvPr/>
        </p:nvCxnSpPr>
        <p:spPr>
          <a:xfrm flipV="1">
            <a:off x="7452320" y="2996953"/>
            <a:ext cx="0" cy="10801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63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9592" y="3313246"/>
            <a:ext cx="3289596" cy="1411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 name="Picture 8" descr="Resultado de imagem para unifacs logo"/>
          <p:cNvPicPr>
            <a:picLocks noChangeAspect="1" noChangeArrowheads="1"/>
          </p:cNvPicPr>
          <p:nvPr/>
        </p:nvPicPr>
        <p:blipFill rotWithShape="1">
          <a:blip r:embed="rId3">
            <a:extLst>
              <a:ext uri="{28A0092B-C50C-407E-A947-70E740481C1C}">
                <a14:useLocalDpi xmlns:a14="http://schemas.microsoft.com/office/drawing/2010/main" val="0"/>
              </a:ext>
            </a:extLst>
          </a:blip>
          <a:srcRect t="15322" b="16860"/>
          <a:stretch/>
        </p:blipFill>
        <p:spPr bwMode="auto">
          <a:xfrm>
            <a:off x="899592" y="1892975"/>
            <a:ext cx="3647404" cy="142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Resultado de imagem para FAPESB LOGO FUNDO TRANSPARENT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9224"/>
          <a:stretch/>
        </p:blipFill>
        <p:spPr bwMode="auto">
          <a:xfrm>
            <a:off x="5532529" y="2002432"/>
            <a:ext cx="2783887" cy="10724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m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7" y="3199445"/>
            <a:ext cx="3059113" cy="1525699"/>
          </a:xfrm>
          <a:prstGeom prst="rect">
            <a:avLst/>
          </a:prstGeom>
          <a:noFill/>
          <a:extLst>
            <a:ext uri="{909E8E84-426E-40DD-AFC4-6F175D3DCCD1}">
              <a14:hiddenFill xmlns:a14="http://schemas.microsoft.com/office/drawing/2010/main">
                <a:solidFill>
                  <a:srgbClr val="FFFFFF"/>
                </a:solidFill>
              </a14:hiddenFill>
            </a:ext>
          </a:extLst>
        </p:spPr>
      </p:pic>
      <p:sp>
        <p:nvSpPr>
          <p:cNvPr id="7" name="Subtítulo 2"/>
          <p:cNvSpPr>
            <a:spLocks noGrp="1"/>
          </p:cNvSpPr>
          <p:nvPr>
            <p:ph type="subTitle" idx="4294967295"/>
          </p:nvPr>
        </p:nvSpPr>
        <p:spPr>
          <a:xfrm>
            <a:off x="1043608" y="908720"/>
            <a:ext cx="7776864" cy="715675"/>
          </a:xfrm>
        </p:spPr>
        <p:txBody>
          <a:bodyPr>
            <a:normAutofit/>
          </a:bodyPr>
          <a:lstStyle/>
          <a:p>
            <a:pPr marL="0" indent="0">
              <a:buNone/>
            </a:pPr>
            <a:r>
              <a:rPr lang="pt-BR" sz="2800" b="1" dirty="0" smtClean="0">
                <a:solidFill>
                  <a:srgbClr val="002060"/>
                </a:solidFill>
              </a:rPr>
              <a:t>APOIO:</a:t>
            </a:r>
            <a:endParaRPr lang="pt-BR" sz="2800" b="1" dirty="0">
              <a:solidFill>
                <a:srgbClr val="002060"/>
              </a:solidFill>
            </a:endParaRPr>
          </a:p>
        </p:txBody>
      </p:sp>
    </p:spTree>
    <p:extLst>
      <p:ext uri="{BB962C8B-B14F-4D97-AF65-F5344CB8AC3E}">
        <p14:creationId xmlns:p14="http://schemas.microsoft.com/office/powerpoint/2010/main" val="3913624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ítulo 1">
            <a:extLst>
              <a:ext uri="{FF2B5EF4-FFF2-40B4-BE49-F238E27FC236}"/>
            </a:extLst>
          </p:cNvPr>
          <p:cNvSpPr txBox="1">
            <a:spLocks/>
          </p:cNvSpPr>
          <p:nvPr/>
        </p:nvSpPr>
        <p:spPr>
          <a:xfrm>
            <a:off x="2267744" y="-171400"/>
            <a:ext cx="4728516"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defPPr>
              <a:defRPr lang="pt-BR"/>
            </a:defPPr>
            <a:lvl1pPr algn="ctr">
              <a:spcBef>
                <a:spcPct val="0"/>
              </a:spcBef>
              <a:buNone/>
              <a:defRPr sz="4400" b="1">
                <a:solidFill>
                  <a:srgbClr val="0099FF"/>
                </a:solidFill>
                <a:effectLst>
                  <a:outerShdw blurRad="38100" dist="38100" dir="2700000" algn="tl">
                    <a:srgbClr val="000000">
                      <a:alpha val="43137"/>
                    </a:srgbClr>
                  </a:outerShdw>
                </a:effectLst>
                <a:latin typeface="+mj-lt"/>
                <a:ea typeface="+mj-ea"/>
                <a:cs typeface="+mj-cs"/>
              </a:defRPr>
            </a:lvl1pPr>
          </a:lstStyle>
          <a:p>
            <a:r>
              <a:rPr lang="pt-BR" altLang="pt-BR" sz="4000" dirty="0" smtClean="0">
                <a:solidFill>
                  <a:schemeClr val="accent1">
                    <a:lumMod val="75000"/>
                  </a:schemeClr>
                </a:solidFill>
                <a:latin typeface="Times New Roman" pitchFamily="18" charset="0"/>
                <a:cs typeface="Times New Roman" pitchFamily="18" charset="0"/>
              </a:rPr>
              <a:t>RESULTADOS</a:t>
            </a:r>
            <a:endParaRPr lang="pt-BR" altLang="pt-BR" sz="4000" dirty="0">
              <a:solidFill>
                <a:schemeClr val="accent1">
                  <a:lumMod val="75000"/>
                </a:schemeClr>
              </a:solidFill>
              <a:latin typeface="Times New Roman" pitchFamily="18" charset="0"/>
              <a:cs typeface="Times New Roman" pitchFamily="18" charset="0"/>
            </a:endParaRPr>
          </a:p>
        </p:txBody>
      </p:sp>
      <p:sp>
        <p:nvSpPr>
          <p:cNvPr id="26" name="Retângulo 31"/>
          <p:cNvSpPr>
            <a:spLocks noChangeArrowheads="1"/>
          </p:cNvSpPr>
          <p:nvPr/>
        </p:nvSpPr>
        <p:spPr bwMode="auto">
          <a:xfrm>
            <a:off x="715318" y="620688"/>
            <a:ext cx="75290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pt-BR" sz="2200" b="1" dirty="0">
                <a:solidFill>
                  <a:srgbClr val="002060"/>
                </a:solidFill>
                <a:latin typeface="Times New Roman" pitchFamily="18" charset="0"/>
              </a:rPr>
              <a:t>ANÁLISE COMPARATIVA COM A PESQUISA DE BILOTTA &amp; ROSS (2015)</a:t>
            </a:r>
            <a:endParaRPr lang="pt-BR" altLang="pt-BR" sz="2200" dirty="0">
              <a:solidFill>
                <a:srgbClr val="002060"/>
              </a:solidFill>
            </a:endParaRPr>
          </a:p>
        </p:txBody>
      </p:sp>
      <p:graphicFrame>
        <p:nvGraphicFramePr>
          <p:cNvPr id="27" name="Tabela 26"/>
          <p:cNvGraphicFramePr>
            <a:graphicFrameLocks noGrp="1"/>
          </p:cNvGraphicFramePr>
          <p:nvPr>
            <p:extLst>
              <p:ext uri="{D42A27DB-BD31-4B8C-83A1-F6EECF244321}">
                <p14:modId xmlns:p14="http://schemas.microsoft.com/office/powerpoint/2010/main" val="3502933588"/>
              </p:ext>
            </p:extLst>
          </p:nvPr>
        </p:nvGraphicFramePr>
        <p:xfrm>
          <a:off x="107504" y="1904341"/>
          <a:ext cx="5730876" cy="979488"/>
        </p:xfrm>
        <a:graphic>
          <a:graphicData uri="http://schemas.openxmlformats.org/drawingml/2006/table">
            <a:tbl>
              <a:tblPr firstRow="1" bandRow="1">
                <a:tableStyleId>{5C22544A-7EE6-4342-B048-85BDC9FD1C3A}</a:tableStyleId>
              </a:tblPr>
              <a:tblGrid>
                <a:gridCol w="2865438"/>
                <a:gridCol w="2865438"/>
              </a:tblGrid>
              <a:tr h="489744">
                <a:tc>
                  <a:txBody>
                    <a:bodyPr/>
                    <a:lstStyle/>
                    <a:p>
                      <a:pPr algn="ctr"/>
                      <a:r>
                        <a:rPr lang="pt-BR" sz="2000" i="1" dirty="0" smtClean="0">
                          <a:solidFill>
                            <a:srgbClr val="002060"/>
                          </a:solidFill>
                          <a:latin typeface="Times New Roman" panose="02020603050405020304" pitchFamily="18" charset="0"/>
                          <a:cs typeface="Times New Roman" panose="02020603050405020304" pitchFamily="18" charset="0"/>
                        </a:rPr>
                        <a:t>ETE</a:t>
                      </a:r>
                      <a:r>
                        <a:rPr lang="pt-BR" sz="2000" i="1" baseline="0" dirty="0" smtClean="0">
                          <a:solidFill>
                            <a:srgbClr val="002060"/>
                          </a:solidFill>
                          <a:latin typeface="Times New Roman" panose="02020603050405020304" pitchFamily="18" charset="0"/>
                          <a:cs typeface="Times New Roman" panose="02020603050405020304" pitchFamily="18" charset="0"/>
                        </a:rPr>
                        <a:t> ANALISADA</a:t>
                      </a:r>
                      <a:endParaRPr lang="pt-BR" sz="2000" i="1" dirty="0">
                        <a:solidFill>
                          <a:srgbClr val="002060"/>
                        </a:solidFill>
                        <a:latin typeface="Times New Roman" panose="02020603050405020304" pitchFamily="18" charset="0"/>
                        <a:cs typeface="Times New Roman" panose="02020603050405020304" pitchFamily="18" charset="0"/>
                      </a:endParaRPr>
                    </a:p>
                  </a:txBody>
                  <a:tcPr marL="91429" marR="91429" marT="45662" marB="45662">
                    <a:solidFill>
                      <a:schemeClr val="accent1">
                        <a:lumMod val="40000"/>
                        <a:lumOff val="60000"/>
                      </a:schemeClr>
                    </a:solidFill>
                  </a:tcPr>
                </a:tc>
                <a:tc>
                  <a:txBody>
                    <a:bodyPr/>
                    <a:lstStyle/>
                    <a:p>
                      <a:pPr algn="ctr"/>
                      <a:r>
                        <a:rPr lang="pt-BR" sz="2000" i="1" dirty="0" smtClean="0">
                          <a:solidFill>
                            <a:srgbClr val="002060"/>
                          </a:solidFill>
                          <a:latin typeface="Times New Roman" panose="02020603050405020304" pitchFamily="18" charset="0"/>
                          <a:cs typeface="Times New Roman" panose="02020603050405020304" pitchFamily="18" charset="0"/>
                        </a:rPr>
                        <a:t>ETE SANTA QUITÉRIA</a:t>
                      </a:r>
                      <a:endParaRPr lang="pt-BR" sz="2000" i="1" dirty="0">
                        <a:solidFill>
                          <a:srgbClr val="002060"/>
                        </a:solidFill>
                        <a:latin typeface="Times New Roman" panose="02020603050405020304" pitchFamily="18" charset="0"/>
                        <a:cs typeface="Times New Roman" panose="02020603050405020304" pitchFamily="18" charset="0"/>
                      </a:endParaRPr>
                    </a:p>
                  </a:txBody>
                  <a:tcPr marL="91429" marR="91429" marT="45662" marB="45662">
                    <a:solidFill>
                      <a:schemeClr val="accent1">
                        <a:lumMod val="40000"/>
                        <a:lumOff val="60000"/>
                      </a:schemeClr>
                    </a:solidFill>
                  </a:tcPr>
                </a:tc>
              </a:tr>
              <a:tr h="489744">
                <a:tc>
                  <a:txBody>
                    <a:bodyPr/>
                    <a:lstStyle/>
                    <a:p>
                      <a:pPr algn="ctr"/>
                      <a:r>
                        <a:rPr lang="pt-BR" sz="2200" b="1" dirty="0" smtClean="0">
                          <a:solidFill>
                            <a:srgbClr val="002060"/>
                          </a:solidFill>
                          <a:latin typeface="Times New Roman" panose="02020603050405020304" pitchFamily="18" charset="0"/>
                          <a:cs typeface="Times New Roman" panose="02020603050405020304" pitchFamily="18" charset="0"/>
                        </a:rPr>
                        <a:t>2.514,9 kWh.dia</a:t>
                      </a:r>
                      <a:r>
                        <a:rPr lang="pt-BR" sz="2200" b="1" baseline="30000" dirty="0" smtClean="0">
                          <a:solidFill>
                            <a:srgbClr val="002060"/>
                          </a:solidFill>
                          <a:latin typeface="Times New Roman" panose="02020603050405020304" pitchFamily="18" charset="0"/>
                          <a:cs typeface="Times New Roman" panose="02020603050405020304" pitchFamily="18" charset="0"/>
                        </a:rPr>
                        <a:t>-1</a:t>
                      </a:r>
                      <a:endParaRPr lang="pt-BR" sz="2200" b="1" baseline="30000" dirty="0">
                        <a:solidFill>
                          <a:srgbClr val="002060"/>
                        </a:solidFill>
                        <a:latin typeface="Times New Roman" panose="02020603050405020304" pitchFamily="18" charset="0"/>
                        <a:cs typeface="Times New Roman" panose="02020603050405020304" pitchFamily="18" charset="0"/>
                      </a:endParaRPr>
                    </a:p>
                  </a:txBody>
                  <a:tcPr marL="91429" marR="91429" marT="45662" marB="45662">
                    <a:solidFill>
                      <a:schemeClr val="accent1">
                        <a:lumMod val="40000"/>
                        <a:lumOff val="60000"/>
                      </a:schemeClr>
                    </a:solidFill>
                  </a:tcPr>
                </a:tc>
                <a:tc>
                  <a:txBody>
                    <a:bodyPr/>
                    <a:lstStyle/>
                    <a:p>
                      <a:pPr algn="ctr"/>
                      <a:r>
                        <a:rPr lang="pt-BR" sz="2200" b="1" dirty="0" smtClean="0">
                          <a:solidFill>
                            <a:srgbClr val="002060"/>
                          </a:solidFill>
                          <a:latin typeface="Times New Roman" panose="02020603050405020304" pitchFamily="18" charset="0"/>
                          <a:cs typeface="Times New Roman" panose="02020603050405020304" pitchFamily="18" charset="0"/>
                        </a:rPr>
                        <a:t>2.146,2 kWh.dia</a:t>
                      </a:r>
                      <a:r>
                        <a:rPr lang="pt-BR" sz="2200" b="1" baseline="30000" dirty="0" smtClean="0">
                          <a:solidFill>
                            <a:srgbClr val="002060"/>
                          </a:solidFill>
                          <a:latin typeface="Times New Roman" panose="02020603050405020304" pitchFamily="18" charset="0"/>
                          <a:cs typeface="Times New Roman" panose="02020603050405020304" pitchFamily="18" charset="0"/>
                        </a:rPr>
                        <a:t>-1</a:t>
                      </a:r>
                      <a:endParaRPr lang="pt-BR" sz="2200" b="1" dirty="0">
                        <a:solidFill>
                          <a:srgbClr val="002060"/>
                        </a:solidFill>
                        <a:latin typeface="Times New Roman" panose="02020603050405020304" pitchFamily="18" charset="0"/>
                        <a:cs typeface="Times New Roman" panose="02020603050405020304" pitchFamily="18" charset="0"/>
                      </a:endParaRPr>
                    </a:p>
                  </a:txBody>
                  <a:tcPr marL="91429" marR="91429" marT="45662" marB="45662">
                    <a:solidFill>
                      <a:schemeClr val="accent1">
                        <a:lumMod val="40000"/>
                        <a:lumOff val="60000"/>
                      </a:schemeClr>
                    </a:solidFill>
                  </a:tcPr>
                </a:tc>
              </a:tr>
            </a:tbl>
          </a:graphicData>
        </a:graphic>
      </p:graphicFrame>
      <p:graphicFrame>
        <p:nvGraphicFramePr>
          <p:cNvPr id="29" name="Tabela 28"/>
          <p:cNvGraphicFramePr>
            <a:graphicFrameLocks noGrp="1"/>
          </p:cNvGraphicFramePr>
          <p:nvPr>
            <p:extLst>
              <p:ext uri="{D42A27DB-BD31-4B8C-83A1-F6EECF244321}">
                <p14:modId xmlns:p14="http://schemas.microsoft.com/office/powerpoint/2010/main" val="1298674522"/>
              </p:ext>
            </p:extLst>
          </p:nvPr>
        </p:nvGraphicFramePr>
        <p:xfrm>
          <a:off x="107504" y="1431266"/>
          <a:ext cx="5730875" cy="490538"/>
        </p:xfrm>
        <a:graphic>
          <a:graphicData uri="http://schemas.openxmlformats.org/drawingml/2006/table">
            <a:tbl>
              <a:tblPr firstRow="1" bandRow="1">
                <a:tableStyleId>{46F890A9-2807-4EBB-B81D-B2AA78EC7F39}</a:tableStyleId>
              </a:tblPr>
              <a:tblGrid>
                <a:gridCol w="5730875"/>
              </a:tblGrid>
              <a:tr h="490538">
                <a:tc>
                  <a:txBody>
                    <a:bodyPr/>
                    <a:lstStyle/>
                    <a:p>
                      <a:pPr algn="ctr"/>
                      <a:r>
                        <a:rPr lang="pt-BR" sz="2000" dirty="0" smtClean="0">
                          <a:latin typeface="Times New Roman" pitchFamily="18" charset="0"/>
                          <a:cs typeface="Times New Roman" pitchFamily="18" charset="0"/>
                        </a:rPr>
                        <a:t>POTÊNCIA ELÉTRICA DISPONÍVEL</a:t>
                      </a:r>
                      <a:endParaRPr lang="pt-BR" sz="2000" dirty="0">
                        <a:solidFill>
                          <a:srgbClr val="002060"/>
                        </a:solidFill>
                        <a:latin typeface="Times New Roman" panose="02020603050405020304" pitchFamily="18" charset="0"/>
                        <a:cs typeface="Times New Roman" panose="02020603050405020304" pitchFamily="18" charset="0"/>
                      </a:endParaRPr>
                    </a:p>
                  </a:txBody>
                  <a:tcPr marL="91429" marR="91429" marT="45736" marB="45736"/>
                </a:tc>
              </a:tr>
            </a:tbl>
          </a:graphicData>
        </a:graphic>
      </p:graphicFrame>
      <p:sp>
        <p:nvSpPr>
          <p:cNvPr id="30" name="Chave direita 29"/>
          <p:cNvSpPr/>
          <p:nvPr/>
        </p:nvSpPr>
        <p:spPr>
          <a:xfrm>
            <a:off x="5939979" y="1921804"/>
            <a:ext cx="287338" cy="962025"/>
          </a:xfrm>
          <a:prstGeom prst="rightBrac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31" name="CaixaDeTexto 8"/>
          <p:cNvSpPr txBox="1">
            <a:spLocks noChangeArrowheads="1"/>
          </p:cNvSpPr>
          <p:nvPr/>
        </p:nvSpPr>
        <p:spPr bwMode="auto">
          <a:xfrm>
            <a:off x="6084168" y="1531239"/>
            <a:ext cx="297374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pt-BR" altLang="pt-BR" b="1" i="1" dirty="0">
                <a:solidFill>
                  <a:srgbClr val="C00000"/>
                </a:solidFill>
                <a:latin typeface="Times New Roman" pitchFamily="18" charset="0"/>
                <a:cs typeface="Times New Roman" pitchFamily="18" charset="0"/>
              </a:rPr>
              <a:t>Justifica-se principalmente pelas perdas, que foram maiores </a:t>
            </a:r>
            <a:r>
              <a:rPr lang="pt-BR" altLang="pt-BR" b="1" i="1" dirty="0" smtClean="0">
                <a:solidFill>
                  <a:srgbClr val="C00000"/>
                </a:solidFill>
                <a:latin typeface="Times New Roman" pitchFamily="18" charset="0"/>
                <a:cs typeface="Times New Roman" pitchFamily="18" charset="0"/>
              </a:rPr>
              <a:t>na </a:t>
            </a:r>
            <a:r>
              <a:rPr lang="pt-BR" altLang="pt-BR" b="1" i="1" dirty="0">
                <a:solidFill>
                  <a:srgbClr val="C00000"/>
                </a:solidFill>
                <a:latin typeface="Times New Roman" pitchFamily="18" charset="0"/>
                <a:cs typeface="Times New Roman" pitchFamily="18" charset="0"/>
              </a:rPr>
              <a:t>ETE Santa Quitéria e pela eficiência na remoção de DQO, que foi maior na ETE </a:t>
            </a:r>
            <a:r>
              <a:rPr lang="pt-BR" altLang="pt-BR" b="1" i="1" dirty="0" smtClean="0">
                <a:solidFill>
                  <a:srgbClr val="C00000"/>
                </a:solidFill>
                <a:latin typeface="Times New Roman" pitchFamily="18" charset="0"/>
                <a:cs typeface="Times New Roman" pitchFamily="18" charset="0"/>
              </a:rPr>
              <a:t>analisada</a:t>
            </a:r>
            <a:endParaRPr lang="pt-BR" altLang="pt-BR" b="1" i="1" dirty="0">
              <a:solidFill>
                <a:srgbClr val="C00000"/>
              </a:solidFill>
              <a:latin typeface="Times New Roman" pitchFamily="18" charset="0"/>
              <a:cs typeface="Times New Roman" pitchFamily="18" charset="0"/>
            </a:endParaRPr>
          </a:p>
        </p:txBody>
      </p:sp>
      <p:graphicFrame>
        <p:nvGraphicFramePr>
          <p:cNvPr id="32" name="Tabela 31"/>
          <p:cNvGraphicFramePr>
            <a:graphicFrameLocks noGrp="1"/>
          </p:cNvGraphicFramePr>
          <p:nvPr>
            <p:extLst>
              <p:ext uri="{D42A27DB-BD31-4B8C-83A1-F6EECF244321}">
                <p14:modId xmlns:p14="http://schemas.microsoft.com/office/powerpoint/2010/main" val="718834470"/>
              </p:ext>
            </p:extLst>
          </p:nvPr>
        </p:nvGraphicFramePr>
        <p:xfrm>
          <a:off x="107504" y="3945965"/>
          <a:ext cx="5730876" cy="979488"/>
        </p:xfrm>
        <a:graphic>
          <a:graphicData uri="http://schemas.openxmlformats.org/drawingml/2006/table">
            <a:tbl>
              <a:tblPr firstRow="1" bandRow="1">
                <a:tableStyleId>{5C22544A-7EE6-4342-B048-85BDC9FD1C3A}</a:tableStyleId>
              </a:tblPr>
              <a:tblGrid>
                <a:gridCol w="2865438"/>
                <a:gridCol w="2865438"/>
              </a:tblGrid>
              <a:tr h="489744">
                <a:tc>
                  <a:txBody>
                    <a:bodyPr/>
                    <a:lstStyle/>
                    <a:p>
                      <a:pPr algn="ctr"/>
                      <a:r>
                        <a:rPr lang="pt-BR" sz="2000" i="1" dirty="0" smtClean="0">
                          <a:solidFill>
                            <a:srgbClr val="002060"/>
                          </a:solidFill>
                          <a:latin typeface="Times New Roman" panose="02020603050405020304" pitchFamily="18" charset="0"/>
                          <a:cs typeface="Times New Roman" panose="02020603050405020304" pitchFamily="18" charset="0"/>
                        </a:rPr>
                        <a:t>ETE</a:t>
                      </a:r>
                      <a:r>
                        <a:rPr lang="pt-BR" sz="2000" i="1" baseline="0" dirty="0" smtClean="0">
                          <a:solidFill>
                            <a:srgbClr val="002060"/>
                          </a:solidFill>
                          <a:latin typeface="Times New Roman" panose="02020603050405020304" pitchFamily="18" charset="0"/>
                          <a:cs typeface="Times New Roman" panose="02020603050405020304" pitchFamily="18" charset="0"/>
                        </a:rPr>
                        <a:t> ANALISADA</a:t>
                      </a:r>
                      <a:endParaRPr lang="pt-BR" sz="2000" i="1" dirty="0">
                        <a:solidFill>
                          <a:srgbClr val="002060"/>
                        </a:solidFill>
                        <a:latin typeface="Times New Roman" panose="02020603050405020304" pitchFamily="18" charset="0"/>
                        <a:cs typeface="Times New Roman" panose="02020603050405020304" pitchFamily="18" charset="0"/>
                      </a:endParaRPr>
                    </a:p>
                  </a:txBody>
                  <a:tcPr marL="91429" marR="91429" marT="45662" marB="45662">
                    <a:solidFill>
                      <a:schemeClr val="accent1">
                        <a:lumMod val="40000"/>
                        <a:lumOff val="60000"/>
                      </a:schemeClr>
                    </a:solidFill>
                  </a:tcPr>
                </a:tc>
                <a:tc>
                  <a:txBody>
                    <a:bodyPr/>
                    <a:lstStyle/>
                    <a:p>
                      <a:pPr algn="ctr"/>
                      <a:r>
                        <a:rPr lang="pt-BR" sz="2000" i="1" dirty="0" smtClean="0">
                          <a:solidFill>
                            <a:srgbClr val="002060"/>
                          </a:solidFill>
                          <a:latin typeface="Times New Roman" panose="02020603050405020304" pitchFamily="18" charset="0"/>
                          <a:cs typeface="Times New Roman" panose="02020603050405020304" pitchFamily="18" charset="0"/>
                        </a:rPr>
                        <a:t>ETE SANTA QUITÉRIA</a:t>
                      </a:r>
                      <a:endParaRPr lang="pt-BR" sz="2000" i="1" dirty="0">
                        <a:solidFill>
                          <a:srgbClr val="002060"/>
                        </a:solidFill>
                        <a:latin typeface="Times New Roman" panose="02020603050405020304" pitchFamily="18" charset="0"/>
                        <a:cs typeface="Times New Roman" panose="02020603050405020304" pitchFamily="18" charset="0"/>
                      </a:endParaRPr>
                    </a:p>
                  </a:txBody>
                  <a:tcPr marL="91429" marR="91429" marT="45662" marB="45662">
                    <a:solidFill>
                      <a:schemeClr val="accent1">
                        <a:lumMod val="40000"/>
                        <a:lumOff val="60000"/>
                      </a:schemeClr>
                    </a:solidFill>
                  </a:tcPr>
                </a:tc>
              </a:tr>
              <a:tr h="489744">
                <a:tc>
                  <a:txBody>
                    <a:bodyPr/>
                    <a:lstStyle/>
                    <a:p>
                      <a:pPr algn="ctr"/>
                      <a:r>
                        <a:rPr lang="pt-BR" sz="2200" b="1" dirty="0" smtClean="0">
                          <a:solidFill>
                            <a:srgbClr val="002060"/>
                          </a:solidFill>
                          <a:latin typeface="Times New Roman" panose="02020603050405020304" pitchFamily="18" charset="0"/>
                          <a:cs typeface="Times New Roman" panose="02020603050405020304" pitchFamily="18" charset="0"/>
                        </a:rPr>
                        <a:t>180,8 kgCH</a:t>
                      </a:r>
                      <a:r>
                        <a:rPr lang="pt-BR" sz="2200" b="1" baseline="-25000" dirty="0" smtClean="0">
                          <a:solidFill>
                            <a:srgbClr val="002060"/>
                          </a:solidFill>
                          <a:latin typeface="Times New Roman" panose="02020603050405020304" pitchFamily="18" charset="0"/>
                          <a:cs typeface="Times New Roman" panose="02020603050405020304" pitchFamily="18" charset="0"/>
                        </a:rPr>
                        <a:t>4</a:t>
                      </a:r>
                      <a:r>
                        <a:rPr lang="pt-BR" sz="2200" b="1" dirty="0" smtClean="0">
                          <a:solidFill>
                            <a:srgbClr val="002060"/>
                          </a:solidFill>
                          <a:latin typeface="Times New Roman" panose="02020603050405020304" pitchFamily="18" charset="0"/>
                          <a:cs typeface="Times New Roman" panose="02020603050405020304" pitchFamily="18" charset="0"/>
                        </a:rPr>
                        <a:t>.dia</a:t>
                      </a:r>
                      <a:r>
                        <a:rPr lang="pt-BR" sz="2200" b="1" baseline="30000" dirty="0" smtClean="0">
                          <a:solidFill>
                            <a:srgbClr val="002060"/>
                          </a:solidFill>
                          <a:latin typeface="Times New Roman" panose="02020603050405020304" pitchFamily="18" charset="0"/>
                          <a:cs typeface="Times New Roman" panose="02020603050405020304" pitchFamily="18" charset="0"/>
                        </a:rPr>
                        <a:t>-1</a:t>
                      </a:r>
                      <a:endParaRPr lang="pt-BR" sz="2200" b="1" baseline="30000" dirty="0">
                        <a:solidFill>
                          <a:srgbClr val="002060"/>
                        </a:solidFill>
                        <a:latin typeface="Times New Roman" panose="02020603050405020304" pitchFamily="18" charset="0"/>
                        <a:cs typeface="Times New Roman" panose="02020603050405020304" pitchFamily="18" charset="0"/>
                      </a:endParaRPr>
                    </a:p>
                  </a:txBody>
                  <a:tcPr marL="91429" marR="91429" marT="45662" marB="45662">
                    <a:solidFill>
                      <a:schemeClr val="accent1">
                        <a:lumMod val="40000"/>
                        <a:lumOff val="60000"/>
                      </a:schemeClr>
                    </a:solidFill>
                  </a:tcPr>
                </a:tc>
                <a:tc>
                  <a:txBody>
                    <a:bodyPr/>
                    <a:lstStyle/>
                    <a:p>
                      <a:pPr algn="ctr"/>
                      <a:r>
                        <a:rPr lang="pt-BR" sz="2200" b="1" dirty="0" smtClean="0">
                          <a:solidFill>
                            <a:srgbClr val="002060"/>
                          </a:solidFill>
                          <a:latin typeface="Times New Roman" panose="02020603050405020304" pitchFamily="18" charset="0"/>
                          <a:cs typeface="Times New Roman" panose="02020603050405020304" pitchFamily="18" charset="0"/>
                        </a:rPr>
                        <a:t>603,3 kgCH</a:t>
                      </a:r>
                      <a:r>
                        <a:rPr lang="pt-BR" sz="2200" b="1" baseline="-25000" dirty="0" smtClean="0">
                          <a:solidFill>
                            <a:srgbClr val="002060"/>
                          </a:solidFill>
                          <a:latin typeface="Times New Roman" panose="02020603050405020304" pitchFamily="18" charset="0"/>
                          <a:cs typeface="Times New Roman" panose="02020603050405020304" pitchFamily="18" charset="0"/>
                        </a:rPr>
                        <a:t>4</a:t>
                      </a:r>
                      <a:r>
                        <a:rPr lang="pt-BR" sz="2200" b="1" dirty="0" smtClean="0">
                          <a:solidFill>
                            <a:srgbClr val="002060"/>
                          </a:solidFill>
                          <a:latin typeface="Times New Roman" panose="02020603050405020304" pitchFamily="18" charset="0"/>
                          <a:cs typeface="Times New Roman" panose="02020603050405020304" pitchFamily="18" charset="0"/>
                        </a:rPr>
                        <a:t>.dia</a:t>
                      </a:r>
                      <a:r>
                        <a:rPr lang="pt-BR" sz="2200" b="1" baseline="30000" dirty="0" smtClean="0">
                          <a:solidFill>
                            <a:srgbClr val="002060"/>
                          </a:solidFill>
                          <a:latin typeface="Times New Roman" panose="02020603050405020304" pitchFamily="18" charset="0"/>
                          <a:cs typeface="Times New Roman" panose="02020603050405020304" pitchFamily="18" charset="0"/>
                        </a:rPr>
                        <a:t>-1</a:t>
                      </a:r>
                      <a:endParaRPr lang="pt-BR" sz="2200" b="1" baseline="30000" dirty="0">
                        <a:solidFill>
                          <a:srgbClr val="002060"/>
                        </a:solidFill>
                        <a:latin typeface="Times New Roman" panose="02020603050405020304" pitchFamily="18" charset="0"/>
                        <a:cs typeface="Times New Roman" panose="02020603050405020304" pitchFamily="18" charset="0"/>
                      </a:endParaRPr>
                    </a:p>
                  </a:txBody>
                  <a:tcPr marL="91429" marR="91429" marT="45662" marB="45662">
                    <a:solidFill>
                      <a:schemeClr val="accent1">
                        <a:lumMod val="40000"/>
                        <a:lumOff val="60000"/>
                      </a:schemeClr>
                    </a:solidFill>
                  </a:tcPr>
                </a:tc>
              </a:tr>
            </a:tbl>
          </a:graphicData>
        </a:graphic>
      </p:graphicFrame>
      <p:graphicFrame>
        <p:nvGraphicFramePr>
          <p:cNvPr id="33" name="Tabela 32"/>
          <p:cNvGraphicFramePr>
            <a:graphicFrameLocks noGrp="1"/>
          </p:cNvGraphicFramePr>
          <p:nvPr>
            <p:extLst>
              <p:ext uri="{D42A27DB-BD31-4B8C-83A1-F6EECF244321}">
                <p14:modId xmlns:p14="http://schemas.microsoft.com/office/powerpoint/2010/main" val="1612114185"/>
              </p:ext>
            </p:extLst>
          </p:nvPr>
        </p:nvGraphicFramePr>
        <p:xfrm>
          <a:off x="107504" y="3472890"/>
          <a:ext cx="5730875" cy="490538"/>
        </p:xfrm>
        <a:graphic>
          <a:graphicData uri="http://schemas.openxmlformats.org/drawingml/2006/table">
            <a:tbl>
              <a:tblPr firstRow="1" bandRow="1">
                <a:tableStyleId>{46F890A9-2807-4EBB-B81D-B2AA78EC7F39}</a:tableStyleId>
              </a:tblPr>
              <a:tblGrid>
                <a:gridCol w="5730875"/>
              </a:tblGrid>
              <a:tr h="490538">
                <a:tc>
                  <a:txBody>
                    <a:bodyPr/>
                    <a:lstStyle/>
                    <a:p>
                      <a:pPr algn="ctr"/>
                      <a:r>
                        <a:rPr lang="pt-BR" sz="2000" dirty="0" smtClean="0">
                          <a:latin typeface="Times New Roman" pitchFamily="18" charset="0"/>
                          <a:cs typeface="Times New Roman" pitchFamily="18" charset="0"/>
                        </a:rPr>
                        <a:t>EMISSÃO TOTAL DE METANO</a:t>
                      </a:r>
                      <a:endParaRPr lang="pt-BR" sz="2000" dirty="0">
                        <a:solidFill>
                          <a:schemeClr val="tx1"/>
                        </a:solidFill>
                        <a:latin typeface="Times New Roman" panose="02020603050405020304" pitchFamily="18" charset="0"/>
                        <a:cs typeface="Times New Roman" panose="02020603050405020304" pitchFamily="18" charset="0"/>
                      </a:endParaRPr>
                    </a:p>
                  </a:txBody>
                  <a:tcPr marL="91429" marR="91429" marT="45736" marB="45736"/>
                </a:tc>
              </a:tr>
            </a:tbl>
          </a:graphicData>
        </a:graphic>
      </p:graphicFrame>
      <p:sp>
        <p:nvSpPr>
          <p:cNvPr id="34" name="Chave direita 33"/>
          <p:cNvSpPr/>
          <p:nvPr/>
        </p:nvSpPr>
        <p:spPr>
          <a:xfrm>
            <a:off x="5939979" y="3963428"/>
            <a:ext cx="287338" cy="962025"/>
          </a:xfrm>
          <a:prstGeom prst="rightBrac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35" name="CaixaDeTexto 34"/>
          <p:cNvSpPr txBox="1">
            <a:spLocks noChangeArrowheads="1"/>
          </p:cNvSpPr>
          <p:nvPr/>
        </p:nvSpPr>
        <p:spPr bwMode="auto">
          <a:xfrm>
            <a:off x="6109538" y="3485907"/>
            <a:ext cx="292300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pt-BR" altLang="pt-BR" b="1" i="1" dirty="0">
                <a:solidFill>
                  <a:srgbClr val="C00000"/>
                </a:solidFill>
                <a:latin typeface="Times New Roman" pitchFamily="18" charset="0"/>
                <a:cs typeface="Times New Roman" pitchFamily="18" charset="0"/>
              </a:rPr>
              <a:t>Justifica-se principalmente pela diferença de vazão média das estações, pois a ETE Santa Quitéria possui aproximadamente o dobro de vazão média da ETE </a:t>
            </a:r>
            <a:r>
              <a:rPr lang="pt-BR" altLang="pt-BR" b="1" i="1" dirty="0" smtClean="0">
                <a:solidFill>
                  <a:srgbClr val="C00000"/>
                </a:solidFill>
                <a:latin typeface="Times New Roman" pitchFamily="18" charset="0"/>
                <a:cs typeface="Times New Roman" pitchFamily="18" charset="0"/>
              </a:rPr>
              <a:t>analisada.</a:t>
            </a:r>
            <a:endParaRPr lang="pt-BR" altLang="pt-BR" b="1" i="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92800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extLst>
          </p:cNvPr>
          <p:cNvSpPr txBox="1">
            <a:spLocks/>
          </p:cNvSpPr>
          <p:nvPr/>
        </p:nvSpPr>
        <p:spPr>
          <a:xfrm>
            <a:off x="2267744" y="-27384"/>
            <a:ext cx="4728516"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defPPr>
              <a:defRPr lang="pt-BR"/>
            </a:defPPr>
            <a:lvl1pPr algn="ctr">
              <a:spcBef>
                <a:spcPct val="0"/>
              </a:spcBef>
              <a:buNone/>
              <a:defRPr sz="4400" b="1">
                <a:solidFill>
                  <a:srgbClr val="0099FF"/>
                </a:solidFill>
                <a:effectLst>
                  <a:outerShdw blurRad="38100" dist="38100" dir="2700000" algn="tl">
                    <a:srgbClr val="000000">
                      <a:alpha val="43137"/>
                    </a:srgbClr>
                  </a:outerShdw>
                </a:effectLst>
                <a:latin typeface="+mj-lt"/>
                <a:ea typeface="+mj-ea"/>
                <a:cs typeface="+mj-cs"/>
              </a:defRPr>
            </a:lvl1pPr>
          </a:lstStyle>
          <a:p>
            <a:r>
              <a:rPr lang="pt-BR" altLang="pt-BR" sz="4000" dirty="0" smtClean="0">
                <a:solidFill>
                  <a:schemeClr val="accent1">
                    <a:lumMod val="75000"/>
                  </a:schemeClr>
                </a:solidFill>
                <a:latin typeface="Times New Roman" pitchFamily="18" charset="0"/>
                <a:cs typeface="Times New Roman" pitchFamily="18" charset="0"/>
              </a:rPr>
              <a:t>CONSIDERAÇÕES</a:t>
            </a:r>
            <a:endParaRPr lang="pt-BR" altLang="pt-BR" sz="4000" dirty="0">
              <a:solidFill>
                <a:schemeClr val="accent1">
                  <a:lumMod val="75000"/>
                </a:schemeClr>
              </a:solidFill>
              <a:latin typeface="Times New Roman" pitchFamily="18" charset="0"/>
              <a:cs typeface="Times New Roman" pitchFamily="18" charset="0"/>
            </a:endParaRPr>
          </a:p>
        </p:txBody>
      </p:sp>
      <p:graphicFrame>
        <p:nvGraphicFramePr>
          <p:cNvPr id="6" name="Diagrama 5"/>
          <p:cNvGraphicFramePr/>
          <p:nvPr>
            <p:extLst>
              <p:ext uri="{D42A27DB-BD31-4B8C-83A1-F6EECF244321}">
                <p14:modId xmlns:p14="http://schemas.microsoft.com/office/powerpoint/2010/main" val="2723649790"/>
              </p:ext>
            </p:extLst>
          </p:nvPr>
        </p:nvGraphicFramePr>
        <p:xfrm>
          <a:off x="107504" y="877168"/>
          <a:ext cx="8856984"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8052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62990" y="4005064"/>
            <a:ext cx="2013266" cy="864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 name="Picture 8" descr="Resultado de imagem para unifacs logo"/>
          <p:cNvPicPr>
            <a:picLocks noChangeAspect="1" noChangeArrowheads="1"/>
          </p:cNvPicPr>
          <p:nvPr/>
        </p:nvPicPr>
        <p:blipFill rotWithShape="1">
          <a:blip r:embed="rId3">
            <a:extLst>
              <a:ext uri="{28A0092B-C50C-407E-A947-70E740481C1C}">
                <a14:useLocalDpi xmlns:a14="http://schemas.microsoft.com/office/drawing/2010/main" val="0"/>
              </a:ext>
            </a:extLst>
          </a:blip>
          <a:srcRect t="15322" b="16860"/>
          <a:stretch/>
        </p:blipFill>
        <p:spPr bwMode="auto">
          <a:xfrm>
            <a:off x="251520" y="4005064"/>
            <a:ext cx="2232248" cy="86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Resultado de imagem para FAPESB LOGO FUNDO TRANSPARENT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9224"/>
          <a:stretch/>
        </p:blipFill>
        <p:spPr bwMode="auto">
          <a:xfrm>
            <a:off x="2796225" y="4057326"/>
            <a:ext cx="1703767" cy="656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m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3935417"/>
            <a:ext cx="1872208" cy="933743"/>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a:extLst>
              <a:ext uri="{FF2B5EF4-FFF2-40B4-BE49-F238E27FC236}"/>
            </a:extLst>
          </p:cNvPr>
          <p:cNvSpPr txBox="1"/>
          <p:nvPr/>
        </p:nvSpPr>
        <p:spPr>
          <a:xfrm>
            <a:off x="1403648" y="1120676"/>
            <a:ext cx="6192688" cy="2308324"/>
          </a:xfrm>
          <a:prstGeom prst="rect">
            <a:avLst/>
          </a:prstGeom>
          <a:solidFill>
            <a:srgbClr val="FFFFFF">
              <a:alpha val="0"/>
            </a:srgbClr>
          </a:solidFill>
          <a:effectLst>
            <a:glow rad="127000">
              <a:schemeClr val="accent1">
                <a:alpha val="0"/>
              </a:schemeClr>
            </a:glow>
            <a:reflection endPos="0" dist="50800" dir="5400000" sy="-100000" algn="bl" rotWithShape="0"/>
          </a:effectLst>
        </p:spPr>
        <p:txBody>
          <a:bodyPr wrap="square">
            <a:spAutoFit/>
            <a:scene3d>
              <a:camera prst="orthographicFront"/>
              <a:lightRig rig="threePt" dir="t"/>
            </a:scene3d>
            <a:sp3d extrusionH="57150">
              <a:bevelT w="38100" h="38100"/>
            </a:sp3d>
          </a:bodyPr>
          <a:lstStyle/>
          <a:p>
            <a:pPr algn="ctr">
              <a:lnSpc>
                <a:spcPct val="80000"/>
              </a:lnSpc>
              <a:defRPr/>
            </a:pPr>
            <a:r>
              <a:rPr lang="pt-BR" sz="6600" b="1" i="1" dirty="0">
                <a:solidFill>
                  <a:srgbClr val="002060"/>
                </a:solidFill>
                <a:latin typeface="Monotype Corsiva" pitchFamily="66" charset="0"/>
                <a:cs typeface="Times New Roman" panose="02020603050405020304" pitchFamily="18" charset="0"/>
              </a:rPr>
              <a:t>Obrigada!</a:t>
            </a:r>
          </a:p>
          <a:p>
            <a:pPr algn="ctr">
              <a:lnSpc>
                <a:spcPct val="80000"/>
              </a:lnSpc>
              <a:defRPr/>
            </a:pPr>
            <a:endParaRPr lang="pt-BR" sz="1000" b="1" i="1" dirty="0">
              <a:solidFill>
                <a:srgbClr val="002060"/>
              </a:solidFill>
              <a:latin typeface="Monotype Corsiva" pitchFamily="66" charset="0"/>
              <a:cs typeface="Times New Roman" panose="02020603050405020304" pitchFamily="18" charset="0"/>
            </a:endParaRPr>
          </a:p>
          <a:p>
            <a:pPr algn="ctr">
              <a:lnSpc>
                <a:spcPct val="80000"/>
              </a:lnSpc>
              <a:defRPr/>
            </a:pPr>
            <a:r>
              <a:rPr lang="pt-BR" sz="3200" b="1" i="1" dirty="0">
                <a:solidFill>
                  <a:srgbClr val="002060"/>
                </a:solidFill>
                <a:latin typeface="Monotype Corsiva" pitchFamily="66" charset="0"/>
                <a:cs typeface="Times New Roman" panose="02020603050405020304" pitchFamily="18" charset="0"/>
              </a:rPr>
              <a:t>Tuane Nascimento Mendes Aragão</a:t>
            </a:r>
          </a:p>
          <a:p>
            <a:pPr algn="ctr">
              <a:lnSpc>
                <a:spcPct val="80000"/>
              </a:lnSpc>
              <a:defRPr/>
            </a:pPr>
            <a:r>
              <a:rPr lang="pt-BR" sz="2400" b="1" i="1" dirty="0">
                <a:solidFill>
                  <a:srgbClr val="002060"/>
                </a:solidFill>
                <a:latin typeface="Monotype Corsiva" pitchFamily="66" charset="0"/>
                <a:cs typeface="Times New Roman" panose="02020603050405020304" pitchFamily="18" charset="0"/>
              </a:rPr>
              <a:t>Eng.ª Ambiental e Sanitarista</a:t>
            </a:r>
          </a:p>
          <a:p>
            <a:pPr algn="ctr">
              <a:lnSpc>
                <a:spcPct val="80000"/>
              </a:lnSpc>
              <a:defRPr/>
            </a:pPr>
            <a:r>
              <a:rPr lang="pt-BR" sz="2400" b="1" i="1" dirty="0">
                <a:solidFill>
                  <a:srgbClr val="002060"/>
                </a:solidFill>
                <a:latin typeface="Monotype Corsiva" pitchFamily="66" charset="0"/>
                <a:cs typeface="Times New Roman" panose="02020603050405020304" pitchFamily="18" charset="0"/>
              </a:rPr>
              <a:t>Mestranda em Energia</a:t>
            </a:r>
          </a:p>
          <a:p>
            <a:pPr algn="ctr">
              <a:lnSpc>
                <a:spcPct val="80000"/>
              </a:lnSpc>
              <a:defRPr/>
            </a:pPr>
            <a:r>
              <a:rPr lang="pt-BR" sz="2400" b="1" i="1" dirty="0">
                <a:solidFill>
                  <a:srgbClr val="002060"/>
                </a:solidFill>
                <a:latin typeface="Monotype Corsiva" pitchFamily="66" charset="0"/>
                <a:cs typeface="Times New Roman" panose="02020603050405020304" pitchFamily="18" charset="0"/>
              </a:rPr>
              <a:t>&lt;engtuane@gmail.com&gt;</a:t>
            </a:r>
          </a:p>
        </p:txBody>
      </p:sp>
    </p:spTree>
    <p:extLst>
      <p:ext uri="{BB962C8B-B14F-4D97-AF65-F5344CB8AC3E}">
        <p14:creationId xmlns:p14="http://schemas.microsoft.com/office/powerpoint/2010/main" val="1897733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a:extLst>
              <a:ext uri="{FF2B5EF4-FFF2-40B4-BE49-F238E27FC236}"/>
            </a:extLst>
          </p:cNvPr>
          <p:cNvSpPr/>
          <p:nvPr/>
        </p:nvSpPr>
        <p:spPr bwMode="auto">
          <a:xfrm>
            <a:off x="6515841" y="1068139"/>
            <a:ext cx="2309723" cy="2000250"/>
          </a:xfrm>
          <a:prstGeom prst="ellipse">
            <a:avLst/>
          </a:prstGeom>
          <a:solidFill>
            <a:schemeClr val="accent6">
              <a:lumMod val="40000"/>
              <a:lumOff val="60000"/>
            </a:schemeClr>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scene3d>
              <a:camera prst="orthographicFront"/>
              <a:lightRig rig="threePt" dir="t"/>
            </a:scene3d>
            <a:sp3d extrusionH="57150">
              <a:bevelT w="38100" h="38100"/>
            </a:sp3d>
          </a:bodyPr>
          <a:lstStyle/>
          <a:p>
            <a:pPr algn="ctr" eaLnBrk="1" hangingPunct="1">
              <a:defRPr/>
            </a:pPr>
            <a:endParaRPr lang="pt-BR" sz="1200" b="1" dirty="0" smtClean="0">
              <a:solidFill>
                <a:srgbClr val="002060"/>
              </a:solidFill>
              <a:latin typeface="Times New Roman" pitchFamily="18" charset="0"/>
              <a:cs typeface="Times New Roman" pitchFamily="18" charset="0"/>
            </a:endParaRPr>
          </a:p>
          <a:p>
            <a:pPr algn="ctr" eaLnBrk="1" hangingPunct="1">
              <a:defRPr/>
            </a:pPr>
            <a:r>
              <a:rPr lang="pt-BR" sz="2000" b="1" dirty="0" smtClean="0">
                <a:solidFill>
                  <a:srgbClr val="002060"/>
                </a:solidFill>
                <a:latin typeface="Times New Roman" pitchFamily="18" charset="0"/>
                <a:cs typeface="Times New Roman" pitchFamily="18" charset="0"/>
              </a:rPr>
              <a:t>Supremacia </a:t>
            </a:r>
            <a:r>
              <a:rPr lang="pt-BR" sz="2000" b="1" dirty="0">
                <a:solidFill>
                  <a:srgbClr val="002060"/>
                </a:solidFill>
                <a:latin typeface="Times New Roman" pitchFamily="18" charset="0"/>
                <a:cs typeface="Times New Roman" pitchFamily="18" charset="0"/>
              </a:rPr>
              <a:t>da fonte hidráulica.</a:t>
            </a:r>
            <a:endParaRPr lang="pt-BR" sz="2000" b="1" dirty="0">
              <a:solidFill>
                <a:srgbClr val="002060"/>
              </a:solidFill>
            </a:endParaRPr>
          </a:p>
        </p:txBody>
      </p:sp>
      <p:sp>
        <p:nvSpPr>
          <p:cNvPr id="11" name="Elipse 10">
            <a:extLst>
              <a:ext uri="{FF2B5EF4-FFF2-40B4-BE49-F238E27FC236}"/>
            </a:extLst>
          </p:cNvPr>
          <p:cNvSpPr/>
          <p:nvPr/>
        </p:nvSpPr>
        <p:spPr bwMode="auto">
          <a:xfrm>
            <a:off x="6600145" y="3228379"/>
            <a:ext cx="2235216" cy="1928813"/>
          </a:xfrm>
          <a:prstGeom prst="ellipse">
            <a:avLst/>
          </a:prstGeom>
          <a:solidFill>
            <a:schemeClr val="accent6">
              <a:lumMod val="40000"/>
              <a:lumOff val="60000"/>
            </a:schemeClr>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scene3d>
              <a:camera prst="orthographicFront"/>
              <a:lightRig rig="threePt" dir="t"/>
            </a:scene3d>
            <a:sp3d extrusionH="57150">
              <a:bevelT w="38100" h="38100"/>
            </a:sp3d>
          </a:bodyPr>
          <a:lstStyle/>
          <a:p>
            <a:pPr algn="ctr" eaLnBrk="1" hangingPunct="1">
              <a:defRPr/>
            </a:pPr>
            <a:endParaRPr lang="pt-BR" sz="1100" b="1" dirty="0">
              <a:solidFill>
                <a:srgbClr val="002060"/>
              </a:solidFill>
              <a:latin typeface="Times New Roman" pitchFamily="18" charset="0"/>
              <a:cs typeface="Times New Roman" pitchFamily="18" charset="0"/>
            </a:endParaRPr>
          </a:p>
          <a:p>
            <a:pPr algn="ctr" eaLnBrk="1" hangingPunct="1">
              <a:defRPr/>
            </a:pPr>
            <a:r>
              <a:rPr lang="pt-BR" sz="2000" b="1" dirty="0">
                <a:solidFill>
                  <a:srgbClr val="002060"/>
                </a:solidFill>
                <a:latin typeface="Times New Roman" pitchFamily="18" charset="0"/>
                <a:cs typeface="Times New Roman" pitchFamily="18" charset="0"/>
              </a:rPr>
              <a:t>Participação das fontes alternativas.</a:t>
            </a:r>
          </a:p>
        </p:txBody>
      </p:sp>
      <p:sp>
        <p:nvSpPr>
          <p:cNvPr id="5" name="Título 1">
            <a:extLst>
              <a:ext uri="{FF2B5EF4-FFF2-40B4-BE49-F238E27FC236}"/>
            </a:extLst>
          </p:cNvPr>
          <p:cNvSpPr txBox="1">
            <a:spLocks/>
          </p:cNvSpPr>
          <p:nvPr/>
        </p:nvSpPr>
        <p:spPr>
          <a:xfrm>
            <a:off x="1403648" y="-27384"/>
            <a:ext cx="6469482"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defPPr>
              <a:defRPr lang="pt-BR"/>
            </a:defPPr>
            <a:lvl1pPr algn="ctr">
              <a:spcBef>
                <a:spcPct val="0"/>
              </a:spcBef>
              <a:buNone/>
              <a:defRPr sz="4400" b="1">
                <a:solidFill>
                  <a:srgbClr val="0099FF"/>
                </a:solidFill>
                <a:effectLst>
                  <a:outerShdw blurRad="38100" dist="38100" dir="2700000" algn="tl">
                    <a:srgbClr val="000000">
                      <a:alpha val="43137"/>
                    </a:srgbClr>
                  </a:outerShdw>
                </a:effectLst>
                <a:latin typeface="+mj-lt"/>
                <a:ea typeface="+mj-ea"/>
                <a:cs typeface="+mj-cs"/>
              </a:defRPr>
            </a:lvl1pPr>
          </a:lstStyle>
          <a:p>
            <a:r>
              <a:rPr lang="pt-BR" altLang="pt-BR" sz="4000" dirty="0" smtClean="0">
                <a:solidFill>
                  <a:schemeClr val="accent1">
                    <a:lumMod val="75000"/>
                  </a:schemeClr>
                </a:solidFill>
                <a:latin typeface="Times New Roman" pitchFamily="18" charset="0"/>
                <a:cs typeface="Times New Roman" pitchFamily="18" charset="0"/>
              </a:rPr>
              <a:t>INTRODUÇÃO</a:t>
            </a:r>
            <a:endParaRPr lang="pt-BR" altLang="pt-BR" sz="4000" dirty="0">
              <a:solidFill>
                <a:schemeClr val="accent1">
                  <a:lumMod val="75000"/>
                </a:schemeClr>
              </a:solidFill>
              <a:latin typeface="Times New Roman" pitchFamily="18" charset="0"/>
              <a:cs typeface="Times New Roman" pitchFamily="18" charset="0"/>
            </a:endParaRPr>
          </a:p>
        </p:txBody>
      </p:sp>
      <p:sp>
        <p:nvSpPr>
          <p:cNvPr id="7174" name="Retângulo 32"/>
          <p:cNvSpPr>
            <a:spLocks noChangeArrowheads="1"/>
          </p:cNvSpPr>
          <p:nvPr/>
        </p:nvSpPr>
        <p:spPr bwMode="auto">
          <a:xfrm>
            <a:off x="228600" y="5137373"/>
            <a:ext cx="595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t-BR" altLang="pt-BR" sz="1400" b="1" dirty="0">
                <a:solidFill>
                  <a:srgbClr val="002060"/>
                </a:solidFill>
                <a:latin typeface="Times New Roman" pitchFamily="18" charset="0"/>
                <a:cs typeface="Times New Roman" pitchFamily="18" charset="0"/>
              </a:rPr>
              <a:t>Figura 1. </a:t>
            </a:r>
            <a:r>
              <a:rPr lang="pt-BR" altLang="pt-BR" sz="1400" dirty="0">
                <a:solidFill>
                  <a:srgbClr val="002060"/>
                </a:solidFill>
                <a:latin typeface="Times New Roman" pitchFamily="18" charset="0"/>
                <a:cs typeface="Times New Roman" pitchFamily="18" charset="0"/>
              </a:rPr>
              <a:t>Balanço Energético Nacional.</a:t>
            </a:r>
          </a:p>
          <a:p>
            <a:pPr eaLnBrk="1" hangingPunct="1"/>
            <a:r>
              <a:rPr lang="pt-BR" altLang="pt-BR" sz="1400" dirty="0">
                <a:solidFill>
                  <a:srgbClr val="002060"/>
                </a:solidFill>
                <a:latin typeface="Times New Roman" pitchFamily="18" charset="0"/>
                <a:cs typeface="Times New Roman" pitchFamily="18" charset="0"/>
              </a:rPr>
              <a:t>Fonte: EPE (2017)</a:t>
            </a:r>
          </a:p>
        </p:txBody>
      </p:sp>
      <p:pic>
        <p:nvPicPr>
          <p:cNvPr id="7175" name="Picture 8"/>
          <p:cNvPicPr>
            <a:picLocks noChangeAspect="1" noChangeArrowheads="1"/>
          </p:cNvPicPr>
          <p:nvPr/>
        </p:nvPicPr>
        <p:blipFill>
          <a:blip r:embed="rId3">
            <a:extLst>
              <a:ext uri="{28A0092B-C50C-407E-A947-70E740481C1C}">
                <a14:useLocalDpi xmlns:a14="http://schemas.microsoft.com/office/drawing/2010/main" val="0"/>
              </a:ext>
            </a:extLst>
          </a:blip>
          <a:srcRect l="12830" t="16693" r="12755"/>
          <a:stretch>
            <a:fillRect/>
          </a:stretch>
        </p:blipFill>
        <p:spPr bwMode="auto">
          <a:xfrm>
            <a:off x="179512" y="1340768"/>
            <a:ext cx="6215233" cy="38164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ângulo 8">
            <a:extLst>
              <a:ext uri="{FF2B5EF4-FFF2-40B4-BE49-F238E27FC236}"/>
            </a:extLst>
          </p:cNvPr>
          <p:cNvSpPr/>
          <p:nvPr/>
        </p:nvSpPr>
        <p:spPr>
          <a:xfrm>
            <a:off x="224906" y="836712"/>
            <a:ext cx="5859262" cy="480260"/>
          </a:xfrm>
          <a:prstGeom prst="rect">
            <a:avLst/>
          </a:prstGeom>
          <a:noFill/>
        </p:spPr>
        <p:txBody>
          <a:bodyPr wrap="square">
            <a:spAutoFit/>
            <a:scene3d>
              <a:camera prst="orthographicFront"/>
              <a:lightRig rig="threePt" dir="t"/>
            </a:scene3d>
            <a:sp3d extrusionH="57150">
              <a:bevelT w="38100" h="38100"/>
            </a:sp3d>
          </a:bodyPr>
          <a:lstStyle/>
          <a:p>
            <a:pPr algn="ctr" eaLnBrk="1" fontAlgn="auto" hangingPunct="1">
              <a:lnSpc>
                <a:spcPct val="114000"/>
              </a:lnSpc>
              <a:spcBef>
                <a:spcPts val="0"/>
              </a:spcBef>
              <a:spcAft>
                <a:spcPts val="0"/>
              </a:spcAft>
              <a:defRPr/>
            </a:pPr>
            <a:r>
              <a:rPr lang="pt-BR" sz="2400" b="1" dirty="0" smtClean="0">
                <a:solidFill>
                  <a:srgbClr val="002060"/>
                </a:solidFill>
                <a:latin typeface="Times New Roman" pitchFamily="18" charset="0"/>
                <a:cs typeface="Times New Roman" pitchFamily="18" charset="0"/>
              </a:rPr>
              <a:t>MATRIZ ELÉTRICA BRASILEIRA</a:t>
            </a:r>
            <a:endParaRPr lang="pt-BR"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34006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a:extLst>
              <a:ext uri="{FF2B5EF4-FFF2-40B4-BE49-F238E27FC236}"/>
            </a:extLst>
          </p:cNvPr>
          <p:cNvSpPr/>
          <p:nvPr/>
        </p:nvSpPr>
        <p:spPr>
          <a:xfrm>
            <a:off x="179512" y="722846"/>
            <a:ext cx="8739582" cy="833946"/>
          </a:xfrm>
          <a:prstGeom prst="rect">
            <a:avLst/>
          </a:prstGeom>
          <a:noFill/>
        </p:spPr>
        <p:txBody>
          <a:bodyPr>
            <a:spAutoFit/>
            <a:scene3d>
              <a:camera prst="orthographicFront"/>
              <a:lightRig rig="threePt" dir="t"/>
            </a:scene3d>
            <a:sp3d extrusionH="57150">
              <a:bevelT w="38100" h="38100"/>
            </a:sp3d>
          </a:bodyPr>
          <a:lstStyle/>
          <a:p>
            <a:pPr algn="ctr" eaLnBrk="1" fontAlgn="auto" hangingPunct="1">
              <a:lnSpc>
                <a:spcPct val="114000"/>
              </a:lnSpc>
              <a:spcBef>
                <a:spcPts val="0"/>
              </a:spcBef>
              <a:spcAft>
                <a:spcPts val="0"/>
              </a:spcAft>
              <a:defRPr/>
            </a:pPr>
            <a:r>
              <a:rPr lang="pt-BR" sz="2200" b="1" dirty="0" smtClean="0">
                <a:solidFill>
                  <a:srgbClr val="002060"/>
                </a:solidFill>
                <a:latin typeface="Times New Roman" pitchFamily="18" charset="0"/>
                <a:cs typeface="Times New Roman" pitchFamily="18" charset="0"/>
              </a:rPr>
              <a:t>CAPACIDADE INSTALADA DE AUTOPRODUTORES (APE) NO BRASIL</a:t>
            </a:r>
            <a:endParaRPr lang="pt-BR" sz="2200" b="1" dirty="0">
              <a:solidFill>
                <a:srgbClr val="002060"/>
              </a:solidFill>
              <a:latin typeface="Times New Roman" pitchFamily="18" charset="0"/>
              <a:cs typeface="Times New Roman" pitchFamily="18" charset="0"/>
            </a:endParaRPr>
          </a:p>
        </p:txBody>
      </p:sp>
      <p:graphicFrame>
        <p:nvGraphicFramePr>
          <p:cNvPr id="13" name="Diagrama 12">
            <a:extLst>
              <a:ext uri="{FF2B5EF4-FFF2-40B4-BE49-F238E27FC236}"/>
            </a:extLst>
          </p:cNvPr>
          <p:cNvGraphicFramePr/>
          <p:nvPr>
            <p:extLst>
              <p:ext uri="{D42A27DB-BD31-4B8C-83A1-F6EECF244321}">
                <p14:modId xmlns:p14="http://schemas.microsoft.com/office/powerpoint/2010/main" val="415819608"/>
              </p:ext>
            </p:extLst>
          </p:nvPr>
        </p:nvGraphicFramePr>
        <p:xfrm>
          <a:off x="170699" y="1470019"/>
          <a:ext cx="11788021" cy="3903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8" descr="Imagem relacionada">
            <a:extLst>
              <a:ext uri="{FF2B5EF4-FFF2-40B4-BE49-F238E27FC236}"/>
            </a:extLst>
          </p:cNvPr>
          <p:cNvPicPr>
            <a:picLocks noChangeAspect="1" noChangeArrowheads="1"/>
          </p:cNvPicPr>
          <p:nvPr/>
        </p:nvPicPr>
        <p:blipFill>
          <a:blip r:embed="rId7">
            <a:extLst/>
          </a:blip>
          <a:srcRect/>
          <a:stretch>
            <a:fillRect/>
          </a:stretch>
        </p:blipFill>
        <p:spPr bwMode="auto">
          <a:xfrm>
            <a:off x="7092280" y="2276872"/>
            <a:ext cx="1839657" cy="22269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8" name="Retângulo 32"/>
          <p:cNvSpPr>
            <a:spLocks noChangeArrowheads="1"/>
          </p:cNvSpPr>
          <p:nvPr/>
        </p:nvSpPr>
        <p:spPr bwMode="auto">
          <a:xfrm>
            <a:off x="228600" y="5209455"/>
            <a:ext cx="5953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t-BR" altLang="pt-BR" sz="1400" dirty="0" smtClean="0">
                <a:solidFill>
                  <a:srgbClr val="002060"/>
                </a:solidFill>
                <a:latin typeface="Times New Roman" pitchFamily="18" charset="0"/>
                <a:cs typeface="Times New Roman" pitchFamily="18" charset="0"/>
              </a:rPr>
              <a:t>Fonte</a:t>
            </a:r>
            <a:r>
              <a:rPr lang="pt-BR" altLang="pt-BR" sz="1400" dirty="0">
                <a:solidFill>
                  <a:srgbClr val="002060"/>
                </a:solidFill>
                <a:latin typeface="Times New Roman" pitchFamily="18" charset="0"/>
                <a:cs typeface="Times New Roman" pitchFamily="18" charset="0"/>
              </a:rPr>
              <a:t>: EPE (2017)</a:t>
            </a:r>
          </a:p>
        </p:txBody>
      </p:sp>
      <p:sp>
        <p:nvSpPr>
          <p:cNvPr id="9" name="Título 1">
            <a:extLst>
              <a:ext uri="{FF2B5EF4-FFF2-40B4-BE49-F238E27FC236}"/>
            </a:extLst>
          </p:cNvPr>
          <p:cNvSpPr txBox="1">
            <a:spLocks/>
          </p:cNvSpPr>
          <p:nvPr/>
        </p:nvSpPr>
        <p:spPr>
          <a:xfrm>
            <a:off x="1403648" y="-27384"/>
            <a:ext cx="6469482"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defPPr>
              <a:defRPr lang="pt-BR"/>
            </a:defPPr>
            <a:lvl1pPr algn="ctr">
              <a:spcBef>
                <a:spcPct val="0"/>
              </a:spcBef>
              <a:buNone/>
              <a:defRPr sz="4400" b="1">
                <a:solidFill>
                  <a:srgbClr val="0099FF"/>
                </a:solidFill>
                <a:effectLst>
                  <a:outerShdw blurRad="38100" dist="38100" dir="2700000" algn="tl">
                    <a:srgbClr val="000000">
                      <a:alpha val="43137"/>
                    </a:srgbClr>
                  </a:outerShdw>
                </a:effectLst>
                <a:latin typeface="+mj-lt"/>
                <a:ea typeface="+mj-ea"/>
                <a:cs typeface="+mj-cs"/>
              </a:defRPr>
            </a:lvl1pPr>
          </a:lstStyle>
          <a:p>
            <a:r>
              <a:rPr lang="pt-BR" altLang="pt-BR" sz="4000" dirty="0" smtClean="0">
                <a:solidFill>
                  <a:schemeClr val="accent1">
                    <a:lumMod val="75000"/>
                  </a:schemeClr>
                </a:solidFill>
                <a:latin typeface="Times New Roman" pitchFamily="18" charset="0"/>
                <a:cs typeface="Times New Roman" pitchFamily="18" charset="0"/>
              </a:rPr>
              <a:t>INTRODUÇÃO</a:t>
            </a:r>
            <a:endParaRPr lang="pt-BR" altLang="pt-BR" sz="40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53264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extLst>
          </p:cNvPr>
          <p:cNvGraphicFramePr/>
          <p:nvPr>
            <p:extLst>
              <p:ext uri="{D42A27DB-BD31-4B8C-83A1-F6EECF244321}">
                <p14:modId xmlns:p14="http://schemas.microsoft.com/office/powerpoint/2010/main" val="1385293838"/>
              </p:ext>
            </p:extLst>
          </p:nvPr>
        </p:nvGraphicFramePr>
        <p:xfrm>
          <a:off x="15689" y="1484784"/>
          <a:ext cx="7164288" cy="3851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Resultado de imagem para esgoto no mar lucaia">
            <a:extLst>
              <a:ext uri="{FF2B5EF4-FFF2-40B4-BE49-F238E27FC236}"/>
            </a:extLst>
          </p:cNvPr>
          <p:cNvPicPr>
            <a:picLocks noChangeAspect="1" noChangeArrowheads="1"/>
          </p:cNvPicPr>
          <p:nvPr/>
        </p:nvPicPr>
        <p:blipFill>
          <a:blip r:embed="rId8">
            <a:extLst/>
          </a:blip>
          <a:srcRect/>
          <a:stretch>
            <a:fillRect/>
          </a:stretch>
        </p:blipFill>
        <p:spPr bwMode="auto">
          <a:xfrm>
            <a:off x="7092280" y="1484784"/>
            <a:ext cx="1971219" cy="1944216"/>
          </a:xfrm>
          <a:prstGeom prst="rect">
            <a:avLst/>
          </a:prstGeom>
          <a:ln>
            <a:noFill/>
          </a:ln>
          <a:effectLst>
            <a:softEdge rad="112500"/>
          </a:effectLst>
          <a:extLst/>
        </p:spPr>
      </p:pic>
      <p:pic>
        <p:nvPicPr>
          <p:cNvPr id="11" name="Picture 4" descr="Imagem relacionada">
            <a:extLst>
              <a:ext uri="{FF2B5EF4-FFF2-40B4-BE49-F238E27FC236}"/>
            </a:extLst>
          </p:cNvPr>
          <p:cNvPicPr>
            <a:picLocks noChangeAspect="1" noChangeArrowheads="1"/>
          </p:cNvPicPr>
          <p:nvPr/>
        </p:nvPicPr>
        <p:blipFill>
          <a:blip r:embed="rId9">
            <a:extLst/>
          </a:blip>
          <a:srcRect/>
          <a:stretch>
            <a:fillRect/>
          </a:stretch>
        </p:blipFill>
        <p:spPr bwMode="auto">
          <a:xfrm>
            <a:off x="7092280" y="3541731"/>
            <a:ext cx="1971220" cy="2047509"/>
          </a:xfrm>
          <a:prstGeom prst="rect">
            <a:avLst/>
          </a:prstGeom>
          <a:ln>
            <a:noFill/>
          </a:ln>
          <a:effectLst>
            <a:softEdge rad="112500"/>
          </a:effectLst>
          <a:extLst/>
        </p:spPr>
      </p:pic>
      <p:sp>
        <p:nvSpPr>
          <p:cNvPr id="15" name="Título 1">
            <a:extLst>
              <a:ext uri="{FF2B5EF4-FFF2-40B4-BE49-F238E27FC236}"/>
            </a:extLst>
          </p:cNvPr>
          <p:cNvSpPr txBox="1">
            <a:spLocks/>
          </p:cNvSpPr>
          <p:nvPr/>
        </p:nvSpPr>
        <p:spPr>
          <a:xfrm>
            <a:off x="698552" y="1052736"/>
            <a:ext cx="8625976" cy="513346"/>
          </a:xfrm>
          <a:prstGeom prst="rect">
            <a:avLst/>
          </a:prstGeom>
          <a:noFill/>
        </p:spPr>
        <p:txBody>
          <a:bodyPr>
            <a:spAutoFit/>
            <a:scene3d>
              <a:camera prst="orthographicFront"/>
              <a:lightRig rig="threePt" dir="t"/>
            </a:scene3d>
            <a:sp3d extrusionH="57150">
              <a:bevelT w="38100" h="38100"/>
            </a:sp3d>
          </a:bodyPr>
          <a:lstStyle>
            <a:defPPr>
              <a:defRPr lang="pt-BR"/>
            </a:defPPr>
            <a:lvl1pPr fontAlgn="auto">
              <a:lnSpc>
                <a:spcPct val="114000"/>
              </a:lnSpc>
              <a:spcBef>
                <a:spcPts val="0"/>
              </a:spcBef>
              <a:spcAft>
                <a:spcPts val="0"/>
              </a:spcAft>
              <a:defRPr sz="2200" b="1">
                <a:solidFill>
                  <a:srgbClr val="002060"/>
                </a:solidFill>
                <a:latin typeface="Times New Roman" pitchFamily="18" charset="0"/>
                <a:cs typeface="Times New Roman" pitchFamily="18" charset="0"/>
              </a:defRPr>
            </a:lvl1pPr>
          </a:lstStyle>
          <a:p>
            <a:r>
              <a:rPr lang="pt-BR" altLang="pt-BR" sz="2400" dirty="0" smtClean="0"/>
              <a:t>ESGOTAMENTO SANITÁRIO NO BRASIL</a:t>
            </a:r>
            <a:endParaRPr lang="pt-BR" altLang="pt-BR" sz="2400" dirty="0"/>
          </a:p>
        </p:txBody>
      </p:sp>
      <p:sp>
        <p:nvSpPr>
          <p:cNvPr id="13" name="Título 1">
            <a:extLst>
              <a:ext uri="{FF2B5EF4-FFF2-40B4-BE49-F238E27FC236}"/>
            </a:extLst>
          </p:cNvPr>
          <p:cNvSpPr txBox="1">
            <a:spLocks/>
          </p:cNvSpPr>
          <p:nvPr/>
        </p:nvSpPr>
        <p:spPr>
          <a:xfrm>
            <a:off x="1403648" y="-27384"/>
            <a:ext cx="6469482"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defPPr>
              <a:defRPr lang="pt-BR"/>
            </a:defPPr>
            <a:lvl1pPr algn="ctr">
              <a:spcBef>
                <a:spcPct val="0"/>
              </a:spcBef>
              <a:buNone/>
              <a:defRPr sz="4400" b="1">
                <a:solidFill>
                  <a:srgbClr val="0099FF"/>
                </a:solidFill>
                <a:effectLst>
                  <a:outerShdw blurRad="38100" dist="38100" dir="2700000" algn="tl">
                    <a:srgbClr val="000000">
                      <a:alpha val="43137"/>
                    </a:srgbClr>
                  </a:outerShdw>
                </a:effectLst>
                <a:latin typeface="+mj-lt"/>
                <a:ea typeface="+mj-ea"/>
                <a:cs typeface="+mj-cs"/>
              </a:defRPr>
            </a:lvl1pPr>
          </a:lstStyle>
          <a:p>
            <a:r>
              <a:rPr lang="pt-BR" altLang="pt-BR" sz="4000" dirty="0" smtClean="0">
                <a:solidFill>
                  <a:schemeClr val="accent1">
                    <a:lumMod val="75000"/>
                  </a:schemeClr>
                </a:solidFill>
                <a:latin typeface="Times New Roman" pitchFamily="18" charset="0"/>
                <a:cs typeface="Times New Roman" pitchFamily="18" charset="0"/>
              </a:rPr>
              <a:t>INTRODUÇÃO</a:t>
            </a:r>
            <a:endParaRPr lang="pt-BR" altLang="pt-BR" sz="40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447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6300"/>
            <a:ext cx="9144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tângulo 32"/>
          <p:cNvSpPr>
            <a:spLocks noChangeArrowheads="1"/>
          </p:cNvSpPr>
          <p:nvPr/>
        </p:nvSpPr>
        <p:spPr bwMode="auto">
          <a:xfrm>
            <a:off x="-36512" y="5138028"/>
            <a:ext cx="68407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pt-BR" altLang="pt-BR" sz="1400" b="1" dirty="0">
                <a:solidFill>
                  <a:srgbClr val="002060"/>
                </a:solidFill>
                <a:latin typeface="Times New Roman" pitchFamily="18" charset="0"/>
                <a:cs typeface="Times New Roman" pitchFamily="18" charset="0"/>
              </a:rPr>
              <a:t>Figura 2. </a:t>
            </a:r>
            <a:r>
              <a:rPr lang="pt-BR" altLang="pt-BR" sz="1400" dirty="0">
                <a:solidFill>
                  <a:srgbClr val="002060"/>
                </a:solidFill>
                <a:latin typeface="Times New Roman" pitchFamily="18" charset="0"/>
                <a:cs typeface="Times New Roman" pitchFamily="18" charset="0"/>
              </a:rPr>
              <a:t>Evolução das Emissões tonelada métrica de dióxido de carbono equivalente.</a:t>
            </a:r>
          </a:p>
          <a:p>
            <a:pPr eaLnBrk="1" hangingPunct="1"/>
            <a:r>
              <a:rPr lang="pt-BR" altLang="pt-BR" sz="1400" dirty="0">
                <a:solidFill>
                  <a:srgbClr val="002060"/>
                </a:solidFill>
                <a:latin typeface="Times New Roman" pitchFamily="18" charset="0"/>
                <a:cs typeface="Times New Roman" pitchFamily="18" charset="0"/>
              </a:rPr>
              <a:t>Fonte: EPE (2017)</a:t>
            </a:r>
          </a:p>
        </p:txBody>
      </p:sp>
      <p:pic>
        <p:nvPicPr>
          <p:cNvPr id="8197" name="Picture 7"/>
          <p:cNvPicPr>
            <a:picLocks noChangeAspect="1" noChangeArrowheads="1"/>
          </p:cNvPicPr>
          <p:nvPr/>
        </p:nvPicPr>
        <p:blipFill>
          <a:blip r:embed="rId3">
            <a:extLst>
              <a:ext uri="{28A0092B-C50C-407E-A947-70E740481C1C}">
                <a14:useLocalDpi xmlns:a14="http://schemas.microsoft.com/office/drawing/2010/main" val="0"/>
              </a:ext>
            </a:extLst>
          </a:blip>
          <a:srcRect l="15160" t="26071" r="18277"/>
          <a:stretch>
            <a:fillRect/>
          </a:stretch>
        </p:blipFill>
        <p:spPr bwMode="auto">
          <a:xfrm>
            <a:off x="46459" y="692696"/>
            <a:ext cx="6181725" cy="44644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6372200" y="2060848"/>
            <a:ext cx="2699792" cy="2123658"/>
          </a:xfrm>
          <a:prstGeom prst="rect">
            <a:avLst/>
          </a:prstGeom>
          <a:solidFill>
            <a:schemeClr val="accent5">
              <a:lumMod val="60000"/>
              <a:lumOff val="40000"/>
              <a:alpha val="41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a:defRPr/>
            </a:pPr>
            <a:r>
              <a:rPr lang="pt-BR" sz="2200" b="1" dirty="0">
                <a:solidFill>
                  <a:srgbClr val="002060"/>
                </a:solidFill>
                <a:latin typeface="Times New Roman" pitchFamily="18" charset="0"/>
                <a:cs typeface="Times New Roman" pitchFamily="18" charset="0"/>
              </a:rPr>
              <a:t>Evolução das emissões totais antrópicas associadas à Matriz Energética Brasileira MtCO</a:t>
            </a:r>
            <a:r>
              <a:rPr lang="pt-BR" sz="2200" b="1" baseline="-25000" dirty="0">
                <a:solidFill>
                  <a:srgbClr val="002060"/>
                </a:solidFill>
                <a:latin typeface="Times New Roman" pitchFamily="18" charset="0"/>
                <a:cs typeface="Times New Roman" pitchFamily="18" charset="0"/>
              </a:rPr>
              <a:t>2</a:t>
            </a:r>
            <a:r>
              <a:rPr lang="pt-BR" sz="2200" b="1" dirty="0">
                <a:solidFill>
                  <a:srgbClr val="002060"/>
                </a:solidFill>
                <a:latin typeface="Times New Roman" pitchFamily="18" charset="0"/>
                <a:cs typeface="Times New Roman" pitchFamily="18" charset="0"/>
              </a:rPr>
              <a:t>-eq</a:t>
            </a:r>
            <a:endParaRPr lang="pt-BR" sz="2200" b="1" dirty="0">
              <a:solidFill>
                <a:srgbClr val="002060"/>
              </a:solidFill>
            </a:endParaRPr>
          </a:p>
        </p:txBody>
      </p:sp>
      <p:sp>
        <p:nvSpPr>
          <p:cNvPr id="9" name="Título 1">
            <a:extLst>
              <a:ext uri="{FF2B5EF4-FFF2-40B4-BE49-F238E27FC236}"/>
            </a:extLst>
          </p:cNvPr>
          <p:cNvSpPr txBox="1">
            <a:spLocks/>
          </p:cNvSpPr>
          <p:nvPr/>
        </p:nvSpPr>
        <p:spPr>
          <a:xfrm>
            <a:off x="1403648" y="-225896"/>
            <a:ext cx="6469482"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defPPr>
              <a:defRPr lang="pt-BR"/>
            </a:defPPr>
            <a:lvl1pPr algn="ctr">
              <a:spcBef>
                <a:spcPct val="0"/>
              </a:spcBef>
              <a:buNone/>
              <a:defRPr sz="4400" b="1">
                <a:solidFill>
                  <a:srgbClr val="0099FF"/>
                </a:solidFill>
                <a:effectLst>
                  <a:outerShdw blurRad="38100" dist="38100" dir="2700000" algn="tl">
                    <a:srgbClr val="000000">
                      <a:alpha val="43137"/>
                    </a:srgbClr>
                  </a:outerShdw>
                </a:effectLst>
                <a:latin typeface="+mj-lt"/>
                <a:ea typeface="+mj-ea"/>
                <a:cs typeface="+mj-cs"/>
              </a:defRPr>
            </a:lvl1pPr>
          </a:lstStyle>
          <a:p>
            <a:r>
              <a:rPr lang="pt-BR" altLang="pt-BR" sz="4000" dirty="0" smtClean="0">
                <a:solidFill>
                  <a:schemeClr val="accent1">
                    <a:lumMod val="75000"/>
                  </a:schemeClr>
                </a:solidFill>
                <a:latin typeface="Times New Roman" pitchFamily="18" charset="0"/>
                <a:cs typeface="Times New Roman" pitchFamily="18" charset="0"/>
              </a:rPr>
              <a:t>INTRODUÇÃO</a:t>
            </a:r>
            <a:endParaRPr lang="pt-BR" altLang="pt-BR" sz="40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02464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Espaço Reservado para Número de Slid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pPr>
            <a:fld id="{06138DE1-4258-4F4B-AE01-604C3164ACE5}" type="slidenum">
              <a:rPr lang="pt-BR" altLang="pt-BR" sz="1200">
                <a:solidFill>
                  <a:srgbClr val="FFFFFF"/>
                </a:solidFill>
                <a:latin typeface="Tw Cen MT" pitchFamily="34" charset="0"/>
              </a:rPr>
              <a:pPr>
                <a:lnSpc>
                  <a:spcPct val="80000"/>
                </a:lnSpc>
              </a:pPr>
              <a:t>7</a:t>
            </a:fld>
            <a:endParaRPr lang="pt-BR" altLang="pt-BR" sz="1200">
              <a:solidFill>
                <a:srgbClr val="FFFFFF"/>
              </a:solidFill>
              <a:latin typeface="Tw Cen MT" pitchFamily="34" charset="0"/>
            </a:endParaRPr>
          </a:p>
        </p:txBody>
      </p:sp>
      <p:sp>
        <p:nvSpPr>
          <p:cNvPr id="14340" name="AutoShape 6" descr="https://encrypted-tbn1.gstatic.com/images?q=tbn:ANd9GcTEyE6F02oNAUL_gLN2gaNzySKuge6kKhtQSabGC5ND6QBlqAnfZ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graphicFrame>
        <p:nvGraphicFramePr>
          <p:cNvPr id="7" name="Diagrama 6"/>
          <p:cNvGraphicFramePr/>
          <p:nvPr>
            <p:extLst>
              <p:ext uri="{D42A27DB-BD31-4B8C-83A1-F6EECF244321}">
                <p14:modId xmlns:p14="http://schemas.microsoft.com/office/powerpoint/2010/main" val="1228109441"/>
              </p:ext>
            </p:extLst>
          </p:nvPr>
        </p:nvGraphicFramePr>
        <p:xfrm>
          <a:off x="173984" y="1124744"/>
          <a:ext cx="8718496" cy="4681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ítulo 1">
            <a:extLst>
              <a:ext uri="{FF2B5EF4-FFF2-40B4-BE49-F238E27FC236}"/>
            </a:extLst>
          </p:cNvPr>
          <p:cNvSpPr txBox="1">
            <a:spLocks/>
          </p:cNvSpPr>
          <p:nvPr/>
        </p:nvSpPr>
        <p:spPr>
          <a:xfrm>
            <a:off x="1403648" y="-27384"/>
            <a:ext cx="6469482"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defPPr>
              <a:defRPr lang="pt-BR"/>
            </a:defPPr>
            <a:lvl1pPr algn="ctr">
              <a:spcBef>
                <a:spcPct val="0"/>
              </a:spcBef>
              <a:buNone/>
              <a:defRPr sz="4400" b="1">
                <a:solidFill>
                  <a:srgbClr val="0099FF"/>
                </a:solidFill>
                <a:effectLst>
                  <a:outerShdw blurRad="38100" dist="38100" dir="2700000" algn="tl">
                    <a:srgbClr val="000000">
                      <a:alpha val="43137"/>
                    </a:srgbClr>
                  </a:outerShdw>
                </a:effectLst>
                <a:latin typeface="+mj-lt"/>
                <a:ea typeface="+mj-ea"/>
                <a:cs typeface="+mj-cs"/>
              </a:defRPr>
            </a:lvl1pPr>
          </a:lstStyle>
          <a:p>
            <a:r>
              <a:rPr lang="pt-BR" altLang="pt-BR" sz="4000" dirty="0" smtClean="0">
                <a:solidFill>
                  <a:schemeClr val="accent1">
                    <a:lumMod val="75000"/>
                  </a:schemeClr>
                </a:solidFill>
                <a:latin typeface="Times New Roman" pitchFamily="18" charset="0"/>
                <a:cs typeface="Times New Roman" pitchFamily="18" charset="0"/>
              </a:rPr>
              <a:t>INTRODUÇÃO</a:t>
            </a:r>
            <a:endParaRPr lang="pt-BR" altLang="pt-BR" sz="40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81905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Espaço Reservado para Número de Slid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pPr>
            <a:fld id="{43F0B8DB-131B-44A7-92E8-03E5ADED1DF2}" type="slidenum">
              <a:rPr lang="pt-BR" altLang="pt-BR" sz="1200">
                <a:solidFill>
                  <a:srgbClr val="FFFFFF"/>
                </a:solidFill>
                <a:latin typeface="Tw Cen MT" pitchFamily="34" charset="0"/>
              </a:rPr>
              <a:pPr>
                <a:lnSpc>
                  <a:spcPct val="80000"/>
                </a:lnSpc>
              </a:pPr>
              <a:t>8</a:t>
            </a:fld>
            <a:endParaRPr lang="pt-BR" altLang="pt-BR" sz="1200">
              <a:solidFill>
                <a:srgbClr val="FFFFFF"/>
              </a:solidFill>
              <a:latin typeface="Tw Cen MT" pitchFamily="34" charset="0"/>
            </a:endParaRPr>
          </a:p>
        </p:txBody>
      </p:sp>
      <p:sp>
        <p:nvSpPr>
          <p:cNvPr id="15364" name="AutoShape 6" descr="https://encrypted-tbn1.gstatic.com/images?q=tbn:ANd9GcTEyE6F02oNAUL_gLN2gaNzySKuge6kKhtQSabGC5ND6QBlqAnfZ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
        <p:nvSpPr>
          <p:cNvPr id="15366" name="Retângulo 10"/>
          <p:cNvSpPr>
            <a:spLocks noChangeArrowheads="1"/>
          </p:cNvSpPr>
          <p:nvPr/>
        </p:nvSpPr>
        <p:spPr bwMode="auto">
          <a:xfrm>
            <a:off x="175669" y="5085184"/>
            <a:ext cx="46656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t-BR" altLang="pt-BR" sz="1400" b="1" dirty="0">
                <a:solidFill>
                  <a:srgbClr val="002060"/>
                </a:solidFill>
                <a:latin typeface="Times New Roman" pitchFamily="18" charset="0"/>
                <a:cs typeface="Times New Roman" pitchFamily="18" charset="0"/>
              </a:rPr>
              <a:t>Figura 2. </a:t>
            </a:r>
            <a:r>
              <a:rPr lang="pt-BR" altLang="pt-BR" sz="1400" dirty="0">
                <a:solidFill>
                  <a:srgbClr val="002060"/>
                </a:solidFill>
                <a:latin typeface="Times New Roman" pitchFamily="18" charset="0"/>
                <a:cs typeface="Times New Roman" pitchFamily="18" charset="0"/>
              </a:rPr>
              <a:t>Etapas do Tratamento Convencional de Esgoto.</a:t>
            </a:r>
          </a:p>
          <a:p>
            <a:pPr eaLnBrk="1" hangingPunct="1"/>
            <a:r>
              <a:rPr lang="pt-BR" altLang="pt-BR" sz="1400" dirty="0">
                <a:solidFill>
                  <a:srgbClr val="002060"/>
                </a:solidFill>
                <a:latin typeface="Times New Roman" pitchFamily="18" charset="0"/>
                <a:cs typeface="Times New Roman" pitchFamily="18" charset="0"/>
              </a:rPr>
              <a:t>Fonte: Adaptado de Campos (1999).</a:t>
            </a:r>
          </a:p>
        </p:txBody>
      </p:sp>
      <p:pic>
        <p:nvPicPr>
          <p:cNvPr id="15367" name="Imagem 1"/>
          <p:cNvPicPr>
            <a:picLocks noChangeAspect="1"/>
          </p:cNvPicPr>
          <p:nvPr/>
        </p:nvPicPr>
        <p:blipFill>
          <a:blip r:embed="rId3">
            <a:extLst>
              <a:ext uri="{28A0092B-C50C-407E-A947-70E740481C1C}">
                <a14:useLocalDpi xmlns:a14="http://schemas.microsoft.com/office/drawing/2010/main" val="0"/>
              </a:ext>
            </a:extLst>
          </a:blip>
          <a:srcRect l="14703" t="12996" r="17278" b="36749"/>
          <a:stretch>
            <a:fillRect/>
          </a:stretch>
        </p:blipFill>
        <p:spPr bwMode="auto">
          <a:xfrm>
            <a:off x="155574" y="836712"/>
            <a:ext cx="8808913" cy="42484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a:extLst>
              <a:ext uri="{FF2B5EF4-FFF2-40B4-BE49-F238E27FC236}"/>
            </a:extLst>
          </p:cNvPr>
          <p:cNvSpPr txBox="1">
            <a:spLocks/>
          </p:cNvSpPr>
          <p:nvPr/>
        </p:nvSpPr>
        <p:spPr>
          <a:xfrm>
            <a:off x="1403648" y="-99392"/>
            <a:ext cx="6469482"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defPPr>
              <a:defRPr lang="pt-BR"/>
            </a:defPPr>
            <a:lvl1pPr algn="ctr">
              <a:spcBef>
                <a:spcPct val="0"/>
              </a:spcBef>
              <a:buNone/>
              <a:defRPr sz="4400" b="1">
                <a:solidFill>
                  <a:srgbClr val="0099FF"/>
                </a:solidFill>
                <a:effectLst>
                  <a:outerShdw blurRad="38100" dist="38100" dir="2700000" algn="tl">
                    <a:srgbClr val="000000">
                      <a:alpha val="43137"/>
                    </a:srgbClr>
                  </a:outerShdw>
                </a:effectLst>
                <a:latin typeface="+mj-lt"/>
                <a:ea typeface="+mj-ea"/>
                <a:cs typeface="+mj-cs"/>
              </a:defRPr>
            </a:lvl1pPr>
          </a:lstStyle>
          <a:p>
            <a:r>
              <a:rPr lang="pt-BR" altLang="pt-BR" sz="4000" dirty="0" smtClean="0">
                <a:solidFill>
                  <a:schemeClr val="accent1">
                    <a:lumMod val="75000"/>
                  </a:schemeClr>
                </a:solidFill>
                <a:latin typeface="Times New Roman" pitchFamily="18" charset="0"/>
                <a:cs typeface="Times New Roman" pitchFamily="18" charset="0"/>
              </a:rPr>
              <a:t>INTRODUÇÃO</a:t>
            </a:r>
            <a:endParaRPr lang="pt-BR" altLang="pt-BR" sz="4000" dirty="0">
              <a:solidFill>
                <a:schemeClr val="accent1">
                  <a:lumMod val="75000"/>
                </a:schemeClr>
              </a:solidFill>
              <a:latin typeface="Times New Roman" pitchFamily="18" charset="0"/>
              <a:cs typeface="Times New Roman" pitchFamily="18" charset="0"/>
            </a:endParaRPr>
          </a:p>
        </p:txBody>
      </p:sp>
      <p:sp>
        <p:nvSpPr>
          <p:cNvPr id="10" name="Retângulo 9">
            <a:extLst>
              <a:ext uri="{FF2B5EF4-FFF2-40B4-BE49-F238E27FC236}"/>
            </a:extLst>
          </p:cNvPr>
          <p:cNvSpPr/>
          <p:nvPr/>
        </p:nvSpPr>
        <p:spPr>
          <a:xfrm>
            <a:off x="2915816" y="1124744"/>
            <a:ext cx="3240361" cy="1813801"/>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Tree>
    <p:extLst>
      <p:ext uri="{BB962C8B-B14F-4D97-AF65-F5344CB8AC3E}">
        <p14:creationId xmlns:p14="http://schemas.microsoft.com/office/powerpoint/2010/main" val="211093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740" y="-315416"/>
            <a:ext cx="7886700" cy="1325563"/>
          </a:xfrm>
        </p:spPr>
        <p:txBody>
          <a:bodyPr vert="horz" lIns="91440" tIns="45720" rIns="91440" bIns="45720" rtlCol="0" anchor="ctr">
            <a:normAutofit/>
            <a:scene3d>
              <a:camera prst="orthographicFront"/>
              <a:lightRig rig="threePt" dir="t"/>
            </a:scene3d>
            <a:sp3d extrusionH="57150">
              <a:bevelT w="38100" h="38100"/>
            </a:sp3d>
          </a:bodyPr>
          <a:lstStyle/>
          <a:p>
            <a:r>
              <a:rPr lang="pt-BR" sz="40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INTRODUÇÃO</a:t>
            </a:r>
          </a:p>
        </p:txBody>
      </p:sp>
      <p:graphicFrame>
        <p:nvGraphicFramePr>
          <p:cNvPr id="10" name="Diagrama 9">
            <a:extLst>
              <a:ext uri="{FF2B5EF4-FFF2-40B4-BE49-F238E27FC236}"/>
            </a:extLst>
          </p:cNvPr>
          <p:cNvGraphicFramePr/>
          <p:nvPr>
            <p:extLst>
              <p:ext uri="{D42A27DB-BD31-4B8C-83A1-F6EECF244321}">
                <p14:modId xmlns:p14="http://schemas.microsoft.com/office/powerpoint/2010/main" val="679843044"/>
              </p:ext>
            </p:extLst>
          </p:nvPr>
        </p:nvGraphicFramePr>
        <p:xfrm>
          <a:off x="72008" y="764704"/>
          <a:ext cx="903649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Conteúdo 2">
            <a:extLst>
              <a:ext uri="{FF2B5EF4-FFF2-40B4-BE49-F238E27FC236}"/>
            </a:extLst>
          </p:cNvPr>
          <p:cNvSpPr>
            <a:spLocks noGrp="1"/>
          </p:cNvSpPr>
          <p:nvPr>
            <p:ph idx="1"/>
          </p:nvPr>
        </p:nvSpPr>
        <p:spPr>
          <a:xfrm>
            <a:off x="717748" y="620688"/>
            <a:ext cx="7886700" cy="373062"/>
          </a:xfrm>
        </p:spPr>
        <p:txBody>
          <a:bodyPr rtlCol="0">
            <a:noAutofit/>
          </a:bodyPr>
          <a:lstStyle/>
          <a:p>
            <a:pPr marL="0" indent="0" algn="ctr" eaLnBrk="1" fontAlgn="auto" hangingPunct="1">
              <a:spcAft>
                <a:spcPts val="0"/>
              </a:spcAft>
              <a:buNone/>
              <a:defRPr/>
            </a:pPr>
            <a:r>
              <a:rPr lang="pt-BR" sz="2800" b="1" dirty="0" smtClean="0">
                <a:solidFill>
                  <a:srgbClr val="002060"/>
                </a:solidFill>
                <a:latin typeface="Times New Roman" pitchFamily="18" charset="0"/>
                <a:cs typeface="Times New Roman" pitchFamily="18" charset="0"/>
              </a:rPr>
              <a:t>BIOGÁS</a:t>
            </a:r>
            <a:endParaRPr lang="pt-BR"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432591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3902</Words>
  <Application>Microsoft Office PowerPoint</Application>
  <PresentationFormat>Apresentação na tela (4:3)</PresentationFormat>
  <Paragraphs>387</Paragraphs>
  <Slides>22</Slides>
  <Notes>12</Notes>
  <HiddenSlides>2</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22</vt:i4>
      </vt:variant>
    </vt:vector>
  </HeadingPairs>
  <TitlesOfParts>
    <vt:vector size="32" baseType="lpstr">
      <vt:lpstr>MS Gothic</vt:lpstr>
      <vt:lpstr>MS Mincho</vt:lpstr>
      <vt:lpstr>Arial</vt:lpstr>
      <vt:lpstr>Calibri</vt:lpstr>
      <vt:lpstr>Monotype Corsiva</vt:lpstr>
      <vt:lpstr>Symbol</vt:lpstr>
      <vt:lpstr>Times New Roman</vt:lpstr>
      <vt:lpstr>Tw Cen MT</vt:lpstr>
      <vt:lpstr>Wingdings</vt:lpstr>
      <vt:lpstr>Tema do Office</vt:lpstr>
      <vt:lpstr>APROVEITAMENTO ENERGÉTICO DE BIOGÁS COMO PROPOSTA DE MELHORIA DO PROCESSO DE TRATAMENTO DE EFLUENTES DOMÉSTICOS: UM ESTUDO DE CASO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INTRODUÇÃO</vt:lpstr>
      <vt:lpstr>Apresentação do PowerPoint</vt:lpstr>
      <vt:lpstr>Apresentação do PowerPoint</vt:lpstr>
      <vt:lpstr>Apresentação do PowerPoint</vt:lpstr>
      <vt:lpstr>Apresentação do PowerPoint</vt:lpstr>
      <vt:lpstr>Apresentação do PowerPoint</vt:lpstr>
      <vt:lpstr>Apresentação do PowerPoint</vt:lpstr>
      <vt:lpstr>RESULTADOS</vt:lpstr>
      <vt:lpstr>RESULTADOS</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A13090</cp:lastModifiedBy>
  <cp:revision>34</cp:revision>
  <dcterms:created xsi:type="dcterms:W3CDTF">2018-05-02T19:43:05Z</dcterms:created>
  <dcterms:modified xsi:type="dcterms:W3CDTF">2018-05-28T16:29:42Z</dcterms:modified>
</cp:coreProperties>
</file>