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3" r:id="rId9"/>
    <p:sldId id="272" r:id="rId10"/>
    <p:sldId id="274" r:id="rId11"/>
    <p:sldId id="271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7" autoAdjust="0"/>
    <p:restoredTop sz="94660"/>
  </p:normalViewPr>
  <p:slideViewPr>
    <p:cSldViewPr>
      <p:cViewPr>
        <p:scale>
          <a:sx n="78" d="100"/>
          <a:sy n="78" d="100"/>
        </p:scale>
        <p:origin x="318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2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1200" b="1" baseline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Estratégia de Recuperação de Perdas quanto a Negociações</a:t>
            </a:r>
            <a:endParaRPr lang="pt-BR" sz="12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2942893518518522"/>
          <c:y val="1.92424242424242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9154028872604317"/>
          <c:y val="0.13418337413452736"/>
          <c:w val="0.66154083990595247"/>
          <c:h val="0.7196511259027383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F1A-4E4C-9290-3B48577EC28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F1A-4E4C-9290-3B48577EC28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F1A-4E4C-9290-3B48577EC28D}"/>
              </c:ext>
            </c:extLst>
          </c:dPt>
          <c:dLbls>
            <c:dLbl>
              <c:idx val="0"/>
              <c:layout>
                <c:manualLayout>
                  <c:x val="-0.19087898263168424"/>
                  <c:y val="7.328687539296287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F1A-4E4C-9290-3B48577EC28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5010012369706888"/>
                  <c:y val="-0.106979393008185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F1A-4E4C-9290-3B48577EC28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577486342925695"/>
                  <c:y val="0.1250382212590464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F1A-4E4C-9290-3B48577EC28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Planilha1!$A$3:$A$5</c:f>
              <c:strCache>
                <c:ptCount val="3"/>
                <c:pt idx="0">
                  <c:v>Total clientes do Bairro</c:v>
                </c:pt>
                <c:pt idx="1">
                  <c:v>Negociação Efetivadas</c:v>
                </c:pt>
                <c:pt idx="2">
                  <c:v>Clientes sem negociação</c:v>
                </c:pt>
              </c:strCache>
            </c:strRef>
          </c:cat>
          <c:val>
            <c:numRef>
              <c:f>Planilha1!$B$3:$B$5</c:f>
              <c:numCache>
                <c:formatCode>General</c:formatCode>
                <c:ptCount val="3"/>
                <c:pt idx="0">
                  <c:v>1427</c:v>
                </c:pt>
                <c:pt idx="1">
                  <c:v>805</c:v>
                </c:pt>
                <c:pt idx="2">
                  <c:v>622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F1A-4E4C-9290-3B48577EC28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084103246757102E-2"/>
          <c:y val="0.87948072597459437"/>
          <c:w val="0.97819808966752875"/>
          <c:h val="0.102316399404512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1587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000" b="1" i="0" baseline="0">
                <a:solidFill>
                  <a:sysClr val="windowText" lastClr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Resultado da Estratégia de Recuperação de Perdas quanto à valores</a:t>
            </a:r>
            <a:endParaRPr lang="pt-BR" sz="1000">
              <a:solidFill>
                <a:sysClr val="windowText" lastClr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6815069444444447"/>
          <c:y val="0.13143535353535354"/>
          <c:w val="0.68133773148148147"/>
          <c:h val="0.74327752525252522"/>
        </c:manualLayout>
      </c:layout>
      <c:pie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E1-4C17-9E63-88D029868A8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1E1-4C17-9E63-88D029868A8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1E1-4C17-9E63-88D029868A88}"/>
              </c:ext>
            </c:extLst>
          </c:dPt>
          <c:dLbls>
            <c:dLbl>
              <c:idx val="0"/>
              <c:layout>
                <c:manualLayout>
                  <c:x val="-0.1763888888888889"/>
                  <c:y val="-6.378787878787819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1E1-4C17-9E63-88D029868A88}"/>
                </c:ext>
                <c:ext xmlns:c15="http://schemas.microsoft.com/office/drawing/2012/chart" uri="{CE6537A1-D6FC-4f65-9D91-7224C49458BB}">
                  <c15:layout>
                    <c:manualLayout>
                      <c:w val="0.24179976851851853"/>
                      <c:h val="4.5700757575757575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7050925925925925"/>
                  <c:y val="-0.1538411616161616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1E1-4C17-9E63-88D029868A88}"/>
                </c:ext>
                <c:ext xmlns:c15="http://schemas.microsoft.com/office/drawing/2012/chart" uri="{CE6537A1-D6FC-4f65-9D91-7224C49458BB}">
                  <c15:layout>
                    <c:manualLayout>
                      <c:w val="0.24473958333333334"/>
                      <c:h val="4.5700757575757575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20010879629629633"/>
                  <c:y val="0.1754452020202020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1E1-4C17-9E63-88D029868A88}"/>
                </c:ext>
                <c:ext xmlns:c15="http://schemas.microsoft.com/office/drawing/2012/chart" uri="{CE6537A1-D6FC-4f65-9D91-7224C49458BB}">
                  <c15:layout>
                    <c:manualLayout>
                      <c:w val="0.2653476851851852"/>
                      <c:h val="0.1202651515151515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Planilha1!$A$12:$A$14</c:f>
              <c:strCache>
                <c:ptCount val="3"/>
                <c:pt idx="0">
                  <c:v>Total de Débitos</c:v>
                </c:pt>
                <c:pt idx="1">
                  <c:v>Valor Recupedado</c:v>
                </c:pt>
                <c:pt idx="2">
                  <c:v>Valor à Recuperar</c:v>
                </c:pt>
              </c:strCache>
            </c:strRef>
          </c:cat>
          <c:val>
            <c:numRef>
              <c:f>Planilha1!$B$12:$B$14</c:f>
              <c:numCache>
                <c:formatCode>_("R$"* #,##0.00_);_("R$"* \(#,##0.00\);_("R$"* "-"??_);_(@_)</c:formatCode>
                <c:ptCount val="3"/>
                <c:pt idx="0">
                  <c:v>607979.87</c:v>
                </c:pt>
                <c:pt idx="1">
                  <c:v>228849.18</c:v>
                </c:pt>
                <c:pt idx="2">
                  <c:v>379130.69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1E1-4C17-9E63-88D029868A8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1587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15C485-EA37-407B-8EB3-5EE607E734D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FD9C2D8-E992-455B-890C-F11CD389549A}">
      <dgm:prSet phldrT="[Texto]" custT="1"/>
      <dgm:spPr>
        <a:xfrm>
          <a:off x="1108" y="266159"/>
          <a:ext cx="814280" cy="681800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pt-BR" sz="18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3.740</a:t>
          </a:r>
        </a:p>
        <a:p>
          <a:pPr algn="ctr"/>
          <a:r>
            <a:rPr lang="pt-BR" sz="11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Total de Ligações</a:t>
          </a:r>
        </a:p>
      </dgm:t>
    </dgm:pt>
    <dgm:pt modelId="{2210C130-A6AD-45F8-B2A5-CBB3B008C443}" type="parTrans" cxnId="{CF024CB2-70E9-497C-8F25-02FFAEC13CD3}">
      <dgm:prSet/>
      <dgm:spPr/>
      <dgm:t>
        <a:bodyPr/>
        <a:lstStyle/>
        <a:p>
          <a:pPr algn="ctr"/>
          <a:endParaRPr lang="pt-BR"/>
        </a:p>
      </dgm:t>
    </dgm:pt>
    <dgm:pt modelId="{F8E8854A-6B56-4DC0-B209-C38E79CB1B7A}" type="sibTrans" cxnId="{CF024CB2-70E9-497C-8F25-02FFAEC13CD3}">
      <dgm:prSet/>
      <dgm:spPr>
        <a:xfrm>
          <a:off x="896817" y="506089"/>
          <a:ext cx="172627" cy="201941"/>
        </a:xfr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pt-BR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D8D5C3D0-5D3F-4792-9BF3-8DD9B6BE1FE5}">
      <dgm:prSet phldrT="[Texto]" custT="1"/>
      <dgm:spPr>
        <a:xfrm>
          <a:off x="1141101" y="266159"/>
          <a:ext cx="814280" cy="681800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pt-BR" sz="18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3.416</a:t>
          </a:r>
          <a:r>
            <a:rPr lang="pt-BR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</a:p>
        <a:p>
          <a:pPr algn="ctr"/>
          <a:r>
            <a:rPr lang="pt-BR" sz="11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Ligações Ativas</a:t>
          </a:r>
        </a:p>
      </dgm:t>
    </dgm:pt>
    <dgm:pt modelId="{B30FEDCE-03DD-459D-8B06-270978E40E05}" type="parTrans" cxnId="{B3DEE651-6DE8-4DCB-9A7B-40DD4C6552D7}">
      <dgm:prSet/>
      <dgm:spPr/>
      <dgm:t>
        <a:bodyPr/>
        <a:lstStyle/>
        <a:p>
          <a:pPr algn="ctr"/>
          <a:endParaRPr lang="pt-BR"/>
        </a:p>
      </dgm:t>
    </dgm:pt>
    <dgm:pt modelId="{27174095-F362-422C-A99B-93ED1B0D478C}" type="sibTrans" cxnId="{B3DEE651-6DE8-4DCB-9A7B-40DD4C6552D7}">
      <dgm:prSet/>
      <dgm:spPr>
        <a:xfrm>
          <a:off x="2036809" y="506089"/>
          <a:ext cx="172627" cy="201941"/>
        </a:xfr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pt-BR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4AC75F42-36FE-469B-BF70-EDFAADA2AAC6}">
      <dgm:prSet phldrT="[Texto]" custT="1"/>
      <dgm:spPr>
        <a:xfrm>
          <a:off x="2281093" y="266159"/>
          <a:ext cx="814280" cy="681800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pt-BR" sz="18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1.437</a:t>
          </a:r>
        </a:p>
        <a:p>
          <a:pPr algn="ctr"/>
          <a:r>
            <a:rPr lang="pt-BR" sz="105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Inadimplentes com contas em aberto</a:t>
          </a:r>
        </a:p>
      </dgm:t>
    </dgm:pt>
    <dgm:pt modelId="{7DAF1013-FDED-4D4F-BBC7-BADCF3F9D313}" type="parTrans" cxnId="{1AFF0BF9-3A5D-4B77-919B-D394284C8ED1}">
      <dgm:prSet/>
      <dgm:spPr/>
      <dgm:t>
        <a:bodyPr/>
        <a:lstStyle/>
        <a:p>
          <a:pPr algn="ctr"/>
          <a:endParaRPr lang="pt-BR"/>
        </a:p>
      </dgm:t>
    </dgm:pt>
    <dgm:pt modelId="{9792847C-0D90-438E-8142-DA1EF3D1CB69}" type="sibTrans" cxnId="{1AFF0BF9-3A5D-4B77-919B-D394284C8ED1}">
      <dgm:prSet/>
      <dgm:spPr>
        <a:xfrm>
          <a:off x="3176802" y="506089"/>
          <a:ext cx="172627" cy="201941"/>
        </a:xfr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pt-BR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80145F11-8996-49F2-A47B-B374D81DEA17}">
      <dgm:prSet phldrT="[Texto]" custT="1"/>
      <dgm:spPr>
        <a:xfrm>
          <a:off x="3421086" y="266159"/>
          <a:ext cx="814280" cy="681800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pt-BR" sz="18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21.980</a:t>
          </a:r>
        </a:p>
        <a:p>
          <a:pPr algn="ctr"/>
          <a:r>
            <a:rPr lang="pt-BR" sz="105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Contas em Aberto</a:t>
          </a:r>
        </a:p>
      </dgm:t>
    </dgm:pt>
    <dgm:pt modelId="{A92E2F4A-AA55-4EAA-86DF-62BB22CB89C0}" type="parTrans" cxnId="{7AE38E41-BBEA-4FC1-9BFA-93F03CD78882}">
      <dgm:prSet/>
      <dgm:spPr/>
      <dgm:t>
        <a:bodyPr/>
        <a:lstStyle/>
        <a:p>
          <a:pPr algn="ctr"/>
          <a:endParaRPr lang="pt-BR"/>
        </a:p>
      </dgm:t>
    </dgm:pt>
    <dgm:pt modelId="{224B8CB3-1038-468A-82BA-14233CE8A758}" type="sibTrans" cxnId="{7AE38E41-BBEA-4FC1-9BFA-93F03CD78882}">
      <dgm:prSet/>
      <dgm:spPr>
        <a:xfrm>
          <a:off x="4316794" y="506089"/>
          <a:ext cx="172627" cy="201941"/>
        </a:xfr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pt-BR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A325B762-F164-44E0-86A6-F5B72E07CC44}">
      <dgm:prSet phldrT="[Texto]" custT="1"/>
      <dgm:spPr>
        <a:xfrm>
          <a:off x="4561078" y="218188"/>
          <a:ext cx="1033940" cy="777743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pt-BR" sz="18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R$ 607.979,87</a:t>
          </a:r>
        </a:p>
        <a:p>
          <a:pPr algn="ctr"/>
          <a:r>
            <a:rPr lang="pt-BR" sz="11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Déficit de Arrecadação</a:t>
          </a:r>
        </a:p>
      </dgm:t>
    </dgm:pt>
    <dgm:pt modelId="{3D56A758-8995-4CC6-A869-A1CDCBE1BF29}" type="parTrans" cxnId="{42CA83B9-98EB-4873-9DC5-985DF1355A14}">
      <dgm:prSet/>
      <dgm:spPr/>
      <dgm:t>
        <a:bodyPr/>
        <a:lstStyle/>
        <a:p>
          <a:pPr algn="ctr"/>
          <a:endParaRPr lang="pt-BR"/>
        </a:p>
      </dgm:t>
    </dgm:pt>
    <dgm:pt modelId="{30740F74-057A-454A-BDD6-577582B108A2}" type="sibTrans" cxnId="{42CA83B9-98EB-4873-9DC5-985DF1355A14}">
      <dgm:prSet/>
      <dgm:spPr/>
      <dgm:t>
        <a:bodyPr/>
        <a:lstStyle/>
        <a:p>
          <a:pPr algn="ctr"/>
          <a:endParaRPr lang="pt-BR"/>
        </a:p>
      </dgm:t>
    </dgm:pt>
    <dgm:pt modelId="{06943148-74FF-4DF0-9EE0-CEDDF4CAA26E}" type="pres">
      <dgm:prSet presAssocID="{5F15C485-EA37-407B-8EB3-5EE607E734D9}" presName="Name0" presStyleCnt="0">
        <dgm:presLayoutVars>
          <dgm:dir/>
          <dgm:resizeHandles val="exact"/>
        </dgm:presLayoutVars>
      </dgm:prSet>
      <dgm:spPr/>
    </dgm:pt>
    <dgm:pt modelId="{8C6680BA-7CBE-479A-8992-9111862B6136}" type="pres">
      <dgm:prSet presAssocID="{0FD9C2D8-E992-455B-890C-F11CD389549A}" presName="node" presStyleLbl="node1" presStyleIdx="0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  <dgm:pt modelId="{A2E8E9E8-9ACB-4322-8C86-689CF599DD35}" type="pres">
      <dgm:prSet presAssocID="{F8E8854A-6B56-4DC0-B209-C38E79CB1B7A}" presName="sibTrans" presStyleLbl="sibTrans2D1" presStyleIdx="0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pt-BR"/>
        </a:p>
      </dgm:t>
    </dgm:pt>
    <dgm:pt modelId="{A971B0BF-3B76-4B01-95E8-422EDA8A3D92}" type="pres">
      <dgm:prSet presAssocID="{F8E8854A-6B56-4DC0-B209-C38E79CB1B7A}" presName="connectorText" presStyleLbl="sibTrans2D1" presStyleIdx="0" presStyleCnt="4"/>
      <dgm:spPr/>
      <dgm:t>
        <a:bodyPr/>
        <a:lstStyle/>
        <a:p>
          <a:endParaRPr lang="pt-BR"/>
        </a:p>
      </dgm:t>
    </dgm:pt>
    <dgm:pt modelId="{2EFCDB23-334E-41E3-A234-EA1ECEE2CFD6}" type="pres">
      <dgm:prSet presAssocID="{D8D5C3D0-5D3F-4792-9BF3-8DD9B6BE1FE5}" presName="node" presStyleLbl="node1" presStyleIdx="1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  <dgm:pt modelId="{91E5D5A1-14E3-4E41-9B65-23888520B508}" type="pres">
      <dgm:prSet presAssocID="{27174095-F362-422C-A99B-93ED1B0D478C}" presName="sibTrans" presStyleLbl="sibTrans2D1" presStyleIdx="1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pt-BR"/>
        </a:p>
      </dgm:t>
    </dgm:pt>
    <dgm:pt modelId="{53CD7A13-07C0-42AE-AAA4-83A4981E1F0F}" type="pres">
      <dgm:prSet presAssocID="{27174095-F362-422C-A99B-93ED1B0D478C}" presName="connectorText" presStyleLbl="sibTrans2D1" presStyleIdx="1" presStyleCnt="4"/>
      <dgm:spPr/>
      <dgm:t>
        <a:bodyPr/>
        <a:lstStyle/>
        <a:p>
          <a:endParaRPr lang="pt-BR"/>
        </a:p>
      </dgm:t>
    </dgm:pt>
    <dgm:pt modelId="{45CAD360-99EB-4D28-9BFC-534431AA812F}" type="pres">
      <dgm:prSet presAssocID="{4AC75F42-36FE-469B-BF70-EDFAADA2AAC6}" presName="node" presStyleLbl="node1" presStyleIdx="2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  <dgm:pt modelId="{3B0A6A49-7345-47E6-9677-8B6243E37D54}" type="pres">
      <dgm:prSet presAssocID="{9792847C-0D90-438E-8142-DA1EF3D1CB69}" presName="sibTrans" presStyleLbl="sibTrans2D1" presStyleIdx="2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pt-BR"/>
        </a:p>
      </dgm:t>
    </dgm:pt>
    <dgm:pt modelId="{551BE037-FE11-42AD-9991-66C45DFD92C9}" type="pres">
      <dgm:prSet presAssocID="{9792847C-0D90-438E-8142-DA1EF3D1CB69}" presName="connectorText" presStyleLbl="sibTrans2D1" presStyleIdx="2" presStyleCnt="4"/>
      <dgm:spPr/>
      <dgm:t>
        <a:bodyPr/>
        <a:lstStyle/>
        <a:p>
          <a:endParaRPr lang="pt-BR"/>
        </a:p>
      </dgm:t>
    </dgm:pt>
    <dgm:pt modelId="{05DC9AB7-040E-4905-BE02-5A160CD3876A}" type="pres">
      <dgm:prSet presAssocID="{80145F11-8996-49F2-A47B-B374D81DEA17}" presName="node" presStyleLbl="node1" presStyleIdx="3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  <dgm:pt modelId="{AF3B0B0F-E5B6-4985-BD5C-9539BB98248C}" type="pres">
      <dgm:prSet presAssocID="{224B8CB3-1038-468A-82BA-14233CE8A758}" presName="sibTrans" presStyleLbl="sibTrans2D1" presStyleIdx="3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pt-BR"/>
        </a:p>
      </dgm:t>
    </dgm:pt>
    <dgm:pt modelId="{C03C0505-CF45-4582-B3F3-D21BAAF329E5}" type="pres">
      <dgm:prSet presAssocID="{224B8CB3-1038-468A-82BA-14233CE8A758}" presName="connectorText" presStyleLbl="sibTrans2D1" presStyleIdx="3" presStyleCnt="4"/>
      <dgm:spPr/>
      <dgm:t>
        <a:bodyPr/>
        <a:lstStyle/>
        <a:p>
          <a:endParaRPr lang="pt-BR"/>
        </a:p>
      </dgm:t>
    </dgm:pt>
    <dgm:pt modelId="{ADAC384A-1C88-45A6-AEAD-FC5723E9B315}" type="pres">
      <dgm:prSet presAssocID="{A325B762-F164-44E0-86A6-F5B72E07CC44}" presName="node" presStyleLbl="node1" presStyleIdx="4" presStyleCnt="5" custScaleX="126976" custScaleY="114072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pt-BR"/>
        </a:p>
      </dgm:t>
    </dgm:pt>
  </dgm:ptLst>
  <dgm:cxnLst>
    <dgm:cxn modelId="{1B6CB4EB-0B6A-479D-9AB4-B975EAEDB911}" type="presOf" srcId="{D8D5C3D0-5D3F-4792-9BF3-8DD9B6BE1FE5}" destId="{2EFCDB23-334E-41E3-A234-EA1ECEE2CFD6}" srcOrd="0" destOrd="0" presId="urn:microsoft.com/office/officeart/2005/8/layout/process1"/>
    <dgm:cxn modelId="{1AFF0BF9-3A5D-4B77-919B-D394284C8ED1}" srcId="{5F15C485-EA37-407B-8EB3-5EE607E734D9}" destId="{4AC75F42-36FE-469B-BF70-EDFAADA2AAC6}" srcOrd="2" destOrd="0" parTransId="{7DAF1013-FDED-4D4F-BBC7-BADCF3F9D313}" sibTransId="{9792847C-0D90-438E-8142-DA1EF3D1CB69}"/>
    <dgm:cxn modelId="{EB75B412-CD43-40D2-9E09-7B154604C96A}" type="presOf" srcId="{9792847C-0D90-438E-8142-DA1EF3D1CB69}" destId="{3B0A6A49-7345-47E6-9677-8B6243E37D54}" srcOrd="0" destOrd="0" presId="urn:microsoft.com/office/officeart/2005/8/layout/process1"/>
    <dgm:cxn modelId="{9F7C28B1-4B9B-4F06-85C7-132CD98E24A8}" type="presOf" srcId="{F8E8854A-6B56-4DC0-B209-C38E79CB1B7A}" destId="{A971B0BF-3B76-4B01-95E8-422EDA8A3D92}" srcOrd="1" destOrd="0" presId="urn:microsoft.com/office/officeart/2005/8/layout/process1"/>
    <dgm:cxn modelId="{9087C59E-8EE5-4CD0-8851-26B875E47B12}" type="presOf" srcId="{9792847C-0D90-438E-8142-DA1EF3D1CB69}" destId="{551BE037-FE11-42AD-9991-66C45DFD92C9}" srcOrd="1" destOrd="0" presId="urn:microsoft.com/office/officeart/2005/8/layout/process1"/>
    <dgm:cxn modelId="{CF024CB2-70E9-497C-8F25-02FFAEC13CD3}" srcId="{5F15C485-EA37-407B-8EB3-5EE607E734D9}" destId="{0FD9C2D8-E992-455B-890C-F11CD389549A}" srcOrd="0" destOrd="0" parTransId="{2210C130-A6AD-45F8-B2A5-CBB3B008C443}" sibTransId="{F8E8854A-6B56-4DC0-B209-C38E79CB1B7A}"/>
    <dgm:cxn modelId="{7AE38E41-BBEA-4FC1-9BFA-93F03CD78882}" srcId="{5F15C485-EA37-407B-8EB3-5EE607E734D9}" destId="{80145F11-8996-49F2-A47B-B374D81DEA17}" srcOrd="3" destOrd="0" parTransId="{A92E2F4A-AA55-4EAA-86DF-62BB22CB89C0}" sibTransId="{224B8CB3-1038-468A-82BA-14233CE8A758}"/>
    <dgm:cxn modelId="{3F3969C8-9A08-41AE-9364-25BB3195DC5E}" type="presOf" srcId="{224B8CB3-1038-468A-82BA-14233CE8A758}" destId="{AF3B0B0F-E5B6-4985-BD5C-9539BB98248C}" srcOrd="0" destOrd="0" presId="urn:microsoft.com/office/officeart/2005/8/layout/process1"/>
    <dgm:cxn modelId="{EEC96925-B933-48E0-B0C7-06A82A017606}" type="presOf" srcId="{5F15C485-EA37-407B-8EB3-5EE607E734D9}" destId="{06943148-74FF-4DF0-9EE0-CEDDF4CAA26E}" srcOrd="0" destOrd="0" presId="urn:microsoft.com/office/officeart/2005/8/layout/process1"/>
    <dgm:cxn modelId="{234F55EF-F018-46BC-A421-F7A826DE9584}" type="presOf" srcId="{80145F11-8996-49F2-A47B-B374D81DEA17}" destId="{05DC9AB7-040E-4905-BE02-5A160CD3876A}" srcOrd="0" destOrd="0" presId="urn:microsoft.com/office/officeart/2005/8/layout/process1"/>
    <dgm:cxn modelId="{CB02B33B-F888-4CEF-9105-FEF2DDF25430}" type="presOf" srcId="{0FD9C2D8-E992-455B-890C-F11CD389549A}" destId="{8C6680BA-7CBE-479A-8992-9111862B6136}" srcOrd="0" destOrd="0" presId="urn:microsoft.com/office/officeart/2005/8/layout/process1"/>
    <dgm:cxn modelId="{B3DEE651-6DE8-4DCB-9A7B-40DD4C6552D7}" srcId="{5F15C485-EA37-407B-8EB3-5EE607E734D9}" destId="{D8D5C3D0-5D3F-4792-9BF3-8DD9B6BE1FE5}" srcOrd="1" destOrd="0" parTransId="{B30FEDCE-03DD-459D-8B06-270978E40E05}" sibTransId="{27174095-F362-422C-A99B-93ED1B0D478C}"/>
    <dgm:cxn modelId="{3680A161-E609-4CD7-A224-CAED09F98032}" type="presOf" srcId="{F8E8854A-6B56-4DC0-B209-C38E79CB1B7A}" destId="{A2E8E9E8-9ACB-4322-8C86-689CF599DD35}" srcOrd="0" destOrd="0" presId="urn:microsoft.com/office/officeart/2005/8/layout/process1"/>
    <dgm:cxn modelId="{42CA83B9-98EB-4873-9DC5-985DF1355A14}" srcId="{5F15C485-EA37-407B-8EB3-5EE607E734D9}" destId="{A325B762-F164-44E0-86A6-F5B72E07CC44}" srcOrd="4" destOrd="0" parTransId="{3D56A758-8995-4CC6-A869-A1CDCBE1BF29}" sibTransId="{30740F74-057A-454A-BDD6-577582B108A2}"/>
    <dgm:cxn modelId="{8B174470-1735-47F0-BBDE-1C316DA7EBC7}" type="presOf" srcId="{A325B762-F164-44E0-86A6-F5B72E07CC44}" destId="{ADAC384A-1C88-45A6-AEAD-FC5723E9B315}" srcOrd="0" destOrd="0" presId="urn:microsoft.com/office/officeart/2005/8/layout/process1"/>
    <dgm:cxn modelId="{EC160A08-AC38-4C70-9076-044B923983DE}" type="presOf" srcId="{27174095-F362-422C-A99B-93ED1B0D478C}" destId="{53CD7A13-07C0-42AE-AAA4-83A4981E1F0F}" srcOrd="1" destOrd="0" presId="urn:microsoft.com/office/officeart/2005/8/layout/process1"/>
    <dgm:cxn modelId="{5ABB5E1A-551E-4082-8655-3DC84C10E412}" type="presOf" srcId="{27174095-F362-422C-A99B-93ED1B0D478C}" destId="{91E5D5A1-14E3-4E41-9B65-23888520B508}" srcOrd="0" destOrd="0" presId="urn:microsoft.com/office/officeart/2005/8/layout/process1"/>
    <dgm:cxn modelId="{73EE237A-F15D-4237-8390-804014FBCA02}" type="presOf" srcId="{4AC75F42-36FE-469B-BF70-EDFAADA2AAC6}" destId="{45CAD360-99EB-4D28-9BFC-534431AA812F}" srcOrd="0" destOrd="0" presId="urn:microsoft.com/office/officeart/2005/8/layout/process1"/>
    <dgm:cxn modelId="{2EE9C1FB-7EB0-4044-8059-D0AA20A87FCD}" type="presOf" srcId="{224B8CB3-1038-468A-82BA-14233CE8A758}" destId="{C03C0505-CF45-4582-B3F3-D21BAAF329E5}" srcOrd="1" destOrd="0" presId="urn:microsoft.com/office/officeart/2005/8/layout/process1"/>
    <dgm:cxn modelId="{7C713B61-130D-4B57-8E58-B23381E1ED1A}" type="presParOf" srcId="{06943148-74FF-4DF0-9EE0-CEDDF4CAA26E}" destId="{8C6680BA-7CBE-479A-8992-9111862B6136}" srcOrd="0" destOrd="0" presId="urn:microsoft.com/office/officeart/2005/8/layout/process1"/>
    <dgm:cxn modelId="{4CC5C474-CA9C-43CC-9741-36FF850EA604}" type="presParOf" srcId="{06943148-74FF-4DF0-9EE0-CEDDF4CAA26E}" destId="{A2E8E9E8-9ACB-4322-8C86-689CF599DD35}" srcOrd="1" destOrd="0" presId="urn:microsoft.com/office/officeart/2005/8/layout/process1"/>
    <dgm:cxn modelId="{2FBE266F-03E3-4846-9A00-BF2AE84B2ACA}" type="presParOf" srcId="{A2E8E9E8-9ACB-4322-8C86-689CF599DD35}" destId="{A971B0BF-3B76-4B01-95E8-422EDA8A3D92}" srcOrd="0" destOrd="0" presId="urn:microsoft.com/office/officeart/2005/8/layout/process1"/>
    <dgm:cxn modelId="{658C43F6-E0F0-4A02-8588-5764547FD566}" type="presParOf" srcId="{06943148-74FF-4DF0-9EE0-CEDDF4CAA26E}" destId="{2EFCDB23-334E-41E3-A234-EA1ECEE2CFD6}" srcOrd="2" destOrd="0" presId="urn:microsoft.com/office/officeart/2005/8/layout/process1"/>
    <dgm:cxn modelId="{4036AE82-911F-4CFC-B4AD-929DEE2D8017}" type="presParOf" srcId="{06943148-74FF-4DF0-9EE0-CEDDF4CAA26E}" destId="{91E5D5A1-14E3-4E41-9B65-23888520B508}" srcOrd="3" destOrd="0" presId="urn:microsoft.com/office/officeart/2005/8/layout/process1"/>
    <dgm:cxn modelId="{2CCC7643-7DBE-4240-8AF1-B6F336D42D84}" type="presParOf" srcId="{91E5D5A1-14E3-4E41-9B65-23888520B508}" destId="{53CD7A13-07C0-42AE-AAA4-83A4981E1F0F}" srcOrd="0" destOrd="0" presId="urn:microsoft.com/office/officeart/2005/8/layout/process1"/>
    <dgm:cxn modelId="{A00982FE-AB84-438F-9649-3843BFF0E6F9}" type="presParOf" srcId="{06943148-74FF-4DF0-9EE0-CEDDF4CAA26E}" destId="{45CAD360-99EB-4D28-9BFC-534431AA812F}" srcOrd="4" destOrd="0" presId="urn:microsoft.com/office/officeart/2005/8/layout/process1"/>
    <dgm:cxn modelId="{6544826F-54F3-43F5-BD67-99009B8050F8}" type="presParOf" srcId="{06943148-74FF-4DF0-9EE0-CEDDF4CAA26E}" destId="{3B0A6A49-7345-47E6-9677-8B6243E37D54}" srcOrd="5" destOrd="0" presId="urn:microsoft.com/office/officeart/2005/8/layout/process1"/>
    <dgm:cxn modelId="{58D39816-7014-41BF-B9CD-565D0558AD5C}" type="presParOf" srcId="{3B0A6A49-7345-47E6-9677-8B6243E37D54}" destId="{551BE037-FE11-42AD-9991-66C45DFD92C9}" srcOrd="0" destOrd="0" presId="urn:microsoft.com/office/officeart/2005/8/layout/process1"/>
    <dgm:cxn modelId="{195CF444-A8F1-4A87-A579-732A157A1990}" type="presParOf" srcId="{06943148-74FF-4DF0-9EE0-CEDDF4CAA26E}" destId="{05DC9AB7-040E-4905-BE02-5A160CD3876A}" srcOrd="6" destOrd="0" presId="urn:microsoft.com/office/officeart/2005/8/layout/process1"/>
    <dgm:cxn modelId="{2F5B8F65-A44C-4D4E-882E-E2BCCC69BC71}" type="presParOf" srcId="{06943148-74FF-4DF0-9EE0-CEDDF4CAA26E}" destId="{AF3B0B0F-E5B6-4985-BD5C-9539BB98248C}" srcOrd="7" destOrd="0" presId="urn:microsoft.com/office/officeart/2005/8/layout/process1"/>
    <dgm:cxn modelId="{45C243B4-7584-4365-8085-6A99D931DA34}" type="presParOf" srcId="{AF3B0B0F-E5B6-4985-BD5C-9539BB98248C}" destId="{C03C0505-CF45-4582-B3F3-D21BAAF329E5}" srcOrd="0" destOrd="0" presId="urn:microsoft.com/office/officeart/2005/8/layout/process1"/>
    <dgm:cxn modelId="{D67878F4-4573-463D-BEDA-937AF8461973}" type="presParOf" srcId="{06943148-74FF-4DF0-9EE0-CEDDF4CAA26E}" destId="{ADAC384A-1C88-45A6-AEAD-FC5723E9B315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03F5F7-62BB-42BD-803A-E2C61275B51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B87E5CA-A361-4351-BDCE-16F28DD90145}">
      <dgm:prSet phldrT="[Texto]" custT="1"/>
      <dgm:spPr/>
      <dgm:t>
        <a:bodyPr/>
        <a:lstStyle/>
        <a:p>
          <a:r>
            <a:rPr lang="pt-BR" sz="1200" dirty="0"/>
            <a:t>Levantamento de </a:t>
          </a:r>
          <a:r>
            <a:rPr lang="pt-BR" sz="1200" dirty="0" smtClean="0"/>
            <a:t>Inadimplência</a:t>
          </a:r>
          <a:endParaRPr lang="pt-BR" sz="1200" dirty="0"/>
        </a:p>
      </dgm:t>
    </dgm:pt>
    <dgm:pt modelId="{008395E1-DE39-4B43-BED1-8B498F76A9C7}" type="parTrans" cxnId="{D97CB668-E850-43E2-87EE-B4304A77CDA7}">
      <dgm:prSet/>
      <dgm:spPr/>
      <dgm:t>
        <a:bodyPr/>
        <a:lstStyle/>
        <a:p>
          <a:endParaRPr lang="pt-BR"/>
        </a:p>
      </dgm:t>
    </dgm:pt>
    <dgm:pt modelId="{4697A8F5-E39B-4C68-9EB0-E9B4D567D0F7}" type="sibTrans" cxnId="{D97CB668-E850-43E2-87EE-B4304A77CDA7}">
      <dgm:prSet/>
      <dgm:spPr/>
      <dgm:t>
        <a:bodyPr/>
        <a:lstStyle/>
        <a:p>
          <a:endParaRPr lang="pt-BR"/>
        </a:p>
      </dgm:t>
    </dgm:pt>
    <dgm:pt modelId="{5F2EB284-C037-4E6F-957D-32C665B70DC0}">
      <dgm:prSet phldrT="[Texto]" custT="1"/>
      <dgm:spPr/>
      <dgm:t>
        <a:bodyPr/>
        <a:lstStyle/>
        <a:p>
          <a:r>
            <a:rPr lang="pt-BR" sz="1200" dirty="0"/>
            <a:t>Elaboração de </a:t>
          </a:r>
          <a:r>
            <a:rPr lang="pt-BR" sz="1200" dirty="0" smtClean="0"/>
            <a:t>condições </a:t>
          </a:r>
          <a:r>
            <a:rPr lang="pt-BR" sz="1200" dirty="0"/>
            <a:t>de </a:t>
          </a:r>
          <a:r>
            <a:rPr lang="pt-BR" sz="1200" dirty="0" smtClean="0"/>
            <a:t>parcelamentos </a:t>
          </a:r>
          <a:r>
            <a:rPr lang="pt-BR" sz="1200" dirty="0"/>
            <a:t>e descontos</a:t>
          </a:r>
          <a:r>
            <a:rPr lang="pt-BR" sz="1300" dirty="0"/>
            <a:t>	</a:t>
          </a:r>
        </a:p>
      </dgm:t>
    </dgm:pt>
    <dgm:pt modelId="{A8DAEFF1-0C76-460C-9CC2-55D739541260}" type="parTrans" cxnId="{BEE11870-9F59-4036-8E70-932B5F26DF2A}">
      <dgm:prSet/>
      <dgm:spPr/>
      <dgm:t>
        <a:bodyPr/>
        <a:lstStyle/>
        <a:p>
          <a:endParaRPr lang="pt-BR"/>
        </a:p>
      </dgm:t>
    </dgm:pt>
    <dgm:pt modelId="{1BF16F4E-5282-43E8-AE88-9C209633E6B8}" type="sibTrans" cxnId="{BEE11870-9F59-4036-8E70-932B5F26DF2A}">
      <dgm:prSet/>
      <dgm:spPr/>
      <dgm:t>
        <a:bodyPr/>
        <a:lstStyle/>
        <a:p>
          <a:endParaRPr lang="pt-BR"/>
        </a:p>
      </dgm:t>
    </dgm:pt>
    <dgm:pt modelId="{FB639DEF-5B65-4D3E-97D5-BC6E1F2EE6EC}">
      <dgm:prSet phldrT="[Texto]" custT="1"/>
      <dgm:spPr/>
      <dgm:t>
        <a:bodyPr/>
        <a:lstStyle/>
        <a:p>
          <a:r>
            <a:rPr lang="pt-BR" sz="1200" dirty="0"/>
            <a:t>Notificação dos clientes com débitos em aberto</a:t>
          </a:r>
        </a:p>
      </dgm:t>
    </dgm:pt>
    <dgm:pt modelId="{F09E52B1-0C4D-434A-99B2-CEE9F0989A83}" type="parTrans" cxnId="{F8082BBC-BA95-44EB-A1E2-C678F39D4251}">
      <dgm:prSet/>
      <dgm:spPr/>
      <dgm:t>
        <a:bodyPr/>
        <a:lstStyle/>
        <a:p>
          <a:endParaRPr lang="pt-BR"/>
        </a:p>
      </dgm:t>
    </dgm:pt>
    <dgm:pt modelId="{5FC45770-A841-44F5-A1F8-78B64AEE7BD1}" type="sibTrans" cxnId="{F8082BBC-BA95-44EB-A1E2-C678F39D4251}">
      <dgm:prSet/>
      <dgm:spPr/>
      <dgm:t>
        <a:bodyPr/>
        <a:lstStyle/>
        <a:p>
          <a:endParaRPr lang="pt-BR"/>
        </a:p>
      </dgm:t>
    </dgm:pt>
    <dgm:pt modelId="{9F0DD397-A429-4D03-94A6-86BABC4C4AFB}">
      <dgm:prSet custT="1"/>
      <dgm:spPr/>
      <dgm:t>
        <a:bodyPr/>
        <a:lstStyle/>
        <a:p>
          <a:r>
            <a:rPr lang="pt-BR" sz="1200" dirty="0"/>
            <a:t>Identificação do Melhor local para instalar o atendimento </a:t>
          </a:r>
        </a:p>
      </dgm:t>
    </dgm:pt>
    <dgm:pt modelId="{E963D2CE-485C-42C5-93AD-F3D1FB80F4F8}" type="parTrans" cxnId="{5C9CCE1D-3FF2-4F5E-A747-9C1A0E32AB98}">
      <dgm:prSet/>
      <dgm:spPr/>
      <dgm:t>
        <a:bodyPr/>
        <a:lstStyle/>
        <a:p>
          <a:endParaRPr lang="pt-BR"/>
        </a:p>
      </dgm:t>
    </dgm:pt>
    <dgm:pt modelId="{B1FE28F0-717D-44CD-A48F-CACEBCAC3634}" type="sibTrans" cxnId="{5C9CCE1D-3FF2-4F5E-A747-9C1A0E32AB98}">
      <dgm:prSet/>
      <dgm:spPr/>
      <dgm:t>
        <a:bodyPr/>
        <a:lstStyle/>
        <a:p>
          <a:endParaRPr lang="pt-BR"/>
        </a:p>
      </dgm:t>
    </dgm:pt>
    <dgm:pt modelId="{AA182BE6-0B88-4048-92E9-CB1E35C660DE}">
      <dgm:prSet custT="1"/>
      <dgm:spPr/>
      <dgm:t>
        <a:bodyPr/>
        <a:lstStyle/>
        <a:p>
          <a:r>
            <a:rPr lang="pt-BR" sz="1200" dirty="0"/>
            <a:t>Divulgação da Ação</a:t>
          </a:r>
        </a:p>
      </dgm:t>
    </dgm:pt>
    <dgm:pt modelId="{FB585BEA-65FF-4CDE-B55F-A282F25FF7A8}" type="parTrans" cxnId="{9B7D639E-CFD2-44CF-8D45-3E82EC874996}">
      <dgm:prSet/>
      <dgm:spPr/>
      <dgm:t>
        <a:bodyPr/>
        <a:lstStyle/>
        <a:p>
          <a:endParaRPr lang="pt-BR"/>
        </a:p>
      </dgm:t>
    </dgm:pt>
    <dgm:pt modelId="{3400C8AB-5BB7-4F5D-ACB2-7F8D10671219}" type="sibTrans" cxnId="{9B7D639E-CFD2-44CF-8D45-3E82EC874996}">
      <dgm:prSet/>
      <dgm:spPr/>
      <dgm:t>
        <a:bodyPr/>
        <a:lstStyle/>
        <a:p>
          <a:endParaRPr lang="pt-BR"/>
        </a:p>
      </dgm:t>
    </dgm:pt>
    <dgm:pt modelId="{007EA255-1E09-4B00-B017-2D8317750482}">
      <dgm:prSet custT="1"/>
      <dgm:spPr/>
      <dgm:t>
        <a:bodyPr/>
        <a:lstStyle/>
        <a:p>
          <a:r>
            <a:rPr lang="pt-BR" sz="1200" dirty="0" smtClean="0"/>
            <a:t>Realização </a:t>
          </a:r>
          <a:r>
            <a:rPr lang="pt-BR" sz="1200" dirty="0"/>
            <a:t>do atendimento e negociações</a:t>
          </a:r>
        </a:p>
      </dgm:t>
    </dgm:pt>
    <dgm:pt modelId="{21290767-4BB7-4AEB-B84E-89BC0791E971}" type="parTrans" cxnId="{5421E270-FDCE-4CA9-B760-64AAEE032B61}">
      <dgm:prSet/>
      <dgm:spPr/>
      <dgm:t>
        <a:bodyPr/>
        <a:lstStyle/>
        <a:p>
          <a:endParaRPr lang="pt-BR"/>
        </a:p>
      </dgm:t>
    </dgm:pt>
    <dgm:pt modelId="{667BA649-7A8A-4406-94B2-EAED7CF844A5}" type="sibTrans" cxnId="{5421E270-FDCE-4CA9-B760-64AAEE032B61}">
      <dgm:prSet/>
      <dgm:spPr/>
      <dgm:t>
        <a:bodyPr/>
        <a:lstStyle/>
        <a:p>
          <a:endParaRPr lang="pt-BR"/>
        </a:p>
      </dgm:t>
    </dgm:pt>
    <dgm:pt modelId="{2D33C71D-36A5-400D-8E2A-9FA74F02F74D}" type="pres">
      <dgm:prSet presAssocID="{EC03F5F7-62BB-42BD-803A-E2C61275B510}" presName="Name0" presStyleCnt="0">
        <dgm:presLayoutVars>
          <dgm:dir/>
          <dgm:resizeHandles val="exact"/>
        </dgm:presLayoutVars>
      </dgm:prSet>
      <dgm:spPr/>
    </dgm:pt>
    <dgm:pt modelId="{CA1B29A0-DD0B-46EB-A46C-885A80C243A2}" type="pres">
      <dgm:prSet presAssocID="{FB87E5CA-A361-4351-BDCE-16F28DD9014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3BD136E-6DBE-4262-9081-5409E2E5738D}" type="pres">
      <dgm:prSet presAssocID="{4697A8F5-E39B-4C68-9EB0-E9B4D567D0F7}" presName="sibTrans" presStyleLbl="sibTrans2D1" presStyleIdx="0" presStyleCnt="5"/>
      <dgm:spPr/>
      <dgm:t>
        <a:bodyPr/>
        <a:lstStyle/>
        <a:p>
          <a:endParaRPr lang="pt-BR"/>
        </a:p>
      </dgm:t>
    </dgm:pt>
    <dgm:pt modelId="{3A5EE092-DA79-4269-9352-D5B2F45572D3}" type="pres">
      <dgm:prSet presAssocID="{4697A8F5-E39B-4C68-9EB0-E9B4D567D0F7}" presName="connectorText" presStyleLbl="sibTrans2D1" presStyleIdx="0" presStyleCnt="5"/>
      <dgm:spPr/>
      <dgm:t>
        <a:bodyPr/>
        <a:lstStyle/>
        <a:p>
          <a:endParaRPr lang="pt-BR"/>
        </a:p>
      </dgm:t>
    </dgm:pt>
    <dgm:pt modelId="{7204C678-B8C6-4D59-ACAC-E7B98BAC0DD2}" type="pres">
      <dgm:prSet presAssocID="{5F2EB284-C037-4E6F-957D-32C665B70DC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EFCE8A-1ED3-4195-882D-35BA68AF9A6C}" type="pres">
      <dgm:prSet presAssocID="{1BF16F4E-5282-43E8-AE88-9C209633E6B8}" presName="sibTrans" presStyleLbl="sibTrans2D1" presStyleIdx="1" presStyleCnt="5"/>
      <dgm:spPr/>
      <dgm:t>
        <a:bodyPr/>
        <a:lstStyle/>
        <a:p>
          <a:endParaRPr lang="pt-BR"/>
        </a:p>
      </dgm:t>
    </dgm:pt>
    <dgm:pt modelId="{3DE4D05B-7BE9-4967-A521-88C46696D122}" type="pres">
      <dgm:prSet presAssocID="{1BF16F4E-5282-43E8-AE88-9C209633E6B8}" presName="connectorText" presStyleLbl="sibTrans2D1" presStyleIdx="1" presStyleCnt="5"/>
      <dgm:spPr/>
      <dgm:t>
        <a:bodyPr/>
        <a:lstStyle/>
        <a:p>
          <a:endParaRPr lang="pt-BR"/>
        </a:p>
      </dgm:t>
    </dgm:pt>
    <dgm:pt modelId="{16FC5654-45F3-4D88-B58C-D622648A7D5E}" type="pres">
      <dgm:prSet presAssocID="{FB639DEF-5B65-4D3E-97D5-BC6E1F2EE6E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5E2AAD8-AD8F-4C91-AD58-5CE1CD37A238}" type="pres">
      <dgm:prSet presAssocID="{5FC45770-A841-44F5-A1F8-78B64AEE7BD1}" presName="sibTrans" presStyleLbl="sibTrans2D1" presStyleIdx="2" presStyleCnt="5"/>
      <dgm:spPr/>
      <dgm:t>
        <a:bodyPr/>
        <a:lstStyle/>
        <a:p>
          <a:endParaRPr lang="pt-BR"/>
        </a:p>
      </dgm:t>
    </dgm:pt>
    <dgm:pt modelId="{DD1C168C-6203-4C96-A950-B2223766528D}" type="pres">
      <dgm:prSet presAssocID="{5FC45770-A841-44F5-A1F8-78B64AEE7BD1}" presName="connectorText" presStyleLbl="sibTrans2D1" presStyleIdx="2" presStyleCnt="5"/>
      <dgm:spPr/>
      <dgm:t>
        <a:bodyPr/>
        <a:lstStyle/>
        <a:p>
          <a:endParaRPr lang="pt-BR"/>
        </a:p>
      </dgm:t>
    </dgm:pt>
    <dgm:pt modelId="{78E7FAA5-3C23-4098-93F9-88F16F1B0530}" type="pres">
      <dgm:prSet presAssocID="{9F0DD397-A429-4D03-94A6-86BABC4C4AF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B553EAF-20D3-4F78-8565-3E645063EA37}" type="pres">
      <dgm:prSet presAssocID="{B1FE28F0-717D-44CD-A48F-CACEBCAC3634}" presName="sibTrans" presStyleLbl="sibTrans2D1" presStyleIdx="3" presStyleCnt="5"/>
      <dgm:spPr/>
      <dgm:t>
        <a:bodyPr/>
        <a:lstStyle/>
        <a:p>
          <a:endParaRPr lang="pt-BR"/>
        </a:p>
      </dgm:t>
    </dgm:pt>
    <dgm:pt modelId="{0E12FF84-A0AD-459E-892E-ED4F408992D3}" type="pres">
      <dgm:prSet presAssocID="{B1FE28F0-717D-44CD-A48F-CACEBCAC3634}" presName="connectorText" presStyleLbl="sibTrans2D1" presStyleIdx="3" presStyleCnt="5"/>
      <dgm:spPr/>
      <dgm:t>
        <a:bodyPr/>
        <a:lstStyle/>
        <a:p>
          <a:endParaRPr lang="pt-BR"/>
        </a:p>
      </dgm:t>
    </dgm:pt>
    <dgm:pt modelId="{B619FEBB-4462-4FC9-9AAD-51B04770240B}" type="pres">
      <dgm:prSet presAssocID="{AA182BE6-0B88-4048-92E9-CB1E35C660D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D588A64-A122-4722-947B-BD229158C4A3}" type="pres">
      <dgm:prSet presAssocID="{3400C8AB-5BB7-4F5D-ACB2-7F8D10671219}" presName="sibTrans" presStyleLbl="sibTrans2D1" presStyleIdx="4" presStyleCnt="5"/>
      <dgm:spPr/>
      <dgm:t>
        <a:bodyPr/>
        <a:lstStyle/>
        <a:p>
          <a:endParaRPr lang="pt-BR"/>
        </a:p>
      </dgm:t>
    </dgm:pt>
    <dgm:pt modelId="{A4688C12-E570-4A43-820B-1FE661B60D06}" type="pres">
      <dgm:prSet presAssocID="{3400C8AB-5BB7-4F5D-ACB2-7F8D10671219}" presName="connectorText" presStyleLbl="sibTrans2D1" presStyleIdx="4" presStyleCnt="5"/>
      <dgm:spPr/>
      <dgm:t>
        <a:bodyPr/>
        <a:lstStyle/>
        <a:p>
          <a:endParaRPr lang="pt-BR"/>
        </a:p>
      </dgm:t>
    </dgm:pt>
    <dgm:pt modelId="{0CCEC424-A880-4FF3-AAAE-5F7928638D78}" type="pres">
      <dgm:prSet presAssocID="{007EA255-1E09-4B00-B017-2D831775048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D9B582C-64B6-4724-B65F-76ECAE30DB7E}" type="presOf" srcId="{AA182BE6-0B88-4048-92E9-CB1E35C660DE}" destId="{B619FEBB-4462-4FC9-9AAD-51B04770240B}" srcOrd="0" destOrd="0" presId="urn:microsoft.com/office/officeart/2005/8/layout/process1"/>
    <dgm:cxn modelId="{87A908A4-F22A-480C-BA86-C267D7B7F83A}" type="presOf" srcId="{007EA255-1E09-4B00-B017-2D8317750482}" destId="{0CCEC424-A880-4FF3-AAAE-5F7928638D78}" srcOrd="0" destOrd="0" presId="urn:microsoft.com/office/officeart/2005/8/layout/process1"/>
    <dgm:cxn modelId="{AD78366F-8D50-434A-A8A8-F1EE22ABF5F9}" type="presOf" srcId="{4697A8F5-E39B-4C68-9EB0-E9B4D567D0F7}" destId="{3A5EE092-DA79-4269-9352-D5B2F45572D3}" srcOrd="1" destOrd="0" presId="urn:microsoft.com/office/officeart/2005/8/layout/process1"/>
    <dgm:cxn modelId="{49DF5DE1-516C-46FA-B7E9-7FB9D083DCED}" type="presOf" srcId="{3400C8AB-5BB7-4F5D-ACB2-7F8D10671219}" destId="{A4688C12-E570-4A43-820B-1FE661B60D06}" srcOrd="1" destOrd="0" presId="urn:microsoft.com/office/officeart/2005/8/layout/process1"/>
    <dgm:cxn modelId="{BEE11870-9F59-4036-8E70-932B5F26DF2A}" srcId="{EC03F5F7-62BB-42BD-803A-E2C61275B510}" destId="{5F2EB284-C037-4E6F-957D-32C665B70DC0}" srcOrd="1" destOrd="0" parTransId="{A8DAEFF1-0C76-460C-9CC2-55D739541260}" sibTransId="{1BF16F4E-5282-43E8-AE88-9C209633E6B8}"/>
    <dgm:cxn modelId="{D97CB668-E850-43E2-87EE-B4304A77CDA7}" srcId="{EC03F5F7-62BB-42BD-803A-E2C61275B510}" destId="{FB87E5CA-A361-4351-BDCE-16F28DD90145}" srcOrd="0" destOrd="0" parTransId="{008395E1-DE39-4B43-BED1-8B498F76A9C7}" sibTransId="{4697A8F5-E39B-4C68-9EB0-E9B4D567D0F7}"/>
    <dgm:cxn modelId="{2AA578B5-B12E-4C10-933E-52FE76FC6E2F}" type="presOf" srcId="{FB87E5CA-A361-4351-BDCE-16F28DD90145}" destId="{CA1B29A0-DD0B-46EB-A46C-885A80C243A2}" srcOrd="0" destOrd="0" presId="urn:microsoft.com/office/officeart/2005/8/layout/process1"/>
    <dgm:cxn modelId="{466952EC-E975-4F38-AEBF-71B764727F2C}" type="presOf" srcId="{9F0DD397-A429-4D03-94A6-86BABC4C4AFB}" destId="{78E7FAA5-3C23-4098-93F9-88F16F1B0530}" srcOrd="0" destOrd="0" presId="urn:microsoft.com/office/officeart/2005/8/layout/process1"/>
    <dgm:cxn modelId="{5C9CCE1D-3FF2-4F5E-A747-9C1A0E32AB98}" srcId="{EC03F5F7-62BB-42BD-803A-E2C61275B510}" destId="{9F0DD397-A429-4D03-94A6-86BABC4C4AFB}" srcOrd="3" destOrd="0" parTransId="{E963D2CE-485C-42C5-93AD-F3D1FB80F4F8}" sibTransId="{B1FE28F0-717D-44CD-A48F-CACEBCAC3634}"/>
    <dgm:cxn modelId="{49687AAF-1286-4C8F-B471-CBB38DE24E93}" type="presOf" srcId="{B1FE28F0-717D-44CD-A48F-CACEBCAC3634}" destId="{7B553EAF-20D3-4F78-8565-3E645063EA37}" srcOrd="0" destOrd="0" presId="urn:microsoft.com/office/officeart/2005/8/layout/process1"/>
    <dgm:cxn modelId="{24F8A955-DD69-4218-B7B2-4E84F3520A97}" type="presOf" srcId="{FB639DEF-5B65-4D3E-97D5-BC6E1F2EE6EC}" destId="{16FC5654-45F3-4D88-B58C-D622648A7D5E}" srcOrd="0" destOrd="0" presId="urn:microsoft.com/office/officeart/2005/8/layout/process1"/>
    <dgm:cxn modelId="{1869AFE5-2E94-4505-816B-8FA532E3EAEB}" type="presOf" srcId="{B1FE28F0-717D-44CD-A48F-CACEBCAC3634}" destId="{0E12FF84-A0AD-459E-892E-ED4F408992D3}" srcOrd="1" destOrd="0" presId="urn:microsoft.com/office/officeart/2005/8/layout/process1"/>
    <dgm:cxn modelId="{019A3C88-28A1-4C49-A7B2-62292067DAF8}" type="presOf" srcId="{5FC45770-A841-44F5-A1F8-78B64AEE7BD1}" destId="{DD1C168C-6203-4C96-A950-B2223766528D}" srcOrd="1" destOrd="0" presId="urn:microsoft.com/office/officeart/2005/8/layout/process1"/>
    <dgm:cxn modelId="{5421E270-FDCE-4CA9-B760-64AAEE032B61}" srcId="{EC03F5F7-62BB-42BD-803A-E2C61275B510}" destId="{007EA255-1E09-4B00-B017-2D8317750482}" srcOrd="5" destOrd="0" parTransId="{21290767-4BB7-4AEB-B84E-89BC0791E971}" sibTransId="{667BA649-7A8A-4406-94B2-EAED7CF844A5}"/>
    <dgm:cxn modelId="{DB0997ED-803B-4892-9BC5-7468542EE345}" type="presOf" srcId="{4697A8F5-E39B-4C68-9EB0-E9B4D567D0F7}" destId="{43BD136E-6DBE-4262-9081-5409E2E5738D}" srcOrd="0" destOrd="0" presId="urn:microsoft.com/office/officeart/2005/8/layout/process1"/>
    <dgm:cxn modelId="{2CB16FC2-5DE2-4461-ADA8-1C8D854DA41A}" type="presOf" srcId="{1BF16F4E-5282-43E8-AE88-9C209633E6B8}" destId="{76EFCE8A-1ED3-4195-882D-35BA68AF9A6C}" srcOrd="0" destOrd="0" presId="urn:microsoft.com/office/officeart/2005/8/layout/process1"/>
    <dgm:cxn modelId="{BA09B6A8-2B41-486E-A27B-D0ED596255CE}" type="presOf" srcId="{1BF16F4E-5282-43E8-AE88-9C209633E6B8}" destId="{3DE4D05B-7BE9-4967-A521-88C46696D122}" srcOrd="1" destOrd="0" presId="urn:microsoft.com/office/officeart/2005/8/layout/process1"/>
    <dgm:cxn modelId="{E2A75A14-DF99-4A43-BEBD-CEC0F1212C63}" type="presOf" srcId="{EC03F5F7-62BB-42BD-803A-E2C61275B510}" destId="{2D33C71D-36A5-400D-8E2A-9FA74F02F74D}" srcOrd="0" destOrd="0" presId="urn:microsoft.com/office/officeart/2005/8/layout/process1"/>
    <dgm:cxn modelId="{9B7D639E-CFD2-44CF-8D45-3E82EC874996}" srcId="{EC03F5F7-62BB-42BD-803A-E2C61275B510}" destId="{AA182BE6-0B88-4048-92E9-CB1E35C660DE}" srcOrd="4" destOrd="0" parTransId="{FB585BEA-65FF-4CDE-B55F-A282F25FF7A8}" sibTransId="{3400C8AB-5BB7-4F5D-ACB2-7F8D10671219}"/>
    <dgm:cxn modelId="{728EA0E4-43A5-49BA-9451-3E237363B156}" type="presOf" srcId="{3400C8AB-5BB7-4F5D-ACB2-7F8D10671219}" destId="{2D588A64-A122-4722-947B-BD229158C4A3}" srcOrd="0" destOrd="0" presId="urn:microsoft.com/office/officeart/2005/8/layout/process1"/>
    <dgm:cxn modelId="{578529F2-46F9-45F8-A7A2-50B59E01095F}" type="presOf" srcId="{5F2EB284-C037-4E6F-957D-32C665B70DC0}" destId="{7204C678-B8C6-4D59-ACAC-E7B98BAC0DD2}" srcOrd="0" destOrd="0" presId="urn:microsoft.com/office/officeart/2005/8/layout/process1"/>
    <dgm:cxn modelId="{E585E1F2-6EF0-4A6E-8D26-80B401D15612}" type="presOf" srcId="{5FC45770-A841-44F5-A1F8-78B64AEE7BD1}" destId="{E5E2AAD8-AD8F-4C91-AD58-5CE1CD37A238}" srcOrd="0" destOrd="0" presId="urn:microsoft.com/office/officeart/2005/8/layout/process1"/>
    <dgm:cxn modelId="{F8082BBC-BA95-44EB-A1E2-C678F39D4251}" srcId="{EC03F5F7-62BB-42BD-803A-E2C61275B510}" destId="{FB639DEF-5B65-4D3E-97D5-BC6E1F2EE6EC}" srcOrd="2" destOrd="0" parTransId="{F09E52B1-0C4D-434A-99B2-CEE9F0989A83}" sibTransId="{5FC45770-A841-44F5-A1F8-78B64AEE7BD1}"/>
    <dgm:cxn modelId="{E96FA8DA-A0A8-4BD9-B1ED-AEA95CDC815C}" type="presParOf" srcId="{2D33C71D-36A5-400D-8E2A-9FA74F02F74D}" destId="{CA1B29A0-DD0B-46EB-A46C-885A80C243A2}" srcOrd="0" destOrd="0" presId="urn:microsoft.com/office/officeart/2005/8/layout/process1"/>
    <dgm:cxn modelId="{816F3891-5992-4A69-8E69-FEFD378ED7EA}" type="presParOf" srcId="{2D33C71D-36A5-400D-8E2A-9FA74F02F74D}" destId="{43BD136E-6DBE-4262-9081-5409E2E5738D}" srcOrd="1" destOrd="0" presId="urn:microsoft.com/office/officeart/2005/8/layout/process1"/>
    <dgm:cxn modelId="{0216A92D-B7A0-46DE-85A1-B58DBE435ED3}" type="presParOf" srcId="{43BD136E-6DBE-4262-9081-5409E2E5738D}" destId="{3A5EE092-DA79-4269-9352-D5B2F45572D3}" srcOrd="0" destOrd="0" presId="urn:microsoft.com/office/officeart/2005/8/layout/process1"/>
    <dgm:cxn modelId="{F269DB00-94D2-4D02-A01E-6B79C3DED217}" type="presParOf" srcId="{2D33C71D-36A5-400D-8E2A-9FA74F02F74D}" destId="{7204C678-B8C6-4D59-ACAC-E7B98BAC0DD2}" srcOrd="2" destOrd="0" presId="urn:microsoft.com/office/officeart/2005/8/layout/process1"/>
    <dgm:cxn modelId="{08BC49BB-51E6-498E-989E-CDF2C90558FE}" type="presParOf" srcId="{2D33C71D-36A5-400D-8E2A-9FA74F02F74D}" destId="{76EFCE8A-1ED3-4195-882D-35BA68AF9A6C}" srcOrd="3" destOrd="0" presId="urn:microsoft.com/office/officeart/2005/8/layout/process1"/>
    <dgm:cxn modelId="{FFB679E6-CE12-4975-A813-046DFC8B1BF5}" type="presParOf" srcId="{76EFCE8A-1ED3-4195-882D-35BA68AF9A6C}" destId="{3DE4D05B-7BE9-4967-A521-88C46696D122}" srcOrd="0" destOrd="0" presId="urn:microsoft.com/office/officeart/2005/8/layout/process1"/>
    <dgm:cxn modelId="{B13A35D2-937E-4408-8126-76B1291E8B5B}" type="presParOf" srcId="{2D33C71D-36A5-400D-8E2A-9FA74F02F74D}" destId="{16FC5654-45F3-4D88-B58C-D622648A7D5E}" srcOrd="4" destOrd="0" presId="urn:microsoft.com/office/officeart/2005/8/layout/process1"/>
    <dgm:cxn modelId="{0FB17F27-9B38-431C-ADA7-6C1726CD777E}" type="presParOf" srcId="{2D33C71D-36A5-400D-8E2A-9FA74F02F74D}" destId="{E5E2AAD8-AD8F-4C91-AD58-5CE1CD37A238}" srcOrd="5" destOrd="0" presId="urn:microsoft.com/office/officeart/2005/8/layout/process1"/>
    <dgm:cxn modelId="{C0DDA767-C913-466A-B556-1C0378FF9DBA}" type="presParOf" srcId="{E5E2AAD8-AD8F-4C91-AD58-5CE1CD37A238}" destId="{DD1C168C-6203-4C96-A950-B2223766528D}" srcOrd="0" destOrd="0" presId="urn:microsoft.com/office/officeart/2005/8/layout/process1"/>
    <dgm:cxn modelId="{9501DA49-E25D-4554-B7E0-35167408DE4F}" type="presParOf" srcId="{2D33C71D-36A5-400D-8E2A-9FA74F02F74D}" destId="{78E7FAA5-3C23-4098-93F9-88F16F1B0530}" srcOrd="6" destOrd="0" presId="urn:microsoft.com/office/officeart/2005/8/layout/process1"/>
    <dgm:cxn modelId="{47C0DB0F-BF4B-4BC7-AED7-BCC34BE4698F}" type="presParOf" srcId="{2D33C71D-36A5-400D-8E2A-9FA74F02F74D}" destId="{7B553EAF-20D3-4F78-8565-3E645063EA37}" srcOrd="7" destOrd="0" presId="urn:microsoft.com/office/officeart/2005/8/layout/process1"/>
    <dgm:cxn modelId="{66638ECB-F951-454C-B30D-84513E1D2645}" type="presParOf" srcId="{7B553EAF-20D3-4F78-8565-3E645063EA37}" destId="{0E12FF84-A0AD-459E-892E-ED4F408992D3}" srcOrd="0" destOrd="0" presId="urn:microsoft.com/office/officeart/2005/8/layout/process1"/>
    <dgm:cxn modelId="{30573A01-42EA-4D17-82DC-57AE5D338680}" type="presParOf" srcId="{2D33C71D-36A5-400D-8E2A-9FA74F02F74D}" destId="{B619FEBB-4462-4FC9-9AAD-51B04770240B}" srcOrd="8" destOrd="0" presId="urn:microsoft.com/office/officeart/2005/8/layout/process1"/>
    <dgm:cxn modelId="{4207117E-5CB6-45FB-99C3-22D67397FD3B}" type="presParOf" srcId="{2D33C71D-36A5-400D-8E2A-9FA74F02F74D}" destId="{2D588A64-A122-4722-947B-BD229158C4A3}" srcOrd="9" destOrd="0" presId="urn:microsoft.com/office/officeart/2005/8/layout/process1"/>
    <dgm:cxn modelId="{AC3A32B7-4A87-43AB-B6EA-CF05920A9E5E}" type="presParOf" srcId="{2D588A64-A122-4722-947B-BD229158C4A3}" destId="{A4688C12-E570-4A43-820B-1FE661B60D06}" srcOrd="0" destOrd="0" presId="urn:microsoft.com/office/officeart/2005/8/layout/process1"/>
    <dgm:cxn modelId="{61FA58CF-740E-4AE2-96A6-EED0DB49FBB4}" type="presParOf" srcId="{2D33C71D-36A5-400D-8E2A-9FA74F02F74D}" destId="{0CCEC424-A880-4FF3-AAAE-5F7928638D78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6680BA-7CBE-479A-8992-9111862B6136}">
      <dsp:nvSpPr>
        <dsp:cNvPr id="0" name=""/>
        <dsp:cNvSpPr/>
      </dsp:nvSpPr>
      <dsp:spPr>
        <a:xfrm>
          <a:off x="6077" y="1089293"/>
          <a:ext cx="1287501" cy="845748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3.740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Total de Ligações</a:t>
          </a:r>
        </a:p>
      </dsp:txBody>
      <dsp:txXfrm>
        <a:off x="30848" y="1114064"/>
        <a:ext cx="1237959" cy="796206"/>
      </dsp:txXfrm>
    </dsp:sp>
    <dsp:sp modelId="{A2E8E9E8-9ACB-4322-8C86-689CF599DD35}">
      <dsp:nvSpPr>
        <dsp:cNvPr id="0" name=""/>
        <dsp:cNvSpPr/>
      </dsp:nvSpPr>
      <dsp:spPr>
        <a:xfrm>
          <a:off x="1422329" y="1352517"/>
          <a:ext cx="272950" cy="319300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1422329" y="1416377"/>
        <a:ext cx="191065" cy="191580"/>
      </dsp:txXfrm>
    </dsp:sp>
    <dsp:sp modelId="{2EFCDB23-334E-41E3-A234-EA1ECEE2CFD6}">
      <dsp:nvSpPr>
        <dsp:cNvPr id="0" name=""/>
        <dsp:cNvSpPr/>
      </dsp:nvSpPr>
      <dsp:spPr>
        <a:xfrm>
          <a:off x="1808580" y="1089293"/>
          <a:ext cx="1287501" cy="845748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3.416</a:t>
          </a:r>
          <a:r>
            <a:rPr lang="pt-BR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Ligações Ativas</a:t>
          </a:r>
        </a:p>
      </dsp:txBody>
      <dsp:txXfrm>
        <a:off x="1833351" y="1114064"/>
        <a:ext cx="1237959" cy="796206"/>
      </dsp:txXfrm>
    </dsp:sp>
    <dsp:sp modelId="{91E5D5A1-14E3-4E41-9B65-23888520B508}">
      <dsp:nvSpPr>
        <dsp:cNvPr id="0" name=""/>
        <dsp:cNvSpPr/>
      </dsp:nvSpPr>
      <dsp:spPr>
        <a:xfrm>
          <a:off x="3224832" y="1352517"/>
          <a:ext cx="272950" cy="319300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224832" y="1416377"/>
        <a:ext cx="191065" cy="191580"/>
      </dsp:txXfrm>
    </dsp:sp>
    <dsp:sp modelId="{45CAD360-99EB-4D28-9BFC-534431AA812F}">
      <dsp:nvSpPr>
        <dsp:cNvPr id="0" name=""/>
        <dsp:cNvSpPr/>
      </dsp:nvSpPr>
      <dsp:spPr>
        <a:xfrm>
          <a:off x="3611082" y="1089293"/>
          <a:ext cx="1287501" cy="845748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1.437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5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Inadimplentes com contas em aberto</a:t>
          </a:r>
        </a:p>
      </dsp:txBody>
      <dsp:txXfrm>
        <a:off x="3635853" y="1114064"/>
        <a:ext cx="1237959" cy="796206"/>
      </dsp:txXfrm>
    </dsp:sp>
    <dsp:sp modelId="{3B0A6A49-7345-47E6-9677-8B6243E37D54}">
      <dsp:nvSpPr>
        <dsp:cNvPr id="0" name=""/>
        <dsp:cNvSpPr/>
      </dsp:nvSpPr>
      <dsp:spPr>
        <a:xfrm>
          <a:off x="5027334" y="1352517"/>
          <a:ext cx="272950" cy="319300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5027334" y="1416377"/>
        <a:ext cx="191065" cy="191580"/>
      </dsp:txXfrm>
    </dsp:sp>
    <dsp:sp modelId="{05DC9AB7-040E-4905-BE02-5A160CD3876A}">
      <dsp:nvSpPr>
        <dsp:cNvPr id="0" name=""/>
        <dsp:cNvSpPr/>
      </dsp:nvSpPr>
      <dsp:spPr>
        <a:xfrm>
          <a:off x="5413585" y="1089293"/>
          <a:ext cx="1287501" cy="845748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21.980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5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Contas em Aberto</a:t>
          </a:r>
        </a:p>
      </dsp:txBody>
      <dsp:txXfrm>
        <a:off x="5438356" y="1114064"/>
        <a:ext cx="1237959" cy="796206"/>
      </dsp:txXfrm>
    </dsp:sp>
    <dsp:sp modelId="{AF3B0B0F-E5B6-4985-BD5C-9539BB98248C}">
      <dsp:nvSpPr>
        <dsp:cNvPr id="0" name=""/>
        <dsp:cNvSpPr/>
      </dsp:nvSpPr>
      <dsp:spPr>
        <a:xfrm>
          <a:off x="6829837" y="1352517"/>
          <a:ext cx="272950" cy="319300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6829837" y="1416377"/>
        <a:ext cx="191065" cy="191580"/>
      </dsp:txXfrm>
    </dsp:sp>
    <dsp:sp modelId="{ADAC384A-1C88-45A6-AEAD-FC5723E9B315}">
      <dsp:nvSpPr>
        <dsp:cNvPr id="0" name=""/>
        <dsp:cNvSpPr/>
      </dsp:nvSpPr>
      <dsp:spPr>
        <a:xfrm>
          <a:off x="7216087" y="1029786"/>
          <a:ext cx="1634818" cy="964762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R$ 607.979,87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Déficit de Arrecadação</a:t>
          </a:r>
        </a:p>
      </dsp:txBody>
      <dsp:txXfrm>
        <a:off x="7244344" y="1058043"/>
        <a:ext cx="1578304" cy="9082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1B29A0-DD0B-46EB-A46C-885A80C243A2}">
      <dsp:nvSpPr>
        <dsp:cNvPr id="0" name=""/>
        <dsp:cNvSpPr/>
      </dsp:nvSpPr>
      <dsp:spPr>
        <a:xfrm>
          <a:off x="0" y="864756"/>
          <a:ext cx="1107123" cy="1006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/>
            <a:t>Levantamento de </a:t>
          </a:r>
          <a:r>
            <a:rPr lang="pt-BR" sz="1200" kern="1200" dirty="0" smtClean="0"/>
            <a:t>Inadimplência</a:t>
          </a:r>
          <a:endParaRPr lang="pt-BR" sz="1200" kern="1200" dirty="0"/>
        </a:p>
      </dsp:txBody>
      <dsp:txXfrm>
        <a:off x="29488" y="894244"/>
        <a:ext cx="1048147" cy="947814"/>
      </dsp:txXfrm>
    </dsp:sp>
    <dsp:sp modelId="{43BD136E-6DBE-4262-9081-5409E2E5738D}">
      <dsp:nvSpPr>
        <dsp:cNvPr id="0" name=""/>
        <dsp:cNvSpPr/>
      </dsp:nvSpPr>
      <dsp:spPr>
        <a:xfrm>
          <a:off x="1217835" y="1230868"/>
          <a:ext cx="234710" cy="274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100" kern="1200"/>
        </a:p>
      </dsp:txBody>
      <dsp:txXfrm>
        <a:off x="1217835" y="1285781"/>
        <a:ext cx="164297" cy="164740"/>
      </dsp:txXfrm>
    </dsp:sp>
    <dsp:sp modelId="{7204C678-B8C6-4D59-ACAC-E7B98BAC0DD2}">
      <dsp:nvSpPr>
        <dsp:cNvPr id="0" name=""/>
        <dsp:cNvSpPr/>
      </dsp:nvSpPr>
      <dsp:spPr>
        <a:xfrm>
          <a:off x="1549972" y="864756"/>
          <a:ext cx="1107123" cy="1006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/>
            <a:t>Elaboração de </a:t>
          </a:r>
          <a:r>
            <a:rPr lang="pt-BR" sz="1200" kern="1200" dirty="0" smtClean="0"/>
            <a:t>condições </a:t>
          </a:r>
          <a:r>
            <a:rPr lang="pt-BR" sz="1200" kern="1200" dirty="0"/>
            <a:t>de </a:t>
          </a:r>
          <a:r>
            <a:rPr lang="pt-BR" sz="1200" kern="1200" dirty="0" smtClean="0"/>
            <a:t>parcelamentos </a:t>
          </a:r>
          <a:r>
            <a:rPr lang="pt-BR" sz="1200" kern="1200" dirty="0"/>
            <a:t>e descontos</a:t>
          </a:r>
          <a:r>
            <a:rPr lang="pt-BR" sz="1300" kern="1200" dirty="0"/>
            <a:t>	</a:t>
          </a:r>
        </a:p>
      </dsp:txBody>
      <dsp:txXfrm>
        <a:off x="1579460" y="894244"/>
        <a:ext cx="1048147" cy="947814"/>
      </dsp:txXfrm>
    </dsp:sp>
    <dsp:sp modelId="{76EFCE8A-1ED3-4195-882D-35BA68AF9A6C}">
      <dsp:nvSpPr>
        <dsp:cNvPr id="0" name=""/>
        <dsp:cNvSpPr/>
      </dsp:nvSpPr>
      <dsp:spPr>
        <a:xfrm>
          <a:off x="2767807" y="1230868"/>
          <a:ext cx="234710" cy="274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100" kern="1200"/>
        </a:p>
      </dsp:txBody>
      <dsp:txXfrm>
        <a:off x="2767807" y="1285781"/>
        <a:ext cx="164297" cy="164740"/>
      </dsp:txXfrm>
    </dsp:sp>
    <dsp:sp modelId="{16FC5654-45F3-4D88-B58C-D622648A7D5E}">
      <dsp:nvSpPr>
        <dsp:cNvPr id="0" name=""/>
        <dsp:cNvSpPr/>
      </dsp:nvSpPr>
      <dsp:spPr>
        <a:xfrm>
          <a:off x="3099944" y="864756"/>
          <a:ext cx="1107123" cy="1006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/>
            <a:t>Notificação dos clientes com débitos em aberto</a:t>
          </a:r>
        </a:p>
      </dsp:txBody>
      <dsp:txXfrm>
        <a:off x="3129432" y="894244"/>
        <a:ext cx="1048147" cy="947814"/>
      </dsp:txXfrm>
    </dsp:sp>
    <dsp:sp modelId="{E5E2AAD8-AD8F-4C91-AD58-5CE1CD37A238}">
      <dsp:nvSpPr>
        <dsp:cNvPr id="0" name=""/>
        <dsp:cNvSpPr/>
      </dsp:nvSpPr>
      <dsp:spPr>
        <a:xfrm>
          <a:off x="4317780" y="1230868"/>
          <a:ext cx="234710" cy="274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100" kern="1200"/>
        </a:p>
      </dsp:txBody>
      <dsp:txXfrm>
        <a:off x="4317780" y="1285781"/>
        <a:ext cx="164297" cy="164740"/>
      </dsp:txXfrm>
    </dsp:sp>
    <dsp:sp modelId="{78E7FAA5-3C23-4098-93F9-88F16F1B0530}">
      <dsp:nvSpPr>
        <dsp:cNvPr id="0" name=""/>
        <dsp:cNvSpPr/>
      </dsp:nvSpPr>
      <dsp:spPr>
        <a:xfrm>
          <a:off x="4649917" y="864756"/>
          <a:ext cx="1107123" cy="1006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/>
            <a:t>Identificação do Melhor local para instalar o atendimento </a:t>
          </a:r>
        </a:p>
      </dsp:txBody>
      <dsp:txXfrm>
        <a:off x="4679405" y="894244"/>
        <a:ext cx="1048147" cy="947814"/>
      </dsp:txXfrm>
    </dsp:sp>
    <dsp:sp modelId="{7B553EAF-20D3-4F78-8565-3E645063EA37}">
      <dsp:nvSpPr>
        <dsp:cNvPr id="0" name=""/>
        <dsp:cNvSpPr/>
      </dsp:nvSpPr>
      <dsp:spPr>
        <a:xfrm>
          <a:off x="5867752" y="1230868"/>
          <a:ext cx="234710" cy="274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100" kern="1200"/>
        </a:p>
      </dsp:txBody>
      <dsp:txXfrm>
        <a:off x="5867752" y="1285781"/>
        <a:ext cx="164297" cy="164740"/>
      </dsp:txXfrm>
    </dsp:sp>
    <dsp:sp modelId="{B619FEBB-4462-4FC9-9AAD-51B04770240B}">
      <dsp:nvSpPr>
        <dsp:cNvPr id="0" name=""/>
        <dsp:cNvSpPr/>
      </dsp:nvSpPr>
      <dsp:spPr>
        <a:xfrm>
          <a:off x="6199889" y="864756"/>
          <a:ext cx="1107123" cy="1006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/>
            <a:t>Divulgação da Ação</a:t>
          </a:r>
        </a:p>
      </dsp:txBody>
      <dsp:txXfrm>
        <a:off x="6229377" y="894244"/>
        <a:ext cx="1048147" cy="947814"/>
      </dsp:txXfrm>
    </dsp:sp>
    <dsp:sp modelId="{2D588A64-A122-4722-947B-BD229158C4A3}">
      <dsp:nvSpPr>
        <dsp:cNvPr id="0" name=""/>
        <dsp:cNvSpPr/>
      </dsp:nvSpPr>
      <dsp:spPr>
        <a:xfrm>
          <a:off x="7417724" y="1230868"/>
          <a:ext cx="234710" cy="274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100" kern="1200"/>
        </a:p>
      </dsp:txBody>
      <dsp:txXfrm>
        <a:off x="7417724" y="1285781"/>
        <a:ext cx="164297" cy="164740"/>
      </dsp:txXfrm>
    </dsp:sp>
    <dsp:sp modelId="{0CCEC424-A880-4FF3-AAAE-5F7928638D78}">
      <dsp:nvSpPr>
        <dsp:cNvPr id="0" name=""/>
        <dsp:cNvSpPr/>
      </dsp:nvSpPr>
      <dsp:spPr>
        <a:xfrm>
          <a:off x="7749861" y="864756"/>
          <a:ext cx="1107123" cy="1006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Realização </a:t>
          </a:r>
          <a:r>
            <a:rPr lang="pt-BR" sz="1200" kern="1200" dirty="0"/>
            <a:t>do atendimento e negociações</a:t>
          </a:r>
        </a:p>
      </dsp:txBody>
      <dsp:txXfrm>
        <a:off x="7779349" y="894244"/>
        <a:ext cx="1048147" cy="947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28/05/2018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3" descr="Z:\Documentos\2018\48º Congresso da Assemae\Peças Gráficas\Template Power Point\banner 730x124 (2) - Cópia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3"/>
            <a:ext cx="9180512" cy="140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Z:\Documentos\2018\48º Congresso da Assemae\Peças Gráficas\Template Power Point\fundo power point.jpg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36512" y="0"/>
            <a:ext cx="9180512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contato@saaeccrato.com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971600" y="3356992"/>
            <a:ext cx="7588278" cy="23762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3400" b="1" dirty="0" smtClean="0"/>
              <a:t>  Autores</a:t>
            </a:r>
            <a:r>
              <a:rPr lang="pt-BR" sz="3400" b="1" dirty="0"/>
              <a:t>: </a:t>
            </a:r>
            <a:r>
              <a:rPr lang="pt-BR" sz="3400" b="1" dirty="0" smtClean="0"/>
              <a:t>	André Ramos de Souza</a:t>
            </a:r>
          </a:p>
          <a:p>
            <a:pPr marL="0" indent="0">
              <a:buNone/>
            </a:pPr>
            <a:r>
              <a:rPr lang="pt-BR" sz="3400" b="1" dirty="0" smtClean="0"/>
              <a:t>		Eliana Bezerra </a:t>
            </a:r>
            <a:r>
              <a:rPr lang="pt-BR" sz="3400" b="1" dirty="0"/>
              <a:t>Alencar </a:t>
            </a:r>
            <a:r>
              <a:rPr lang="pt-BR" sz="3400" b="1" dirty="0" smtClean="0"/>
              <a:t>Paz</a:t>
            </a:r>
          </a:p>
          <a:p>
            <a:pPr marL="0" indent="0">
              <a:buNone/>
            </a:pPr>
            <a:r>
              <a:rPr lang="es-ES" sz="3400" b="1" dirty="0" smtClean="0"/>
              <a:t>		Cristiano </a:t>
            </a:r>
            <a:r>
              <a:rPr lang="es-ES" sz="3400" b="1" dirty="0"/>
              <a:t>Cardoso Gomes</a:t>
            </a:r>
          </a:p>
          <a:p>
            <a:pPr marL="0" indent="0">
              <a:buNone/>
            </a:pPr>
            <a:r>
              <a:rPr lang="es-ES" sz="3400" b="1" dirty="0" smtClean="0"/>
              <a:t>		José Yarley De </a:t>
            </a:r>
            <a:r>
              <a:rPr lang="es-ES" sz="3400" b="1" dirty="0"/>
              <a:t>Brito </a:t>
            </a:r>
            <a:r>
              <a:rPr lang="es-ES" sz="3400" b="1" dirty="0" smtClean="0"/>
              <a:t>Gonçalves</a:t>
            </a:r>
          </a:p>
          <a:p>
            <a:pPr marL="0" indent="0">
              <a:buNone/>
            </a:pPr>
            <a:r>
              <a:rPr lang="es-ES" sz="3400" b="1" dirty="0" smtClean="0"/>
              <a:t>		</a:t>
            </a:r>
            <a:r>
              <a:rPr lang="pt-BR" sz="3400" b="1" dirty="0" smtClean="0"/>
              <a:t>Ana Beatriz Batista </a:t>
            </a:r>
            <a:r>
              <a:rPr lang="pt-BR" sz="3400" b="1" dirty="0"/>
              <a:t>de </a:t>
            </a:r>
            <a:r>
              <a:rPr lang="pt-BR" sz="3400" b="1" dirty="0" smtClean="0"/>
              <a:t>Almeida</a:t>
            </a:r>
          </a:p>
          <a:p>
            <a:pPr marL="0" indent="0">
              <a:buNone/>
            </a:pPr>
            <a:r>
              <a:rPr lang="pt-BR" sz="3400" b="1" dirty="0" smtClean="0"/>
              <a:t>		Yanka Wandréia Nogueira </a:t>
            </a:r>
            <a:r>
              <a:rPr lang="pt-BR" sz="3400" b="1" dirty="0"/>
              <a:t>Moreira</a:t>
            </a:r>
            <a:endParaRPr lang="pt-BR" sz="3400" b="1" dirty="0" smtClean="0"/>
          </a:p>
          <a:p>
            <a:pPr marL="0" indent="0">
              <a:buNone/>
            </a:pPr>
            <a:endParaRPr lang="es-ES" sz="3400" b="1" dirty="0" smtClean="0"/>
          </a:p>
          <a:p>
            <a:pPr marL="0" indent="0">
              <a:buNone/>
            </a:pPr>
            <a:endParaRPr lang="pt-BR" sz="2800" b="1" dirty="0" smtClean="0"/>
          </a:p>
          <a:p>
            <a:pPr algn="l"/>
            <a:endParaRPr lang="pt-BR" sz="2800" dirty="0"/>
          </a:p>
        </p:txBody>
      </p:sp>
      <p:sp>
        <p:nvSpPr>
          <p:cNvPr id="5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764704"/>
            <a:ext cx="7956376" cy="2387600"/>
          </a:xfrm>
        </p:spPr>
        <p:txBody>
          <a:bodyPr anchor="ctr" anchorCtr="0">
            <a:normAutofit/>
          </a:bodyPr>
          <a:lstStyle/>
          <a:p>
            <a:r>
              <a:rPr lang="pt-BR" sz="3200" b="1" dirty="0"/>
              <a:t>AÇÃO ITINENANTE EM BAIRRO </a:t>
            </a:r>
            <a:r>
              <a:rPr lang="pt-BR" sz="3200" b="1" dirty="0" smtClean="0"/>
              <a:t>COMO </a:t>
            </a:r>
            <a:r>
              <a:rPr lang="pt-BR" sz="3200" b="1" dirty="0"/>
              <a:t>INSTRUMENTO DE RELACIONAMENTO AO CLIENTE E RECUPERAÇÃO DE PERDAS FINANCEIRAS</a:t>
            </a:r>
          </a:p>
        </p:txBody>
      </p:sp>
    </p:spTree>
    <p:extLst>
      <p:ext uri="{BB962C8B-B14F-4D97-AF65-F5344CB8AC3E}">
        <p14:creationId xmlns:p14="http://schemas.microsoft.com/office/powerpoint/2010/main" val="260215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1268760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Diante dos resultados expostos, observou que a ação itinerante da SAAEC no Bairro rendeu excelentes </a:t>
            </a:r>
            <a:r>
              <a:rPr lang="pt-B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resultados.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Todavia 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ação no bairro </a:t>
            </a:r>
            <a:r>
              <a:rPr lang="pt-B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demonstrou 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 a empresa está aberta ao acolhimento de críticas e a melhor atende a população. </a:t>
            </a:r>
            <a:endParaRPr lang="pt-B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ponto 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vista econômico, houve uma recuperação de mais de 50</a:t>
            </a:r>
            <a:r>
              <a:rPr lang="pt-B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% das negociações, 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que nos demais </a:t>
            </a:r>
            <a:r>
              <a:rPr lang="pt-B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bairros 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sem </a:t>
            </a:r>
            <a:r>
              <a:rPr lang="pt-B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indução, 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não chega a 5% mensal. </a:t>
            </a:r>
            <a:endParaRPr lang="pt-B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aproximação direta aos clientes </a:t>
            </a: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certa forma na casa dos mesmos, rendeu uma melhor imagem da </a:t>
            </a:r>
            <a:r>
              <a:rPr lang="pt-B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SAAEC. </a:t>
            </a:r>
            <a:endParaRPr lang="pt-B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395536" y="620688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000" b="1" dirty="0" smtClean="0"/>
              <a:t>CONCLUSÃO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77672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5012" y="625959"/>
            <a:ext cx="8229600" cy="1143000"/>
          </a:xfrm>
        </p:spPr>
        <p:txBody>
          <a:bodyPr/>
          <a:lstStyle/>
          <a:p>
            <a:r>
              <a:rPr lang="pt-BR" dirty="0" smtClean="0"/>
              <a:t>Obrigado!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1354" y="198884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 smtClean="0"/>
              <a:t>Sociedade Anônima de Água e Esgoto do Crato - SAAEC</a:t>
            </a:r>
            <a:endParaRPr lang="pt-BR" sz="2800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81354" y="2692077"/>
            <a:ext cx="7978298" cy="73692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dirty="0"/>
              <a:t>Av. Teodorico Teles, n° 30 - Centro - Crato - CE - CEP: </a:t>
            </a:r>
            <a:r>
              <a:rPr lang="pt-BR" sz="1600" dirty="0" smtClean="0"/>
              <a:t>63.100-161 </a:t>
            </a:r>
          </a:p>
          <a:p>
            <a:pPr marL="0" indent="0" algn="ctr">
              <a:buNone/>
            </a:pPr>
            <a:r>
              <a:rPr lang="pt-BR" sz="1600" dirty="0" err="1" smtClean="0"/>
              <a:t>Tel</a:t>
            </a:r>
            <a:r>
              <a:rPr lang="pt-BR" sz="1600" dirty="0"/>
              <a:t>: </a:t>
            </a:r>
            <a:r>
              <a:rPr lang="pt-BR" sz="1600" dirty="0" smtClean="0"/>
              <a:t>(</a:t>
            </a:r>
            <a:r>
              <a:rPr lang="pt-BR" sz="1600" dirty="0"/>
              <a:t>88) 3523-2044 - e-mail: </a:t>
            </a:r>
            <a:r>
              <a:rPr lang="pt-BR" sz="1600" dirty="0" smtClean="0">
                <a:hlinkClick r:id="rId2"/>
              </a:rPr>
              <a:t>contato@saaeccrato.com.br</a:t>
            </a:r>
            <a:endParaRPr lang="pt-BR" sz="1600" dirty="0" smtClean="0"/>
          </a:p>
          <a:p>
            <a:pPr marL="0" indent="0" algn="ctr">
              <a:buNone/>
            </a:pPr>
            <a:r>
              <a:rPr lang="pt-BR" sz="1600" dirty="0" smtClean="0"/>
              <a:t>Cristiano Cardoso – 88 9 9700 9062 </a:t>
            </a:r>
          </a:p>
          <a:p>
            <a:pPr marL="0" indent="0" algn="ctr">
              <a:buNone/>
            </a:pPr>
            <a:r>
              <a:rPr lang="pt-BR" sz="1600" dirty="0" smtClean="0"/>
              <a:t>projetos@saaeccrato.com.br</a:t>
            </a:r>
            <a:endParaRPr lang="pt-BR" sz="16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677355"/>
            <a:ext cx="2494378" cy="90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664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37730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b="1" dirty="0" smtClean="0"/>
              <a:t>INTRODUÇÃO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dirty="0"/>
              <a:t>A Região do Cariri é conhecida como um “oásis” em meio ao sertão, devido as características geológicas da Chapada do Araripe, a precipitação que infiltra durante a época chuvosa, e que se recupera na forma de </a:t>
            </a:r>
            <a:r>
              <a:rPr lang="pt-BR" sz="2000" dirty="0" err="1"/>
              <a:t>surgência</a:t>
            </a:r>
            <a:r>
              <a:rPr lang="pt-BR" sz="2000" dirty="0"/>
              <a:t> na cota 750m (GONÇALVES, 2001). Na extensão da chapada do Araripe no Estado do Ceará há um total de 325 fontes com uma vazão estimada de 1.645 </a:t>
            </a:r>
            <a:r>
              <a:rPr lang="pt-BR" sz="2000" dirty="0" smtClean="0"/>
              <a:t>L/s.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100" dirty="0"/>
              <a:t>Essa pujança hídrica somada ao baixo preço cobrado e baixa </a:t>
            </a:r>
            <a:r>
              <a:rPr lang="pt-BR" sz="2100" dirty="0" err="1"/>
              <a:t>hidrometração</a:t>
            </a:r>
            <a:r>
              <a:rPr lang="pt-BR" sz="2100" dirty="0"/>
              <a:t> construiu na população do município de Crato </a:t>
            </a:r>
            <a:r>
              <a:rPr lang="pt-BR" sz="2100" dirty="0" smtClean="0"/>
              <a:t>(CE) </a:t>
            </a:r>
            <a:r>
              <a:rPr lang="pt-BR" sz="2100" dirty="0"/>
              <a:t>o hábito do desperdício de </a:t>
            </a:r>
            <a:r>
              <a:rPr lang="pt-BR" sz="2100" dirty="0" smtClean="0"/>
              <a:t>água</a:t>
            </a:r>
            <a:r>
              <a:rPr lang="pt-BR" sz="2100" dirty="0" smtClean="0"/>
              <a:t>.</a:t>
            </a:r>
          </a:p>
          <a:p>
            <a:pPr marL="0" indent="0" algn="just">
              <a:buNone/>
            </a:pPr>
            <a:endParaRPr lang="pt-BR" sz="2100" dirty="0"/>
          </a:p>
          <a:p>
            <a:pPr marL="0" indent="0" algn="just">
              <a:buNone/>
            </a:pP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413487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6805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000" b="1" dirty="0" smtClean="0"/>
              <a:t>INTRODUÇÃO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400" dirty="0"/>
              <a:t>O reflexo disso é que em dezembro de 2017, </a:t>
            </a:r>
            <a:r>
              <a:rPr lang="pt-BR" sz="2400" dirty="0" smtClean="0"/>
              <a:t>19 mil </a:t>
            </a:r>
            <a:r>
              <a:rPr lang="pt-BR" sz="2400" dirty="0"/>
              <a:t>clientes da SAAEC estavam em debito, totalizando uma inadimplência de cerca de 8 milhões, distribuídas em 193.950 contas não pagas. Atualmente há 35.443 ligações ativas e </a:t>
            </a:r>
            <a:r>
              <a:rPr lang="pt-BR" sz="2400" dirty="0" smtClean="0"/>
              <a:t>6.063 </a:t>
            </a:r>
            <a:r>
              <a:rPr lang="pt-BR" sz="2400" dirty="0"/>
              <a:t>ligações </a:t>
            </a:r>
            <a:r>
              <a:rPr lang="pt-BR" sz="2400" dirty="0" smtClean="0"/>
              <a:t>cortada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400" dirty="0"/>
              <a:t>Observa-se que apenas 15% dos clientes pagam suas contas em dia e cerca de 50% dos clientes pagam as contas a cada três meses. </a:t>
            </a:r>
            <a:endParaRPr lang="pt-BR" sz="2400" dirty="0" smtClean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Diante do exposto, o presente </a:t>
            </a:r>
            <a:r>
              <a:rPr lang="pt-BR" sz="2400" dirty="0" smtClean="0"/>
              <a:t>trabalho objetivou </a:t>
            </a:r>
            <a:r>
              <a:rPr lang="pt-BR" sz="2400" dirty="0"/>
              <a:t>apresentar uma experiência de negociação entre os usuários irregulares </a:t>
            </a:r>
            <a:r>
              <a:rPr lang="pt-BR" sz="2400" dirty="0" smtClean="0"/>
              <a:t>do bairro Vila Alta e </a:t>
            </a:r>
            <a:r>
              <a:rPr lang="pt-BR" sz="2400" dirty="0"/>
              <a:t>a SAAEC, com o propósito de estimular a regularização das tarifas cobradas pela distribuição de água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8591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37730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b="1" dirty="0"/>
              <a:t>MATERIAL E MÉTODOS</a:t>
            </a:r>
            <a:endParaRPr lang="pt-BR" sz="2000" dirty="0" smtClean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dirty="0" smtClean="0"/>
              <a:t>O </a:t>
            </a:r>
            <a:r>
              <a:rPr lang="pt-BR" sz="2000" dirty="0"/>
              <a:t>bairro Vila Alta tem 3.740 ligações, das quais 3.416 são ativas e apresenta incidência de inadimplência, totalizando 1.437 clientes com 21.980 contas em aberto gerando um déficit de arrecadação no valor de R$ </a:t>
            </a:r>
            <a:r>
              <a:rPr lang="pt-BR" sz="2000" dirty="0" smtClean="0"/>
              <a:t>607.979,87. </a:t>
            </a:r>
            <a:endParaRPr lang="pt-BR" dirty="0"/>
          </a:p>
        </p:txBody>
      </p:sp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7744929"/>
              </p:ext>
            </p:extLst>
          </p:nvPr>
        </p:nvGraphicFramePr>
        <p:xfrm>
          <a:off x="179512" y="2348880"/>
          <a:ext cx="8856984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761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95536" y="620688"/>
            <a:ext cx="8229600" cy="3773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t-BR" sz="2000" b="1" dirty="0" smtClean="0"/>
              <a:t>MATERIAL E MÉTODOS</a:t>
            </a:r>
            <a:endParaRPr lang="pt-BR" sz="2000" dirty="0" smtClean="0"/>
          </a:p>
          <a:p>
            <a:pPr marL="0" indent="0" algn="just">
              <a:buFont typeface="Arial" pitchFamily="34" charset="0"/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dirty="0"/>
              <a:t>A metodologia adotada neste trabalho levou em consideração a construção de um bom relacionamento entre cliente e a organização. </a:t>
            </a: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A ação itinerante tem como objetivo a aproximação </a:t>
            </a:r>
            <a:r>
              <a:rPr lang="pt-BR" sz="2000" dirty="0"/>
              <a:t>com o cliente, prezando um </a:t>
            </a:r>
            <a:r>
              <a:rPr lang="pt-BR" sz="2000" b="1" dirty="0"/>
              <a:t>melhor relacionamento </a:t>
            </a:r>
            <a:r>
              <a:rPr lang="pt-BR" sz="2000" dirty="0" smtClean="0"/>
              <a:t>e fazendo com que eles se sentissem mais à vontade com a SAAEC indo até eles.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6056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719291185"/>
              </p:ext>
            </p:extLst>
          </p:nvPr>
        </p:nvGraphicFramePr>
        <p:xfrm>
          <a:off x="107503" y="1700808"/>
          <a:ext cx="8856985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ângulo 2"/>
          <p:cNvSpPr/>
          <p:nvPr/>
        </p:nvSpPr>
        <p:spPr>
          <a:xfrm>
            <a:off x="272208" y="1288066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Fluxograma 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</a:rPr>
              <a:t>simplificando d</a:t>
            </a:r>
            <a:r>
              <a:rPr lang="pt-BR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as 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</a:rPr>
              <a:t>etapas metodológicas desenvolvidas no trabalho</a:t>
            </a:r>
            <a:endParaRPr lang="pt-BR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95536" y="620688"/>
            <a:ext cx="8229600" cy="3773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t-BR" sz="2000" b="1" dirty="0" smtClean="0"/>
              <a:t>MATERIAL E MÉTODOS</a:t>
            </a: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162171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196752"/>
            <a:ext cx="417646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A estratégia de recuperação de perdas possibilitou a negociação/pagamento com 805 clientes dos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</a:rPr>
              <a:t>1.427, representando de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56,41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</a:rPr>
              <a:t>%, e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na unidade do bairro foram 180 atendimentos com êxito de negociação em 100% dos casos</a:t>
            </a: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95536" y="620688"/>
            <a:ext cx="8229600" cy="3773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000" b="1" dirty="0"/>
              <a:t>RESULTADOS/DISCUSSÃO</a:t>
            </a:r>
            <a:endParaRPr lang="pt-BR" sz="20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9523689"/>
              </p:ext>
            </p:extLst>
          </p:nvPr>
        </p:nvGraphicFramePr>
        <p:xfrm>
          <a:off x="4572000" y="1052736"/>
          <a:ext cx="432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824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95536" y="620688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000" b="1" dirty="0"/>
              <a:t>RESULTADOS/DISCUSSÃO</a:t>
            </a:r>
            <a:endParaRPr lang="pt-BR" sz="2000" dirty="0"/>
          </a:p>
        </p:txBody>
      </p:sp>
      <p:sp>
        <p:nvSpPr>
          <p:cNvPr id="5" name="Retângulo 4"/>
          <p:cNvSpPr/>
          <p:nvPr/>
        </p:nvSpPr>
        <p:spPr>
          <a:xfrm>
            <a:off x="107504" y="1340768"/>
            <a:ext cx="4320480" cy="2540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No que se refere aos valores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</a:rPr>
              <a:t>negociados,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dos R$ 607.979,87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</a:rPr>
              <a:t>em débito,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a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</a:rPr>
              <a:t>ação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possibilitou a recuperação negocial de R$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</a:rPr>
              <a:t>228.849,18, totalizando um percentual de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37,64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</a:rPr>
              <a:t>% dos valores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em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</a:rPr>
              <a:t>aberto.</a:t>
            </a:r>
            <a:endParaRPr lang="pt-BR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3541554"/>
              </p:ext>
            </p:extLst>
          </p:nvPr>
        </p:nvGraphicFramePr>
        <p:xfrm>
          <a:off x="4572000" y="1051200"/>
          <a:ext cx="432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885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14"/>
          <a:stretch/>
        </p:blipFill>
        <p:spPr bwMode="auto">
          <a:xfrm>
            <a:off x="4860032" y="1700808"/>
            <a:ext cx="4176936" cy="35483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tângulo 4"/>
          <p:cNvSpPr/>
          <p:nvPr/>
        </p:nvSpPr>
        <p:spPr>
          <a:xfrm>
            <a:off x="107504" y="1196752"/>
            <a:ext cx="4572000" cy="420256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</a:rPr>
              <a:t>Vale ressaltar a importância das ações itinerantes no que concerne a aproximação e relacionamento com os </a:t>
            </a:r>
            <a:r>
              <a:rPr lang="pt-BR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clientes.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Essas 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</a:rPr>
              <a:t>ações criam abertura para um diálogo mais franco e aberto sobre a importância da educação ambiental, da conscientização e da importância do uso racional da água, promovendo ganhos para a empresa, para o cliente e para o meio ambiente</a:t>
            </a:r>
            <a:endParaRPr lang="pt-BR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395536" y="620688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000" b="1" dirty="0"/>
              <a:t>RESULTADOS/DISCUSSÃO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5503350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701</Words>
  <Application>Microsoft Office PowerPoint</Application>
  <PresentationFormat>Apresentação na tela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Tema do Office</vt:lpstr>
      <vt:lpstr>AÇÃO ITINENANTE EM BAIRRO COMO INSTRUMENTO DE RELACIONAMENTO AO CLIENTE E RECUPERAÇÃO DE PERDAS FINANCEIRAS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Obrigado!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cristiano.saaec@gmail.com</cp:lastModifiedBy>
  <cp:revision>38</cp:revision>
  <dcterms:created xsi:type="dcterms:W3CDTF">2018-05-02T19:43:05Z</dcterms:created>
  <dcterms:modified xsi:type="dcterms:W3CDTF">2018-05-28T14:35:44Z</dcterms:modified>
</cp:coreProperties>
</file>