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2" r:id="rId4"/>
    <p:sldId id="260" r:id="rId5"/>
    <p:sldId id="287" r:id="rId6"/>
    <p:sldId id="290" r:id="rId7"/>
    <p:sldId id="264" r:id="rId8"/>
    <p:sldId id="265" r:id="rId9"/>
    <p:sldId id="269" r:id="rId10"/>
    <p:sldId id="267" r:id="rId11"/>
    <p:sldId id="268" r:id="rId12"/>
    <p:sldId id="270" r:id="rId13"/>
    <p:sldId id="271" r:id="rId14"/>
    <p:sldId id="272" r:id="rId15"/>
    <p:sldId id="276" r:id="rId16"/>
    <p:sldId id="273" r:id="rId17"/>
    <p:sldId id="277" r:id="rId18"/>
    <p:sldId id="274" r:id="rId19"/>
    <p:sldId id="275" r:id="rId20"/>
    <p:sldId id="281" r:id="rId21"/>
    <p:sldId id="279" r:id="rId22"/>
    <p:sldId id="280" r:id="rId23"/>
    <p:sldId id="282" r:id="rId24"/>
    <p:sldId id="283" r:id="rId25"/>
    <p:sldId id="284" r:id="rId26"/>
    <p:sldId id="285" r:id="rId27"/>
    <p:sldId id="291" r:id="rId28"/>
    <p:sldId id="288" r:id="rId29"/>
    <p:sldId id="289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000"/>
  </p:normalViewPr>
  <p:slideViewPr>
    <p:cSldViewPr>
      <p:cViewPr>
        <p:scale>
          <a:sx n="77" d="100"/>
          <a:sy n="77" d="100"/>
        </p:scale>
        <p:origin x="1440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5EB8-92BF-456E-BE0E-E47837576BE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56BC-A952-49CE-9CCC-32ED5183B6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GO =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46 comunidades - 15.903 famílias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2.981 (2017)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Secretaria de Políticas de Promoção da Igualdade Racial da Presidência da República (SEPPIR)</a:t>
            </a:r>
            <a:r>
              <a:rPr lang="pt-BR" dirty="0">
                <a:effectLst/>
              </a:rPr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8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7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Formas de inserção nas políticas públicas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6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7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91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 estado de Goiás 100% das comunidades quilombolas possuem abastecimento de água;</a:t>
            </a:r>
          </a:p>
          <a:p>
            <a:r>
              <a:rPr lang="pt-BR" dirty="0"/>
              <a:t>- 48,8% das famílias quilombolas brasileiras cadastradas no </a:t>
            </a:r>
            <a:r>
              <a:rPr lang="pt-BR" dirty="0" err="1"/>
              <a:t>CadÚnico</a:t>
            </a:r>
            <a:r>
              <a:rPr lang="pt-BR" dirty="0"/>
              <a:t> obtêm água para abastecimento por meio de poços ou nascentes;</a:t>
            </a:r>
          </a:p>
          <a:p>
            <a:pPr marL="0" indent="0">
              <a:buFontTx/>
              <a:buNone/>
            </a:pPr>
            <a:r>
              <a:rPr lang="pt-BR" dirty="0"/>
              <a:t>- no estado de Goiás 48,5% possui captação de água pela rede geral de distribuição;</a:t>
            </a:r>
          </a:p>
          <a:p>
            <a:pPr marL="0" indent="0">
              <a:buFontTx/>
              <a:buNone/>
            </a:pPr>
            <a:r>
              <a:rPr lang="pt-BR" dirty="0"/>
              <a:t>- 59% (no Brasil) e 60% (em Goiás) dessas cadastradas ainda destinam seus esgotos em fossas rudimentares;</a:t>
            </a:r>
          </a:p>
          <a:p>
            <a:pPr marL="0" indent="0">
              <a:buFontTx/>
              <a:buNone/>
            </a:pPr>
            <a:r>
              <a:rPr lang="pt-BR" dirty="0"/>
              <a:t>- no Brasil 73,1% das famílias cadastradas não possuem coleta de lixo em seus domicílios, sendo que em Goiás essa quantidade é reduzida para 53,4%.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0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programa do governo federal, Luz Para Todos (LPT), foi criado com o intuito de beneficiar essas comunidades em decorrência do acesso às políticas públicas;</a:t>
            </a:r>
          </a:p>
          <a:p>
            <a:r>
              <a:rPr lang="pt-BR" dirty="0"/>
              <a:t>- 82,1% das famílias quilombolas cadastradas no </a:t>
            </a:r>
            <a:r>
              <a:rPr lang="pt-BR" dirty="0" err="1"/>
              <a:t>CadÚnico</a:t>
            </a:r>
            <a:r>
              <a:rPr lang="pt-BR" dirty="0"/>
              <a:t> (67.268 famílias) possuem acesso à energia elétrica;</a:t>
            </a:r>
          </a:p>
          <a:p>
            <a:r>
              <a:rPr lang="pt-BR" dirty="0"/>
              <a:t>- Tarifa Social de Energia Elétrica: caracterizada por descontos incidentes sobre a tarifa aplicável à classe residencial das distribuidoras de energia elétrica;</a:t>
            </a:r>
          </a:p>
          <a:p>
            <a:r>
              <a:rPr lang="pt-BR" dirty="0"/>
              <a:t>- neste caso, são as famílias quilombolas inscritas no </a:t>
            </a:r>
            <a:r>
              <a:rPr lang="pt-BR" dirty="0" err="1"/>
              <a:t>CadÚnico</a:t>
            </a:r>
            <a:r>
              <a:rPr lang="pt-BR" dirty="0"/>
              <a:t> que atendam aos requisitos − tem desconto de 100% até o limite de consumo de 50 kWh/mês;</a:t>
            </a:r>
          </a:p>
          <a:p>
            <a:r>
              <a:rPr lang="pt-BR" dirty="0"/>
              <a:t>- apenas 17,9% das comunidades quilombolas (12.049 famílias) no país são beneficiadas com este auxílio;</a:t>
            </a:r>
          </a:p>
          <a:p>
            <a:r>
              <a:rPr lang="pt-BR" dirty="0"/>
              <a:t>- No estado de Goiás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58,1% vivem em área urbana, enquanto que no Brasil é 22,3%.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 Desse levantamento, verificou-se que o maior número de publicação corresponde a comunidade Kalunga, situada entre 3 municípios de Cavalcante, Monte Alegre de Goiás Teresina de Goiás.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56BC-A952-49CE-9CCC-32ED5183B6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141728" y="3789040"/>
            <a:ext cx="5958664" cy="13568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Dr. Roberto Araujo BEZERRA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Prof. Dra. Karla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Emmanuela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Ribeiro HORA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Prof. Dr. Paulo Sérgio SCALIZE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1556792"/>
            <a:ext cx="7956376" cy="1800200"/>
          </a:xfrm>
        </p:spPr>
        <p:txBody>
          <a:bodyPr anchor="ctr" anchorCtr="0">
            <a:norm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DAS POLÍTICAS PÚBLICAS DE SANEAMENTO NAS COMUNIDADES QUILOMBOLAS DO ESTADO DE GOIÁS</a:t>
            </a:r>
          </a:p>
        </p:txBody>
      </p:sp>
      <p:pic>
        <p:nvPicPr>
          <p:cNvPr id="6" name="Imagem 5" descr="logo Funasa.jpg">
            <a:extLst>
              <a:ext uri="{FF2B5EF4-FFF2-40B4-BE49-F238E27FC236}">
                <a16:creationId xmlns:a16="http://schemas.microsoft.com/office/drawing/2014/main" id="{603F7583-A2E2-4A52-97A4-579BCB36F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8" y="227723"/>
            <a:ext cx="3176302" cy="8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C81BE14-A1DF-41F9-9FA6-7CDFFD2C9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227723"/>
            <a:ext cx="927356" cy="825013"/>
          </a:xfrm>
          <a:prstGeom prst="rect">
            <a:avLst/>
          </a:prstGeom>
        </p:spPr>
      </p:pic>
      <p:pic>
        <p:nvPicPr>
          <p:cNvPr id="7" name="Imagem 1">
            <a:extLst>
              <a:ext uri="{FF2B5EF4-FFF2-40B4-BE49-F238E27FC236}">
                <a16:creationId xmlns:a16="http://schemas.microsoft.com/office/drawing/2014/main" id="{C22BE541-35D3-F84C-B411-A972D1E49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66" y="227723"/>
            <a:ext cx="1397384" cy="8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15FF9E-479A-4B4D-870A-933B5EF68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47" y="241878"/>
            <a:ext cx="809448" cy="8094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10" name="Picture 3" descr="ppgeas1">
            <a:extLst>
              <a:ext uri="{FF2B5EF4-FFF2-40B4-BE49-F238E27FC236}">
                <a16:creationId xmlns:a16="http://schemas.microsoft.com/office/drawing/2014/main" id="{6FA598AA-6801-0144-9F7A-9E337C08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0" y="241878"/>
            <a:ext cx="2398082" cy="8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5642"/>
            <a:ext cx="8229600" cy="88307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6317F5-ADFB-427D-B9C9-7013D241D478}"/>
              </a:ext>
            </a:extLst>
          </p:cNvPr>
          <p:cNvSpPr txBox="1"/>
          <p:nvPr/>
        </p:nvSpPr>
        <p:spPr>
          <a:xfrm>
            <a:off x="7596336" y="5240233"/>
            <a:ext cx="15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MDS,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DFEBA4-4EC8-A543-95B4-E6FAAD3E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" y="842027"/>
            <a:ext cx="7625778" cy="46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1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EB48CC2-547E-4BD6-AD3B-9F3F8DBF279F}"/>
              </a:ext>
            </a:extLst>
          </p:cNvPr>
          <p:cNvSpPr/>
          <p:nvPr/>
        </p:nvSpPr>
        <p:spPr>
          <a:xfrm>
            <a:off x="1151620" y="2276872"/>
            <a:ext cx="68407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Caracterização e Energia Elétrica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EB29A7F-E566-4B47-AB52-AE8040F3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642"/>
            <a:ext cx="8229600" cy="88307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90531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689A243-F80A-418E-B8E0-8364DCB4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642F1C-549F-42B7-B4E4-DD7D3C86A87E}"/>
              </a:ext>
            </a:extLst>
          </p:cNvPr>
          <p:cNvSpPr txBox="1"/>
          <p:nvPr/>
        </p:nvSpPr>
        <p:spPr>
          <a:xfrm>
            <a:off x="7596336" y="5240233"/>
            <a:ext cx="15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MDS, (2014)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6EDEF0-7B2F-C84A-B708-8817FBB1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642"/>
            <a:ext cx="8229600" cy="88307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DB2322-2B97-9D48-A262-79FE8286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866414"/>
            <a:ext cx="7596336" cy="46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3240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Levantamento Bibliográfico: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Foram analisados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publicações científicas no período estabelecido (02/02/1998 a 02/02/2018);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estado de Goiás, foram encontrados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artigos, onde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abordavam as questões sanitárias.</a:t>
            </a:r>
          </a:p>
        </p:txBody>
      </p:sp>
    </p:spTree>
    <p:extLst>
      <p:ext uri="{BB962C8B-B14F-4D97-AF65-F5344CB8AC3E}">
        <p14:creationId xmlns:p14="http://schemas.microsoft.com/office/powerpoint/2010/main" val="110884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Observou-se que mesmo após a criação e implementação do Programa Brasil Quilombola, ainda há falta  de saneamento nas comunidades quilombolas;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Populações vulneráveis a patógenos e a outros contaminantes que consequentemente podem acarretar em diversas doenças.</a:t>
            </a:r>
          </a:p>
        </p:txBody>
      </p:sp>
    </p:spTree>
    <p:extLst>
      <p:ext uri="{BB962C8B-B14F-4D97-AF65-F5344CB8AC3E}">
        <p14:creationId xmlns:p14="http://schemas.microsoft.com/office/powerpoint/2010/main" val="122434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403153E-6CD9-4773-B6D0-131E257CE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82" y="1500653"/>
            <a:ext cx="5724636" cy="40165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AAE3B3-74EB-40E7-A4BF-88A840822AE7}"/>
              </a:ext>
            </a:extLst>
          </p:cNvPr>
          <p:cNvSpPr txBox="1"/>
          <p:nvPr/>
        </p:nvSpPr>
        <p:spPr>
          <a:xfrm>
            <a:off x="7524328" y="5055567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Vinícius G. de Aguiar, 2014.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B72D9F6-7723-45BD-BA5F-87DDCA3E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</p:spTree>
    <p:extLst>
      <p:ext uri="{BB962C8B-B14F-4D97-AF65-F5344CB8AC3E}">
        <p14:creationId xmlns:p14="http://schemas.microsoft.com/office/powerpoint/2010/main" val="425371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comunidade Kalunga (a maior do estado de Goiás), localizada no município de Teresina de Goiás/GO, ainda enfrenta sérios problemas com a falta de água encanada nas residências quilombolas;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 e Nazareno (2012)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comunidade enfrenta dificuldades no sistema educacional e nos serviços de saúde e infraestrutura social básica (energia elétrica, transporte, estradas, comunicações, saneamento básico);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 (2013)</a:t>
            </a:r>
          </a:p>
        </p:txBody>
      </p:sp>
    </p:spTree>
    <p:extLst>
      <p:ext uri="{BB962C8B-B14F-4D97-AF65-F5344CB8AC3E}">
        <p14:creationId xmlns:p14="http://schemas.microsoft.com/office/powerpoint/2010/main" val="413015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Necessidade de coleta e gestão de lixo, iniciativas de reciclagem, instalação ou melhoria da distribuição de água doce e construção de sistemas de esgoto.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 et al. (2016)</a:t>
            </a:r>
          </a:p>
          <a:p>
            <a:pPr marL="0" indent="0" algn="r">
              <a:buNone/>
            </a:pPr>
            <a:endParaRPr lang="pt-BR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comunidade teve como plano piloto a implementação de algumas políticas, denominada de Ação Kalunga no ano de 2004.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Marinho (2017)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</p:spTree>
    <p:extLst>
      <p:ext uri="{BB962C8B-B14F-4D97-AF65-F5344CB8AC3E}">
        <p14:creationId xmlns:p14="http://schemas.microsoft.com/office/powerpoint/2010/main" val="50441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Ação Kalunga – Articulação: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Funasa (Ministério da Saúde);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Ministério das Cidades;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Fundação Cultural Palmares;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SEPPIR;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Agência Goiana de Habitação; e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Fundação Universidade de Brasília.</a:t>
            </a:r>
          </a:p>
          <a:p>
            <a:pPr marL="457200" lvl="1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Marinho (2017)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  <p:sp>
        <p:nvSpPr>
          <p:cNvPr id="8" name="Seta: Dobrada para Cima 7">
            <a:extLst>
              <a:ext uri="{FF2B5EF4-FFF2-40B4-BE49-F238E27FC236}">
                <a16:creationId xmlns:a16="http://schemas.microsoft.com/office/drawing/2014/main" id="{CBFFA538-C2BA-49F0-AFF2-C9F10B0EAEF6}"/>
              </a:ext>
            </a:extLst>
          </p:cNvPr>
          <p:cNvSpPr/>
          <p:nvPr/>
        </p:nvSpPr>
        <p:spPr>
          <a:xfrm rot="5400000">
            <a:off x="7698562" y="3611565"/>
            <a:ext cx="648072" cy="792088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758C82-1E45-433E-B66A-EF96879E3F56}"/>
              </a:ext>
            </a:extLst>
          </p:cNvPr>
          <p:cNvSpPr txBox="1"/>
          <p:nvPr/>
        </p:nvSpPr>
        <p:spPr>
          <a:xfrm>
            <a:off x="6948264" y="3085510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id="{4C92ED50-B66A-45D9-93D8-9815A742BC01}"/>
              </a:ext>
            </a:extLst>
          </p:cNvPr>
          <p:cNvSpPr/>
          <p:nvPr/>
        </p:nvSpPr>
        <p:spPr>
          <a:xfrm>
            <a:off x="6372200" y="1916832"/>
            <a:ext cx="320293" cy="2685253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Iniciativas:</a:t>
            </a:r>
          </a:p>
          <a:p>
            <a:pPr lvl="1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construção de 1200 módulos sanitários;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construção de 400 casas;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reformas de 800 casas; e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construção de 3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sistemas de abastecimento de água com tratamento e distribuição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FA90EC9-3399-43F2-A697-11133E4D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</p:spTree>
    <p:extLst>
      <p:ext uri="{BB962C8B-B14F-4D97-AF65-F5344CB8AC3E}">
        <p14:creationId xmlns:p14="http://schemas.microsoft.com/office/powerpoint/2010/main" val="312718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360040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Marco legal do Saneamento Básico: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nº 11.445/2007,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estabelece diretrizes nacionais para o setor de saneamento no país, sendo que uma delas prevê a universalização de acesso ao saneamento;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Municípios com menos de 50 mil habitantes -&gt;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FUNASA: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Medidas estruturais e estruturantes em áreas rurais e comunidades tradicionais;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Fundação Cultural Palmares - FCP (1988): direitos reconhecidos 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remanescentes de quilombos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917029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água é proveniente do Rio Paranã, captada por sistema de encanamento rudimentar e não possui qualquer tratamento.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instalações sanitárias por tipo de escoadouro corresponderam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75% em fossas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16,7% em banheiros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8,3% em rios, valas ou mato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Quanto ao lixo, este é depositado a céu aberto e passa pelo processo de queima.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Vieira e Monteiro (2013)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Kalunga</a:t>
            </a:r>
          </a:p>
        </p:txBody>
      </p:sp>
    </p:spTree>
    <p:extLst>
      <p:ext uri="{BB962C8B-B14F-4D97-AF65-F5344CB8AC3E}">
        <p14:creationId xmlns:p14="http://schemas.microsoft.com/office/powerpoint/2010/main" val="57503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Localizada no município de Cavalcante/GO, não conta com atendimento médico-hospitalar, odontológico, saneamento básico como água encanada e coleta de lixo e eletricidade.</a:t>
            </a: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 (2018)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Vão das Almas</a:t>
            </a:r>
          </a:p>
        </p:txBody>
      </p:sp>
    </p:spTree>
    <p:extLst>
      <p:ext uri="{BB962C8B-B14F-4D97-AF65-F5344CB8AC3E}">
        <p14:creationId xmlns:p14="http://schemas.microsoft.com/office/powerpoint/2010/main" val="368182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43528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Almeidas:</a:t>
            </a:r>
          </a:p>
          <a:p>
            <a:pPr lvl="1" algn="just"/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78,9% do esgoto em fossas; 13,2% do esgoto a céu aberto;</a:t>
            </a:r>
          </a:p>
          <a:p>
            <a:pPr lvl="1" algn="just"/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34,2% da água é proveniente de poço artesiano; 44,7% de minas/córrego; 21,1% de cisternas próprias.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Jardim Cascata:</a:t>
            </a:r>
          </a:p>
          <a:p>
            <a:pPr lvl="1" algn="just"/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92,9% do esgoto em fossas;</a:t>
            </a:r>
          </a:p>
          <a:p>
            <a:pPr lvl="1" algn="just"/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obtêm a água através das cisternas.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Santos e Silva (2014)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Comunidades: Almeidas e Jardim Cascata</a:t>
            </a:r>
          </a:p>
        </p:txBody>
      </p:sp>
    </p:spTree>
    <p:extLst>
      <p:ext uri="{BB962C8B-B14F-4D97-AF65-F5344CB8AC3E}">
        <p14:creationId xmlns:p14="http://schemas.microsoft.com/office/powerpoint/2010/main" val="112577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917029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Diversos estudos relataram que o saneamento básico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 precário nas comunidades quilombolas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seja pela escassez de água, falta de coleta de lixo ou falta da destinação correta do esgoto;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Comprometimento da saúde quilombola: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deficiências nutricionais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desnutrição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Doenças Crônicas Não Transmissíveis (DCNT)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(SILVA, 2007; CABRAL-MIRANDA, DATTOLI, DIAS-LIMAS, 2010; CORDEIRO, MONEGO e MARTINS, 2014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7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Segurança Alimentar e Nutricional (SAN)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dá pela ampliação da cobertura de ações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serviços de saneamento básico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abastecimento de água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comunidades quilombolas.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Sousa et al. (2013)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03244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Medidas de gestão são necessárias nas comunidades quilombolas;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infraestrutura de saneamento básico é precária e, em alguns casos, inexistente;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Investimentos e implementação de políticas públicas nas comunidades quilombolas são essenciais para o alcance da saúde pública e qualidade de vida dessas populações.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2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32448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Fundação Nacional da Saúde (FUNASA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pelo suporte financeiro, através do projeto intitulado:</a:t>
            </a: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“Saneamento e Saúde Ambiental em Comunidades Rurais e Tradicionais de Goiás (SANRURAL) - TED 05”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05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9F10269-EEA2-214D-81F2-FF229054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74" y="240748"/>
            <a:ext cx="5036922" cy="50604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4A1548-6DA1-3D42-860E-9EBC7FAB6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98992"/>
            <a:ext cx="2295508" cy="204217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AB3200F-7F4E-D640-84AD-FD950DB74F81}"/>
              </a:ext>
            </a:extLst>
          </p:cNvPr>
          <p:cNvSpPr/>
          <p:nvPr/>
        </p:nvSpPr>
        <p:spPr>
          <a:xfrm>
            <a:off x="35496" y="593784"/>
            <a:ext cx="3927565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Saneamento e Saúde Ambiental em Comunidades Rurais e Tradicionais de Goiás.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70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57607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/>
              <a:t>BRASIL. Decreto nº 4.887, de 20 de novembro de 2003. Regulamenta o procedimento para identificação, reconhecimento, delimitação, demarcação e titulação das terras ocupadas por remanescentes das comunidades dos quilombos de que trata o art. 68 do Ato das Disposições Constitucionais Transitórias, Brasília, 2003.</a:t>
            </a:r>
          </a:p>
          <a:p>
            <a:pPr marL="0" indent="0">
              <a:buNone/>
            </a:pPr>
            <a:r>
              <a:rPr lang="pt-BR" sz="1400" dirty="0"/>
              <a:t>______. Lei nº 11.326, de 24 de julho de 2006. Estabelece as diretrizes para a formulação da Política Nacional da Agricultura Familiar e Empreendimentos Familiares Rurais, Brasília, 2006.</a:t>
            </a:r>
          </a:p>
          <a:p>
            <a:pPr marL="0" indent="0">
              <a:buNone/>
            </a:pPr>
            <a:r>
              <a:rPr lang="pt-BR" sz="1400" dirty="0"/>
              <a:t>______. Lei nº 11.445, de 5 de janeiro de 2007. Estabelece diretrizes nacionais para o saneamento básico e dá outras providências, Brasília, 2007.</a:t>
            </a:r>
          </a:p>
          <a:p>
            <a:pPr marL="0" indent="0">
              <a:buNone/>
            </a:pPr>
            <a:r>
              <a:rPr lang="pt-BR" sz="1400" dirty="0"/>
              <a:t>______. Decreto nº 6.261, de 20 de novembro de 2007. Dispõe sobre a gestão integrada para o desenvolvimento da Agenda Social Quilombola no âmbito do Programa Brasil Quilombola, e dá outras providências, Brasília, 2007.</a:t>
            </a:r>
          </a:p>
          <a:p>
            <a:pPr marL="0" indent="0">
              <a:buNone/>
            </a:pPr>
            <a:r>
              <a:rPr lang="pt-BR" sz="1400" dirty="0"/>
              <a:t>___CABRAL-MIRANDA, G.; DATTOLI, V. C. C.; DIAS-LIMA, A. </a:t>
            </a:r>
            <a:r>
              <a:rPr lang="pt-BR" sz="1400" dirty="0" err="1"/>
              <a:t>Enteroparasitos</a:t>
            </a:r>
            <a:r>
              <a:rPr lang="pt-BR" sz="1400" dirty="0"/>
              <a:t> e condições socioeconômicas e sanitárias em uma comunidade quilombola do semiárido baiano. Revista de Patologia Tropical, v. 39, </a:t>
            </a:r>
            <a:r>
              <a:rPr lang="pt-BR" sz="1400" dirty="0" err="1"/>
              <a:t>n</a:t>
            </a:r>
            <a:r>
              <a:rPr lang="pt-BR" sz="1400" dirty="0"/>
              <a:t>. 1, p. 48-55, 2010.</a:t>
            </a:r>
          </a:p>
          <a:p>
            <a:pPr marL="0" indent="0">
              <a:buNone/>
            </a:pPr>
            <a:r>
              <a:rPr lang="pt-BR" sz="1400" dirty="0"/>
              <a:t>CORDEIRO, M. M.; MONEGO, E. T.; MARTINS, </a:t>
            </a:r>
            <a:r>
              <a:rPr lang="pt-BR" sz="1400" dirty="0" err="1"/>
              <a:t>K</a:t>
            </a:r>
            <a:r>
              <a:rPr lang="pt-BR" sz="1400" dirty="0"/>
              <a:t>. A. </a:t>
            </a:r>
            <a:r>
              <a:rPr lang="pt-BR" sz="1400" dirty="0" err="1"/>
              <a:t>Overweight</a:t>
            </a:r>
            <a:r>
              <a:rPr lang="pt-BR" sz="1400" dirty="0"/>
              <a:t> in Goiás’ quilombola </a:t>
            </a:r>
            <a:r>
              <a:rPr lang="pt-BR" sz="1400" dirty="0" err="1"/>
              <a:t>students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food</a:t>
            </a:r>
            <a:r>
              <a:rPr lang="pt-BR" sz="1400" dirty="0"/>
              <a:t> </a:t>
            </a:r>
            <a:r>
              <a:rPr lang="pt-BR" sz="1400" dirty="0" err="1"/>
              <a:t>insecurity</a:t>
            </a:r>
            <a:r>
              <a:rPr lang="pt-BR" sz="1400" dirty="0"/>
              <a:t> in </a:t>
            </a:r>
            <a:r>
              <a:rPr lang="pt-BR" sz="1400" dirty="0" err="1"/>
              <a:t>their</a:t>
            </a:r>
            <a:r>
              <a:rPr lang="pt-BR" sz="1400" dirty="0"/>
              <a:t> </a:t>
            </a:r>
            <a:r>
              <a:rPr lang="pt-BR" sz="1400" dirty="0" err="1"/>
              <a:t>families</a:t>
            </a:r>
            <a:r>
              <a:rPr lang="pt-BR" sz="1400" dirty="0"/>
              <a:t>. Revista de Nutrição, v. 27, </a:t>
            </a:r>
            <a:r>
              <a:rPr lang="pt-BR" sz="1400" dirty="0" err="1"/>
              <a:t>n</a:t>
            </a:r>
            <a:r>
              <a:rPr lang="pt-BR" sz="1400" dirty="0"/>
              <a:t>. 4, p. 405-412, 2014.</a:t>
            </a:r>
          </a:p>
          <a:p>
            <a:pPr marL="0" indent="0">
              <a:buNone/>
            </a:pPr>
            <a:r>
              <a:rPr lang="pt-BR" sz="1400" dirty="0"/>
              <a:t>FCP. Fundação Cultural Palmares. Comunidades Remanescentes de Quilombos (</a:t>
            </a:r>
            <a:r>
              <a:rPr lang="pt-BR" sz="1400" dirty="0" err="1"/>
              <a:t>CRQ’s</a:t>
            </a:r>
            <a:r>
              <a:rPr lang="pt-BR" sz="1400" dirty="0"/>
              <a:t>). Disponível em: &lt;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www.palmares.gov.br</a:t>
            </a:r>
            <a:r>
              <a:rPr lang="pt-BR" sz="1400" dirty="0"/>
              <a:t>/comunidades-remanescentes-de-quilombos-</a:t>
            </a:r>
            <a:r>
              <a:rPr lang="pt-BR" sz="1400" dirty="0" err="1"/>
              <a:t>crqs</a:t>
            </a:r>
            <a:r>
              <a:rPr lang="pt-BR" sz="1400" dirty="0"/>
              <a:t>&gt;. Acesso em: 12 dez. 2017.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57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57607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/>
              <a:t>FUNASA. Fundação Nacional de Saúde. Ações de Saneamento Rural – Funasa, 2017. Disponível em: &lt;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www.funasa.gov.br</a:t>
            </a:r>
            <a:r>
              <a:rPr lang="pt-BR" sz="1400" dirty="0"/>
              <a:t>/web/</a:t>
            </a:r>
            <a:r>
              <a:rPr lang="pt-BR" sz="1400" dirty="0" err="1"/>
              <a:t>guest</a:t>
            </a:r>
            <a:r>
              <a:rPr lang="pt-BR" sz="1400" dirty="0"/>
              <a:t>/</a:t>
            </a:r>
            <a:r>
              <a:rPr lang="pt-BR" sz="1400" dirty="0" err="1"/>
              <a:t>acoes</a:t>
            </a:r>
            <a:r>
              <a:rPr lang="pt-BR" sz="1400" dirty="0"/>
              <a:t>-de-saneamento-rural-</a:t>
            </a:r>
            <a:r>
              <a:rPr lang="pt-BR" sz="1400" dirty="0" err="1"/>
              <a:t>funasa</a:t>
            </a:r>
            <a:r>
              <a:rPr lang="pt-BR" sz="1400" dirty="0"/>
              <a:t>&gt;. Acesso em: 31 jan. 2018.</a:t>
            </a:r>
          </a:p>
          <a:p>
            <a:pPr marL="0" indent="0">
              <a:buNone/>
            </a:pPr>
            <a:r>
              <a:rPr lang="pt-BR" sz="1400" dirty="0"/>
              <a:t>LIMA, L. N. M.; NAZARENO, E. Manifestações culturais em território Kalunga: A festa de Nossa Senhora de Aparecida como elemento de (</a:t>
            </a:r>
            <a:r>
              <a:rPr lang="pt-BR" sz="1400" dirty="0" err="1"/>
              <a:t>re</a:t>
            </a:r>
            <a:r>
              <a:rPr lang="pt-BR" sz="1400" dirty="0"/>
              <a:t>)afirmação </a:t>
            </a:r>
            <a:r>
              <a:rPr lang="pt-BR" sz="1400" dirty="0" err="1"/>
              <a:t>identitária</a:t>
            </a:r>
            <a:r>
              <a:rPr lang="pt-BR" sz="1400" dirty="0"/>
              <a:t> e reaproximação étnica. REMIE - </a:t>
            </a:r>
            <a:r>
              <a:rPr lang="pt-BR" sz="1400" dirty="0" err="1"/>
              <a:t>Multidisciplinary</a:t>
            </a:r>
            <a:r>
              <a:rPr lang="pt-BR" sz="1400" dirty="0"/>
              <a:t> </a:t>
            </a:r>
            <a:r>
              <a:rPr lang="pt-BR" sz="1400" dirty="0" err="1"/>
              <a:t>Journal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Educational</a:t>
            </a:r>
            <a:r>
              <a:rPr lang="pt-BR" sz="1400" dirty="0"/>
              <a:t> </a:t>
            </a:r>
            <a:r>
              <a:rPr lang="pt-BR" sz="1400" dirty="0" err="1"/>
              <a:t>Research</a:t>
            </a:r>
            <a:r>
              <a:rPr lang="pt-BR" sz="1400" dirty="0"/>
              <a:t>, v. 2, </a:t>
            </a:r>
            <a:r>
              <a:rPr lang="pt-BR" sz="1400" dirty="0" err="1"/>
              <a:t>n</a:t>
            </a:r>
            <a:r>
              <a:rPr lang="pt-BR" sz="1400" dirty="0"/>
              <a:t>. 1, p. 105-127, 2012.</a:t>
            </a:r>
          </a:p>
          <a:p>
            <a:pPr marL="0" indent="0">
              <a:buNone/>
            </a:pPr>
            <a:r>
              <a:rPr lang="pt-BR" sz="1400" dirty="0"/>
              <a:t>LIMA, L. N. M. A constituição de um território </a:t>
            </a:r>
            <a:r>
              <a:rPr lang="pt-BR" sz="1400" dirty="0" err="1"/>
              <a:t>identitário</a:t>
            </a:r>
            <a:r>
              <a:rPr lang="pt-BR" sz="1400" dirty="0"/>
              <a:t> pela garantia dos direitos fundiários: o sítio histórico e patrimônio cultural Kalunga. Revista Sociedade &amp; Natureza, v. 25, </a:t>
            </a:r>
            <a:r>
              <a:rPr lang="pt-BR" sz="1400" dirty="0" err="1"/>
              <a:t>n</a:t>
            </a:r>
            <a:r>
              <a:rPr lang="pt-BR" sz="1400" dirty="0"/>
              <a:t>. 3, p. 503-512, 2013.</a:t>
            </a:r>
          </a:p>
          <a:p>
            <a:pPr marL="0" indent="0">
              <a:buNone/>
            </a:pPr>
            <a:r>
              <a:rPr lang="pt-BR" sz="1400" dirty="0"/>
              <a:t>LIMA, I. B. et al. </a:t>
            </a:r>
            <a:r>
              <a:rPr lang="pt-BR" sz="1400" dirty="0" err="1"/>
              <a:t>Ecotourism</a:t>
            </a:r>
            <a:r>
              <a:rPr lang="pt-BR" sz="1400" dirty="0"/>
              <a:t> </a:t>
            </a:r>
            <a:r>
              <a:rPr lang="pt-BR" sz="1400" dirty="0" err="1"/>
              <a:t>community</a:t>
            </a:r>
            <a:r>
              <a:rPr lang="pt-BR" sz="1400" dirty="0"/>
              <a:t> </a:t>
            </a:r>
            <a:r>
              <a:rPr lang="pt-BR" sz="1400" dirty="0" err="1"/>
              <a:t>enterprises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ethnodevelopment</a:t>
            </a:r>
            <a:r>
              <a:rPr lang="pt-BR" sz="1400" dirty="0"/>
              <a:t>: </a:t>
            </a:r>
            <a:r>
              <a:rPr lang="pt-BR" sz="1400" dirty="0" err="1"/>
              <a:t>modelling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Kalunga </a:t>
            </a:r>
            <a:r>
              <a:rPr lang="pt-BR" sz="1400" dirty="0" err="1"/>
              <a:t>empowerment</a:t>
            </a:r>
            <a:r>
              <a:rPr lang="pt-BR" sz="1400" dirty="0"/>
              <a:t> </a:t>
            </a:r>
            <a:r>
              <a:rPr lang="pt-BR" sz="1400" dirty="0" err="1"/>
              <a:t>possibilities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Brazilian</a:t>
            </a:r>
            <a:r>
              <a:rPr lang="pt-BR" sz="1400" dirty="0"/>
              <a:t> </a:t>
            </a:r>
            <a:r>
              <a:rPr lang="pt-BR" sz="1400" dirty="0" err="1"/>
              <a:t>savannah</a:t>
            </a:r>
            <a:r>
              <a:rPr lang="pt-BR" sz="1400" dirty="0"/>
              <a:t>. </a:t>
            </a:r>
            <a:r>
              <a:rPr lang="pt-BR" sz="1400" dirty="0" err="1"/>
              <a:t>Brazilian</a:t>
            </a:r>
            <a:r>
              <a:rPr lang="pt-BR" sz="1400" dirty="0"/>
              <a:t> </a:t>
            </a:r>
            <a:r>
              <a:rPr lang="pt-BR" sz="1400" dirty="0" err="1"/>
              <a:t>Journal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Science </a:t>
            </a:r>
            <a:r>
              <a:rPr lang="pt-BR" sz="1400" dirty="0" err="1"/>
              <a:t>and</a:t>
            </a:r>
            <a:r>
              <a:rPr lang="pt-BR" sz="1400" dirty="0"/>
              <a:t> Technology, v. 3, </a:t>
            </a:r>
            <a:r>
              <a:rPr lang="pt-BR" sz="1400" dirty="0" err="1"/>
              <a:t>n</a:t>
            </a:r>
            <a:r>
              <a:rPr lang="pt-BR" sz="1400" dirty="0"/>
              <a:t>. 1, p. 1-25, 2016.</a:t>
            </a:r>
          </a:p>
          <a:p>
            <a:pPr marL="0" indent="0">
              <a:buNone/>
            </a:pPr>
            <a:r>
              <a:rPr lang="pt-BR" sz="1400" dirty="0"/>
              <a:t>MARINHO, T. A. Territorialidade e cultura entre os </a:t>
            </a:r>
            <a:r>
              <a:rPr lang="pt-BR" sz="1400" dirty="0" err="1"/>
              <a:t>Kalungas</a:t>
            </a:r>
            <a:r>
              <a:rPr lang="pt-BR" sz="1400" dirty="0"/>
              <a:t>: para além do culturalismo. Caderno Centro de Recursos Humanos, v. 30, </a:t>
            </a:r>
            <a:r>
              <a:rPr lang="pt-BR" sz="1400" dirty="0" err="1"/>
              <a:t>n</a:t>
            </a:r>
            <a:r>
              <a:rPr lang="pt-BR" sz="1400" dirty="0"/>
              <a:t>. 80, p. 353-370, 2017.</a:t>
            </a:r>
          </a:p>
          <a:p>
            <a:pPr marL="0" indent="0">
              <a:buNone/>
            </a:pPr>
            <a:r>
              <a:rPr lang="pt-BR" sz="1400" dirty="0"/>
              <a:t>MDS. Ministério do Desenvolvimento Social. Cadastro Único (2014). Disponível em: &lt;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mds.gov.br</a:t>
            </a:r>
            <a:r>
              <a:rPr lang="pt-BR" sz="1400" dirty="0"/>
              <a:t>/assuntos/bolsa-</a:t>
            </a:r>
            <a:r>
              <a:rPr lang="pt-BR" sz="1400" dirty="0" err="1"/>
              <a:t>familia</a:t>
            </a:r>
            <a:r>
              <a:rPr lang="pt-BR" sz="1400" dirty="0"/>
              <a:t>/dados/dados&gt;. Acesso em: 1º fev. 2018.</a:t>
            </a:r>
          </a:p>
          <a:p>
            <a:pPr marL="0" indent="0">
              <a:buNone/>
            </a:pPr>
            <a:r>
              <a:rPr lang="pt-BR" sz="1400" dirty="0"/>
              <a:t>SANTOS, R. C.; SILVA, M. S. Condições de vida e itinerários terapêuticos de quilombolas de Goiás. Revista Saúde e Sociedade, v. 23, </a:t>
            </a:r>
            <a:r>
              <a:rPr lang="pt-BR" sz="1400" dirty="0" err="1"/>
              <a:t>n</a:t>
            </a:r>
            <a:r>
              <a:rPr lang="pt-BR" sz="1400" dirty="0"/>
              <a:t>. 3, p. 1049-1063, 2014.</a:t>
            </a:r>
          </a:p>
          <a:p>
            <a:pPr marL="0" indent="0">
              <a:buNone/>
            </a:pPr>
            <a:r>
              <a:rPr lang="pt-BR" sz="1400" dirty="0"/>
              <a:t>SILVA, J. A. N. Condições sanitárias e de saúde em Caiana dos Crioulos, uma comunidade Quilombola do Estado da Paraíba. Saúde e Sociedade, v. 16, </a:t>
            </a:r>
            <a:r>
              <a:rPr lang="pt-BR" sz="1400" dirty="0" err="1"/>
              <a:t>n</a:t>
            </a:r>
            <a:r>
              <a:rPr lang="pt-BR" sz="1400" dirty="0"/>
              <a:t>. 2, p. 111-124, 2007.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10479E-2205-4406-8325-C0D0965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3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1268760"/>
            <a:ext cx="8435280" cy="417646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Identificação, reconhecimento, delimitação, demarcação e titulação das terras quilombolas: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4.887/2003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Programa Brasil Quilombola (PBQ) - acesso às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públicas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 partir de 2004;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Agenda Social Quilombola -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6.261/2007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Acesso a Terra; Infraestrutura e Qualidade de Vida; Inclusão Produtiva e Desenvolvimento Local; Direitos e Cidadania.</a:t>
            </a:r>
          </a:p>
        </p:txBody>
      </p:sp>
    </p:spTree>
    <p:extLst>
      <p:ext uri="{BB962C8B-B14F-4D97-AF65-F5344CB8AC3E}">
        <p14:creationId xmlns:p14="http://schemas.microsoft.com/office/powerpoint/2010/main" val="52969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marL="0" indent="0" algn="ctr">
              <a:buNone/>
            </a:pPr>
            <a:endParaRPr lang="pt-B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Paulo Sérgio Scalize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Contato: </a:t>
            </a:r>
            <a:r>
              <a:rPr lang="pt-B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pscalize.ufg@gmail.com</a:t>
            </a:r>
            <a:endParaRPr lang="pt-B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98110-3030</a:t>
            </a:r>
          </a:p>
        </p:txBody>
      </p:sp>
      <p:pic>
        <p:nvPicPr>
          <p:cNvPr id="4" name="Imagem 3" descr="logo Funasa.jpg">
            <a:extLst>
              <a:ext uri="{FF2B5EF4-FFF2-40B4-BE49-F238E27FC236}">
                <a16:creationId xmlns:a16="http://schemas.microsoft.com/office/drawing/2014/main" id="{F11C892C-6A43-4047-892E-2942A99B3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8" y="227723"/>
            <a:ext cx="3176302" cy="8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C6024B-FDD0-C44C-865D-13D970A3F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227723"/>
            <a:ext cx="927356" cy="825013"/>
          </a:xfrm>
          <a:prstGeom prst="rect">
            <a:avLst/>
          </a:prstGeom>
        </p:spPr>
      </p:pic>
      <p:pic>
        <p:nvPicPr>
          <p:cNvPr id="6" name="Imagem 1">
            <a:extLst>
              <a:ext uri="{FF2B5EF4-FFF2-40B4-BE49-F238E27FC236}">
                <a16:creationId xmlns:a16="http://schemas.microsoft.com/office/drawing/2014/main" id="{C4E1E47E-6425-1D48-A661-2B7C087BB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66" y="227723"/>
            <a:ext cx="1397384" cy="8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2769E4-17DF-E442-B7F4-53CD920EF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47" y="241878"/>
            <a:ext cx="809448" cy="8094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Picture 3" descr="ppgeas1">
            <a:extLst>
              <a:ext uri="{FF2B5EF4-FFF2-40B4-BE49-F238E27FC236}">
                <a16:creationId xmlns:a16="http://schemas.microsoft.com/office/drawing/2014/main" id="{5F64D8C7-266F-8E4E-A0C2-D6BF3C22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0" y="241878"/>
            <a:ext cx="2398082" cy="8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0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Comunidades Quilombolas no Brasil</a:t>
            </a:r>
            <a:b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Fundação Cultural Palmares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AE80B8-2A1C-488E-B914-476AA2397C55}"/>
              </a:ext>
            </a:extLst>
          </p:cNvPr>
          <p:cNvSpPr txBox="1"/>
          <p:nvPr/>
        </p:nvSpPr>
        <p:spPr>
          <a:xfrm>
            <a:off x="1259632" y="531224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Adaptado de FCP, (2017)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8DFF6A-05E9-084D-A02C-FAF9D5A0A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85" y="1373947"/>
            <a:ext cx="6524983" cy="393829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3C6FDE0-E56A-6044-87F9-E6CDA896DC80}"/>
              </a:ext>
            </a:extLst>
          </p:cNvPr>
          <p:cNvSpPr/>
          <p:nvPr/>
        </p:nvSpPr>
        <p:spPr>
          <a:xfrm>
            <a:off x="4642724" y="1591055"/>
            <a:ext cx="324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GO =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46 comunidades, 15.903 famílias;</a:t>
            </a:r>
          </a:p>
          <a:p>
            <a:pPr lvl="0"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2.981 comunidades no Brasil</a:t>
            </a:r>
          </a:p>
        </p:txBody>
      </p:sp>
    </p:spTree>
    <p:extLst>
      <p:ext uri="{BB962C8B-B14F-4D97-AF65-F5344CB8AC3E}">
        <p14:creationId xmlns:p14="http://schemas.microsoft.com/office/powerpoint/2010/main" val="426337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3701005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Verificar as políticas públicas relacionadas à infraestrutura de saneamento e qualidade de vida nas comunidades quilombolas, após a criação do Programa Brasil Quilombola, em 2004.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4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7730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Buscas: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Ministério de Desenvolvimento Social (MDS);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Ministério dos Direitos Humanos (MDH);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Ministério da Saúde (MS); e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Secretaria Especial de Agricultura Familiar e do Desenvolvimento Agrário.</a:t>
            </a:r>
          </a:p>
        </p:txBody>
      </p:sp>
    </p:spTree>
    <p:extLst>
      <p:ext uri="{BB962C8B-B14F-4D97-AF65-F5344CB8AC3E}">
        <p14:creationId xmlns:p14="http://schemas.microsoft.com/office/powerpoint/2010/main" val="38573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3384376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Levantamento bibliográfico: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Plataforma CAPES;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Período de busca: 02/02/1998 a 02/02/2018;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Material selecionado: artigos de revistas;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Idioma: todos disponíveis na plataforma;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Palavras-chave: quilombo, quilombos, quilombola, quilombolas, saneamento,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sanitation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Goiás.</a:t>
            </a:r>
          </a:p>
        </p:txBody>
      </p:sp>
    </p:spTree>
    <p:extLst>
      <p:ext uri="{BB962C8B-B14F-4D97-AF65-F5344CB8AC3E}">
        <p14:creationId xmlns:p14="http://schemas.microsoft.com/office/powerpoint/2010/main" val="12302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6186"/>
            <a:ext cx="8229600" cy="3773014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Meios de Inserção nas Políticas Públicas (PP):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cadastramento das famílias quilombolas no Cadastro Único para Programas Sociais do Governo Federal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CadÚnico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). No Brasil: 82.057 famílias cadastradas </a:t>
            </a: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(MDS, 2014).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processo de certificação fundiária executado pelo INCRA - Instituto Nacional de Colonização e Reforça Agrária;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Decreto nº 11.326/2006 – Agricultura Familiar </a:t>
            </a:r>
            <a:r>
              <a:rPr lang="pt-B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(BRASIL, 2006).</a:t>
            </a:r>
          </a:p>
        </p:txBody>
      </p:sp>
    </p:spTree>
    <p:extLst>
      <p:ext uri="{BB962C8B-B14F-4D97-AF65-F5344CB8AC3E}">
        <p14:creationId xmlns:p14="http://schemas.microsoft.com/office/powerpoint/2010/main" val="237241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B45F814B-0585-42CA-A534-F90804CE4EFC}"/>
              </a:ext>
            </a:extLst>
          </p:cNvPr>
          <p:cNvSpPr/>
          <p:nvPr/>
        </p:nvSpPr>
        <p:spPr>
          <a:xfrm>
            <a:off x="1151620" y="2276872"/>
            <a:ext cx="68407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Infraestruturas de Saneamento Básico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1357511-2A32-7143-BC7B-CE662AF0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642"/>
            <a:ext cx="8229600" cy="883078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15005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2106</Words>
  <Application>Microsoft Macintosh PowerPoint</Application>
  <PresentationFormat>Apresentação na tela (4:3)</PresentationFormat>
  <Paragraphs>184</Paragraphs>
  <Slides>30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Tema do Office</vt:lpstr>
      <vt:lpstr>CENÁRIO DAS POLÍTICAS PÚBLICAS DE SANEAMENTO NAS COMUNIDADES QUILOMBOLAS DO ESTADO DE GOIÁS</vt:lpstr>
      <vt:lpstr>Introdução</vt:lpstr>
      <vt:lpstr>Introdução</vt:lpstr>
      <vt:lpstr>Comunidades Quilombolas no Brasil Fundação Cultural Palmares</vt:lpstr>
      <vt:lpstr>Objetivo</vt:lpstr>
      <vt:lpstr>Materiais e Métodos</vt:lpstr>
      <vt:lpstr>Materiais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 Comunidade Kalunga</vt:lpstr>
      <vt:lpstr>Resultados e Discussão Comunidade Kalunga</vt:lpstr>
      <vt:lpstr>Resultados e Discussão Comunidade Kalunga</vt:lpstr>
      <vt:lpstr>Resultados e Discussão Comunidade Kalunga</vt:lpstr>
      <vt:lpstr>Resultados e Discussão Comunidade Kalunga</vt:lpstr>
      <vt:lpstr>Resultados e Discussão Comunidade Kalunga</vt:lpstr>
      <vt:lpstr>Resultados e Discussão Comunidade Vão das Almas</vt:lpstr>
      <vt:lpstr>Resultados e Discussão Comunidades: Almeidas e Jardim Cascata</vt:lpstr>
      <vt:lpstr>Resultados e Discussão</vt:lpstr>
      <vt:lpstr>Resultados e Discussão</vt:lpstr>
      <vt:lpstr>Conclusão</vt:lpstr>
      <vt:lpstr>Agradecimentos</vt:lpstr>
      <vt:lpstr>Apresentação do PowerPoint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Usuário do Microsoft Office</cp:lastModifiedBy>
  <cp:revision>71</cp:revision>
  <cp:lastPrinted>2018-05-29T13:59:26Z</cp:lastPrinted>
  <dcterms:created xsi:type="dcterms:W3CDTF">2018-05-02T19:43:05Z</dcterms:created>
  <dcterms:modified xsi:type="dcterms:W3CDTF">2018-05-29T14:16:09Z</dcterms:modified>
</cp:coreProperties>
</file>