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96" r:id="rId3"/>
    <p:sldId id="272" r:id="rId4"/>
    <p:sldId id="280" r:id="rId5"/>
    <p:sldId id="274" r:id="rId6"/>
    <p:sldId id="267" r:id="rId7"/>
    <p:sldId id="275" r:id="rId8"/>
    <p:sldId id="262" r:id="rId9"/>
    <p:sldId id="299" r:id="rId10"/>
    <p:sldId id="263" r:id="rId11"/>
    <p:sldId id="300" r:id="rId12"/>
    <p:sldId id="298" r:id="rId13"/>
    <p:sldId id="281" r:id="rId14"/>
    <p:sldId id="276" r:id="rId15"/>
    <p:sldId id="283" r:id="rId16"/>
    <p:sldId id="297" r:id="rId17"/>
    <p:sldId id="301" r:id="rId18"/>
    <p:sldId id="278" r:id="rId19"/>
    <p:sldId id="282" r:id="rId20"/>
    <p:sldId id="269" r:id="rId21"/>
    <p:sldId id="284" r:id="rId22"/>
    <p:sldId id="285" r:id="rId23"/>
    <p:sldId id="286" r:id="rId24"/>
    <p:sldId id="287" r:id="rId25"/>
    <p:sldId id="288" r:id="rId26"/>
    <p:sldId id="289" r:id="rId27"/>
    <p:sldId id="290" r:id="rId28"/>
    <p:sldId id="295" r:id="rId29"/>
    <p:sldId id="265" r:id="rId30"/>
    <p:sldId id="266" r:id="rId31"/>
    <p:sldId id="291" r:id="rId32"/>
    <p:sldId id="292" r:id="rId33"/>
    <p:sldId id="293" r:id="rId34"/>
  </p:sldIdLst>
  <p:sldSz cx="9144000" cy="6858000" type="screen4x3"/>
  <p:notesSz cx="6858000" cy="973455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2182" autoAdjust="0"/>
  </p:normalViewPr>
  <p:slideViewPr>
    <p:cSldViewPr snapToGrid="0">
      <p:cViewPr varScale="1">
        <p:scale>
          <a:sx n="60" d="100"/>
          <a:sy n="60" d="100"/>
        </p:scale>
        <p:origin x="162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Google%20Drive\Artigo%20-%20TCC\Resultados%20das%20an&#225;lis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Google%20Drive\Artigo%20-%20TCC\Resultados%20das%20an&#225;lis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pt-BR" sz="1800"/>
              <a:t>DQO</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lineChart>
        <c:grouping val="standard"/>
        <c:varyColors val="0"/>
        <c:ser>
          <c:idx val="0"/>
          <c:order val="0"/>
          <c:tx>
            <c:v>Ponto 1</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DBO!$B$11:$D$11</c:f>
              <c:strCache>
                <c:ptCount val="3"/>
                <c:pt idx="0">
                  <c:v>Bruto</c:v>
                </c:pt>
                <c:pt idx="1">
                  <c:v>Saída Reator</c:v>
                </c:pt>
                <c:pt idx="2">
                  <c:v>Saída Filtro</c:v>
                </c:pt>
              </c:strCache>
            </c:strRef>
          </c:cat>
          <c:val>
            <c:numRef>
              <c:f>DBO!$B$12:$D$12</c:f>
              <c:numCache>
                <c:formatCode>0.00</c:formatCode>
                <c:ptCount val="3"/>
                <c:pt idx="0">
                  <c:v>2654</c:v>
                </c:pt>
                <c:pt idx="1">
                  <c:v>1270</c:v>
                </c:pt>
                <c:pt idx="2">
                  <c:v>620</c:v>
                </c:pt>
              </c:numCache>
            </c:numRef>
          </c:val>
          <c:smooth val="0"/>
          <c:extLst>
            <c:ext xmlns:c16="http://schemas.microsoft.com/office/drawing/2014/chart" uri="{C3380CC4-5D6E-409C-BE32-E72D297353CC}">
              <c16:uniqueId val="{00000000-7AE6-434A-8F31-FDD9C0DDEF17}"/>
            </c:ext>
          </c:extLst>
        </c:ser>
        <c:ser>
          <c:idx val="1"/>
          <c:order val="1"/>
          <c:tx>
            <c:v>Ponto 2</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DBO!$B$11:$D$11</c:f>
              <c:strCache>
                <c:ptCount val="3"/>
                <c:pt idx="0">
                  <c:v>Bruto</c:v>
                </c:pt>
                <c:pt idx="1">
                  <c:v>Saída Reator</c:v>
                </c:pt>
                <c:pt idx="2">
                  <c:v>Saída Filtro</c:v>
                </c:pt>
              </c:strCache>
            </c:strRef>
          </c:cat>
          <c:val>
            <c:numRef>
              <c:f>DBO!$B$13:$D$13</c:f>
              <c:numCache>
                <c:formatCode>0.00</c:formatCode>
                <c:ptCount val="3"/>
                <c:pt idx="0">
                  <c:v>2432</c:v>
                </c:pt>
                <c:pt idx="1">
                  <c:v>810</c:v>
                </c:pt>
                <c:pt idx="2" formatCode="@">
                  <c:v>0</c:v>
                </c:pt>
              </c:numCache>
            </c:numRef>
          </c:val>
          <c:smooth val="0"/>
          <c:extLst>
            <c:ext xmlns:c16="http://schemas.microsoft.com/office/drawing/2014/chart" uri="{C3380CC4-5D6E-409C-BE32-E72D297353CC}">
              <c16:uniqueId val="{00000001-7AE6-434A-8F31-FDD9C0DDEF17}"/>
            </c:ext>
          </c:extLst>
        </c:ser>
        <c:ser>
          <c:idx val="2"/>
          <c:order val="2"/>
          <c:tx>
            <c:v>Ponto 3</c:v>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DBO!$B$11:$D$11</c:f>
              <c:strCache>
                <c:ptCount val="3"/>
                <c:pt idx="0">
                  <c:v>Bruto</c:v>
                </c:pt>
                <c:pt idx="1">
                  <c:v>Saída Reator</c:v>
                </c:pt>
                <c:pt idx="2">
                  <c:v>Saída Filtro</c:v>
                </c:pt>
              </c:strCache>
            </c:strRef>
          </c:cat>
          <c:val>
            <c:numRef>
              <c:f>DBO!$B$14:$D$14</c:f>
              <c:numCache>
                <c:formatCode>0.00</c:formatCode>
                <c:ptCount val="3"/>
                <c:pt idx="0">
                  <c:v>1204</c:v>
                </c:pt>
                <c:pt idx="1">
                  <c:v>100</c:v>
                </c:pt>
                <c:pt idx="2">
                  <c:v>100</c:v>
                </c:pt>
              </c:numCache>
            </c:numRef>
          </c:val>
          <c:smooth val="0"/>
          <c:extLst>
            <c:ext xmlns:c16="http://schemas.microsoft.com/office/drawing/2014/chart" uri="{C3380CC4-5D6E-409C-BE32-E72D297353CC}">
              <c16:uniqueId val="{00000002-7AE6-434A-8F31-FDD9C0DDEF17}"/>
            </c:ext>
          </c:extLst>
        </c:ser>
        <c:ser>
          <c:idx val="3"/>
          <c:order val="3"/>
          <c:tx>
            <c:v>Ponto 4</c:v>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DBO!$B$11:$D$11</c:f>
              <c:strCache>
                <c:ptCount val="3"/>
                <c:pt idx="0">
                  <c:v>Bruto</c:v>
                </c:pt>
                <c:pt idx="1">
                  <c:v>Saída Reator</c:v>
                </c:pt>
                <c:pt idx="2">
                  <c:v>Saída Filtro</c:v>
                </c:pt>
              </c:strCache>
            </c:strRef>
          </c:cat>
          <c:val>
            <c:numRef>
              <c:f>DBO!$B$15:$D$15</c:f>
              <c:numCache>
                <c:formatCode>0.00</c:formatCode>
                <c:ptCount val="3"/>
                <c:pt idx="0">
                  <c:v>1438</c:v>
                </c:pt>
                <c:pt idx="1">
                  <c:v>1006</c:v>
                </c:pt>
                <c:pt idx="2">
                  <c:v>430</c:v>
                </c:pt>
              </c:numCache>
            </c:numRef>
          </c:val>
          <c:smooth val="0"/>
          <c:extLst>
            <c:ext xmlns:c16="http://schemas.microsoft.com/office/drawing/2014/chart" uri="{C3380CC4-5D6E-409C-BE32-E72D297353CC}">
              <c16:uniqueId val="{00000003-7AE6-434A-8F31-FDD9C0DDEF17}"/>
            </c:ext>
          </c:extLst>
        </c:ser>
        <c:ser>
          <c:idx val="4"/>
          <c:order val="4"/>
          <c:tx>
            <c:v>Ponto 5</c:v>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DBO!$B$11:$D$11</c:f>
              <c:strCache>
                <c:ptCount val="3"/>
                <c:pt idx="0">
                  <c:v>Bruto</c:v>
                </c:pt>
                <c:pt idx="1">
                  <c:v>Saída Reator</c:v>
                </c:pt>
                <c:pt idx="2">
                  <c:v>Saída Filtro</c:v>
                </c:pt>
              </c:strCache>
            </c:strRef>
          </c:cat>
          <c:val>
            <c:numRef>
              <c:f>DBO!$B$16:$D$16</c:f>
              <c:numCache>
                <c:formatCode>0.00</c:formatCode>
                <c:ptCount val="3"/>
                <c:pt idx="0">
                  <c:v>1082</c:v>
                </c:pt>
                <c:pt idx="1">
                  <c:v>866</c:v>
                </c:pt>
                <c:pt idx="2" formatCode="@">
                  <c:v>0</c:v>
                </c:pt>
              </c:numCache>
            </c:numRef>
          </c:val>
          <c:smooth val="0"/>
          <c:extLst>
            <c:ext xmlns:c16="http://schemas.microsoft.com/office/drawing/2014/chart" uri="{C3380CC4-5D6E-409C-BE32-E72D297353CC}">
              <c16:uniqueId val="{00000004-7AE6-434A-8F31-FDD9C0DDEF17}"/>
            </c:ext>
          </c:extLst>
        </c:ser>
        <c:dLbls>
          <c:showLegendKey val="0"/>
          <c:showVal val="0"/>
          <c:showCatName val="0"/>
          <c:showSerName val="0"/>
          <c:showPercent val="0"/>
          <c:showBubbleSize val="0"/>
        </c:dLbls>
        <c:marker val="1"/>
        <c:smooth val="0"/>
        <c:axId val="243379256"/>
        <c:axId val="243379648"/>
      </c:lineChart>
      <c:catAx>
        <c:axId val="243379256"/>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pt-BR" sz="1050"/>
                  <a:t>Ponto</a:t>
                </a:r>
                <a:r>
                  <a:rPr lang="pt-BR" sz="1050" baseline="0"/>
                  <a:t> do Sistema</a:t>
                </a:r>
                <a:endParaRPr lang="pt-BR" sz="1050"/>
              </a:p>
            </c:rich>
          </c:tx>
          <c:layout>
            <c:manualLayout>
              <c:xMode val="edge"/>
              <c:yMode val="edge"/>
              <c:x val="0.458482550246325"/>
              <c:y val="0.7874740366364285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crossAx val="243379648"/>
        <c:crosses val="autoZero"/>
        <c:auto val="1"/>
        <c:lblAlgn val="ctr"/>
        <c:lblOffset val="100"/>
        <c:noMultiLvlLbl val="0"/>
      </c:catAx>
      <c:valAx>
        <c:axId val="24337964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pt-BR" sz="1100"/>
                  <a:t>Valor DQO</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crossAx val="243379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pt-BR" sz="1800"/>
              <a:t>DBO</a:t>
            </a:r>
            <a:r>
              <a:rPr lang="pt-BR" sz="1800" baseline="-25000"/>
              <a:t>5</a:t>
            </a:r>
            <a:endParaRPr lang="pt-BR" sz="180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lineChart>
        <c:grouping val="standard"/>
        <c:varyColors val="0"/>
        <c:ser>
          <c:idx val="0"/>
          <c:order val="0"/>
          <c:tx>
            <c:v>Ponto 1</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DBO!$E$11:$G$11</c:f>
              <c:strCache>
                <c:ptCount val="3"/>
                <c:pt idx="0">
                  <c:v>Bruto</c:v>
                </c:pt>
                <c:pt idx="1">
                  <c:v>Saída Reator</c:v>
                </c:pt>
                <c:pt idx="2">
                  <c:v>Saída Filtro</c:v>
                </c:pt>
              </c:strCache>
            </c:strRef>
          </c:cat>
          <c:val>
            <c:numRef>
              <c:f>DBO!$E$12:$G$12</c:f>
              <c:numCache>
                <c:formatCode>0.00</c:formatCode>
                <c:ptCount val="3"/>
                <c:pt idx="0">
                  <c:v>1580</c:v>
                </c:pt>
                <c:pt idx="1">
                  <c:v>660</c:v>
                </c:pt>
                <c:pt idx="2">
                  <c:v>180.41</c:v>
                </c:pt>
              </c:numCache>
            </c:numRef>
          </c:val>
          <c:smooth val="0"/>
          <c:extLst>
            <c:ext xmlns:c16="http://schemas.microsoft.com/office/drawing/2014/chart" uri="{C3380CC4-5D6E-409C-BE32-E72D297353CC}">
              <c16:uniqueId val="{00000000-7194-4849-9D36-F31C8F3932CA}"/>
            </c:ext>
          </c:extLst>
        </c:ser>
        <c:ser>
          <c:idx val="1"/>
          <c:order val="1"/>
          <c:tx>
            <c:v>Ponto 2</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DBO!$E$11:$G$11</c:f>
              <c:strCache>
                <c:ptCount val="3"/>
                <c:pt idx="0">
                  <c:v>Bruto</c:v>
                </c:pt>
                <c:pt idx="1">
                  <c:v>Saída Reator</c:v>
                </c:pt>
                <c:pt idx="2">
                  <c:v>Saída Filtro</c:v>
                </c:pt>
              </c:strCache>
            </c:strRef>
          </c:cat>
          <c:val>
            <c:numRef>
              <c:f>DBO!$E$13:$G$13</c:f>
              <c:numCache>
                <c:formatCode>0.00</c:formatCode>
                <c:ptCount val="3"/>
                <c:pt idx="0">
                  <c:v>1450</c:v>
                </c:pt>
                <c:pt idx="1">
                  <c:v>271.13</c:v>
                </c:pt>
                <c:pt idx="2" formatCode="@">
                  <c:v>0</c:v>
                </c:pt>
              </c:numCache>
            </c:numRef>
          </c:val>
          <c:smooth val="0"/>
          <c:extLst>
            <c:ext xmlns:c16="http://schemas.microsoft.com/office/drawing/2014/chart" uri="{C3380CC4-5D6E-409C-BE32-E72D297353CC}">
              <c16:uniqueId val="{00000001-7194-4849-9D36-F31C8F3932CA}"/>
            </c:ext>
          </c:extLst>
        </c:ser>
        <c:ser>
          <c:idx val="2"/>
          <c:order val="2"/>
          <c:tx>
            <c:v>Ponto 3</c:v>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DBO!$E$11:$G$11</c:f>
              <c:strCache>
                <c:ptCount val="3"/>
                <c:pt idx="0">
                  <c:v>Bruto</c:v>
                </c:pt>
                <c:pt idx="1">
                  <c:v>Saída Reator</c:v>
                </c:pt>
                <c:pt idx="2">
                  <c:v>Saída Filtro</c:v>
                </c:pt>
              </c:strCache>
            </c:strRef>
          </c:cat>
          <c:val>
            <c:numRef>
              <c:f>DBO!$E$14:$G$14</c:f>
              <c:numCache>
                <c:formatCode>0.00</c:formatCode>
                <c:ptCount val="3"/>
                <c:pt idx="0">
                  <c:v>434.33</c:v>
                </c:pt>
                <c:pt idx="1">
                  <c:v>6.68</c:v>
                </c:pt>
                <c:pt idx="2">
                  <c:v>2.2799999999999998</c:v>
                </c:pt>
              </c:numCache>
            </c:numRef>
          </c:val>
          <c:smooth val="0"/>
          <c:extLst>
            <c:ext xmlns:c16="http://schemas.microsoft.com/office/drawing/2014/chart" uri="{C3380CC4-5D6E-409C-BE32-E72D297353CC}">
              <c16:uniqueId val="{00000002-7194-4849-9D36-F31C8F3932CA}"/>
            </c:ext>
          </c:extLst>
        </c:ser>
        <c:ser>
          <c:idx val="3"/>
          <c:order val="3"/>
          <c:tx>
            <c:v>Ponto 4</c:v>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DBO!$E$11:$G$11</c:f>
              <c:strCache>
                <c:ptCount val="3"/>
                <c:pt idx="0">
                  <c:v>Bruto</c:v>
                </c:pt>
                <c:pt idx="1">
                  <c:v>Saída Reator</c:v>
                </c:pt>
                <c:pt idx="2">
                  <c:v>Saída Filtro</c:v>
                </c:pt>
              </c:strCache>
            </c:strRef>
          </c:cat>
          <c:val>
            <c:numRef>
              <c:f>DBO!$E$15:$G$15</c:f>
              <c:numCache>
                <c:formatCode>0.00</c:formatCode>
                <c:ptCount val="3"/>
                <c:pt idx="0">
                  <c:v>1437.05</c:v>
                </c:pt>
                <c:pt idx="1">
                  <c:v>616.41</c:v>
                </c:pt>
                <c:pt idx="2">
                  <c:v>171.935</c:v>
                </c:pt>
              </c:numCache>
            </c:numRef>
          </c:val>
          <c:smooth val="0"/>
          <c:extLst>
            <c:ext xmlns:c16="http://schemas.microsoft.com/office/drawing/2014/chart" uri="{C3380CC4-5D6E-409C-BE32-E72D297353CC}">
              <c16:uniqueId val="{00000003-7194-4849-9D36-F31C8F3932CA}"/>
            </c:ext>
          </c:extLst>
        </c:ser>
        <c:ser>
          <c:idx val="4"/>
          <c:order val="4"/>
          <c:tx>
            <c:v>Ponto 5</c:v>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DBO!$E$11:$G$11</c:f>
              <c:strCache>
                <c:ptCount val="3"/>
                <c:pt idx="0">
                  <c:v>Bruto</c:v>
                </c:pt>
                <c:pt idx="1">
                  <c:v>Saída Reator</c:v>
                </c:pt>
                <c:pt idx="2">
                  <c:v>Saída Filtro</c:v>
                </c:pt>
              </c:strCache>
            </c:strRef>
          </c:cat>
          <c:val>
            <c:numRef>
              <c:f>DBO!$E$16:$G$16</c:f>
              <c:numCache>
                <c:formatCode>0.00</c:formatCode>
                <c:ptCount val="3"/>
                <c:pt idx="0">
                  <c:v>947.3</c:v>
                </c:pt>
                <c:pt idx="1">
                  <c:v>330.33</c:v>
                </c:pt>
                <c:pt idx="2" formatCode="@">
                  <c:v>0</c:v>
                </c:pt>
              </c:numCache>
            </c:numRef>
          </c:val>
          <c:smooth val="0"/>
          <c:extLst>
            <c:ext xmlns:c16="http://schemas.microsoft.com/office/drawing/2014/chart" uri="{C3380CC4-5D6E-409C-BE32-E72D297353CC}">
              <c16:uniqueId val="{00000004-7194-4849-9D36-F31C8F3932CA}"/>
            </c:ext>
          </c:extLst>
        </c:ser>
        <c:dLbls>
          <c:showLegendKey val="0"/>
          <c:showVal val="0"/>
          <c:showCatName val="0"/>
          <c:showSerName val="0"/>
          <c:showPercent val="0"/>
          <c:showBubbleSize val="0"/>
        </c:dLbls>
        <c:marker val="1"/>
        <c:smooth val="0"/>
        <c:axId val="243380432"/>
        <c:axId val="243380824"/>
      </c:lineChart>
      <c:catAx>
        <c:axId val="243380432"/>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pt-BR" sz="1050"/>
                  <a:t>Ponto do Sistema</a:t>
                </a:r>
              </a:p>
            </c:rich>
          </c:tx>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crossAx val="243380824"/>
        <c:crosses val="autoZero"/>
        <c:auto val="1"/>
        <c:lblAlgn val="ctr"/>
        <c:lblOffset val="100"/>
        <c:noMultiLvlLbl val="0"/>
      </c:catAx>
      <c:valAx>
        <c:axId val="243380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pt-BR" sz="1100"/>
                  <a:t>Valor</a:t>
                </a:r>
                <a:r>
                  <a:rPr lang="pt-BR" sz="1100" baseline="0"/>
                  <a:t> DBO</a:t>
                </a:r>
                <a:r>
                  <a:rPr lang="pt-BR" sz="1100" baseline="-25000"/>
                  <a:t>5</a:t>
                </a:r>
                <a:endParaRPr lang="pt-BR" sz="1100"/>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crossAx val="243380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8841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2"/>
            <a:ext cx="2971800" cy="488418"/>
          </a:xfrm>
          <a:prstGeom prst="rect">
            <a:avLst/>
          </a:prstGeom>
        </p:spPr>
        <p:txBody>
          <a:bodyPr vert="horz" lIns="91440" tIns="45720" rIns="91440" bIns="45720" rtlCol="0"/>
          <a:lstStyle>
            <a:lvl1pPr algn="r">
              <a:defRPr sz="1200"/>
            </a:lvl1pPr>
          </a:lstStyle>
          <a:p>
            <a:fld id="{946557A2-AB38-4AFC-A50F-489029C45C4E}" type="datetimeFigureOut">
              <a:rPr lang="pt-BR" smtClean="0"/>
              <a:t>26/05/2018</a:t>
            </a:fld>
            <a:endParaRPr lang="pt-BR"/>
          </a:p>
        </p:txBody>
      </p:sp>
      <p:sp>
        <p:nvSpPr>
          <p:cNvPr id="4" name="Espaço Reservado para Imagem de Slide 3"/>
          <p:cNvSpPr>
            <a:spLocks noGrp="1" noRot="1" noChangeAspect="1"/>
          </p:cNvSpPr>
          <p:nvPr>
            <p:ph type="sldImg" idx="2"/>
          </p:nvPr>
        </p:nvSpPr>
        <p:spPr>
          <a:xfrm>
            <a:off x="1239838" y="1217613"/>
            <a:ext cx="4378325" cy="328453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684755"/>
            <a:ext cx="5486400" cy="3832978"/>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246136"/>
            <a:ext cx="2971800" cy="48841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9246136"/>
            <a:ext cx="2971800" cy="488417"/>
          </a:xfrm>
          <a:prstGeom prst="rect">
            <a:avLst/>
          </a:prstGeom>
        </p:spPr>
        <p:txBody>
          <a:bodyPr vert="horz" lIns="91440" tIns="45720" rIns="91440" bIns="45720" rtlCol="0" anchor="b"/>
          <a:lstStyle>
            <a:lvl1pPr algn="r">
              <a:defRPr sz="1200"/>
            </a:lvl1pPr>
          </a:lstStyle>
          <a:p>
            <a:fld id="{8B0290D1-11F6-442E-A07C-1BF965C5F5AF}" type="slidenum">
              <a:rPr lang="pt-BR" smtClean="0"/>
              <a:t>‹nº›</a:t>
            </a:fld>
            <a:endParaRPr lang="pt-BR"/>
          </a:p>
        </p:txBody>
      </p:sp>
    </p:spTree>
    <p:extLst>
      <p:ext uri="{BB962C8B-B14F-4D97-AF65-F5344CB8AC3E}">
        <p14:creationId xmlns:p14="http://schemas.microsoft.com/office/powerpoint/2010/main" val="381144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1</a:t>
            </a:fld>
            <a:endParaRPr lang="pt-BR"/>
          </a:p>
        </p:txBody>
      </p:sp>
    </p:spTree>
    <p:extLst>
      <p:ext uri="{BB962C8B-B14F-4D97-AF65-F5344CB8AC3E}">
        <p14:creationId xmlns:p14="http://schemas.microsoft.com/office/powerpoint/2010/main" val="1895079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 8 meses e 2 anos.</a:t>
            </a:r>
          </a:p>
          <a:p>
            <a:r>
              <a:rPr lang="pt-BR" sz="1200" kern="1200" dirty="0" smtClean="0">
                <a:solidFill>
                  <a:schemeClr val="tx1"/>
                </a:solidFill>
                <a:effectLst/>
                <a:latin typeface="+mn-lt"/>
                <a:ea typeface="+mn-ea"/>
                <a:cs typeface="+mn-cs"/>
              </a:rPr>
              <a:t>Foram coletadas amostras em 5 sistemas individuais de tratamento de esgoto doméstico, implantados em diferentes áreas do município de São Ludgero e, conforme orientado pela Funasa (BRASIL, 2006), com no mínimo 3 meses de funcionamento. </a:t>
            </a:r>
          </a:p>
          <a:p>
            <a:r>
              <a:rPr lang="pt-BR" sz="1200" kern="1200" dirty="0" smtClean="0">
                <a:solidFill>
                  <a:schemeClr val="tx1"/>
                </a:solidFill>
                <a:effectLst/>
                <a:latin typeface="+mn-lt"/>
                <a:ea typeface="+mn-ea"/>
                <a:cs typeface="+mn-cs"/>
              </a:rPr>
              <a:t>	Estes 5 locais de coleta, aqui chamados de pontos, foram identificados como P1, P2, P3, P4 e P5 conforme demonstra a Figura 2, sendo que o ponto P1 possui aproximadamente 10 anos de funcionamento e os demais, entre 8 meses e 2 anos.</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10</a:t>
            </a:fld>
            <a:endParaRPr lang="pt-BR"/>
          </a:p>
        </p:txBody>
      </p:sp>
    </p:spTree>
    <p:extLst>
      <p:ext uri="{BB962C8B-B14F-4D97-AF65-F5344CB8AC3E}">
        <p14:creationId xmlns:p14="http://schemas.microsoft.com/office/powerpoint/2010/main" val="2805234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 8 meses e 2 anos.</a:t>
            </a:r>
          </a:p>
          <a:p>
            <a:r>
              <a:rPr lang="pt-BR" sz="1200" kern="1200" dirty="0" smtClean="0">
                <a:solidFill>
                  <a:schemeClr val="tx1"/>
                </a:solidFill>
                <a:effectLst/>
                <a:latin typeface="+mn-lt"/>
                <a:ea typeface="+mn-ea"/>
                <a:cs typeface="+mn-cs"/>
              </a:rPr>
              <a:t>Foram coletadas amostras em 5 sistemas individuais de tratamento de esgoto doméstico, implantados em diferentes áreas do município de São Ludgero e, conforme orientado pela Funasa (BRASIL, 2006), com no mínimo 3 meses de funcionamento. </a:t>
            </a:r>
          </a:p>
          <a:p>
            <a:r>
              <a:rPr lang="pt-BR" sz="1200" kern="1200" dirty="0" smtClean="0">
                <a:solidFill>
                  <a:schemeClr val="tx1"/>
                </a:solidFill>
                <a:effectLst/>
                <a:latin typeface="+mn-lt"/>
                <a:ea typeface="+mn-ea"/>
                <a:cs typeface="+mn-cs"/>
              </a:rPr>
              <a:t>	Estes 5 locais de coleta, aqui chamados de pontos, foram identificados como P1, P2, P3, P4 e P5 conforme demonstra a Figura 2, sendo que o ponto P1 possui aproximadamente 10 anos de funcionamento e os demais, entre 8 meses e 2 anos.</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12</a:t>
            </a:fld>
            <a:endParaRPr lang="pt-BR"/>
          </a:p>
        </p:txBody>
      </p:sp>
    </p:spTree>
    <p:extLst>
      <p:ext uri="{BB962C8B-B14F-4D97-AF65-F5344CB8AC3E}">
        <p14:creationId xmlns:p14="http://schemas.microsoft.com/office/powerpoint/2010/main" val="276792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Para que a coleta de amostras dos sistemas em questão fosse possível, tendo em vista que o projeto não foi planejado com pontos de coleta para pesquisas e análises, foi necessário a utilização dos pontos de visita já instalados nas unidades. Tais pontos de visita servem para que, quando necessário, seja realizada a limpeza e retirada do lodo acumulado (MUNICÍPIO DE SÃO LUDGERO, 2005). </a:t>
            </a:r>
          </a:p>
          <a:p>
            <a:r>
              <a:rPr lang="pt-BR" sz="1200" kern="1200" dirty="0" smtClean="0">
                <a:solidFill>
                  <a:schemeClr val="tx1"/>
                </a:solidFill>
                <a:effectLst/>
                <a:latin typeface="+mn-lt"/>
                <a:ea typeface="+mn-ea"/>
                <a:cs typeface="+mn-cs"/>
              </a:rPr>
              <a:t>São dois os pontos de visita: o primeiro deles instalado já no primeiro reator biológico, que recebe o esgoto bruto, e o segundo instalado no filtro biológico. Este último, por sua vez, parte do fundo falso do filtro, ou seja, como já visto que se trata de filtro com fluxo ascendente, o efluente ali presente nada mais é que a saída dos dois primeiros reatores. Por fim, o último ponto de coleta utilizado, foi a saída do filtro, através da qual, o efluente se encaminha para a última etapa do projeto, que seria o círculo de bananeiras. Na figura 3, encontram-se destacados os pontos de coleta de amostras.</a:t>
            </a:r>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13</a:t>
            </a:fld>
            <a:endParaRPr lang="pt-BR"/>
          </a:p>
        </p:txBody>
      </p:sp>
    </p:spTree>
    <p:extLst>
      <p:ext uri="{BB962C8B-B14F-4D97-AF65-F5344CB8AC3E}">
        <p14:creationId xmlns:p14="http://schemas.microsoft.com/office/powerpoint/2010/main" val="1763415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Com a realização destas 3 amostras em cada sistema, foi possível identificar a eficiência do sistema, em suas diferentes etapas, comparando o resultado das análises nos </a:t>
            </a:r>
            <a:r>
              <a:rPr lang="pt-BR" sz="1200" i="1" kern="1200" dirty="0" smtClean="0">
                <a:solidFill>
                  <a:schemeClr val="tx1"/>
                </a:solidFill>
                <a:effectLst/>
                <a:latin typeface="+mn-lt"/>
                <a:ea typeface="+mn-ea"/>
                <a:cs typeface="+mn-cs"/>
              </a:rPr>
              <a:t>inputs</a:t>
            </a:r>
            <a:r>
              <a:rPr lang="pt-BR" sz="1200" kern="1200" dirty="0" smtClean="0">
                <a:solidFill>
                  <a:schemeClr val="tx1"/>
                </a:solidFill>
                <a:effectLst/>
                <a:latin typeface="+mn-lt"/>
                <a:ea typeface="+mn-ea"/>
                <a:cs typeface="+mn-cs"/>
              </a:rPr>
              <a:t> com os </a:t>
            </a:r>
            <a:r>
              <a:rPr lang="pt-BR" sz="1200" i="1" kern="1200" dirty="0" smtClean="0">
                <a:solidFill>
                  <a:schemeClr val="tx1"/>
                </a:solidFill>
                <a:effectLst/>
                <a:latin typeface="+mn-lt"/>
                <a:ea typeface="+mn-ea"/>
                <a:cs typeface="+mn-cs"/>
              </a:rPr>
              <a:t>outputs</a:t>
            </a:r>
            <a:r>
              <a:rPr lang="pt-BR" sz="1200" kern="1200" dirty="0" smtClean="0">
                <a:solidFill>
                  <a:schemeClr val="tx1"/>
                </a:solidFill>
                <a:effectLst/>
                <a:latin typeface="+mn-lt"/>
                <a:ea typeface="+mn-ea"/>
                <a:cs typeface="+mn-cs"/>
              </a:rPr>
              <a:t>.</a:t>
            </a:r>
          </a:p>
          <a:p>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14</a:t>
            </a:fld>
            <a:endParaRPr lang="pt-BR"/>
          </a:p>
        </p:txBody>
      </p:sp>
    </p:spTree>
    <p:extLst>
      <p:ext uri="{BB962C8B-B14F-4D97-AF65-F5344CB8AC3E}">
        <p14:creationId xmlns:p14="http://schemas.microsoft.com/office/powerpoint/2010/main" val="1695689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100" kern="1200" dirty="0" smtClean="0">
                <a:solidFill>
                  <a:schemeClr val="tx1"/>
                </a:solidFill>
                <a:effectLst/>
                <a:latin typeface="+mn-lt"/>
                <a:ea typeface="+mn-ea"/>
                <a:cs typeface="+mn-cs"/>
              </a:rPr>
              <a:t>Através de um ofício enviado ao SAMAE de São Ludgero, a diretoria do mesmo autorizou a utilização de seus equipamentos e laboratórios, bem como de seu pessoal especializado para auxiliar na realização das análises. As análises desejadas foram realizadas o mais breve possível após a coleta, devido a existência de parâmetros que devem ser analisados dentro de pouco tempo depois da amostragem, além de necessitarem de conservação adequada durante este período (UMWELT, 2001). O período máximo até a realização da análise pode variar conforme as características de cada parâmetro. Amostras foram preservadas e transportadas em frascos previamente limpos, esterilizados e selecionados de acordo com os critérios exigidos para os procedimentos analíticos e especificados na NBR 9898/1987 (ABNT, 1987).</a:t>
            </a:r>
            <a:r>
              <a:rPr lang="pt-BR" sz="1100" kern="1200" baseline="0" dirty="0" smtClean="0">
                <a:solidFill>
                  <a:schemeClr val="tx1"/>
                </a:solidFill>
                <a:effectLst/>
                <a:latin typeface="+mn-lt"/>
                <a:ea typeface="+mn-ea"/>
                <a:cs typeface="+mn-cs"/>
              </a:rPr>
              <a:t> </a:t>
            </a:r>
            <a:r>
              <a:rPr lang="pt-BR" sz="1100" kern="1200" dirty="0" smtClean="0">
                <a:solidFill>
                  <a:schemeClr val="tx1"/>
                </a:solidFill>
                <a:effectLst/>
                <a:latin typeface="+mn-lt"/>
                <a:ea typeface="+mn-ea"/>
                <a:cs typeface="+mn-cs"/>
              </a:rPr>
              <a:t>As análises de pH, temperatura e OD foram realizadas em campo, nos próprios locais de amostragem, aferindo maior confiabilidade aos resultados. Para tal, utilizou-se o equipamento portátil </a:t>
            </a:r>
            <a:r>
              <a:rPr lang="pt-BR" sz="1100" kern="1200" dirty="0" err="1" smtClean="0">
                <a:solidFill>
                  <a:schemeClr val="tx1"/>
                </a:solidFill>
                <a:effectLst/>
                <a:latin typeface="+mn-lt"/>
                <a:ea typeface="+mn-ea"/>
                <a:cs typeface="+mn-cs"/>
              </a:rPr>
              <a:t>HQd</a:t>
            </a:r>
            <a:r>
              <a:rPr lang="pt-BR" sz="1100" kern="1200" dirty="0" smtClean="0">
                <a:solidFill>
                  <a:schemeClr val="tx1"/>
                </a:solidFill>
                <a:effectLst/>
                <a:latin typeface="+mn-lt"/>
                <a:ea typeface="+mn-ea"/>
                <a:cs typeface="+mn-cs"/>
              </a:rPr>
              <a:t>, da marca </a:t>
            </a:r>
            <a:r>
              <a:rPr lang="pt-BR" sz="1100" kern="1200" dirty="0" err="1" smtClean="0">
                <a:solidFill>
                  <a:schemeClr val="tx1"/>
                </a:solidFill>
                <a:effectLst/>
                <a:latin typeface="+mn-lt"/>
                <a:ea typeface="+mn-ea"/>
                <a:cs typeface="+mn-cs"/>
              </a:rPr>
              <a:t>Hach</a:t>
            </a:r>
            <a:r>
              <a:rPr lang="pt-BR" sz="1100" kern="1200" dirty="0" smtClean="0">
                <a:solidFill>
                  <a:schemeClr val="tx1"/>
                </a:solidFill>
                <a:effectLst/>
                <a:latin typeface="+mn-lt"/>
                <a:ea typeface="+mn-ea"/>
                <a:cs typeface="+mn-cs"/>
              </a:rPr>
              <a:t>, devidamente calibrado e disponibilizado pelo SAMAE-SL. A tabela 1, abaixo, demonstra alguns dados de preservação e condições de amostragem desta pesquisa. </a:t>
            </a:r>
          </a:p>
          <a:p>
            <a:r>
              <a:rPr lang="pt-BR" sz="1100" kern="1200" dirty="0" smtClean="0">
                <a:solidFill>
                  <a:schemeClr val="tx1"/>
                </a:solidFill>
                <a:effectLst/>
                <a:latin typeface="+mn-lt"/>
                <a:ea typeface="+mn-ea"/>
                <a:cs typeface="+mn-cs"/>
              </a:rPr>
              <a:t>9897 - </a:t>
            </a:r>
            <a:r>
              <a:rPr lang="pt-BR" sz="1100" b="0" i="0" u="none" strike="noStrike" kern="1200" baseline="0" dirty="0" smtClean="0">
                <a:solidFill>
                  <a:schemeClr val="tx1"/>
                </a:solidFill>
                <a:latin typeface="+mn-lt"/>
                <a:ea typeface="+mn-ea"/>
                <a:cs typeface="+mn-cs"/>
              </a:rPr>
              <a:t>condições exigíveis para a elaboração de planejamento de amostragem de efluentes líquidos 8 corpos de água receptores. </a:t>
            </a:r>
            <a:r>
              <a:rPr lang="pt-BR" sz="1100" kern="1200" dirty="0" smtClean="0">
                <a:solidFill>
                  <a:schemeClr val="tx1"/>
                </a:solidFill>
                <a:effectLst/>
                <a:latin typeface="+mn-lt"/>
                <a:ea typeface="+mn-ea"/>
                <a:cs typeface="+mn-cs"/>
              </a:rPr>
              <a:t>9898 - </a:t>
            </a:r>
            <a:r>
              <a:rPr lang="pt-BR" sz="1100" b="0" i="0" u="none" strike="noStrike" kern="1200" baseline="0" dirty="0" smtClean="0">
                <a:solidFill>
                  <a:schemeClr val="tx1"/>
                </a:solidFill>
                <a:latin typeface="+mn-lt"/>
                <a:ea typeface="+mn-ea"/>
                <a:cs typeface="+mn-cs"/>
              </a:rPr>
              <a:t>condições exigíveis para a coleta e a preservação de amostras e de efluentes líquidos domésticos e industriais e de amostras de água, sedimentos e organismos aquáticos dos corpos receptores interiores superficiais.</a:t>
            </a:r>
            <a:endParaRPr lang="pt-BR"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100" dirty="0" smtClean="0"/>
              <a:t>DBO -</a:t>
            </a:r>
            <a:r>
              <a:rPr lang="pt-BR" sz="1100" kern="1200" dirty="0" smtClean="0">
                <a:solidFill>
                  <a:schemeClr val="tx1"/>
                </a:solidFill>
                <a:effectLst/>
                <a:latin typeface="+mn-lt"/>
                <a:ea typeface="+mn-ea"/>
                <a:cs typeface="+mn-cs"/>
              </a:rPr>
              <a:t> tem por objetivo determinar a quantidade de oxigênio consumido para degradar biologicamente a matéria orgânica, isto é, a matéria orgânica biodegradável presente na amostra. DQO - Segundo Mackenzie (2010), o teste de DQO é usado para determinar a quantidade de oxigênio necessária para a oxidação química da matéria orgânica.</a:t>
            </a:r>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15</a:t>
            </a:fld>
            <a:endParaRPr lang="pt-BR"/>
          </a:p>
        </p:txBody>
      </p:sp>
    </p:spTree>
    <p:extLst>
      <p:ext uri="{BB962C8B-B14F-4D97-AF65-F5344CB8AC3E}">
        <p14:creationId xmlns:p14="http://schemas.microsoft.com/office/powerpoint/2010/main" val="238111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DQO e SS – Cone </a:t>
            </a:r>
            <a:r>
              <a:rPr lang="pt-BR" sz="1200" kern="1200" dirty="0" err="1" smtClean="0">
                <a:solidFill>
                  <a:schemeClr val="tx1"/>
                </a:solidFill>
                <a:effectLst/>
                <a:latin typeface="+mn-lt"/>
                <a:ea typeface="+mn-ea"/>
                <a:cs typeface="+mn-cs"/>
              </a:rPr>
              <a:t>Imhoff</a:t>
            </a:r>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18</a:t>
            </a:fld>
            <a:endParaRPr lang="pt-BR"/>
          </a:p>
        </p:txBody>
      </p:sp>
    </p:spTree>
    <p:extLst>
      <p:ext uri="{BB962C8B-B14F-4D97-AF65-F5344CB8AC3E}">
        <p14:creationId xmlns:p14="http://schemas.microsoft.com/office/powerpoint/2010/main" val="2218295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Coliformes Totais e Termotolerantes.</a:t>
            </a:r>
          </a:p>
          <a:p>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19</a:t>
            </a:fld>
            <a:endParaRPr lang="pt-BR"/>
          </a:p>
        </p:txBody>
      </p:sp>
    </p:spTree>
    <p:extLst>
      <p:ext uri="{BB962C8B-B14F-4D97-AF65-F5344CB8AC3E}">
        <p14:creationId xmlns:p14="http://schemas.microsoft.com/office/powerpoint/2010/main" val="3441192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Arial" panose="020B0604020202020204" pitchFamily="34" charset="0"/>
              <a:buChar char="•"/>
            </a:pPr>
            <a:r>
              <a:rPr lang="pt-BR" sz="1000" kern="1200" dirty="0" smtClean="0">
                <a:solidFill>
                  <a:schemeClr val="tx1"/>
                </a:solidFill>
                <a:effectLst/>
                <a:latin typeface="+mn-lt"/>
                <a:ea typeface="+mn-ea"/>
                <a:cs typeface="+mn-cs"/>
              </a:rPr>
              <a:t>Câmara</a:t>
            </a:r>
            <a:r>
              <a:rPr lang="pt-BR" sz="1000" kern="1200" baseline="0" dirty="0" smtClean="0">
                <a:solidFill>
                  <a:schemeClr val="tx1"/>
                </a:solidFill>
                <a:effectLst/>
                <a:latin typeface="+mn-lt"/>
                <a:ea typeface="+mn-ea"/>
                <a:cs typeface="+mn-cs"/>
              </a:rPr>
              <a:t> fechada </a:t>
            </a:r>
            <a:r>
              <a:rPr lang="pt-BR" sz="1000" kern="1200" dirty="0" smtClean="0">
                <a:solidFill>
                  <a:schemeClr val="tx1"/>
                </a:solidFill>
                <a:effectLst/>
                <a:latin typeface="+mn-lt"/>
                <a:ea typeface="+mn-ea"/>
                <a:cs typeface="+mn-cs"/>
              </a:rPr>
              <a:t>que concentra micro-organismos, onde ocorrem as reações bioquímicas responsáveis pela remoção dos componentes poluentes do esgoto. </a:t>
            </a:r>
          </a:p>
          <a:p>
            <a:pPr marL="171450" indent="-171450">
              <a:buFont typeface="Arial" panose="020B0604020202020204" pitchFamily="34" charset="0"/>
              <a:buChar char="•"/>
            </a:pPr>
            <a:r>
              <a:rPr lang="pt-BR" sz="1000" kern="1200" dirty="0" smtClean="0">
                <a:solidFill>
                  <a:schemeClr val="tx1"/>
                </a:solidFill>
                <a:effectLst/>
                <a:latin typeface="+mn-lt"/>
                <a:ea typeface="+mn-ea"/>
                <a:cs typeface="+mn-cs"/>
              </a:rPr>
              <a:t>câmara totalmente fechada onde ocorre o processo de degradação (tratamento), biológico por micro-organismos anaeróbios, isto é, sem a presença de oxigênio. O efluente do primeiro reator, responsável pelo recebimento do esgoto bruto, é altamente concentrado e consequentemente irá possuir uma alta taxa de micro-organismos. Os micro-organismos que se adaptam a esse meio irão digerir e estabilizar uma parte do esgoto. A parte estabilizada deste (lodo), irá sedimentar e se depositar no fundo do reator e os materiais mais leves, sobrenadantes, ficam em suspensão. A cada nova entrada de efluente, um volume igual irá passar para o segundo reator onde o processo é semelhante ao primeiro, mas com uma grande diferença na concentração de matéria orgânica que será consideravelmente menor (EPAGRI, 2016). Segundo a Funasa (BRASIL, 2006), o lodo se forma a partir da sedimentação de 60% a 70% dos sólidos em suspenção contidos nos esgotos. Na superfície livre do interior do tanque sépticos, denominada de escuma, ficam retidas parte dos sólidos não decantados, constituídos de óleos, gorduras, graxas e outros materiais misturados com gases. Como o esgoto já sofreu uma </a:t>
            </a:r>
            <a:r>
              <a:rPr lang="pt-BR" sz="1000" kern="1200" dirty="0" err="1" smtClean="0">
                <a:solidFill>
                  <a:schemeClr val="tx1"/>
                </a:solidFill>
                <a:effectLst/>
                <a:latin typeface="+mn-lt"/>
                <a:ea typeface="+mn-ea"/>
                <a:cs typeface="+mn-cs"/>
              </a:rPr>
              <a:t>pré</a:t>
            </a:r>
            <a:r>
              <a:rPr lang="pt-BR" sz="1000" kern="1200" dirty="0" smtClean="0">
                <a:solidFill>
                  <a:schemeClr val="tx1"/>
                </a:solidFill>
                <a:effectLst/>
                <a:latin typeface="+mn-lt"/>
                <a:ea typeface="+mn-ea"/>
                <a:cs typeface="+mn-cs"/>
              </a:rPr>
              <a:t>-degradação, no segundo reator tende a predominar micro-organismos um pouco diferentes, que irão se adaptar ao esgoto menos concentrado e se alimentar de outros compostos que não foram removidos no processo anterior. Após o efluente passar pelos dois reatores, o que resulta é praticamente um líquido livre de sólidos e com cor e turbidez reduzidos, sendo encaminhados na sequência para o biofiltro. O biofiltro consiste em um reator biológico composto de um fundo falso e uma câmara superior preenchida com meio filtrante onde o esgoto passa em fluxo ascendente e os micro-organismos facultativos e anaeróbios operam (NBR 13969, 1997).</a:t>
            </a:r>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20</a:t>
            </a:fld>
            <a:endParaRPr lang="pt-BR"/>
          </a:p>
        </p:txBody>
      </p:sp>
    </p:spTree>
    <p:extLst>
      <p:ext uri="{BB962C8B-B14F-4D97-AF65-F5344CB8AC3E}">
        <p14:creationId xmlns:p14="http://schemas.microsoft.com/office/powerpoint/2010/main" val="1988246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Também, conforme a NBR 7229/1992 (ABNT, 1992), representada na Figura 10, o reator anaeróbico deve possuir um dispositivo para que a saída do efluente não fique no nível da escuma, do sobrenadante, de modo que a saída contenha a menor quantidade possível de sólidos.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Diferentemente deste projeto, a NBR 13969/1997 (ABNT, 1997) dispõe que, no caso da utilização de brita para o meio filtrante, esta deve ser nos tamanhos 4 ou 5, com as dimensões mais uniformes possíveis.</a:t>
            </a:r>
          </a:p>
          <a:p>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21</a:t>
            </a:fld>
            <a:endParaRPr lang="pt-BR"/>
          </a:p>
        </p:txBody>
      </p:sp>
    </p:spTree>
    <p:extLst>
      <p:ext uri="{BB962C8B-B14F-4D97-AF65-F5344CB8AC3E}">
        <p14:creationId xmlns:p14="http://schemas.microsoft.com/office/powerpoint/2010/main" val="2811796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latin typeface="Arial" panose="020B0604020202020204" pitchFamily="34" charset="0"/>
                <a:ea typeface="Calibri" panose="020F0502020204030204" pitchFamily="34" charset="0"/>
                <a:cs typeface="Times New Roman" panose="02020603050405020304" pitchFamily="18" charset="0"/>
              </a:rPr>
              <a:t>Figura 9 – </a:t>
            </a:r>
            <a:r>
              <a:rPr lang="pt-BR" dirty="0" smtClean="0">
                <a:latin typeface="Arial" panose="020B0604020202020204" pitchFamily="34" charset="0"/>
                <a:ea typeface="Calibri" panose="020F0502020204030204" pitchFamily="34" charset="0"/>
                <a:cs typeface="Times New Roman" panose="02020603050405020304" pitchFamily="18" charset="0"/>
              </a:rPr>
              <a:t>Visualização do sistema após instalação</a:t>
            </a:r>
            <a:endParaRPr lang="pt-BR" dirty="0" smtClean="0">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22</a:t>
            </a:fld>
            <a:endParaRPr lang="pt-BR"/>
          </a:p>
        </p:txBody>
      </p:sp>
    </p:spTree>
    <p:extLst>
      <p:ext uri="{BB962C8B-B14F-4D97-AF65-F5344CB8AC3E}">
        <p14:creationId xmlns:p14="http://schemas.microsoft.com/office/powerpoint/2010/main" val="392606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Arial" panose="020B0604020202020204" pitchFamily="34" charset="0"/>
              <a:buChar char="•"/>
            </a:pPr>
            <a:r>
              <a:rPr lang="pt-BR" sz="1100" kern="1200" dirty="0" smtClean="0">
                <a:solidFill>
                  <a:schemeClr val="tx1"/>
                </a:solidFill>
                <a:effectLst/>
                <a:latin typeface="+mn-lt"/>
                <a:ea typeface="+mn-ea"/>
                <a:cs typeface="+mn-cs"/>
              </a:rPr>
              <a:t>Registros</a:t>
            </a:r>
            <a:r>
              <a:rPr lang="pt-BR" sz="1100" kern="1200" baseline="0" dirty="0" smtClean="0">
                <a:solidFill>
                  <a:schemeClr val="tx1"/>
                </a:solidFill>
                <a:effectLst/>
                <a:latin typeface="+mn-lt"/>
                <a:ea typeface="+mn-ea"/>
                <a:cs typeface="+mn-cs"/>
              </a:rPr>
              <a:t> ev</a:t>
            </a:r>
            <a:r>
              <a:rPr lang="pt-BR" sz="1100" kern="1200" dirty="0" smtClean="0">
                <a:solidFill>
                  <a:schemeClr val="tx1"/>
                </a:solidFill>
                <a:effectLst/>
                <a:latin typeface="+mn-lt"/>
                <a:ea typeface="+mn-ea"/>
                <a:cs typeface="+mn-cs"/>
              </a:rPr>
              <a:t>idenciam os primeiros indícios de hábitos sanitários, incluindo a presença de instalações sanitárias nas construções civis, além de drenagem nas ruas. </a:t>
            </a:r>
          </a:p>
          <a:p>
            <a:pPr marL="171450" indent="-171450">
              <a:buFont typeface="Arial" panose="020B0604020202020204" pitchFamily="34" charset="0"/>
              <a:buChar char="•"/>
            </a:pPr>
            <a:r>
              <a:rPr lang="pt-BR" sz="1100" kern="1200" dirty="0" smtClean="0">
                <a:solidFill>
                  <a:schemeClr val="tx1"/>
                </a:solidFill>
                <a:effectLst/>
                <a:latin typeface="+mn-lt"/>
                <a:ea typeface="+mn-ea"/>
                <a:cs typeface="+mn-cs"/>
              </a:rPr>
              <a:t>Práticas sanitárias do povo judeu, como por exemplo, limpeza e vedação de poços para evitar possível contaminação</a:t>
            </a:r>
          </a:p>
          <a:p>
            <a:r>
              <a:rPr lang="pt-BR" sz="1100" kern="1200" dirty="0" smtClean="0">
                <a:solidFill>
                  <a:schemeClr val="tx1"/>
                </a:solidFill>
                <a:effectLst/>
                <a:latin typeface="+mn-lt"/>
                <a:ea typeface="+mn-ea"/>
                <a:cs typeface="+mn-cs"/>
              </a:rPr>
              <a:t>Historicamente o saneamento ambiental tem sido objeto de estudo da humanidade. O reconhecimento da importância do saneamento e de suas relações com a saúde humana data desde às mais antigas civilizações como os Egípcios, gregos e romanos cuidavam de suas águas e dejetos por meio da construção de galerias. </a:t>
            </a:r>
          </a:p>
          <a:p>
            <a:r>
              <a:rPr lang="pt-BR" sz="1100" kern="1200" dirty="0" smtClean="0">
                <a:solidFill>
                  <a:schemeClr val="tx1"/>
                </a:solidFill>
                <a:effectLst/>
                <a:latin typeface="+mn-lt"/>
                <a:ea typeface="+mn-ea"/>
                <a:cs typeface="+mn-cs"/>
              </a:rPr>
              <a:t>Ruínas de uma civilização que se desenvolveu ao Norte da Índia há aproximadamente 4.000 anos evidenciam os primeiros indícios de hábitos sanitários, incluindo a presença de instalações sanitárias nas construções civis, além de drenagem nas ruas. Já na Bíblia, apresentam-se diversas abordagens com referências às práticas sanitárias do povo judeu, como por exemplo, limpeza e vedação de poços para evitar possível contaminação, uma vez que já acreditava na relação da água com as doenças e a sua proliferação (ARAÚJO, 2014)</a:t>
            </a:r>
          </a:p>
          <a:p>
            <a:r>
              <a:rPr lang="pt-BR" sz="1100" kern="1200" dirty="0" smtClean="0">
                <a:solidFill>
                  <a:schemeClr val="tx1"/>
                </a:solidFill>
                <a:effectLst/>
                <a:latin typeface="+mn-lt"/>
                <a:ea typeface="+mn-ea"/>
                <a:cs typeface="+mn-cs"/>
              </a:rPr>
              <a:t>Apesar de as primeiras obras vocacionadas para a drenagem urbana remontarem milênios atrás, durante muito tempo, até meados da Idade Moderna, as obras de drenagem não eram consideradas como infraestruturas necessárias e fundamentais para o desenvolvimento e ordenamento dos centros urbanos (ARAÚJO, 2014). Esse fato certamente está associado às grandes epidemias que assolaram a Europa e causaram milhões de mortes durante os séculos XIII e XIX, de encontro com o crescimento de algumas cidades (SAWYER e MCCARTY </a:t>
            </a:r>
            <a:r>
              <a:rPr lang="pt-BR" sz="1100" i="1" kern="1200" dirty="0" smtClean="0">
                <a:solidFill>
                  <a:schemeClr val="tx1"/>
                </a:solidFill>
                <a:effectLst/>
                <a:latin typeface="+mn-lt"/>
                <a:ea typeface="+mn-ea"/>
                <a:cs typeface="+mn-cs"/>
              </a:rPr>
              <a:t>apud </a:t>
            </a:r>
            <a:r>
              <a:rPr lang="pt-BR" sz="1100" kern="1200" dirty="0" smtClean="0">
                <a:solidFill>
                  <a:schemeClr val="tx1"/>
                </a:solidFill>
                <a:effectLst/>
                <a:latin typeface="+mn-lt"/>
                <a:ea typeface="+mn-ea"/>
                <a:cs typeface="+mn-cs"/>
              </a:rPr>
              <a:t>NUVOLARI, </a:t>
            </a:r>
            <a:r>
              <a:rPr lang="pt-BR" sz="1100" kern="1200" smtClean="0">
                <a:solidFill>
                  <a:schemeClr val="tx1"/>
                </a:solidFill>
                <a:effectLst/>
                <a:latin typeface="+mn-lt"/>
                <a:ea typeface="+mn-ea"/>
                <a:cs typeface="+mn-cs"/>
              </a:rPr>
              <a:t>2011).</a:t>
            </a:r>
            <a:endParaRPr lang="pt-BR" sz="110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2</a:t>
            </a:fld>
            <a:endParaRPr lang="pt-BR"/>
          </a:p>
        </p:txBody>
      </p:sp>
    </p:spTree>
    <p:extLst>
      <p:ext uri="{BB962C8B-B14F-4D97-AF65-F5344CB8AC3E}">
        <p14:creationId xmlns:p14="http://schemas.microsoft.com/office/powerpoint/2010/main" val="1859519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altLang="pt-BR"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Figura </a:t>
            </a:r>
            <a:r>
              <a:rPr lang="pt-BR" altLang="pt-BR" b="1" dirty="0" smtClean="0">
                <a:latin typeface="Arial" panose="020B0604020202020204" pitchFamily="34" charset="0"/>
                <a:ea typeface="Calibri" panose="020F0502020204030204" pitchFamily="34" charset="0"/>
                <a:cs typeface="Arial" panose="020B0604020202020204" pitchFamily="34" charset="0"/>
              </a:rPr>
              <a:t>10</a:t>
            </a:r>
            <a:r>
              <a:rPr kumimoji="0" lang="pt-BR" altLang="pt-BR"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pt-BR" altLang="pt-BR"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Círculo de bananeiras presente no</a:t>
            </a:r>
            <a:r>
              <a:rPr kumimoji="0" lang="pt-BR" altLang="pt-BR" b="0" i="0" u="none" strike="noStrike" cap="none" normalizeH="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Ponto 5 (P5)</a:t>
            </a:r>
            <a:endParaRPr kumimoji="0" lang="pt-BR" altLang="pt-BR" sz="900" b="0" i="0" u="none" strike="noStrike" cap="none" normalizeH="0" baseline="0" dirty="0" smtClean="0">
              <a:ln>
                <a:noFill/>
              </a:ln>
              <a:solidFill>
                <a:schemeClr val="tx1"/>
              </a:solidFill>
              <a:effectLst/>
            </a:endParaRPr>
          </a:p>
          <a:p>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23</a:t>
            </a:fld>
            <a:endParaRPr lang="pt-BR"/>
          </a:p>
        </p:txBody>
      </p:sp>
    </p:spTree>
    <p:extLst>
      <p:ext uri="{BB962C8B-B14F-4D97-AF65-F5344CB8AC3E}">
        <p14:creationId xmlns:p14="http://schemas.microsoft.com/office/powerpoint/2010/main" val="718549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Conforme visualizado na Tabela 1, a média do resultado das análises de pH ficou entre 7 e 8, sendo um pouco mais elevado no efluente bruto, e mais próximo da neutralidade no decorrer do sistema. Segundo Liu e </a:t>
            </a:r>
            <a:r>
              <a:rPr lang="pt-BR" sz="1200" kern="1200" dirty="0" err="1" smtClean="0">
                <a:solidFill>
                  <a:schemeClr val="tx1"/>
                </a:solidFill>
                <a:effectLst/>
                <a:latin typeface="+mn-lt"/>
                <a:ea typeface="+mn-ea"/>
                <a:cs typeface="+mn-cs"/>
              </a:rPr>
              <a:t>Liptak</a:t>
            </a:r>
            <a:r>
              <a:rPr lang="pt-BR" sz="1200" kern="1200" dirty="0" smtClean="0">
                <a:solidFill>
                  <a:schemeClr val="tx1"/>
                </a:solidFill>
                <a:effectLst/>
                <a:latin typeface="+mn-lt"/>
                <a:ea typeface="+mn-ea"/>
                <a:cs typeface="+mn-cs"/>
              </a:rPr>
              <a:t> (1999), a faixa de pH considerada ideal a existência de maior diversidade biológica é entre 6 a 9, sendo de 6,8 a 7,4 a faixa considerada ótima para tratamento anaeróbico. Já a faixa de temperatura considerada ótima para as atividades bacterianas aeróbicas, ocorre entre 25 a 35 ºC, sendo que para bactérias anaeróbicas existem duas faixas ótimas de temperatura, uma entre 30 a 35 ºC, para bactérias mesofílicas e entre 49 e 57 ºC para bactérias termofílicas (LIU e LIPTAK, 1999). Os resultados das análises demonstram que a faixa média de temperatura ficou entre 19 e 20 ºC. Para o parâmetro de oxigênio dissolvido, por se tratar de um sistema anaeróbico, os resultados foram muito próximos de zero e podem ter sido influenciados pelo manuseio na amostragem. Os resultados das análises dos sólidos sedimentáveis também apontam para significativa redução destes. Entretanto, duas análises da saída do reator se distinguem por apresentarem aumento neste número, conforme demonstrado na Tabela 2.</a:t>
            </a:r>
          </a:p>
          <a:p>
            <a:r>
              <a:rPr lang="pt-BR" sz="1200" kern="1200" dirty="0" smtClean="0">
                <a:solidFill>
                  <a:schemeClr val="tx1"/>
                </a:solidFill>
                <a:effectLst/>
                <a:latin typeface="+mn-lt"/>
                <a:ea typeface="+mn-ea"/>
                <a:cs typeface="+mn-cs"/>
              </a:rPr>
              <a:t>DBO e DQO serão apresentados nos gráficos</a:t>
            </a:r>
            <a:r>
              <a:rPr lang="pt-BR" sz="1200" kern="1200" baseline="0" dirty="0" smtClean="0">
                <a:solidFill>
                  <a:schemeClr val="tx1"/>
                </a:solidFill>
                <a:effectLst/>
                <a:latin typeface="+mn-lt"/>
                <a:ea typeface="+mn-ea"/>
                <a:cs typeface="+mn-cs"/>
              </a:rPr>
              <a:t> dó próximo slide.</a:t>
            </a:r>
            <a:endParaRPr lang="pt-BR" sz="120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24</a:t>
            </a:fld>
            <a:endParaRPr lang="pt-BR"/>
          </a:p>
        </p:txBody>
      </p:sp>
    </p:spTree>
    <p:extLst>
      <p:ext uri="{BB962C8B-B14F-4D97-AF65-F5344CB8AC3E}">
        <p14:creationId xmlns:p14="http://schemas.microsoft.com/office/powerpoint/2010/main" val="4223150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Em relação à DBO</a:t>
            </a:r>
            <a:r>
              <a:rPr lang="pt-BR" sz="1200" kern="1200" baseline="-25000" dirty="0" smtClean="0">
                <a:solidFill>
                  <a:schemeClr val="tx1"/>
                </a:solidFill>
                <a:effectLst/>
                <a:latin typeface="+mn-lt"/>
                <a:ea typeface="+mn-ea"/>
                <a:cs typeface="+mn-cs"/>
              </a:rPr>
              <a:t>5</a:t>
            </a:r>
            <a:r>
              <a:rPr lang="pt-BR" sz="1200" kern="1200" dirty="0" smtClean="0">
                <a:solidFill>
                  <a:schemeClr val="tx1"/>
                </a:solidFill>
                <a:effectLst/>
                <a:latin typeface="+mn-lt"/>
                <a:ea typeface="+mn-ea"/>
                <a:cs typeface="+mn-cs"/>
              </a:rPr>
              <a:t> e DQO, os resultados apresentaram-se muito elevados comparando-se aos valores típicos apresentados na literatura. Segundo Mackenzie (2010), os valores tipicamente apresentados para DBO</a:t>
            </a:r>
            <a:r>
              <a:rPr lang="pt-BR" sz="1200" kern="1200" baseline="-25000" dirty="0" smtClean="0">
                <a:solidFill>
                  <a:schemeClr val="tx1"/>
                </a:solidFill>
                <a:effectLst/>
                <a:latin typeface="+mn-lt"/>
                <a:ea typeface="+mn-ea"/>
                <a:cs typeface="+mn-cs"/>
              </a:rPr>
              <a:t>5</a:t>
            </a:r>
            <a:r>
              <a:rPr lang="pt-BR" sz="1200" kern="1200" dirty="0" smtClean="0">
                <a:solidFill>
                  <a:schemeClr val="tx1"/>
                </a:solidFill>
                <a:effectLst/>
                <a:latin typeface="+mn-lt"/>
                <a:ea typeface="+mn-ea"/>
                <a:cs typeface="+mn-cs"/>
              </a:rPr>
              <a:t> e DQO de esgotos domésticos varia de 100 a 300 mg/l e de 250 a 1000 mg/l, respectivamente. Isto pode ser explicado pela elevada concentração orgânica encontrada e pela contínua retenção de sólidos nesse ambiente. Ainda assim, é possível observar uma redução média de 79% para a DQO e de 90% para a DBO</a:t>
            </a:r>
            <a:r>
              <a:rPr lang="pt-BR" sz="1200" kern="1200" baseline="-25000" dirty="0" smtClean="0">
                <a:solidFill>
                  <a:schemeClr val="tx1"/>
                </a:solidFill>
                <a:effectLst/>
                <a:latin typeface="+mn-lt"/>
                <a:ea typeface="+mn-ea"/>
                <a:cs typeface="+mn-cs"/>
              </a:rPr>
              <a:t>5</a:t>
            </a:r>
            <a:r>
              <a:rPr lang="pt-BR" sz="1200" kern="1200" dirty="0" smtClean="0">
                <a:solidFill>
                  <a:schemeClr val="tx1"/>
                </a:solidFill>
                <a:effectLst/>
                <a:latin typeface="+mn-lt"/>
                <a:ea typeface="+mn-ea"/>
                <a:cs typeface="+mn-cs"/>
              </a:rPr>
              <a:t>. Para melhor visualização destes resultados, nas diferentes etapas do tratamento, estes também são apresentados através dos Gráficos 1 e 2.</a:t>
            </a:r>
          </a:p>
          <a:p>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25</a:t>
            </a:fld>
            <a:endParaRPr lang="pt-BR"/>
          </a:p>
        </p:txBody>
      </p:sp>
    </p:spTree>
    <p:extLst>
      <p:ext uri="{BB962C8B-B14F-4D97-AF65-F5344CB8AC3E}">
        <p14:creationId xmlns:p14="http://schemas.microsoft.com/office/powerpoint/2010/main" val="1549041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Ponto 1 com carga mais elevada: SS, DQO, DBO e Coliformes</a:t>
            </a:r>
            <a:r>
              <a:rPr lang="pt-BR" baseline="0" dirty="0" smtClean="0"/>
              <a:t> totais, Talvez por hábitos da família ou pelo tempo, 10 anos.</a:t>
            </a:r>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26</a:t>
            </a:fld>
            <a:endParaRPr lang="pt-BR"/>
          </a:p>
        </p:txBody>
      </p:sp>
    </p:spTree>
    <p:extLst>
      <p:ext uri="{BB962C8B-B14F-4D97-AF65-F5344CB8AC3E}">
        <p14:creationId xmlns:p14="http://schemas.microsoft.com/office/powerpoint/2010/main" val="3845112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27</a:t>
            </a:fld>
            <a:endParaRPr lang="pt-BR"/>
          </a:p>
        </p:txBody>
      </p:sp>
    </p:spTree>
    <p:extLst>
      <p:ext uri="{BB962C8B-B14F-4D97-AF65-F5344CB8AC3E}">
        <p14:creationId xmlns:p14="http://schemas.microsoft.com/office/powerpoint/2010/main" val="4175873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28</a:t>
            </a:fld>
            <a:endParaRPr lang="pt-BR"/>
          </a:p>
        </p:txBody>
      </p:sp>
    </p:spTree>
    <p:extLst>
      <p:ext uri="{BB962C8B-B14F-4D97-AF65-F5344CB8AC3E}">
        <p14:creationId xmlns:p14="http://schemas.microsoft.com/office/powerpoint/2010/main" val="3371401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900" kern="1200" dirty="0" smtClean="0">
                <a:solidFill>
                  <a:schemeClr val="tx1"/>
                </a:solidFill>
                <a:effectLst/>
                <a:latin typeface="+mn-lt"/>
                <a:ea typeface="+mn-ea"/>
                <a:cs typeface="+mn-cs"/>
              </a:rPr>
              <a:t>Os resultados das análises dos parâmetros analisados comprovam que o sistema individual de tratamento de efluentes está tendo elevada eficiência na redução e remoção da carga que recebe. Conforme a pesquisa, estima-se a redução média de 78% da DQO e de cerca de 90% para a DBO</a:t>
            </a:r>
            <a:r>
              <a:rPr lang="pt-BR" sz="900" kern="1200" baseline="-25000" dirty="0" smtClean="0">
                <a:solidFill>
                  <a:schemeClr val="tx1"/>
                </a:solidFill>
                <a:effectLst/>
                <a:latin typeface="+mn-lt"/>
                <a:ea typeface="+mn-ea"/>
                <a:cs typeface="+mn-cs"/>
              </a:rPr>
              <a:t>5</a:t>
            </a:r>
            <a:r>
              <a:rPr lang="pt-BR" sz="900" kern="1200" dirty="0" smtClean="0">
                <a:solidFill>
                  <a:schemeClr val="tx1"/>
                </a:solidFill>
                <a:effectLst/>
                <a:latin typeface="+mn-lt"/>
                <a:ea typeface="+mn-ea"/>
                <a:cs typeface="+mn-cs"/>
              </a:rPr>
              <a:t>. Além disso, a redução média de coliformes totais de 99% e de 86% para os coliformes Termotolerantes comprovam a elevada eficácia do sistema. Com a correta construção do projeto, a carga poluidora e nutrientes que ainda permanecem no efluente é consumida na zona de raízes, composta pelo círculo de bananeiras, atingindo então, 100% de eficiência para os parâmetros analisados. Entretanto, foi possível observar que nem todos os sistemas possuem este último artifício para o tratamento dos efluentes, além do desconhecimento do funcionamento e da contrapartida dos proprietários, com a manutenção, limpeza e implantação do círculo de bananeiras, fato que pode comprometer a plena eficiência do projeto. Essa situação poderia ser corrigida através do desenvolvimento de um trabalho em conjunto da Prefeitura Municipal, Epagri e SAMAE para a capacitação de pessoas que possam fazer um breve treinamento aos beneficiários, bem como o acompanhamento contínuo do sistema. Isso poderia ser feito, por exemplo, pelas agentes de saúde do município, que já fazem um trabalho de visita mensal a todas as residências do município, sendo que este também é um caso de saúde pública.</a:t>
            </a:r>
          </a:p>
          <a:p>
            <a:r>
              <a:rPr lang="pt-BR" sz="900" kern="1200" dirty="0" smtClean="0">
                <a:solidFill>
                  <a:schemeClr val="tx1"/>
                </a:solidFill>
                <a:effectLst/>
                <a:latin typeface="+mn-lt"/>
                <a:ea typeface="+mn-ea"/>
                <a:cs typeface="+mn-cs"/>
              </a:rPr>
              <a:t>Também, deve-se levar em consideração as dificuldades encontradas com a execução desta pesquisa, reavaliando a necessidade de algumas adaptações ao sistema, como a instalação de pontos que permitam a coleta de amostras para pesquisas futuras e acompanhamento, além da já comentada curva entre os reatores, que deve impedir a passagem de sólidos e escuma para o segundo reator. Do mesmo modo, seria interessante avaliar a instalação de um ponto de visita para o segundo reator, pois sua ausência impossibilita que este seja limpo.</a:t>
            </a:r>
          </a:p>
          <a:p>
            <a:r>
              <a:rPr lang="pt-BR" sz="900" kern="1200" dirty="0" smtClean="0">
                <a:solidFill>
                  <a:schemeClr val="tx1"/>
                </a:solidFill>
                <a:effectLst/>
                <a:latin typeface="+mn-lt"/>
                <a:ea typeface="+mn-ea"/>
                <a:cs typeface="+mn-cs"/>
              </a:rPr>
              <a:t>De um modo geral, cabe ressaltar a importância deste projeto, e a necessidade cada vez maior de proporcionar tratamento aos efluentes, reduzindo os impactos negativos ao meio ambiente e permitindo a manutenção da qualidade da água. São Ludgero pode se tornar o primeiro município do Brasil a atingir 100% do tratamento de esgoto, vindo a ser modelo ainda maior na questão do saneamento básico e da gestão pública, que deve ser tomado como exemplo por outros municípios que também almejam a sanidade ambiental. Vale ressaltar que isso só foi possível através da interação e parceria de órgãos como o SAMAE, a Epagri e a Prefeitura Municipal.</a:t>
            </a:r>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29</a:t>
            </a:fld>
            <a:endParaRPr lang="pt-BR"/>
          </a:p>
        </p:txBody>
      </p:sp>
    </p:spTree>
    <p:extLst>
      <p:ext uri="{BB962C8B-B14F-4D97-AF65-F5344CB8AC3E}">
        <p14:creationId xmlns:p14="http://schemas.microsoft.com/office/powerpoint/2010/main" val="3590851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30</a:t>
            </a:fld>
            <a:endParaRPr lang="pt-BR"/>
          </a:p>
        </p:txBody>
      </p:sp>
    </p:spTree>
    <p:extLst>
      <p:ext uri="{BB962C8B-B14F-4D97-AF65-F5344CB8AC3E}">
        <p14:creationId xmlns:p14="http://schemas.microsoft.com/office/powerpoint/2010/main" val="3145454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31</a:t>
            </a:fld>
            <a:endParaRPr lang="pt-BR"/>
          </a:p>
        </p:txBody>
      </p:sp>
    </p:spTree>
    <p:extLst>
      <p:ext uri="{BB962C8B-B14F-4D97-AF65-F5344CB8AC3E}">
        <p14:creationId xmlns:p14="http://schemas.microsoft.com/office/powerpoint/2010/main" val="45862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32</a:t>
            </a:fld>
            <a:endParaRPr lang="pt-BR"/>
          </a:p>
        </p:txBody>
      </p:sp>
    </p:spTree>
    <p:extLst>
      <p:ext uri="{BB962C8B-B14F-4D97-AF65-F5344CB8AC3E}">
        <p14:creationId xmlns:p14="http://schemas.microsoft.com/office/powerpoint/2010/main" val="3755087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i="0" kern="1200" dirty="0" smtClean="0">
                <a:solidFill>
                  <a:schemeClr val="tx1"/>
                </a:solidFill>
                <a:effectLst/>
                <a:latin typeface="+mn-lt"/>
                <a:ea typeface="+mn-ea"/>
                <a:cs typeface="+mn-cs"/>
              </a:rPr>
              <a:t>LEI</a:t>
            </a:r>
            <a:r>
              <a:rPr lang="pt-BR" sz="1200" b="0" i="0" kern="1200" dirty="0" smtClean="0">
                <a:solidFill>
                  <a:schemeClr val="tx1"/>
                </a:solidFill>
                <a:effectLst/>
                <a:latin typeface="+mn-lt"/>
                <a:ea typeface="+mn-ea"/>
                <a:cs typeface="+mn-cs"/>
              </a:rPr>
              <a:t> Nº 11.445, DE 5 DE JANEIRO DE </a:t>
            </a:r>
            <a:r>
              <a:rPr lang="pt-BR" sz="1200" b="1" i="0" kern="1200" dirty="0" smtClean="0">
                <a:solidFill>
                  <a:schemeClr val="tx1"/>
                </a:solidFill>
                <a:effectLst/>
                <a:latin typeface="+mn-lt"/>
                <a:ea typeface="+mn-ea"/>
                <a:cs typeface="+mn-cs"/>
              </a:rPr>
              <a:t>2007</a:t>
            </a:r>
            <a:endParaRPr lang="pt-BR" sz="1050" kern="1200" dirty="0" smtClean="0">
              <a:solidFill>
                <a:schemeClr val="tx1"/>
              </a:solidFill>
              <a:effectLst/>
              <a:latin typeface="+mn-lt"/>
              <a:ea typeface="+mn-ea"/>
              <a:cs typeface="+mn-cs"/>
            </a:endParaRPr>
          </a:p>
          <a:p>
            <a:r>
              <a:rPr lang="pt-BR" sz="1050" kern="1200" dirty="0" smtClean="0">
                <a:solidFill>
                  <a:schemeClr val="tx1"/>
                </a:solidFill>
                <a:effectLst/>
                <a:latin typeface="+mn-lt"/>
                <a:ea typeface="+mn-ea"/>
                <a:cs typeface="+mn-cs"/>
              </a:rPr>
              <a:t>No Brasil, pode-se considerar que as características fundamentais do saneamento foram estabelecidas durante a década de 1970, por meio da implementação do Plano Nacional de Saneamento Básico (PLANASA), mas com foco no abastecimento público de água, devido ao acentuado crescimento populacional e urbano. Apesar de significativos avanços no setor nessas quatro últimas décadas, não se obteve elevado progresso dos serviços de esgotamento sanitário, bem como, ainda não se tinha definido um instrumento legal que estabelecesse regras claras para os serviços de saneamento. Somente em 2007, com a aprovação da Lei Nacional de Saneamento, esta lacuna na legislação do setor foi preenchida, despontando a esperança de uma nova fase com mais investimentos e foco para o setor (RUBINGER, 2008). Entretanto, o que se vê nos dias de hoje demonstra que mesmo com aumento nos investimentos, novas legislações e maior atenção dada à área, o crescimento do atendimento dos serviços de esgotamento sanitário tem ocorrido a passos lentos. Atualmente, algumas cidades brasileiras já possuem instaladas em seu território, entidades encarregadas pelo tratamento de água e esgoto, como, por exemplo, a Companhia de Saneamento Básico do Estado de São Paulo (Sabesp), a Companhia Catarinense de Águas e Saneamento (CASAN), o Serviço Autônomo Municipal de Água e Esgoto (SAMAE), entre outras. Estas, possuem em sua diretriz, o atendimento aos padrões definidos pelas legislações ambientais vigentes no Brasil, tanto para a potabilidade da água, quanto para o lançamento final dos efluentes, após terem sido submetidos ao sistema de tratamento implantado. Entretanto, segundo dados do Sistema Nacional de Informações sobre Saneamento - SNIS (BRASIL, 2015), apenas 50% da população possui coleta de esgotos sendo que destes, apenas 43% dos esgotos coletados do país são tratados. Em Santa Catarina, este índice cai para aproximadamente apenas 24% de coleta de efluentes, mesmo sendo o estado brasileiro com maior percentual de cidades com o Plano Municipal de Saneamento, cerca de 86%.</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3</a:t>
            </a:fld>
            <a:endParaRPr lang="pt-BR"/>
          </a:p>
        </p:txBody>
      </p:sp>
    </p:spTree>
    <p:extLst>
      <p:ext uri="{BB962C8B-B14F-4D97-AF65-F5344CB8AC3E}">
        <p14:creationId xmlns:p14="http://schemas.microsoft.com/office/powerpoint/2010/main" val="3731664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33</a:t>
            </a:fld>
            <a:endParaRPr lang="pt-BR"/>
          </a:p>
        </p:txBody>
      </p:sp>
    </p:spTree>
    <p:extLst>
      <p:ext uri="{BB962C8B-B14F-4D97-AF65-F5344CB8AC3E}">
        <p14:creationId xmlns:p14="http://schemas.microsoft.com/office/powerpoint/2010/main" val="157048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000" kern="1200" dirty="0" smtClean="0">
                <a:solidFill>
                  <a:schemeClr val="tx1"/>
                </a:solidFill>
                <a:effectLst/>
                <a:latin typeface="+mn-lt"/>
                <a:ea typeface="+mn-ea"/>
                <a:cs typeface="+mn-cs"/>
              </a:rPr>
              <a:t>Ao se tratar das áreas rurais e as especificidades desses territórios, que requerem abordagem própria e distinta da convencionalmente adotada nas áreas urbanas, tanto na dimensão tecnológica, quanto na gestão e relação com as comunidades, existem ainda, pouquíssimos avanços e estudos na área. A coleta de esgoto nas áreas rurais através da tradicional rede coletora, é praticamente inviável às prestadoras desse serviço, visto o elevado custo ocasionado pelas extensas redes e estações elevatórias que seriam necessárias. Por este motivo, seria necessário o investimento em sistemas individuais de tratamento de esgoto por parte do próprio morador, que na maioria das vezes não possui condições de despender deste custo ou não possui conhecimento e não dá a real importância necessária para o assunto, que acaba dando o destino inadequado ao efluente contaminando o solo e os recursos hídricos. Quando não existe a possibilidade de coleta e tratamento do esgoto doméstico por sistemas coletivos, que é o caso da zona rural, adotam-se sistemas individuais. Um dos métodos que tem se mostrado muito eficiente e de baixo custo econômico, sendo, portanto, um dos mais utilizados, é o sistema de fossas sépticas seguido de biofiltro e sumidouros, semelhante ao instalado no município de São Ludgero. Conforme o SNIS (BRASIL, 2014), as soluções individuais para esgotamento sanitário contemplam as seguintes alternativas: fossas sépticas/sumidouros; fossas rudimentares; valas a céu aberto; lançamento de esgotos em curso d’água; galerias de águas pluviais; outros. Contudo, no caso de soluções individuais para tratamento de esgoto, o Plano Nacional de Saneamento Básico – PLANSAB (BRASIL, 2013b) define como a única solução considerada adequada, a utilização de fossas sépticas, que devem ser sucedidas por pós-tratamento ou unidade de disposição final, adequadamente projetadas e construídas. Ainda segundo o glossário do SNIS (BRASIL, 2014), fossas sépticas/ sumidouros constituem-se em dispositivo tipo câmara, enterrado, destinado a receber o esgoto para separação e sedimentação do material orgânico e mineral, transformando-o em material inerte, seguido de unidade para a disposição da parte líquida no solo. </a:t>
            </a:r>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4</a:t>
            </a:fld>
            <a:endParaRPr lang="pt-BR"/>
          </a:p>
        </p:txBody>
      </p:sp>
    </p:spTree>
    <p:extLst>
      <p:ext uri="{BB962C8B-B14F-4D97-AF65-F5344CB8AC3E}">
        <p14:creationId xmlns:p14="http://schemas.microsoft.com/office/powerpoint/2010/main" val="421924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Tendo em vista esta significativa deficiência, este trabalho vai de encontro ao estudo das novas técnicas desenvolvidas na área do esgotamento sanitário rural, abordando sobre o projeto pioneiro, “São Ludgero 100% Esgoto Sanitário Tratado”, urbano e rural que, entre outras coisas, consiste em um sistema reatores biológicos seguido de filtro ascendente, uma tecnologia individual de tratamento de efluentes domésticos que foi implantado nas zonas rurais do município de São Ludgero – SC. </a:t>
            </a:r>
          </a:p>
          <a:p>
            <a:r>
              <a:rPr lang="pt-BR" sz="1200" kern="1200" dirty="0" smtClean="0">
                <a:solidFill>
                  <a:schemeClr val="tx1"/>
                </a:solidFill>
                <a:effectLst/>
                <a:latin typeface="+mn-lt"/>
                <a:ea typeface="+mn-ea"/>
                <a:cs typeface="+mn-cs"/>
              </a:rPr>
              <a:t>Neste sentido, busca-se responder a problemática, de qual está sendo a eficiência do sistema de tratamento de efluentes, composto de reatores anaeróbicos seguido de filtro e círculo de bananeiras?</a:t>
            </a:r>
          </a:p>
          <a:p>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5</a:t>
            </a:fld>
            <a:endParaRPr lang="pt-BR"/>
          </a:p>
        </p:txBody>
      </p:sp>
    </p:spTree>
    <p:extLst>
      <p:ext uri="{BB962C8B-B14F-4D97-AF65-F5344CB8AC3E}">
        <p14:creationId xmlns:p14="http://schemas.microsoft.com/office/powerpoint/2010/main" val="240008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Objetiva-se, portanto, verificar a sua eficiência e, de forma mais específica, descrever o funcionamento do sistema, realizar análises laboratoriais através da coleta de amostras do efluente, considerando-se os parâmetros globais de tratamento de esgoto, comparar os resultados, suas diferenças/variações, no </a:t>
            </a:r>
            <a:r>
              <a:rPr lang="pt-BR" sz="1200" kern="1200" dirty="0" err="1" smtClean="0">
                <a:solidFill>
                  <a:schemeClr val="tx1"/>
                </a:solidFill>
                <a:effectLst/>
                <a:latin typeface="+mn-lt"/>
                <a:ea typeface="+mn-ea"/>
                <a:cs typeface="+mn-cs"/>
              </a:rPr>
              <a:t>pré</a:t>
            </a:r>
            <a:r>
              <a:rPr lang="pt-BR" sz="1200" kern="1200" dirty="0" smtClean="0">
                <a:solidFill>
                  <a:schemeClr val="tx1"/>
                </a:solidFill>
                <a:effectLst/>
                <a:latin typeface="+mn-lt"/>
                <a:ea typeface="+mn-ea"/>
                <a:cs typeface="+mn-cs"/>
              </a:rPr>
              <a:t> e pós tratamento para então avaliar a eficiência resultante do sistema de tratamento de efluentes.</a:t>
            </a:r>
          </a:p>
          <a:p>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6</a:t>
            </a:fld>
            <a:endParaRPr lang="pt-BR"/>
          </a:p>
        </p:txBody>
      </p:sp>
    </p:spTree>
    <p:extLst>
      <p:ext uri="{BB962C8B-B14F-4D97-AF65-F5344CB8AC3E}">
        <p14:creationId xmlns:p14="http://schemas.microsoft.com/office/powerpoint/2010/main" val="1308268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Objetiva-se, portanto, verificar a sua eficiência e, de forma mais específica, descrever o funcionamento do sistema, realizar análises laboratoriais através da coleta de amostras do efluente, considerando-se os parâmetros globais de tratamento de esgoto, comparar os resultados, suas diferenças/variações, no </a:t>
            </a:r>
            <a:r>
              <a:rPr lang="pt-BR" sz="1200" kern="1200" dirty="0" err="1" smtClean="0">
                <a:solidFill>
                  <a:schemeClr val="tx1"/>
                </a:solidFill>
                <a:effectLst/>
                <a:latin typeface="+mn-lt"/>
                <a:ea typeface="+mn-ea"/>
                <a:cs typeface="+mn-cs"/>
              </a:rPr>
              <a:t>pré</a:t>
            </a:r>
            <a:r>
              <a:rPr lang="pt-BR" sz="1200" kern="1200" dirty="0" smtClean="0">
                <a:solidFill>
                  <a:schemeClr val="tx1"/>
                </a:solidFill>
                <a:effectLst/>
                <a:latin typeface="+mn-lt"/>
                <a:ea typeface="+mn-ea"/>
                <a:cs typeface="+mn-cs"/>
              </a:rPr>
              <a:t> e pós tratamento para então avaliar a eficiência resultante do sistema de tratamento de efluentes.</a:t>
            </a:r>
          </a:p>
          <a:p>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7</a:t>
            </a:fld>
            <a:endParaRPr lang="pt-BR"/>
          </a:p>
        </p:txBody>
      </p:sp>
    </p:spTree>
    <p:extLst>
      <p:ext uri="{BB962C8B-B14F-4D97-AF65-F5344CB8AC3E}">
        <p14:creationId xmlns:p14="http://schemas.microsoft.com/office/powerpoint/2010/main" val="178908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No município de São Ludgero, a priorização dos trabalhos do Microbacias 2, respeitando os critérios do projeto, se deu especialmente em função das nascentes que abastecem o perímetro urbano, e do número de jovens nas comunidades rurais. Na época, já haviam sido instalados aproximadamente 150 kits do sistema de tratamento de esgoto individual, o mesmo utilizado para o atual projeto de 100% esgoto tratado (MUNICÍPIO DE SÃO LUDGERO, 2015).</a:t>
            </a:r>
            <a:r>
              <a:rPr lang="pt-BR" sz="1200" kern="1200" baseline="0" dirty="0" smtClean="0">
                <a:solidFill>
                  <a:schemeClr val="tx1"/>
                </a:solidFill>
                <a:effectLst/>
                <a:latin typeface="+mn-lt"/>
                <a:ea typeface="+mn-ea"/>
                <a:cs typeface="+mn-cs"/>
              </a:rPr>
              <a:t> </a:t>
            </a:r>
            <a:r>
              <a:rPr lang="pt-BR" sz="1200" kern="1200" dirty="0" smtClean="0">
                <a:solidFill>
                  <a:schemeClr val="tx1"/>
                </a:solidFill>
                <a:effectLst/>
                <a:latin typeface="+mn-lt"/>
                <a:ea typeface="+mn-ea"/>
                <a:cs typeface="+mn-cs"/>
              </a:rPr>
              <a:t>De acordo com a Prefeitura Municipal de São Ludgero (MUNICÍPIO DE SÃO LUDGERO, 2015), o projeto São Ludgero 100% esgoto sanitário tratado foi lançado oficialmente no dia 2 de junho de 2015 em uma cerimônia no Auditório do SAMAE do município com data de conclusão prevista para o final do ano de 2016. Possui o ambicioso objetivo de oportunizar o tratamento do esgoto doméstico para todas as famílias dos perímetros urbano e rural, tornando-se o primeiro município do Brasil a atingir 100% esgoto sanitário tratado. Foi desenvolvido pela Administração Municipal em parceria com o SAMAE e a Epagri, e para área urbana, necessitou da liberação para construção de rede de esgotos em loteamentos clandestinos ou irregulares e uma revisão completa nas residências e estabelecimentos que já possuem ligação de esgoto (MUNICÍPIO DE SÃO LUDGERO, 2016). Em paralelo a este trabalho, nas propriedades rurais, foram instalados gratuitamente kits do sistema individual, desenvolvido exclusivamente para a realidade do município, onde as famílias, em contrapartida, devem assumir compromisso de realizar uma limpeza a cada três anos.</a:t>
            </a:r>
          </a:p>
          <a:p>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8</a:t>
            </a:fld>
            <a:endParaRPr lang="pt-BR"/>
          </a:p>
        </p:txBody>
      </p:sp>
    </p:spTree>
    <p:extLst>
      <p:ext uri="{BB962C8B-B14F-4D97-AF65-F5344CB8AC3E}">
        <p14:creationId xmlns:p14="http://schemas.microsoft.com/office/powerpoint/2010/main" val="135100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No município de São Ludgero, a priorização dos trabalhos do Microbacias 2, respeitando os critérios do projeto, se deu especialmente em função das nascentes que abastecem o perímetro urbano, e do número de jovens nas comunidades rurais. Na época, já haviam sido instalados aproximadamente 150 kits do sistema de tratamento de esgoto individual, o mesmo utilizado para o atual projeto de 100% esgoto tratado (MUNICÍPIO DE SÃO LUDGERO, 2015).</a:t>
            </a:r>
            <a:r>
              <a:rPr lang="pt-BR" sz="1200" kern="1200" baseline="0" dirty="0" smtClean="0">
                <a:solidFill>
                  <a:schemeClr val="tx1"/>
                </a:solidFill>
                <a:effectLst/>
                <a:latin typeface="+mn-lt"/>
                <a:ea typeface="+mn-ea"/>
                <a:cs typeface="+mn-cs"/>
              </a:rPr>
              <a:t> </a:t>
            </a:r>
            <a:r>
              <a:rPr lang="pt-BR" sz="1200" kern="1200" dirty="0" smtClean="0">
                <a:solidFill>
                  <a:schemeClr val="tx1"/>
                </a:solidFill>
                <a:effectLst/>
                <a:latin typeface="+mn-lt"/>
                <a:ea typeface="+mn-ea"/>
                <a:cs typeface="+mn-cs"/>
              </a:rPr>
              <a:t>De acordo com a Prefeitura Municipal de São Ludgero (MUNICÍPIO DE SÃO LUDGERO, 2015), o projeto São Ludgero 100% esgoto sanitário tratado foi lançado oficialmente no dia 2 de junho de 2015 em uma cerimônia no Auditório do SAMAE do município com data de conclusão prevista para o final do ano de 2016. Possui o ambicioso objetivo de oportunizar o tratamento do esgoto doméstico para todas as famílias dos perímetros urbano e rural, tornando-se o primeiro município do Brasil a atingir 100% esgoto sanitário tratado. Foi desenvolvido pela Administração Municipal em parceria com o SAMAE e a Epagri, e para área urbana, necessitou da liberação para construção de rede de esgotos em loteamentos clandestinos ou irregulares e uma revisão completa nas residências e estabelecimentos que já possuem ligação de esgoto (MUNICÍPIO DE SÃO LUDGERO, 2016). Em paralelo a este trabalho, nas propriedades rurais, foram instalados gratuitamente kits do sistema individual, desenvolvido exclusivamente para a realidade do município, onde as famílias, em contrapartida, devem assumir compromisso de realizar uma limpeza a cada três anos.</a:t>
            </a:r>
          </a:p>
          <a:p>
            <a:endParaRPr lang="pt-BR" dirty="0"/>
          </a:p>
        </p:txBody>
      </p:sp>
      <p:sp>
        <p:nvSpPr>
          <p:cNvPr id="4" name="Espaço Reservado para Número de Slide 3"/>
          <p:cNvSpPr>
            <a:spLocks noGrp="1"/>
          </p:cNvSpPr>
          <p:nvPr>
            <p:ph type="sldNum" sz="quarter" idx="10"/>
          </p:nvPr>
        </p:nvSpPr>
        <p:spPr/>
        <p:txBody>
          <a:bodyPr/>
          <a:lstStyle/>
          <a:p>
            <a:fld id="{8B0290D1-11F6-442E-A07C-1BF965C5F5AF}" type="slidenum">
              <a:rPr lang="pt-BR" smtClean="0"/>
              <a:t>9</a:t>
            </a:fld>
            <a:endParaRPr lang="pt-BR"/>
          </a:p>
        </p:txBody>
      </p:sp>
    </p:spTree>
    <p:extLst>
      <p:ext uri="{BB962C8B-B14F-4D97-AF65-F5344CB8AC3E}">
        <p14:creationId xmlns:p14="http://schemas.microsoft.com/office/powerpoint/2010/main" val="236794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8A3B152-0903-470F-B239-AAE637C1E591}" type="datetimeFigureOut">
              <a:rPr lang="pt-BR" smtClean="0"/>
              <a:t>26/05/2018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8862C5-1C4C-49B4-917D-10BE5FAB9C07}" type="slidenum">
              <a:rPr lang="pt-BR" smtClean="0"/>
              <a:t>‹nº›</a:t>
            </a:fld>
            <a:endParaRPr lang="pt-BR"/>
          </a:p>
        </p:txBody>
      </p:sp>
    </p:spTree>
    <p:extLst>
      <p:ext uri="{BB962C8B-B14F-4D97-AF65-F5344CB8AC3E}">
        <p14:creationId xmlns:p14="http://schemas.microsoft.com/office/powerpoint/2010/main" val="318008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8A3B152-0903-470F-B239-AAE637C1E591}" type="datetimeFigureOut">
              <a:rPr lang="pt-BR" smtClean="0"/>
              <a:t>26/05/2018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8862C5-1C4C-49B4-917D-10BE5FAB9C07}" type="slidenum">
              <a:rPr lang="pt-BR" smtClean="0"/>
              <a:t>‹nº›</a:t>
            </a:fld>
            <a:endParaRPr lang="pt-BR"/>
          </a:p>
        </p:txBody>
      </p:sp>
    </p:spTree>
    <p:extLst>
      <p:ext uri="{BB962C8B-B14F-4D97-AF65-F5344CB8AC3E}">
        <p14:creationId xmlns:p14="http://schemas.microsoft.com/office/powerpoint/2010/main" val="97643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8A3B152-0903-470F-B239-AAE637C1E591}" type="datetimeFigureOut">
              <a:rPr lang="pt-BR" smtClean="0"/>
              <a:t>26/05/2018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8862C5-1C4C-49B4-917D-10BE5FAB9C07}" type="slidenum">
              <a:rPr lang="pt-BR" smtClean="0"/>
              <a:t>‹nº›</a:t>
            </a:fld>
            <a:endParaRPr lang="pt-BR"/>
          </a:p>
        </p:txBody>
      </p:sp>
    </p:spTree>
    <p:extLst>
      <p:ext uri="{BB962C8B-B14F-4D97-AF65-F5344CB8AC3E}">
        <p14:creationId xmlns:p14="http://schemas.microsoft.com/office/powerpoint/2010/main" val="355006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8A3B152-0903-470F-B239-AAE637C1E591}" type="datetimeFigureOut">
              <a:rPr lang="pt-BR" smtClean="0"/>
              <a:t>26/05/2018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8862C5-1C4C-49B4-917D-10BE5FAB9C07}" type="slidenum">
              <a:rPr lang="pt-BR" smtClean="0"/>
              <a:t>‹nº›</a:t>
            </a:fld>
            <a:endParaRPr lang="pt-BR"/>
          </a:p>
        </p:txBody>
      </p:sp>
    </p:spTree>
    <p:extLst>
      <p:ext uri="{BB962C8B-B14F-4D97-AF65-F5344CB8AC3E}">
        <p14:creationId xmlns:p14="http://schemas.microsoft.com/office/powerpoint/2010/main" val="145671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B8A3B152-0903-470F-B239-AAE637C1E591}" type="datetimeFigureOut">
              <a:rPr lang="pt-BR" smtClean="0"/>
              <a:t>26/05/2018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8862C5-1C4C-49B4-917D-10BE5FAB9C07}" type="slidenum">
              <a:rPr lang="pt-BR" smtClean="0"/>
              <a:t>‹nº›</a:t>
            </a:fld>
            <a:endParaRPr lang="pt-BR"/>
          </a:p>
        </p:txBody>
      </p:sp>
    </p:spTree>
    <p:extLst>
      <p:ext uri="{BB962C8B-B14F-4D97-AF65-F5344CB8AC3E}">
        <p14:creationId xmlns:p14="http://schemas.microsoft.com/office/powerpoint/2010/main" val="90276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8A3B152-0903-470F-B239-AAE637C1E591}" type="datetimeFigureOut">
              <a:rPr lang="pt-BR" smtClean="0"/>
              <a:t>26/05/2018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8862C5-1C4C-49B4-917D-10BE5FAB9C07}" type="slidenum">
              <a:rPr lang="pt-BR" smtClean="0"/>
              <a:t>‹nº›</a:t>
            </a:fld>
            <a:endParaRPr lang="pt-BR"/>
          </a:p>
        </p:txBody>
      </p:sp>
    </p:spTree>
    <p:extLst>
      <p:ext uri="{BB962C8B-B14F-4D97-AF65-F5344CB8AC3E}">
        <p14:creationId xmlns:p14="http://schemas.microsoft.com/office/powerpoint/2010/main" val="193798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8A3B152-0903-470F-B239-AAE637C1E591}" type="datetimeFigureOut">
              <a:rPr lang="pt-BR" smtClean="0"/>
              <a:t>26/05/2018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E8862C5-1C4C-49B4-917D-10BE5FAB9C07}" type="slidenum">
              <a:rPr lang="pt-BR" smtClean="0"/>
              <a:t>‹nº›</a:t>
            </a:fld>
            <a:endParaRPr lang="pt-BR"/>
          </a:p>
        </p:txBody>
      </p:sp>
    </p:spTree>
    <p:extLst>
      <p:ext uri="{BB962C8B-B14F-4D97-AF65-F5344CB8AC3E}">
        <p14:creationId xmlns:p14="http://schemas.microsoft.com/office/powerpoint/2010/main" val="240775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8A3B152-0903-470F-B239-AAE637C1E591}" type="datetimeFigureOut">
              <a:rPr lang="pt-BR" smtClean="0"/>
              <a:t>26/05/2018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E8862C5-1C4C-49B4-917D-10BE5FAB9C07}" type="slidenum">
              <a:rPr lang="pt-BR" smtClean="0"/>
              <a:t>‹nº›</a:t>
            </a:fld>
            <a:endParaRPr lang="pt-BR"/>
          </a:p>
        </p:txBody>
      </p:sp>
    </p:spTree>
    <p:extLst>
      <p:ext uri="{BB962C8B-B14F-4D97-AF65-F5344CB8AC3E}">
        <p14:creationId xmlns:p14="http://schemas.microsoft.com/office/powerpoint/2010/main" val="163238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8A3B152-0903-470F-B239-AAE637C1E591}" type="datetimeFigureOut">
              <a:rPr lang="pt-BR" smtClean="0"/>
              <a:t>26/05/2018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8862C5-1C4C-49B4-917D-10BE5FAB9C07}" type="slidenum">
              <a:rPr lang="pt-BR" smtClean="0"/>
              <a:t>‹nº›</a:t>
            </a:fld>
            <a:endParaRPr lang="pt-BR"/>
          </a:p>
        </p:txBody>
      </p:sp>
    </p:spTree>
    <p:extLst>
      <p:ext uri="{BB962C8B-B14F-4D97-AF65-F5344CB8AC3E}">
        <p14:creationId xmlns:p14="http://schemas.microsoft.com/office/powerpoint/2010/main" val="260225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B8A3B152-0903-470F-B239-AAE637C1E591}" type="datetimeFigureOut">
              <a:rPr lang="pt-BR" smtClean="0"/>
              <a:t>26/05/2018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8862C5-1C4C-49B4-917D-10BE5FAB9C07}" type="slidenum">
              <a:rPr lang="pt-BR" smtClean="0"/>
              <a:t>‹nº›</a:t>
            </a:fld>
            <a:endParaRPr lang="pt-BR"/>
          </a:p>
        </p:txBody>
      </p:sp>
    </p:spTree>
    <p:extLst>
      <p:ext uri="{BB962C8B-B14F-4D97-AF65-F5344CB8AC3E}">
        <p14:creationId xmlns:p14="http://schemas.microsoft.com/office/powerpoint/2010/main" val="309257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B8A3B152-0903-470F-B239-AAE637C1E591}" type="datetimeFigureOut">
              <a:rPr lang="pt-BR" smtClean="0"/>
              <a:t>26/05/2018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8862C5-1C4C-49B4-917D-10BE5FAB9C07}" type="slidenum">
              <a:rPr lang="pt-BR" smtClean="0"/>
              <a:t>‹nº›</a:t>
            </a:fld>
            <a:endParaRPr lang="pt-BR"/>
          </a:p>
        </p:txBody>
      </p:sp>
    </p:spTree>
    <p:extLst>
      <p:ext uri="{BB962C8B-B14F-4D97-AF65-F5344CB8AC3E}">
        <p14:creationId xmlns:p14="http://schemas.microsoft.com/office/powerpoint/2010/main" val="348800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3B152-0903-470F-B239-AAE637C1E591}" type="datetimeFigureOut">
              <a:rPr lang="pt-BR" smtClean="0"/>
              <a:t>26/05/2018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862C5-1C4C-49B4-917D-10BE5FAB9C07}"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3008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701" y="0"/>
            <a:ext cx="2325299" cy="892069"/>
          </a:xfrm>
          <a:prstGeom prst="rect">
            <a:avLst/>
          </a:prstGeom>
        </p:spPr>
      </p:pic>
      <p:sp>
        <p:nvSpPr>
          <p:cNvPr id="2" name="Título 1"/>
          <p:cNvSpPr>
            <a:spLocks noGrp="1"/>
          </p:cNvSpPr>
          <p:nvPr>
            <p:ph type="ctrTitle"/>
          </p:nvPr>
        </p:nvSpPr>
        <p:spPr>
          <a:xfrm>
            <a:off x="225391" y="1125371"/>
            <a:ext cx="8693212" cy="2547354"/>
          </a:xfrm>
        </p:spPr>
        <p:txBody>
          <a:bodyPr anchor="ctr">
            <a:noAutofit/>
          </a:bodyPr>
          <a:lstStyle/>
          <a:p>
            <a:r>
              <a:rPr lang="pt-BR" sz="3200" b="1" dirty="0"/>
              <a:t>EFICIÊNCIA DOS SISTEMAS INDIVIDUAIS DE TRATAMENTO DE EFLUENTES DOMÉSTICOS IMPLANTADOS NA ÁREA RURAL DO MUNICÍPIO DE SÃO LUDGERO – SC </a:t>
            </a:r>
            <a:endParaRPr lang="pt-BR" sz="2000" b="1" dirty="0"/>
          </a:p>
        </p:txBody>
      </p:sp>
      <p:sp>
        <p:nvSpPr>
          <p:cNvPr id="3" name="Subtítulo 2"/>
          <p:cNvSpPr>
            <a:spLocks noGrp="1"/>
          </p:cNvSpPr>
          <p:nvPr>
            <p:ph type="subTitle" idx="1"/>
          </p:nvPr>
        </p:nvSpPr>
        <p:spPr>
          <a:xfrm>
            <a:off x="-1" y="3861639"/>
            <a:ext cx="9143999" cy="1217231"/>
          </a:xfrm>
        </p:spPr>
        <p:txBody>
          <a:bodyPr>
            <a:noAutofit/>
          </a:bodyPr>
          <a:lstStyle/>
          <a:p>
            <a:r>
              <a:rPr lang="pt-BR" sz="3600" dirty="0" smtClean="0">
                <a:solidFill>
                  <a:schemeClr val="tx1"/>
                </a:solidFill>
              </a:rPr>
              <a:t>Elton Peters</a:t>
            </a:r>
          </a:p>
          <a:p>
            <a:r>
              <a:rPr lang="en-US" sz="2400" dirty="0" err="1" smtClean="0">
                <a:solidFill>
                  <a:schemeClr val="tx1"/>
                </a:solidFill>
              </a:rPr>
              <a:t>Engenheiro</a:t>
            </a:r>
            <a:r>
              <a:rPr lang="en-US" sz="2400" dirty="0" smtClean="0">
                <a:solidFill>
                  <a:schemeClr val="tx1"/>
                </a:solidFill>
              </a:rPr>
              <a:t> </a:t>
            </a:r>
            <a:r>
              <a:rPr lang="en-US" sz="2400" dirty="0" err="1" smtClean="0">
                <a:solidFill>
                  <a:schemeClr val="tx1"/>
                </a:solidFill>
              </a:rPr>
              <a:t>Ambiental</a:t>
            </a:r>
            <a:r>
              <a:rPr lang="en-US" sz="2400" dirty="0" smtClean="0">
                <a:solidFill>
                  <a:schemeClr val="tx1"/>
                </a:solidFill>
              </a:rPr>
              <a:t> e </a:t>
            </a:r>
            <a:r>
              <a:rPr lang="en-US" sz="2400" dirty="0" err="1" smtClean="0">
                <a:solidFill>
                  <a:schemeClr val="tx1"/>
                </a:solidFill>
              </a:rPr>
              <a:t>Sanitarista</a:t>
            </a:r>
            <a:r>
              <a:rPr lang="en-US" sz="2400" dirty="0" smtClean="0">
                <a:solidFill>
                  <a:schemeClr val="tx1"/>
                </a:solidFill>
              </a:rPr>
              <a:t> – UNIBAVE/SC</a:t>
            </a:r>
            <a:endParaRPr lang="pt-BR" sz="2400" dirty="0">
              <a:solidFill>
                <a:schemeClr val="tx1"/>
              </a:solidFill>
            </a:endParaRPr>
          </a:p>
        </p:txBody>
      </p:sp>
    </p:spTree>
    <p:extLst>
      <p:ext uri="{BB962C8B-B14F-4D97-AF65-F5344CB8AC3E}">
        <p14:creationId xmlns:p14="http://schemas.microsoft.com/office/powerpoint/2010/main" val="1602857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347403" y="184465"/>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Metodologia</a:t>
            </a:r>
            <a:endParaRPr lang="pt-BR" sz="3200" b="1" dirty="0">
              <a:latin typeface="+mn-lt"/>
            </a:endParaRPr>
          </a:p>
        </p:txBody>
      </p:sp>
      <p:sp>
        <p:nvSpPr>
          <p:cNvPr id="14" name="CaixaDeTexto 13"/>
          <p:cNvSpPr txBox="1"/>
          <p:nvPr/>
        </p:nvSpPr>
        <p:spPr>
          <a:xfrm>
            <a:off x="405846" y="732380"/>
            <a:ext cx="8468651" cy="523220"/>
          </a:xfrm>
          <a:prstGeom prst="rect">
            <a:avLst/>
          </a:prstGeom>
          <a:noFill/>
        </p:spPr>
        <p:txBody>
          <a:bodyPr wrap="square" rtlCol="0">
            <a:spAutoFit/>
          </a:bodyPr>
          <a:lstStyle/>
          <a:p>
            <a:r>
              <a:rPr lang="en-US" sz="2800" b="1" dirty="0" err="1" smtClean="0"/>
              <a:t>Área</a:t>
            </a:r>
            <a:r>
              <a:rPr lang="en-US" sz="2800" b="1" dirty="0" smtClean="0"/>
              <a:t> de </a:t>
            </a:r>
            <a:r>
              <a:rPr lang="en-US" sz="2800" b="1" dirty="0" err="1" smtClean="0"/>
              <a:t>estudo</a:t>
            </a:r>
            <a:endParaRPr lang="en-US" sz="2800" b="1" dirty="0" smtClean="0"/>
          </a:p>
        </p:txBody>
      </p:sp>
      <p:sp>
        <p:nvSpPr>
          <p:cNvPr id="5" name="Rectangle 6"/>
          <p:cNvSpPr>
            <a:spLocks noChangeArrowheads="1"/>
          </p:cNvSpPr>
          <p:nvPr/>
        </p:nvSpPr>
        <p:spPr bwMode="auto">
          <a:xfrm>
            <a:off x="208066" y="5132513"/>
            <a:ext cx="60563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Fonte:</a:t>
            </a:r>
            <a:r>
              <a:rPr kumimoji="0" lang="pt-BR" altLang="pt-B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Adaptado de</a:t>
            </a:r>
            <a:r>
              <a:rPr kumimoji="0" lang="pt-BR" altLang="pt-B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IBGE, 2010.</a:t>
            </a:r>
            <a:r>
              <a:rPr kumimoji="0" lang="pt-BR" altLang="pt-BR" sz="1600" b="0" i="0" u="none" strike="noStrike" cap="none" normalizeH="0" baseline="0" dirty="0" smtClean="0">
                <a:ln>
                  <a:noFill/>
                </a:ln>
                <a:solidFill>
                  <a:schemeClr val="tx1"/>
                </a:solidFill>
                <a:effectLst/>
              </a:rPr>
              <a:t> </a:t>
            </a:r>
            <a:endParaRPr kumimoji="0" lang="pt-BR" altLang="pt-BR" sz="1600" b="0" i="0" u="none" strike="noStrike" cap="none" normalizeH="0" baseline="0" dirty="0" smtClean="0">
              <a:ln>
                <a:noFill/>
              </a:ln>
              <a:solidFill>
                <a:schemeClr val="tx1"/>
              </a:solidFill>
              <a:effectLst/>
              <a:latin typeface="Arial" panose="020B0604020202020204" pitchFamily="34" charset="0"/>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013" y="1255600"/>
            <a:ext cx="6389430" cy="3876913"/>
          </a:xfrm>
          <a:prstGeom prst="rect">
            <a:avLst/>
          </a:prstGeom>
        </p:spPr>
      </p:pic>
    </p:spTree>
    <p:extLst>
      <p:ext uri="{BB962C8B-B14F-4D97-AF65-F5344CB8AC3E}">
        <p14:creationId xmlns:p14="http://schemas.microsoft.com/office/powerpoint/2010/main" val="1449758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42" y="0"/>
            <a:ext cx="9160042" cy="5512506"/>
          </a:xfrm>
        </p:spPr>
      </p:pic>
      <p:sp>
        <p:nvSpPr>
          <p:cNvPr id="5" name="Rectangle 6"/>
          <p:cNvSpPr>
            <a:spLocks noChangeArrowheads="1"/>
          </p:cNvSpPr>
          <p:nvPr/>
        </p:nvSpPr>
        <p:spPr bwMode="auto">
          <a:xfrm>
            <a:off x="-16042" y="5241618"/>
            <a:ext cx="4973053" cy="307777"/>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Fonte:</a:t>
            </a:r>
            <a:r>
              <a:rPr kumimoji="0" lang="pt-BR" altLang="pt-B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4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Sustentare</a:t>
            </a:r>
            <a:r>
              <a:rPr kumimoji="0" lang="pt-BR" altLang="pt-B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Engenharia e Soluções Ambientais, 2018.</a:t>
            </a:r>
            <a:r>
              <a:rPr kumimoji="0" lang="pt-BR" altLang="pt-BR" sz="1400" b="0" i="0" u="none" strike="noStrike" cap="none" normalizeH="0" baseline="0" dirty="0" smtClean="0">
                <a:ln>
                  <a:noFill/>
                </a:ln>
                <a:solidFill>
                  <a:schemeClr val="tx1"/>
                </a:solidFill>
                <a:effectLst/>
              </a:rPr>
              <a:t> </a:t>
            </a:r>
            <a:endParaRPr kumimoji="0" lang="pt-BR" altLang="pt-BR" sz="1400" b="0" i="0" u="none" strike="noStrike" cap="none" normalizeH="0" baseline="0" dirty="0" smtClean="0">
              <a:ln>
                <a:noFill/>
              </a:ln>
              <a:solidFill>
                <a:schemeClr val="tx1"/>
              </a:solidFill>
              <a:effectLst/>
              <a:latin typeface="Arial" panose="020B0604020202020204" pitchFamily="34" charset="0"/>
            </a:endParaRPr>
          </a:p>
        </p:txBody>
      </p:sp>
      <p:sp>
        <p:nvSpPr>
          <p:cNvPr id="6" name="CaixaDeTexto 5"/>
          <p:cNvSpPr txBox="1"/>
          <p:nvPr/>
        </p:nvSpPr>
        <p:spPr>
          <a:xfrm>
            <a:off x="329653" y="251117"/>
            <a:ext cx="8468651" cy="523220"/>
          </a:xfrm>
          <a:prstGeom prst="rect">
            <a:avLst/>
          </a:prstGeom>
          <a:noFill/>
        </p:spPr>
        <p:txBody>
          <a:bodyPr wrap="square" rtlCol="0">
            <a:spAutoFit/>
          </a:bodyPr>
          <a:lstStyle/>
          <a:p>
            <a:r>
              <a:rPr lang="en-US" sz="2800" b="1" dirty="0" err="1" smtClean="0"/>
              <a:t>Município</a:t>
            </a:r>
            <a:r>
              <a:rPr lang="en-US" sz="2800" b="1" dirty="0" smtClean="0"/>
              <a:t> de São Ludgero - SC</a:t>
            </a:r>
          </a:p>
        </p:txBody>
      </p:sp>
    </p:spTree>
    <p:extLst>
      <p:ext uri="{BB962C8B-B14F-4D97-AF65-F5344CB8AC3E}">
        <p14:creationId xmlns:p14="http://schemas.microsoft.com/office/powerpoint/2010/main" val="2750085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347403" y="184465"/>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Metodologia</a:t>
            </a:r>
            <a:endParaRPr lang="pt-BR" sz="3200" b="1" dirty="0">
              <a:latin typeface="+mn-lt"/>
            </a:endParaRPr>
          </a:p>
        </p:txBody>
      </p:sp>
      <p:sp>
        <p:nvSpPr>
          <p:cNvPr id="14" name="CaixaDeTexto 13"/>
          <p:cNvSpPr txBox="1"/>
          <p:nvPr/>
        </p:nvSpPr>
        <p:spPr>
          <a:xfrm>
            <a:off x="405846" y="732380"/>
            <a:ext cx="8468651" cy="523220"/>
          </a:xfrm>
          <a:prstGeom prst="rect">
            <a:avLst/>
          </a:prstGeom>
          <a:noFill/>
        </p:spPr>
        <p:txBody>
          <a:bodyPr wrap="square" rtlCol="0">
            <a:spAutoFit/>
          </a:bodyPr>
          <a:lstStyle/>
          <a:p>
            <a:r>
              <a:rPr lang="en-US" sz="2800" b="1" dirty="0" err="1" smtClean="0"/>
              <a:t>Área</a:t>
            </a:r>
            <a:r>
              <a:rPr lang="en-US" sz="2800" b="1" dirty="0" smtClean="0"/>
              <a:t> de </a:t>
            </a:r>
            <a:r>
              <a:rPr lang="en-US" sz="2800" b="1" dirty="0" err="1" smtClean="0"/>
              <a:t>estudo</a:t>
            </a:r>
            <a:endParaRPr lang="en-US" sz="2800" b="1" dirty="0" smtClean="0"/>
          </a:p>
        </p:txBody>
      </p:sp>
      <p:sp>
        <p:nvSpPr>
          <p:cNvPr id="4" name="Rectangle 5"/>
          <p:cNvSpPr>
            <a:spLocks noChangeArrowheads="1"/>
          </p:cNvSpPr>
          <p:nvPr/>
        </p:nvSpPr>
        <p:spPr bwMode="auto">
          <a:xfrm>
            <a:off x="208066" y="1203641"/>
            <a:ext cx="7907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Figura 2 – </a:t>
            </a:r>
            <a:r>
              <a:rPr kumimoji="0" lang="pt-BR" altLang="pt-BR"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Localização dos pontos de amostragem</a:t>
            </a:r>
            <a:endParaRPr kumimoji="0" lang="pt-BR" altLang="pt-BR" sz="3600" b="0" i="0" u="none" strike="noStrike" cap="none" normalizeH="0" baseline="0" dirty="0" smtClean="0">
              <a:ln>
                <a:noFill/>
              </a:ln>
              <a:solidFill>
                <a:schemeClr val="tx1"/>
              </a:solidFill>
              <a:effectLst/>
            </a:endParaRPr>
          </a:p>
        </p:txBody>
      </p:sp>
      <p:pic>
        <p:nvPicPr>
          <p:cNvPr id="1028" name="Imagem 6" descr="Capturar4.P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375" y="1632596"/>
            <a:ext cx="5165997" cy="33633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208066" y="5020219"/>
            <a:ext cx="60563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Fonte:</a:t>
            </a:r>
            <a:r>
              <a:rPr kumimoji="0" lang="pt-BR" altLang="pt-B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Adaptado de</a:t>
            </a:r>
            <a:r>
              <a:rPr kumimoji="0" lang="pt-BR" altLang="pt-B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IBGE, 2010.</a:t>
            </a:r>
            <a:r>
              <a:rPr kumimoji="0" lang="pt-BR" altLang="pt-BR" sz="1600" b="0" i="0" u="none" strike="noStrike" cap="none" normalizeH="0" baseline="0" dirty="0" smtClean="0">
                <a:ln>
                  <a:noFill/>
                </a:ln>
                <a:solidFill>
                  <a:schemeClr val="tx1"/>
                </a:solidFill>
                <a:effectLst/>
              </a:rPr>
              <a:t> </a:t>
            </a:r>
            <a:endParaRPr kumimoji="0" lang="pt-BR" altLang="pt-BR"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2603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p:cNvSpPr txBox="1"/>
          <p:nvPr/>
        </p:nvSpPr>
        <p:spPr>
          <a:xfrm>
            <a:off x="283234" y="975759"/>
            <a:ext cx="8468651"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err="1" smtClean="0"/>
              <a:t>Coletas</a:t>
            </a:r>
            <a:r>
              <a:rPr lang="en-US" sz="2800" dirty="0" smtClean="0"/>
              <a:t> </a:t>
            </a:r>
            <a:r>
              <a:rPr lang="en-US" sz="2800" dirty="0" err="1" smtClean="0"/>
              <a:t>realizadas</a:t>
            </a:r>
            <a:r>
              <a:rPr lang="en-US" sz="2800" dirty="0" smtClean="0"/>
              <a:t> </a:t>
            </a:r>
            <a:r>
              <a:rPr lang="en-US" sz="2800" dirty="0" err="1" smtClean="0"/>
              <a:t>através</a:t>
            </a:r>
            <a:r>
              <a:rPr lang="en-US" sz="2800" dirty="0" smtClean="0"/>
              <a:t> dos </a:t>
            </a:r>
            <a:r>
              <a:rPr lang="en-US" sz="2800" dirty="0" err="1" smtClean="0"/>
              <a:t>pontos</a:t>
            </a:r>
            <a:r>
              <a:rPr lang="en-US" sz="2800" dirty="0" smtClean="0"/>
              <a:t> de </a:t>
            </a:r>
            <a:r>
              <a:rPr lang="en-US" sz="2800" dirty="0" err="1" smtClean="0"/>
              <a:t>visita</a:t>
            </a:r>
            <a:r>
              <a:rPr lang="en-US" sz="2800" dirty="0" smtClean="0"/>
              <a:t> e </a:t>
            </a:r>
            <a:r>
              <a:rPr lang="en-US" sz="2800" dirty="0" err="1" smtClean="0"/>
              <a:t>saída</a:t>
            </a:r>
            <a:r>
              <a:rPr lang="en-US" sz="2800" dirty="0" smtClean="0"/>
              <a:t> do </a:t>
            </a:r>
            <a:r>
              <a:rPr lang="en-US" sz="2800" dirty="0" err="1"/>
              <a:t>s</a:t>
            </a:r>
            <a:r>
              <a:rPr lang="en-US" sz="2800" dirty="0" err="1" smtClean="0"/>
              <a:t>istema</a:t>
            </a:r>
            <a:r>
              <a:rPr lang="en-US" sz="2800" dirty="0" smtClean="0"/>
              <a:t>: </a:t>
            </a:r>
            <a:r>
              <a:rPr lang="en-US" sz="2800" dirty="0" err="1" smtClean="0"/>
              <a:t>bruto</a:t>
            </a:r>
            <a:r>
              <a:rPr lang="en-US" sz="2800" dirty="0" smtClean="0"/>
              <a:t>, </a:t>
            </a:r>
            <a:r>
              <a:rPr lang="en-US" sz="2800" dirty="0" err="1" smtClean="0"/>
              <a:t>saída</a:t>
            </a:r>
            <a:r>
              <a:rPr lang="en-US" sz="2800" dirty="0" smtClean="0"/>
              <a:t> do </a:t>
            </a:r>
            <a:r>
              <a:rPr lang="en-US" sz="2800" dirty="0" err="1" smtClean="0"/>
              <a:t>reator</a:t>
            </a:r>
            <a:r>
              <a:rPr lang="en-US" sz="2800" dirty="0" smtClean="0"/>
              <a:t> e </a:t>
            </a:r>
            <a:r>
              <a:rPr lang="en-US" sz="2800" dirty="0" err="1" smtClean="0"/>
              <a:t>saída</a:t>
            </a:r>
            <a:r>
              <a:rPr lang="en-US" sz="2800" dirty="0" smtClean="0"/>
              <a:t> do </a:t>
            </a:r>
            <a:r>
              <a:rPr lang="en-US" sz="2800" dirty="0" err="1" smtClean="0"/>
              <a:t>filtro</a:t>
            </a:r>
            <a:r>
              <a:rPr lang="en-US" sz="2800" dirty="0" smtClean="0"/>
              <a:t>;</a:t>
            </a:r>
          </a:p>
          <a:p>
            <a:pPr marL="285750" indent="-285750">
              <a:buFont typeface="Arial" panose="020B0604020202020204" pitchFamily="34" charset="0"/>
              <a:buChar char="•"/>
            </a:pPr>
            <a:endParaRPr lang="en-US" sz="2800" dirty="0" smtClean="0"/>
          </a:p>
        </p:txBody>
      </p:sp>
      <p:pic>
        <p:nvPicPr>
          <p:cNvPr id="16" name="Imagem 11" descr="croqui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14" y="2360754"/>
            <a:ext cx="7095067" cy="27604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143897" y="5036262"/>
            <a:ext cx="78570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Fonte: Adaptado de Prefeitura Municipal (MUNIC</a:t>
            </a:r>
            <a:r>
              <a:rPr kumimoji="0" lang="pt-BR" altLang="pt-B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PIO DE SÃO LUDGERO, 2017).</a:t>
            </a:r>
            <a:endParaRPr kumimoji="0" lang="pt-BR" altLang="pt-BR" sz="2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2"/>
          <p:cNvSpPr>
            <a:spLocks noChangeArrowheads="1"/>
          </p:cNvSpPr>
          <p:nvPr/>
        </p:nvSpPr>
        <p:spPr bwMode="auto">
          <a:xfrm>
            <a:off x="143897" y="1982599"/>
            <a:ext cx="680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Figura 3 </a:t>
            </a:r>
            <a:r>
              <a:rPr kumimoji="0" lang="pt-BR" altLang="pt-BR"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pt-BR" altLang="pt-BR"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Pontos de coleta de amostras</a:t>
            </a:r>
            <a:endParaRPr kumimoji="0" lang="pt-BR" altLang="pt-BR" sz="3600" b="0" i="0" u="none" strike="noStrike" cap="none" normalizeH="0" baseline="0" dirty="0" smtClean="0">
              <a:ln>
                <a:noFill/>
              </a:ln>
              <a:solidFill>
                <a:schemeClr val="tx1"/>
              </a:solidFill>
              <a:effectLst/>
              <a:latin typeface="Arial" panose="020B0604020202020204" pitchFamily="34" charset="0"/>
            </a:endParaRPr>
          </a:p>
        </p:txBody>
      </p:sp>
      <p:sp>
        <p:nvSpPr>
          <p:cNvPr id="11" name="Título 1"/>
          <p:cNvSpPr txBox="1">
            <a:spLocks/>
          </p:cNvSpPr>
          <p:nvPr/>
        </p:nvSpPr>
        <p:spPr>
          <a:xfrm>
            <a:off x="283234" y="200508"/>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Metodologia</a:t>
            </a:r>
            <a:endParaRPr lang="pt-BR" sz="3200" b="1" dirty="0">
              <a:latin typeface="+mn-lt"/>
            </a:endParaRPr>
          </a:p>
        </p:txBody>
      </p:sp>
    </p:spTree>
    <p:extLst>
      <p:ext uri="{BB962C8B-B14F-4D97-AF65-F5344CB8AC3E}">
        <p14:creationId xmlns:p14="http://schemas.microsoft.com/office/powerpoint/2010/main" val="840637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315319" y="232591"/>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Metodologia</a:t>
            </a:r>
            <a:endParaRPr lang="pt-BR" sz="3200" b="1" dirty="0">
              <a:latin typeface="+mn-lt"/>
            </a:endParaRPr>
          </a:p>
        </p:txBody>
      </p:sp>
      <p:sp>
        <p:nvSpPr>
          <p:cNvPr id="5" name="Rectangle 6"/>
          <p:cNvSpPr>
            <a:spLocks noChangeArrowheads="1"/>
          </p:cNvSpPr>
          <p:nvPr/>
        </p:nvSpPr>
        <p:spPr bwMode="auto">
          <a:xfrm>
            <a:off x="175982" y="4967385"/>
            <a:ext cx="60563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Fonte:</a:t>
            </a:r>
            <a:r>
              <a:rPr kumimoji="0" lang="pt-BR" altLang="pt-B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Autor (2017).</a:t>
            </a:r>
            <a:r>
              <a:rPr kumimoji="0" lang="pt-BR" altLang="pt-BR" sz="1600" b="0" i="0" u="none" strike="noStrike" cap="none" normalizeH="0" baseline="0" dirty="0" smtClean="0">
                <a:ln>
                  <a:noFill/>
                </a:ln>
                <a:solidFill>
                  <a:schemeClr val="tx1"/>
                </a:solidFill>
                <a:effectLst/>
              </a:rPr>
              <a:t> </a:t>
            </a:r>
            <a:endParaRPr kumimoji="0" lang="pt-BR" altLang="pt-BR" sz="1600" b="0" i="0" u="none" strike="noStrike" cap="none" normalizeH="0" baseline="0" dirty="0" smtClean="0">
              <a:ln>
                <a:noFill/>
              </a:ln>
              <a:solidFill>
                <a:schemeClr val="tx1"/>
              </a:solidFill>
              <a:effectLst/>
              <a:latin typeface="Arial" panose="020B0604020202020204" pitchFamily="34" charset="0"/>
            </a:endParaRPr>
          </a:p>
        </p:txBody>
      </p:sp>
      <p:pic>
        <p:nvPicPr>
          <p:cNvPr id="13" name="Imagem 12" descr="C:\Users\User\Google Drive\Artigo - TCC\Fotos\IMG_3041.jpg"/>
          <p:cNvPicPr/>
          <p:nvPr/>
        </p:nvPicPr>
        <p:blipFill rotWithShape="1">
          <a:blip r:embed="rId3" cstate="print">
            <a:extLst>
              <a:ext uri="{28A0092B-C50C-407E-A947-70E740481C1C}">
                <a14:useLocalDpi xmlns:a14="http://schemas.microsoft.com/office/drawing/2010/main" val="0"/>
              </a:ext>
            </a:extLst>
          </a:blip>
          <a:srcRect l="-1" t="38890" r="20758"/>
          <a:stretch/>
        </p:blipFill>
        <p:spPr bwMode="auto">
          <a:xfrm rot="5400000">
            <a:off x="-157103" y="1923438"/>
            <a:ext cx="3702654" cy="2404533"/>
          </a:xfrm>
          <a:prstGeom prst="rect">
            <a:avLst/>
          </a:prstGeom>
          <a:noFill/>
          <a:ln>
            <a:noFill/>
          </a:ln>
          <a:extLst>
            <a:ext uri="{53640926-AAD7-44D8-BBD7-CCE9431645EC}">
              <a14:shadowObscured xmlns:a14="http://schemas.microsoft.com/office/drawing/2010/main"/>
            </a:ext>
          </a:extLst>
        </p:spPr>
      </p:pic>
      <p:pic>
        <p:nvPicPr>
          <p:cNvPr id="16" name="Imagem 15" descr="C:\Users\User\Google Drive\Artigo - TCC\Fotos\IMG_302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620864" y="1800180"/>
            <a:ext cx="3702653" cy="2647359"/>
          </a:xfrm>
          <a:prstGeom prst="rect">
            <a:avLst/>
          </a:prstGeom>
          <a:noFill/>
          <a:ln>
            <a:noFill/>
          </a:ln>
        </p:spPr>
      </p:pic>
      <p:pic>
        <p:nvPicPr>
          <p:cNvPr id="17" name="Imagem 16" descr="C:\Users\User\Google Drive\Artigo - TCC\Fotos\IMG_3037.jpg"/>
          <p:cNvPicPr/>
          <p:nvPr/>
        </p:nvPicPr>
        <p:blipFill rotWithShape="1">
          <a:blip r:embed="rId5" cstate="print">
            <a:extLst>
              <a:ext uri="{28A0092B-C50C-407E-A947-70E740481C1C}">
                <a14:useLocalDpi xmlns:a14="http://schemas.microsoft.com/office/drawing/2010/main" val="0"/>
              </a:ext>
            </a:extLst>
          </a:blip>
          <a:srcRect l="17438" r="20983"/>
          <a:stretch/>
        </p:blipFill>
        <p:spPr bwMode="auto">
          <a:xfrm>
            <a:off x="6047890" y="1255599"/>
            <a:ext cx="2581172" cy="3702653"/>
          </a:xfrm>
          <a:prstGeom prst="rect">
            <a:avLst/>
          </a:prstGeom>
          <a:noFill/>
          <a:ln>
            <a:noFill/>
          </a:ln>
          <a:extLst>
            <a:ext uri="{53640926-AAD7-44D8-BBD7-CCE9431645EC}">
              <a14:shadowObscured xmlns:a14="http://schemas.microsoft.com/office/drawing/2010/main"/>
            </a:ext>
          </a:extLst>
        </p:spPr>
      </p:pic>
      <p:sp>
        <p:nvSpPr>
          <p:cNvPr id="2" name="Retângulo 1"/>
          <p:cNvSpPr/>
          <p:nvPr/>
        </p:nvSpPr>
        <p:spPr>
          <a:xfrm>
            <a:off x="175982" y="844717"/>
            <a:ext cx="3454792" cy="410882"/>
          </a:xfrm>
          <a:prstGeom prst="rect">
            <a:avLst/>
          </a:prstGeom>
        </p:spPr>
        <p:txBody>
          <a:bodyPr wrap="none">
            <a:spAutoFit/>
          </a:bodyPr>
          <a:lstStyle/>
          <a:p>
            <a:pPr algn="just">
              <a:lnSpc>
                <a:spcPct val="115000"/>
              </a:lnSpc>
              <a:spcAft>
                <a:spcPts val="0"/>
              </a:spcAft>
            </a:pPr>
            <a:r>
              <a:rPr lang="pt-BR" b="1" dirty="0">
                <a:latin typeface="Arial" panose="020B0604020202020204" pitchFamily="34" charset="0"/>
                <a:ea typeface="Calibri" panose="020F0502020204030204" pitchFamily="34" charset="0"/>
                <a:cs typeface="Times New Roman" panose="02020603050405020304" pitchFamily="18" charset="0"/>
              </a:rPr>
              <a:t>Figura </a:t>
            </a:r>
            <a:r>
              <a:rPr lang="pt-BR" b="1" dirty="0" smtClean="0">
                <a:latin typeface="Arial" panose="020B0604020202020204" pitchFamily="34" charset="0"/>
                <a:ea typeface="Calibri" panose="020F0502020204030204" pitchFamily="34" charset="0"/>
                <a:cs typeface="Times New Roman" panose="02020603050405020304" pitchFamily="18" charset="0"/>
              </a:rPr>
              <a:t>4 </a:t>
            </a:r>
            <a:r>
              <a:rPr lang="pt-BR" b="1" dirty="0">
                <a:latin typeface="Arial" panose="020B0604020202020204" pitchFamily="34" charset="0"/>
                <a:ea typeface="Calibri" panose="020F0502020204030204" pitchFamily="34" charset="0"/>
                <a:cs typeface="Times New Roman" panose="02020603050405020304" pitchFamily="18" charset="0"/>
              </a:rPr>
              <a:t>– </a:t>
            </a:r>
            <a:r>
              <a:rPr lang="pt-BR" dirty="0">
                <a:latin typeface="Arial" panose="020B0604020202020204" pitchFamily="34" charset="0"/>
                <a:ea typeface="Calibri" panose="020F0502020204030204" pitchFamily="34" charset="0"/>
                <a:cs typeface="Times New Roman" panose="02020603050405020304" pitchFamily="18" charset="0"/>
              </a:rPr>
              <a:t>Coleta das amostras</a:t>
            </a: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4"/>
          <p:cNvSpPr txBox="1">
            <a:spLocks noChangeArrowheads="1"/>
          </p:cNvSpPr>
          <p:nvPr/>
        </p:nvSpPr>
        <p:spPr bwMode="auto">
          <a:xfrm>
            <a:off x="2396225" y="4484676"/>
            <a:ext cx="373064" cy="3618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pt-BR" altLang="pt-BR" sz="3200" b="0" i="0" u="none" strike="noStrike" cap="none" normalizeH="0" baseline="0" dirty="0" smtClean="0">
              <a:ln>
                <a:noFill/>
              </a:ln>
              <a:solidFill>
                <a:schemeClr val="tx1"/>
              </a:solidFill>
              <a:effectLst/>
              <a:latin typeface="Arial" panose="020B0604020202020204" pitchFamily="34" charset="0"/>
            </a:endParaRPr>
          </a:p>
        </p:txBody>
      </p:sp>
      <p:sp>
        <p:nvSpPr>
          <p:cNvPr id="23" name="Text Box 4"/>
          <p:cNvSpPr txBox="1">
            <a:spLocks noChangeArrowheads="1"/>
          </p:cNvSpPr>
          <p:nvPr/>
        </p:nvSpPr>
        <p:spPr bwMode="auto">
          <a:xfrm>
            <a:off x="5313607" y="4484676"/>
            <a:ext cx="388509" cy="3381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pt-BR" altLang="pt-BR" dirty="0">
                <a:latin typeface="Calibri" panose="020F0502020204030204" pitchFamily="34" charset="0"/>
                <a:ea typeface="Calibri" panose="020F0502020204030204" pitchFamily="34" charset="0"/>
                <a:cs typeface="Times New Roman" panose="02020603050405020304" pitchFamily="18" charset="0"/>
              </a:rPr>
              <a:t>b</a:t>
            </a:r>
            <a:r>
              <a:rPr kumimoji="0" lang="pt-BR" altLang="pt-B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pt-BR" altLang="pt-BR" sz="3200" b="0" i="0" u="none" strike="noStrike" cap="none" normalizeH="0" baseline="0" dirty="0" smtClean="0">
              <a:ln>
                <a:noFill/>
              </a:ln>
              <a:solidFill>
                <a:schemeClr val="tx1"/>
              </a:solidFill>
              <a:effectLst/>
              <a:latin typeface="Arial" panose="020B0604020202020204" pitchFamily="34" charset="0"/>
            </a:endParaRPr>
          </a:p>
        </p:txBody>
      </p:sp>
      <p:sp>
        <p:nvSpPr>
          <p:cNvPr id="24" name="Text Box 4"/>
          <p:cNvSpPr txBox="1">
            <a:spLocks noChangeArrowheads="1"/>
          </p:cNvSpPr>
          <p:nvPr/>
        </p:nvSpPr>
        <p:spPr bwMode="auto">
          <a:xfrm>
            <a:off x="8119232" y="4444048"/>
            <a:ext cx="373064" cy="3618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pt-BR" altLang="pt-BR" dirty="0">
                <a:latin typeface="Calibri" panose="020F0502020204030204" pitchFamily="34" charset="0"/>
                <a:ea typeface="Calibri" panose="020F0502020204030204" pitchFamily="34" charset="0"/>
                <a:cs typeface="Times New Roman" panose="02020603050405020304" pitchFamily="18" charset="0"/>
              </a:rPr>
              <a:t>c</a:t>
            </a:r>
            <a:r>
              <a:rPr kumimoji="0" lang="pt-BR" altLang="pt-B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pt-BR" altLang="pt-BR"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0044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p:cNvSpPr txBox="1"/>
          <p:nvPr/>
        </p:nvSpPr>
        <p:spPr>
          <a:xfrm>
            <a:off x="219066" y="984796"/>
            <a:ext cx="8468651" cy="2985433"/>
          </a:xfrm>
          <a:prstGeom prst="rect">
            <a:avLst/>
          </a:prstGeom>
          <a:noFill/>
        </p:spPr>
        <p:txBody>
          <a:bodyPr wrap="square" rtlCol="0">
            <a:spAutoFit/>
          </a:bodyPr>
          <a:lstStyle/>
          <a:p>
            <a:pPr marL="285750" indent="-285750">
              <a:buFont typeface="Arial" panose="020B0604020202020204" pitchFamily="34" charset="0"/>
              <a:buChar char="•"/>
            </a:pPr>
            <a:r>
              <a:rPr lang="en-US" sz="2800" dirty="0" err="1" smtClean="0"/>
              <a:t>Parâmetros</a:t>
            </a:r>
            <a:r>
              <a:rPr lang="en-US" sz="2800" dirty="0" smtClean="0"/>
              <a:t> </a:t>
            </a:r>
            <a:r>
              <a:rPr lang="en-US" sz="2800" dirty="0" err="1" smtClean="0"/>
              <a:t>analisados</a:t>
            </a:r>
            <a:r>
              <a:rPr lang="en-US" sz="2800" dirty="0" smtClean="0"/>
              <a:t>: </a:t>
            </a:r>
            <a:r>
              <a:rPr lang="en-US" sz="2400" dirty="0" smtClean="0"/>
              <a:t>pH, OD, </a:t>
            </a:r>
            <a:r>
              <a:rPr lang="en-US" sz="2400" dirty="0" err="1" smtClean="0"/>
              <a:t>Temperatura</a:t>
            </a:r>
            <a:r>
              <a:rPr lang="en-US" sz="2400" dirty="0" smtClean="0"/>
              <a:t>, DQO, DBO, </a:t>
            </a:r>
            <a:r>
              <a:rPr lang="en-US" sz="2400" dirty="0" err="1" smtClean="0"/>
              <a:t>Sólidos</a:t>
            </a:r>
            <a:r>
              <a:rPr lang="en-US" sz="2400" dirty="0" smtClean="0"/>
              <a:t> </a:t>
            </a:r>
            <a:r>
              <a:rPr lang="en-US" sz="2400" dirty="0" err="1" smtClean="0"/>
              <a:t>Sedimentáveis</a:t>
            </a:r>
            <a:r>
              <a:rPr lang="en-US" sz="2400" dirty="0" smtClean="0"/>
              <a:t> (SS); </a:t>
            </a:r>
            <a:r>
              <a:rPr lang="en-US" sz="2400" dirty="0" err="1" smtClean="0"/>
              <a:t>Coliformes</a:t>
            </a:r>
            <a:r>
              <a:rPr lang="en-US" sz="2400" dirty="0" smtClean="0"/>
              <a:t> </a:t>
            </a:r>
            <a:r>
              <a:rPr lang="en-US" sz="2400" dirty="0" err="1" smtClean="0"/>
              <a:t>Totais</a:t>
            </a:r>
            <a:r>
              <a:rPr lang="en-US" sz="2400" dirty="0" smtClean="0"/>
              <a:t> e </a:t>
            </a:r>
            <a:r>
              <a:rPr lang="en-US" sz="2400" dirty="0" err="1" smtClean="0"/>
              <a:t>Coliformes</a:t>
            </a:r>
            <a:r>
              <a:rPr lang="en-US" sz="2400" dirty="0"/>
              <a:t> </a:t>
            </a:r>
            <a:r>
              <a:rPr lang="en-US" sz="2400" dirty="0" smtClean="0"/>
              <a:t>Termotolerantes;</a:t>
            </a:r>
          </a:p>
          <a:p>
            <a:pPr marL="285750" indent="-285750">
              <a:buFont typeface="Arial" panose="020B0604020202020204" pitchFamily="34" charset="0"/>
              <a:buChar char="•"/>
            </a:pPr>
            <a:r>
              <a:rPr lang="en-US" sz="2800" dirty="0" err="1" smtClean="0"/>
              <a:t>Padrões</a:t>
            </a:r>
            <a:r>
              <a:rPr lang="en-US" sz="2800" dirty="0" smtClean="0"/>
              <a:t> </a:t>
            </a:r>
            <a:r>
              <a:rPr lang="en-US" sz="2800" dirty="0"/>
              <a:t>de </a:t>
            </a:r>
            <a:r>
              <a:rPr lang="en-US" sz="2800" dirty="0" err="1"/>
              <a:t>condições</a:t>
            </a:r>
            <a:r>
              <a:rPr lang="en-US" sz="2800" dirty="0"/>
              <a:t> de </a:t>
            </a:r>
            <a:r>
              <a:rPr lang="en-US" sz="2800" dirty="0" err="1"/>
              <a:t>amostragem</a:t>
            </a:r>
            <a:r>
              <a:rPr lang="en-US" sz="2800" dirty="0"/>
              <a:t> e </a:t>
            </a:r>
            <a:r>
              <a:rPr lang="en-US" sz="2800" dirty="0" err="1"/>
              <a:t>preservação</a:t>
            </a:r>
            <a:r>
              <a:rPr lang="en-US" sz="2800" dirty="0"/>
              <a:t> das </a:t>
            </a:r>
            <a:r>
              <a:rPr lang="en-US" sz="2800" dirty="0" err="1"/>
              <a:t>amostras</a:t>
            </a:r>
            <a:r>
              <a:rPr lang="en-US" sz="2800" dirty="0"/>
              <a:t>, </a:t>
            </a:r>
            <a:r>
              <a:rPr lang="en-US" sz="2800" dirty="0" err="1"/>
              <a:t>conforme</a:t>
            </a:r>
            <a:r>
              <a:rPr lang="en-US" sz="2800" dirty="0"/>
              <a:t> ABNT NBR </a:t>
            </a:r>
            <a:r>
              <a:rPr lang="en-US" sz="2800" dirty="0" smtClean="0"/>
              <a:t>9897/1987 e 9898/1987;</a:t>
            </a:r>
          </a:p>
          <a:p>
            <a:pPr marL="285750" indent="-285750">
              <a:buFont typeface="Arial" panose="020B0604020202020204" pitchFamily="34" charset="0"/>
              <a:buChar char="•"/>
            </a:pPr>
            <a:r>
              <a:rPr lang="en-US" sz="2800" dirty="0" err="1"/>
              <a:t>Análises</a:t>
            </a:r>
            <a:r>
              <a:rPr lang="en-US" sz="2800" dirty="0"/>
              <a:t> </a:t>
            </a:r>
            <a:r>
              <a:rPr lang="en-US" sz="2800" i="1" dirty="0"/>
              <a:t>in loco</a:t>
            </a:r>
            <a:r>
              <a:rPr lang="en-US" sz="2800" dirty="0"/>
              <a:t> e no </a:t>
            </a:r>
            <a:r>
              <a:rPr lang="en-US" sz="2800" dirty="0" err="1"/>
              <a:t>laboratório</a:t>
            </a:r>
            <a:r>
              <a:rPr lang="en-US" sz="2800" dirty="0"/>
              <a:t> do SAMAE – SL</a:t>
            </a:r>
            <a:r>
              <a:rPr lang="en-US" sz="2800" dirty="0" smtClean="0"/>
              <a:t>;</a:t>
            </a:r>
            <a:endParaRPr lang="en-US" sz="2800" dirty="0"/>
          </a:p>
        </p:txBody>
      </p:sp>
      <p:sp>
        <p:nvSpPr>
          <p:cNvPr id="11" name="Título 1"/>
          <p:cNvSpPr txBox="1">
            <a:spLocks/>
          </p:cNvSpPr>
          <p:nvPr/>
        </p:nvSpPr>
        <p:spPr>
          <a:xfrm>
            <a:off x="219067" y="376970"/>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Metodologia</a:t>
            </a:r>
            <a:endParaRPr lang="pt-BR" sz="3200" b="1" dirty="0">
              <a:latin typeface="+mn-lt"/>
            </a:endParaRPr>
          </a:p>
        </p:txBody>
      </p:sp>
    </p:spTree>
    <p:extLst>
      <p:ext uri="{BB962C8B-B14F-4D97-AF65-F5344CB8AC3E}">
        <p14:creationId xmlns:p14="http://schemas.microsoft.com/office/powerpoint/2010/main" val="3651844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486400"/>
          </a:xfrm>
          <a:prstGeom prst="rect">
            <a:avLst/>
          </a:prstGeom>
        </p:spPr>
      </p:pic>
      <p:pic>
        <p:nvPicPr>
          <p:cNvPr id="4" name="Picture 2"/>
          <p:cNvPicPr>
            <a:picLocks noChangeAspect="1" noChangeArrowheads="1"/>
          </p:cNvPicPr>
          <p:nvPr/>
        </p:nvPicPr>
        <p:blipFill>
          <a:blip r:embed="rId3" cstate="print"/>
          <a:srcRect t="16970" b="19394"/>
          <a:stretch>
            <a:fillRect/>
          </a:stretch>
        </p:blipFill>
        <p:spPr bwMode="auto">
          <a:xfrm>
            <a:off x="7233768" y="4523874"/>
            <a:ext cx="1910232" cy="962526"/>
          </a:xfrm>
          <a:prstGeom prst="rect">
            <a:avLst/>
          </a:prstGeom>
        </p:spPr>
      </p:pic>
      <p:sp>
        <p:nvSpPr>
          <p:cNvPr id="5" name="CaixaDeTexto 4"/>
          <p:cNvSpPr txBox="1"/>
          <p:nvPr/>
        </p:nvSpPr>
        <p:spPr>
          <a:xfrm>
            <a:off x="2506974" y="186949"/>
            <a:ext cx="4130052" cy="523220"/>
          </a:xfrm>
          <a:prstGeom prst="rect">
            <a:avLst/>
          </a:prstGeom>
          <a:solidFill>
            <a:schemeClr val="bg1"/>
          </a:solidFill>
        </p:spPr>
        <p:txBody>
          <a:bodyPr wrap="square" rtlCol="0">
            <a:spAutoFit/>
          </a:bodyPr>
          <a:lstStyle/>
          <a:p>
            <a:r>
              <a:rPr lang="en-US" sz="2800" b="1" dirty="0" smtClean="0"/>
              <a:t>ETA – SAMAE São Ludgero</a:t>
            </a:r>
          </a:p>
        </p:txBody>
      </p:sp>
      <p:sp>
        <p:nvSpPr>
          <p:cNvPr id="6" name="Rectangle 6"/>
          <p:cNvSpPr>
            <a:spLocks noChangeArrowheads="1"/>
          </p:cNvSpPr>
          <p:nvPr/>
        </p:nvSpPr>
        <p:spPr bwMode="auto">
          <a:xfrm>
            <a:off x="-16041" y="5200370"/>
            <a:ext cx="3256546" cy="307777"/>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Fonte:</a:t>
            </a:r>
            <a:r>
              <a:rPr kumimoji="0" lang="pt-BR" altLang="pt-B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SAMAE de São Ludgero, 2018.</a:t>
            </a:r>
            <a:r>
              <a:rPr kumimoji="0" lang="pt-BR" altLang="pt-BR" sz="1400" b="0" i="0" u="none" strike="noStrike" cap="none" normalizeH="0" baseline="0" dirty="0" smtClean="0">
                <a:ln>
                  <a:noFill/>
                </a:ln>
                <a:solidFill>
                  <a:schemeClr val="tx1"/>
                </a:solidFill>
                <a:effectLst/>
              </a:rPr>
              <a:t> </a:t>
            </a:r>
            <a:endParaRPr kumimoji="0" lang="pt-BR" altLang="pt-BR"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522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3016" y="0"/>
            <a:ext cx="4750984" cy="5522609"/>
          </a:xfrm>
        </p:spPr>
      </p:pic>
      <p:pic>
        <p:nvPicPr>
          <p:cNvPr id="1026"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4600261" cy="24905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SC 7453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42" y="2490537"/>
            <a:ext cx="4600261" cy="303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srcRect t="16970" b="19394"/>
          <a:stretch>
            <a:fillRect/>
          </a:stretch>
        </p:blipFill>
        <p:spPr bwMode="auto">
          <a:xfrm>
            <a:off x="7233768" y="4523874"/>
            <a:ext cx="1910232" cy="962526"/>
          </a:xfrm>
          <a:prstGeom prst="rect">
            <a:avLst/>
          </a:prstGeom>
        </p:spPr>
      </p:pic>
      <p:sp>
        <p:nvSpPr>
          <p:cNvPr id="10" name="CaixaDeTexto 9"/>
          <p:cNvSpPr txBox="1"/>
          <p:nvPr/>
        </p:nvSpPr>
        <p:spPr>
          <a:xfrm>
            <a:off x="2519193" y="66091"/>
            <a:ext cx="4130052" cy="523220"/>
          </a:xfrm>
          <a:prstGeom prst="rect">
            <a:avLst/>
          </a:prstGeom>
          <a:solidFill>
            <a:schemeClr val="bg1"/>
          </a:solidFill>
        </p:spPr>
        <p:txBody>
          <a:bodyPr wrap="square" rtlCol="0">
            <a:spAutoFit/>
          </a:bodyPr>
          <a:lstStyle/>
          <a:p>
            <a:r>
              <a:rPr lang="en-US" sz="2800" b="1" dirty="0" smtClean="0"/>
              <a:t>ETE – SAMAE São Ludgero</a:t>
            </a:r>
          </a:p>
        </p:txBody>
      </p:sp>
      <p:sp>
        <p:nvSpPr>
          <p:cNvPr id="11" name="Rectangle 6"/>
          <p:cNvSpPr>
            <a:spLocks noChangeArrowheads="1"/>
          </p:cNvSpPr>
          <p:nvPr/>
        </p:nvSpPr>
        <p:spPr bwMode="auto">
          <a:xfrm>
            <a:off x="-16040" y="5210396"/>
            <a:ext cx="3256546" cy="307777"/>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Fonte:</a:t>
            </a:r>
            <a:r>
              <a:rPr kumimoji="0" lang="pt-BR" altLang="pt-BR"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SAMAE de São Ludgero, 2018.</a:t>
            </a:r>
            <a:r>
              <a:rPr kumimoji="0" lang="pt-BR" altLang="pt-BR" sz="1400" b="0" i="0" u="none" strike="noStrike" cap="none" normalizeH="0" baseline="0" dirty="0" smtClean="0">
                <a:ln>
                  <a:noFill/>
                </a:ln>
                <a:solidFill>
                  <a:schemeClr val="tx1"/>
                </a:solidFill>
                <a:effectLst/>
              </a:rPr>
              <a:t> </a:t>
            </a:r>
            <a:endParaRPr kumimoji="0" lang="pt-BR" altLang="pt-BR"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0620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283234" y="457181"/>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Metodologia</a:t>
            </a:r>
            <a:endParaRPr lang="pt-BR" sz="3200" b="1" dirty="0">
              <a:latin typeface="+mn-lt"/>
            </a:endParaRPr>
          </a:p>
        </p:txBody>
      </p:sp>
      <p:sp>
        <p:nvSpPr>
          <p:cNvPr id="5" name="Rectangle 6"/>
          <p:cNvSpPr>
            <a:spLocks noChangeArrowheads="1"/>
          </p:cNvSpPr>
          <p:nvPr/>
        </p:nvSpPr>
        <p:spPr bwMode="auto">
          <a:xfrm>
            <a:off x="143897" y="4774382"/>
            <a:ext cx="60563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Fonte:</a:t>
            </a:r>
            <a:r>
              <a:rPr kumimoji="0" lang="pt-BR" altLang="pt-B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Autor (2017).</a:t>
            </a:r>
            <a:r>
              <a:rPr kumimoji="0" lang="pt-BR" altLang="pt-BR" sz="1600" b="0" i="0" u="none" strike="noStrike" cap="none" normalizeH="0" baseline="0" dirty="0" smtClean="0">
                <a:ln>
                  <a:noFill/>
                </a:ln>
                <a:solidFill>
                  <a:schemeClr val="tx1"/>
                </a:solidFill>
                <a:effectLst/>
              </a:rPr>
              <a:t> </a:t>
            </a:r>
            <a:endParaRPr kumimoji="0" lang="pt-BR" altLang="pt-BR" sz="16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43897" y="1407139"/>
            <a:ext cx="7241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Figura 5 </a:t>
            </a:r>
            <a:r>
              <a:rPr kumimoji="0" lang="pt-BR" altLang="pt-BR"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pt-BR" altLang="pt-BR"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Realiza</a:t>
            </a:r>
            <a:r>
              <a:rPr kumimoji="0" lang="pt-BR" altLang="pt-B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ç</a:t>
            </a:r>
            <a:r>
              <a:rPr kumimoji="0" lang="pt-BR" altLang="pt-B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ão de an</a:t>
            </a:r>
            <a:r>
              <a:rPr kumimoji="0" lang="pt-BR" altLang="pt-B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pt-BR" altLang="pt-B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lise de DQO e SS</a:t>
            </a:r>
            <a:endParaRPr kumimoji="0" lang="pt-BR" altLang="pt-BR" sz="3200" b="0" i="0" u="none" strike="noStrike" cap="none" normalizeH="0" baseline="0" dirty="0" smtClean="0">
              <a:ln>
                <a:noFill/>
              </a:ln>
              <a:solidFill>
                <a:schemeClr val="tx1"/>
              </a:solidFill>
              <a:effectLst/>
              <a:latin typeface="Arial" panose="020B0604020202020204" pitchFamily="34" charset="0"/>
            </a:endParaRPr>
          </a:p>
        </p:txBody>
      </p:sp>
      <p:pic>
        <p:nvPicPr>
          <p:cNvPr id="3073" name="Imagem 17" descr="IMG_30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97" y="1791154"/>
            <a:ext cx="4458658" cy="295386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descr="C:\Users\User\Google Drive\Artigo - TCC\Fotos\IMG_316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3905" y="1791154"/>
            <a:ext cx="4066840" cy="2953861"/>
          </a:xfrm>
          <a:prstGeom prst="rect">
            <a:avLst/>
          </a:prstGeom>
          <a:noFill/>
          <a:ln>
            <a:noFill/>
          </a:ln>
        </p:spPr>
      </p:pic>
      <p:sp>
        <p:nvSpPr>
          <p:cNvPr id="14" name="Caixa de Texto 2"/>
          <p:cNvSpPr txBox="1">
            <a:spLocks noChangeArrowheads="1"/>
          </p:cNvSpPr>
          <p:nvPr/>
        </p:nvSpPr>
        <p:spPr bwMode="auto">
          <a:xfrm>
            <a:off x="8378291" y="4301855"/>
            <a:ext cx="373594" cy="3693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pt-BR" altLang="pt-BR" sz="3200" b="0" i="0" u="none" strike="noStrike" cap="none" normalizeH="0" baseline="0" dirty="0" smtClean="0">
              <a:ln>
                <a:noFill/>
              </a:ln>
              <a:solidFill>
                <a:schemeClr val="tx1"/>
              </a:solidFill>
              <a:effectLst/>
              <a:latin typeface="Arial" panose="020B0604020202020204" pitchFamily="34" charset="0"/>
            </a:endParaRPr>
          </a:p>
        </p:txBody>
      </p:sp>
      <p:sp>
        <p:nvSpPr>
          <p:cNvPr id="16" name="Text Box 4"/>
          <p:cNvSpPr txBox="1">
            <a:spLocks noChangeArrowheads="1"/>
          </p:cNvSpPr>
          <p:nvPr/>
        </p:nvSpPr>
        <p:spPr bwMode="auto">
          <a:xfrm>
            <a:off x="4153634" y="4301855"/>
            <a:ext cx="373064" cy="3618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pt-BR" altLang="pt-BR"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8366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299276" y="553433"/>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Metodologia</a:t>
            </a:r>
            <a:endParaRPr lang="pt-BR" sz="3200" b="1" dirty="0">
              <a:latin typeface="+mn-lt"/>
            </a:endParaRPr>
          </a:p>
        </p:txBody>
      </p:sp>
      <p:pic>
        <p:nvPicPr>
          <p:cNvPr id="2050" name="Imagem 21" descr="IMG_3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04" y="1629631"/>
            <a:ext cx="4462896" cy="3118579"/>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m 10" descr="IMG_3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719" y="1642529"/>
            <a:ext cx="4171381" cy="3132000"/>
          </a:xfrm>
          <a:prstGeom prst="rect">
            <a:avLst/>
          </a:prstGeom>
          <a:noFill/>
          <a:extLst>
            <a:ext uri="{909E8E84-426E-40DD-AFC4-6F175D3DCCD1}">
              <a14:hiddenFill xmlns:a14="http://schemas.microsoft.com/office/drawing/2010/main">
                <a:solidFill>
                  <a:srgbClr val="FFFFFF"/>
                </a:solidFill>
              </a14:hiddenFill>
            </a:ext>
          </a:extLst>
        </p:spPr>
      </p:pic>
      <p:sp>
        <p:nvSpPr>
          <p:cNvPr id="3" name="Caixa de Texto 2"/>
          <p:cNvSpPr txBox="1">
            <a:spLocks noChangeArrowheads="1"/>
          </p:cNvSpPr>
          <p:nvPr/>
        </p:nvSpPr>
        <p:spPr bwMode="auto">
          <a:xfrm>
            <a:off x="8394333" y="4317895"/>
            <a:ext cx="373594" cy="3693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kumimoji="0" lang="pt-BR" altLang="pt-BR" sz="3200" b="0" i="0" u="none" strike="noStrike" cap="none" normalizeH="0" baseline="0" dirty="0" smtClean="0">
              <a:ln>
                <a:noFill/>
              </a:ln>
              <a:solidFill>
                <a:schemeClr val="tx1"/>
              </a:solidFill>
              <a:effectLst/>
              <a:latin typeface="Arial" panose="020B0604020202020204" pitchFamily="34" charset="0"/>
            </a:endParaRPr>
          </a:p>
        </p:txBody>
      </p:sp>
      <p:sp>
        <p:nvSpPr>
          <p:cNvPr id="4" name="Text Box 4"/>
          <p:cNvSpPr txBox="1">
            <a:spLocks noChangeArrowheads="1"/>
          </p:cNvSpPr>
          <p:nvPr/>
        </p:nvSpPr>
        <p:spPr bwMode="auto">
          <a:xfrm>
            <a:off x="4218983" y="4329651"/>
            <a:ext cx="373064" cy="3618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endParaRPr kumimoji="0" lang="pt-BR" altLang="pt-BR" sz="32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159939" y="1240210"/>
            <a:ext cx="80740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Figura 6 </a:t>
            </a:r>
            <a:r>
              <a:rPr kumimoji="0" lang="pt-BR" altLang="pt-BR"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pt-BR" altLang="pt-BR"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An</a:t>
            </a:r>
            <a:r>
              <a:rPr kumimoji="0" lang="pt-BR" altLang="pt-B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pt-BR" altLang="pt-B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lise Bacteriol</a:t>
            </a:r>
            <a:r>
              <a:rPr kumimoji="0" lang="pt-BR" altLang="pt-B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pt-BR" altLang="pt-B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gica de Tubos M</a:t>
            </a:r>
            <a:r>
              <a:rPr kumimoji="0" lang="pt-BR" altLang="pt-B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ú</a:t>
            </a:r>
            <a:r>
              <a:rPr kumimoji="0" lang="pt-BR" altLang="pt-B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ltiplos</a:t>
            </a:r>
            <a:endParaRPr kumimoji="0" lang="pt-BR" altLang="pt-BR" sz="1100" b="0" i="0" u="none" strike="noStrike" cap="none" normalizeH="0" baseline="0" dirty="0" smtClean="0">
              <a:ln>
                <a:noFill/>
              </a:ln>
              <a:solidFill>
                <a:schemeClr val="tx1"/>
              </a:solidFill>
              <a:effectLst/>
            </a:endParaRPr>
          </a:p>
        </p:txBody>
      </p:sp>
      <p:sp>
        <p:nvSpPr>
          <p:cNvPr id="8" name="Rectangle 9"/>
          <p:cNvSpPr>
            <a:spLocks noChangeArrowheads="1"/>
          </p:cNvSpPr>
          <p:nvPr/>
        </p:nvSpPr>
        <p:spPr bwMode="auto">
          <a:xfrm>
            <a:off x="2844800" y="38374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pt-BR" altLang="pt-BR"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159939" y="4748210"/>
            <a:ext cx="26077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Fonte:</a:t>
            </a:r>
            <a:r>
              <a:rPr kumimoji="0" lang="pt-BR" altLang="pt-B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Autor (2017).</a:t>
            </a:r>
            <a:endParaRPr kumimoji="0" lang="pt-BR" altLang="pt-BR" sz="105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534907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331361" y="553434"/>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smtClean="0">
                <a:latin typeface="+mn-lt"/>
              </a:rPr>
              <a:t>Introdução</a:t>
            </a:r>
            <a:endParaRPr lang="pt-BR" sz="3200" b="1" dirty="0">
              <a:latin typeface="+mn-lt"/>
            </a:endParaRPr>
          </a:p>
        </p:txBody>
      </p:sp>
      <p:sp>
        <p:nvSpPr>
          <p:cNvPr id="4" name="CaixaDeTexto 3"/>
          <p:cNvSpPr txBox="1"/>
          <p:nvPr/>
        </p:nvSpPr>
        <p:spPr>
          <a:xfrm>
            <a:off x="331360" y="1435957"/>
            <a:ext cx="8468651" cy="3754874"/>
          </a:xfrm>
          <a:prstGeom prst="rect">
            <a:avLst/>
          </a:prstGeom>
          <a:noFill/>
        </p:spPr>
        <p:txBody>
          <a:bodyPr wrap="square" rtlCol="0">
            <a:spAutoFit/>
          </a:bodyPr>
          <a:lstStyle/>
          <a:p>
            <a:pPr marL="457200" indent="-457200" algn="just">
              <a:lnSpc>
                <a:spcPct val="150000"/>
              </a:lnSpc>
              <a:buSzPct val="100000"/>
              <a:buFont typeface="Arial" panose="020B0604020202020204" pitchFamily="34" charset="0"/>
              <a:buChar char="•"/>
            </a:pPr>
            <a:r>
              <a:rPr lang="en-US" sz="2800" dirty="0" err="1" smtClean="0"/>
              <a:t>Histórico</a:t>
            </a:r>
            <a:r>
              <a:rPr lang="en-US" sz="2800" dirty="0" smtClean="0"/>
              <a:t> do </a:t>
            </a:r>
            <a:r>
              <a:rPr lang="en-US" sz="2800" dirty="0" err="1" smtClean="0"/>
              <a:t>saneamento</a:t>
            </a:r>
            <a:r>
              <a:rPr lang="en-US" sz="2800" dirty="0" smtClean="0"/>
              <a:t>:</a:t>
            </a:r>
            <a:endParaRPr lang="en-US" sz="2800" dirty="0"/>
          </a:p>
          <a:p>
            <a:pPr marL="914400" lvl="1" indent="-457200" algn="just">
              <a:buSzPct val="100000"/>
              <a:buFont typeface="Arial" panose="020B0604020202020204" pitchFamily="34" charset="0"/>
              <a:buChar char="•"/>
            </a:pPr>
            <a:r>
              <a:rPr lang="en-US" sz="2800" dirty="0" err="1" smtClean="0"/>
              <a:t>Antigas</a:t>
            </a:r>
            <a:r>
              <a:rPr lang="en-US" sz="2800" dirty="0" smtClean="0"/>
              <a:t> </a:t>
            </a:r>
            <a:r>
              <a:rPr lang="en-US" sz="2800" dirty="0" err="1" smtClean="0"/>
              <a:t>civilizações</a:t>
            </a:r>
            <a:r>
              <a:rPr lang="en-US" sz="2800" dirty="0" smtClean="0"/>
              <a:t>;</a:t>
            </a:r>
          </a:p>
          <a:p>
            <a:pPr marL="914400" lvl="1" indent="-457200" algn="just">
              <a:buSzPct val="100000"/>
              <a:buFont typeface="Arial" panose="020B0604020202020204" pitchFamily="34" charset="0"/>
              <a:buChar char="•"/>
            </a:pPr>
            <a:r>
              <a:rPr lang="en-US" sz="2800" dirty="0" err="1" smtClean="0"/>
              <a:t>Até</a:t>
            </a:r>
            <a:r>
              <a:rPr lang="en-US" sz="2800" dirty="0" smtClean="0"/>
              <a:t> </a:t>
            </a:r>
            <a:r>
              <a:rPr lang="en-US" sz="2800" dirty="0" err="1" smtClean="0"/>
              <a:t>meados</a:t>
            </a:r>
            <a:r>
              <a:rPr lang="en-US" sz="2800" dirty="0" smtClean="0"/>
              <a:t> da </a:t>
            </a:r>
            <a:r>
              <a:rPr lang="en-US" sz="2800" dirty="0" err="1" smtClean="0"/>
              <a:t>Idade</a:t>
            </a:r>
            <a:r>
              <a:rPr lang="en-US" sz="2800" dirty="0" smtClean="0"/>
              <a:t> </a:t>
            </a:r>
            <a:r>
              <a:rPr lang="en-US" sz="2800" dirty="0" err="1" smtClean="0"/>
              <a:t>Moderna</a:t>
            </a:r>
            <a:r>
              <a:rPr lang="en-US" sz="2800" dirty="0" smtClean="0"/>
              <a:t> </a:t>
            </a:r>
            <a:r>
              <a:rPr lang="en-US" sz="2800" dirty="0" err="1" smtClean="0"/>
              <a:t>obras</a:t>
            </a:r>
            <a:r>
              <a:rPr lang="en-US" sz="2800" dirty="0" smtClean="0"/>
              <a:t> de </a:t>
            </a:r>
            <a:r>
              <a:rPr lang="en-US" sz="2800" dirty="0" err="1" smtClean="0"/>
              <a:t>drenagem</a:t>
            </a:r>
            <a:r>
              <a:rPr lang="en-US" sz="2800" dirty="0" smtClean="0"/>
              <a:t> </a:t>
            </a:r>
            <a:r>
              <a:rPr lang="en-US" sz="2800" dirty="0" err="1" smtClean="0"/>
              <a:t>não</a:t>
            </a:r>
            <a:r>
              <a:rPr lang="en-US" sz="2800" dirty="0" smtClean="0"/>
              <a:t> </a:t>
            </a:r>
            <a:r>
              <a:rPr lang="en-US" sz="2800" dirty="0" err="1" smtClean="0"/>
              <a:t>eram</a:t>
            </a:r>
            <a:r>
              <a:rPr lang="en-US" sz="2800" dirty="0" smtClean="0"/>
              <a:t> </a:t>
            </a:r>
            <a:r>
              <a:rPr lang="en-US" sz="2800" dirty="0" err="1" smtClean="0"/>
              <a:t>consideradas</a:t>
            </a:r>
            <a:r>
              <a:rPr lang="en-US" sz="2800" dirty="0" smtClean="0"/>
              <a:t> </a:t>
            </a:r>
            <a:r>
              <a:rPr lang="en-US" sz="2800" dirty="0" err="1" smtClean="0"/>
              <a:t>necessárias</a:t>
            </a:r>
            <a:r>
              <a:rPr lang="en-US" sz="2800" dirty="0" smtClean="0"/>
              <a:t>;</a:t>
            </a:r>
            <a:endParaRPr lang="en-US" sz="2800" dirty="0"/>
          </a:p>
          <a:p>
            <a:pPr marL="914400" lvl="1" indent="-457200" algn="just">
              <a:buSzPct val="100000"/>
              <a:buFont typeface="Arial" panose="020B0604020202020204" pitchFamily="34" charset="0"/>
              <a:buChar char="•"/>
            </a:pPr>
            <a:r>
              <a:rPr lang="en-US" sz="2800" dirty="0" smtClean="0"/>
              <a:t>As </a:t>
            </a:r>
            <a:r>
              <a:rPr lang="en-US" sz="2800" dirty="0" err="1" smtClean="0"/>
              <a:t>grandes</a:t>
            </a:r>
            <a:r>
              <a:rPr lang="en-US" sz="2800" dirty="0" smtClean="0"/>
              <a:t> </a:t>
            </a:r>
            <a:r>
              <a:rPr lang="en-US" sz="2800" dirty="0" err="1" smtClean="0"/>
              <a:t>epidemias</a:t>
            </a:r>
            <a:r>
              <a:rPr lang="en-US" sz="2800" dirty="0" smtClean="0"/>
              <a:t>;</a:t>
            </a:r>
          </a:p>
          <a:p>
            <a:pPr marL="914400" lvl="1" indent="-457200" algn="just">
              <a:buSzPct val="100000"/>
              <a:buFont typeface="Arial" panose="020B0604020202020204" pitchFamily="34" charset="0"/>
              <a:buChar char="•"/>
            </a:pPr>
            <a:endParaRPr lang="en-US" sz="2800" dirty="0" smtClean="0"/>
          </a:p>
          <a:p>
            <a:pPr marL="285750" indent="-285750" algn="just">
              <a:buFont typeface="Arial" panose="020B0604020202020204" pitchFamily="34" charset="0"/>
              <a:buChar char="•"/>
            </a:pPr>
            <a:endParaRPr lang="en-US" sz="2800" dirty="0" smtClean="0"/>
          </a:p>
          <a:p>
            <a:pPr marL="285750" indent="-285750" algn="just">
              <a:buFont typeface="Arial" panose="020B0604020202020204" pitchFamily="34" charset="0"/>
              <a:buChar char="•"/>
            </a:pPr>
            <a:endParaRPr lang="pt-BR" sz="2800" dirty="0"/>
          </a:p>
        </p:txBody>
      </p:sp>
    </p:spTree>
    <p:extLst>
      <p:ext uri="{BB962C8B-B14F-4D97-AF65-F5344CB8AC3E}">
        <p14:creationId xmlns:p14="http://schemas.microsoft.com/office/powerpoint/2010/main" val="686968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39" y="1861795"/>
            <a:ext cx="8707659" cy="3284587"/>
          </a:xfrm>
          <a:prstGeom prst="rect">
            <a:avLst/>
          </a:prstGeom>
          <a:noFill/>
          <a:extLst>
            <a:ext uri="{909E8E84-426E-40DD-AFC4-6F175D3DCCD1}">
              <a14:hiddenFill xmlns:a14="http://schemas.microsoft.com/office/drawing/2010/main">
                <a:solidFill>
                  <a:srgbClr val="FFFFFF"/>
                </a:solidFill>
              </a14:hiddenFill>
            </a:ext>
          </a:extLst>
        </p:spPr>
      </p:pic>
      <p:sp>
        <p:nvSpPr>
          <p:cNvPr id="14" name="Título 1"/>
          <p:cNvSpPr txBox="1">
            <a:spLocks/>
          </p:cNvSpPr>
          <p:nvPr/>
        </p:nvSpPr>
        <p:spPr>
          <a:xfrm>
            <a:off x="299277" y="216549"/>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Resultados</a:t>
            </a:r>
            <a:r>
              <a:rPr lang="en-US" sz="3200" b="1" dirty="0" smtClean="0">
                <a:latin typeface="+mn-lt"/>
              </a:rPr>
              <a:t> e </a:t>
            </a:r>
            <a:r>
              <a:rPr lang="en-US" sz="3200" b="1" dirty="0" err="1" smtClean="0">
                <a:latin typeface="+mn-lt"/>
              </a:rPr>
              <a:t>discussão</a:t>
            </a:r>
            <a:endParaRPr lang="pt-BR" sz="3200" b="1" dirty="0">
              <a:latin typeface="+mn-lt"/>
            </a:endParaRPr>
          </a:p>
        </p:txBody>
      </p:sp>
      <p:sp>
        <p:nvSpPr>
          <p:cNvPr id="2" name="Rectangle 2"/>
          <p:cNvSpPr>
            <a:spLocks noChangeArrowheads="1"/>
          </p:cNvSpPr>
          <p:nvPr/>
        </p:nvSpPr>
        <p:spPr bwMode="auto">
          <a:xfrm>
            <a:off x="159940" y="1584736"/>
            <a:ext cx="64289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Figura 7: </a:t>
            </a:r>
            <a:r>
              <a:rPr kumimoji="0" lang="pt-BR" altLang="pt-B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Croqui do sistema para tratamento de efluentes</a:t>
            </a:r>
            <a:endParaRPr kumimoji="0" lang="pt-BR" altLang="pt-BR" sz="1100" b="0" i="0" u="none" strike="noStrike" cap="none" normalizeH="0" baseline="0" dirty="0" smtClean="0">
              <a:ln>
                <a:noFill/>
              </a:ln>
              <a:solidFill>
                <a:schemeClr val="tx1"/>
              </a:solidFill>
              <a:effectLst/>
            </a:endParaRPr>
          </a:p>
        </p:txBody>
      </p:sp>
      <p:sp>
        <p:nvSpPr>
          <p:cNvPr id="3" name="Rectangle 3"/>
          <p:cNvSpPr>
            <a:spLocks noChangeArrowheads="1"/>
          </p:cNvSpPr>
          <p:nvPr/>
        </p:nvSpPr>
        <p:spPr bwMode="auto">
          <a:xfrm>
            <a:off x="159938" y="5108007"/>
            <a:ext cx="80167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Fonte: Prefeitura Municipal de São Ludgero (MUNIC</a:t>
            </a:r>
            <a:r>
              <a:rPr kumimoji="0" lang="pt-BR" altLang="pt-B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PIO DE SÃO LUDGERO, 2015).</a:t>
            </a:r>
            <a:endParaRPr kumimoji="0" lang="pt-BR" altLang="pt-BR" sz="2800" b="0" i="0" u="none" strike="noStrike" cap="none" normalizeH="0" baseline="0" dirty="0" smtClean="0">
              <a:ln>
                <a:noFill/>
              </a:ln>
              <a:solidFill>
                <a:schemeClr val="tx1"/>
              </a:solidFill>
              <a:effectLst/>
              <a:latin typeface="Arial" panose="020B0604020202020204" pitchFamily="34" charset="0"/>
            </a:endParaRPr>
          </a:p>
        </p:txBody>
      </p:sp>
      <p:sp>
        <p:nvSpPr>
          <p:cNvPr id="16" name="CaixaDeTexto 15"/>
          <p:cNvSpPr txBox="1"/>
          <p:nvPr/>
        </p:nvSpPr>
        <p:spPr>
          <a:xfrm>
            <a:off x="299278" y="1025522"/>
            <a:ext cx="6086372"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err="1" smtClean="0"/>
              <a:t>Funcionamento</a:t>
            </a:r>
            <a:r>
              <a:rPr lang="en-US" sz="2800" dirty="0" smtClean="0"/>
              <a:t> do </a:t>
            </a:r>
            <a:r>
              <a:rPr lang="en-US" sz="2800" dirty="0" err="1" smtClean="0"/>
              <a:t>sistema</a:t>
            </a:r>
            <a:endParaRPr lang="en-US" sz="2800" dirty="0" smtClean="0"/>
          </a:p>
        </p:txBody>
      </p:sp>
    </p:spTree>
    <p:extLst>
      <p:ext uri="{BB962C8B-B14F-4D97-AF65-F5344CB8AC3E}">
        <p14:creationId xmlns:p14="http://schemas.microsoft.com/office/powerpoint/2010/main" val="351982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267193" y="248633"/>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Resultados</a:t>
            </a:r>
            <a:r>
              <a:rPr lang="en-US" sz="3200" b="1" dirty="0" smtClean="0">
                <a:latin typeface="+mn-lt"/>
              </a:rPr>
              <a:t> e </a:t>
            </a:r>
            <a:r>
              <a:rPr lang="en-US" sz="3200" b="1" dirty="0" err="1" smtClean="0">
                <a:latin typeface="+mn-lt"/>
              </a:rPr>
              <a:t>discussão</a:t>
            </a:r>
            <a:endParaRPr lang="pt-BR" sz="3200" b="1" dirty="0">
              <a:latin typeface="+mn-lt"/>
            </a:endParaRPr>
          </a:p>
        </p:txBody>
      </p:sp>
      <p:sp>
        <p:nvSpPr>
          <p:cNvPr id="2" name="Rectangle 2"/>
          <p:cNvSpPr>
            <a:spLocks noChangeArrowheads="1"/>
          </p:cNvSpPr>
          <p:nvPr/>
        </p:nvSpPr>
        <p:spPr bwMode="auto">
          <a:xfrm>
            <a:off x="127856" y="946455"/>
            <a:ext cx="79867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Figura 8 </a:t>
            </a:r>
            <a:r>
              <a:rPr kumimoji="0" lang="pt-BR" altLang="pt-BR"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pt-BR" altLang="pt-BR"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Funcionamento geral de um reator anaer</a:t>
            </a:r>
            <a:r>
              <a:rPr kumimoji="0" lang="pt-BR" altLang="pt-B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pt-BR" altLang="pt-B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bico</a:t>
            </a:r>
            <a:endParaRPr kumimoji="0" lang="pt-BR" altLang="pt-BR" b="0" i="0" u="none" strike="noStrike" cap="none" normalizeH="0" baseline="0" dirty="0" smtClean="0">
              <a:ln>
                <a:noFill/>
              </a:ln>
              <a:solidFill>
                <a:schemeClr val="tx1"/>
              </a:solidFill>
              <a:effectLst/>
              <a:latin typeface="Arial" panose="020B0604020202020204" pitchFamily="34" charset="0"/>
            </a:endParaRPr>
          </a:p>
        </p:txBody>
      </p:sp>
      <p:pic>
        <p:nvPicPr>
          <p:cNvPr id="2049" name="Imagem 5"/>
          <p:cNvPicPr>
            <a:picLocks noChangeAspect="1" noChangeArrowheads="1"/>
          </p:cNvPicPr>
          <p:nvPr/>
        </p:nvPicPr>
        <p:blipFill>
          <a:blip r:embed="rId3">
            <a:extLst>
              <a:ext uri="{28A0092B-C50C-407E-A947-70E740481C1C}">
                <a14:useLocalDpi xmlns:a14="http://schemas.microsoft.com/office/drawing/2010/main" val="0"/>
              </a:ext>
            </a:extLst>
          </a:blip>
          <a:srcRect l="1663" t="2277" r="3522" b="3770"/>
          <a:stretch>
            <a:fillRect/>
          </a:stretch>
        </p:blipFill>
        <p:spPr bwMode="auto">
          <a:xfrm>
            <a:off x="1486564" y="1314081"/>
            <a:ext cx="6146800" cy="37426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27856" y="5054844"/>
            <a:ext cx="4895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Fonte:</a:t>
            </a:r>
            <a:r>
              <a:rPr kumimoji="0" lang="pt-BR" altLang="pt-B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NBR 7229/1992 (ABNT, 1992).</a:t>
            </a:r>
            <a:endParaRPr kumimoji="0" lang="pt-BR" altLang="pt-BR"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1858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379487" y="280718"/>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Resultados</a:t>
            </a:r>
            <a:r>
              <a:rPr lang="en-US" sz="3200" b="1" dirty="0" smtClean="0">
                <a:latin typeface="+mn-lt"/>
              </a:rPr>
              <a:t> e </a:t>
            </a:r>
            <a:r>
              <a:rPr lang="en-US" sz="3200" b="1" dirty="0" err="1" smtClean="0">
                <a:latin typeface="+mn-lt"/>
              </a:rPr>
              <a:t>discussão</a:t>
            </a:r>
            <a:endParaRPr lang="pt-BR" sz="3200" b="1" dirty="0">
              <a:latin typeface="+mn-lt"/>
            </a:endParaRPr>
          </a:p>
        </p:txBody>
      </p:sp>
      <p:pic>
        <p:nvPicPr>
          <p:cNvPr id="3073" name="Imagem 4" descr="1759167_resize_fixo_576_432"/>
          <p:cNvPicPr>
            <a:picLocks noChangeAspect="1" noChangeArrowheads="1"/>
          </p:cNvPicPr>
          <p:nvPr/>
        </p:nvPicPr>
        <p:blipFill rotWithShape="1">
          <a:blip r:embed="rId3">
            <a:extLst>
              <a:ext uri="{28A0092B-C50C-407E-A947-70E740481C1C}">
                <a14:useLocalDpi xmlns:a14="http://schemas.microsoft.com/office/drawing/2010/main" val="0"/>
              </a:ext>
            </a:extLst>
          </a:blip>
          <a:srcRect l="22280" t="13589" r="21718" b="2887"/>
          <a:stretch/>
        </p:blipFill>
        <p:spPr bwMode="auto">
          <a:xfrm>
            <a:off x="2807368" y="1394979"/>
            <a:ext cx="3609474" cy="36870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40150" y="5082056"/>
            <a:ext cx="62758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Fonte: EPAGRI de São Ludgero (2016).</a:t>
            </a:r>
            <a:endParaRPr kumimoji="0" lang="pt-BR" altLang="pt-BR" sz="2800" b="0" i="0" u="none" strike="noStrike" cap="none" normalizeH="0" baseline="0" dirty="0" smtClean="0">
              <a:ln>
                <a:noFill/>
              </a:ln>
              <a:solidFill>
                <a:schemeClr val="tx1"/>
              </a:solidFill>
              <a:effectLst/>
              <a:latin typeface="Arial" panose="020B0604020202020204" pitchFamily="34" charset="0"/>
            </a:endParaRPr>
          </a:p>
        </p:txBody>
      </p:sp>
      <p:sp>
        <p:nvSpPr>
          <p:cNvPr id="4" name="Retângulo 3"/>
          <p:cNvSpPr/>
          <p:nvPr/>
        </p:nvSpPr>
        <p:spPr>
          <a:xfrm>
            <a:off x="240150" y="999037"/>
            <a:ext cx="6514012" cy="390363"/>
          </a:xfrm>
          <a:prstGeom prst="rect">
            <a:avLst/>
          </a:prstGeom>
        </p:spPr>
        <p:txBody>
          <a:bodyPr wrap="square">
            <a:spAutoFit/>
          </a:bodyPr>
          <a:lstStyle/>
          <a:p>
            <a:pPr algn="just">
              <a:lnSpc>
                <a:spcPct val="115000"/>
              </a:lnSpc>
              <a:spcAft>
                <a:spcPts val="0"/>
              </a:spcAft>
            </a:pPr>
            <a:r>
              <a:rPr lang="pt-BR" b="1" dirty="0">
                <a:latin typeface="Arial" panose="020B0604020202020204" pitchFamily="34" charset="0"/>
                <a:ea typeface="Calibri" panose="020F0502020204030204" pitchFamily="34" charset="0"/>
                <a:cs typeface="Times New Roman" panose="02020603050405020304" pitchFamily="18" charset="0"/>
              </a:rPr>
              <a:t>Figura 9</a:t>
            </a:r>
            <a:r>
              <a:rPr lang="pt-BR" b="1" dirty="0" smtClean="0">
                <a:latin typeface="Arial" panose="020B0604020202020204" pitchFamily="34" charset="0"/>
                <a:ea typeface="Calibri" panose="020F0502020204030204" pitchFamily="34" charset="0"/>
                <a:cs typeface="Times New Roman" panose="02020603050405020304" pitchFamily="18" charset="0"/>
              </a:rPr>
              <a:t> </a:t>
            </a:r>
            <a:r>
              <a:rPr lang="pt-BR" b="1" dirty="0">
                <a:latin typeface="Arial" panose="020B0604020202020204" pitchFamily="34" charset="0"/>
                <a:ea typeface="Calibri" panose="020F0502020204030204" pitchFamily="34" charset="0"/>
                <a:cs typeface="Times New Roman" panose="02020603050405020304" pitchFamily="18" charset="0"/>
              </a:rPr>
              <a:t>– </a:t>
            </a:r>
            <a:r>
              <a:rPr lang="pt-BR" dirty="0">
                <a:latin typeface="Arial" panose="020B0604020202020204" pitchFamily="34" charset="0"/>
                <a:ea typeface="Calibri" panose="020F0502020204030204" pitchFamily="34" charset="0"/>
                <a:cs typeface="Times New Roman" panose="02020603050405020304" pitchFamily="18" charset="0"/>
              </a:rPr>
              <a:t>Visualização </a:t>
            </a:r>
            <a:r>
              <a:rPr lang="pt-BR" dirty="0" smtClean="0">
                <a:latin typeface="Arial" panose="020B0604020202020204" pitchFamily="34" charset="0"/>
                <a:ea typeface="Calibri" panose="020F0502020204030204" pitchFamily="34" charset="0"/>
                <a:cs typeface="Times New Roman" panose="02020603050405020304" pitchFamily="18" charset="0"/>
              </a:rPr>
              <a:t>do sistema após </a:t>
            </a:r>
            <a:r>
              <a:rPr lang="pt-BR" dirty="0">
                <a:latin typeface="Arial" panose="020B0604020202020204" pitchFamily="34" charset="0"/>
                <a:ea typeface="Calibri" panose="020F0502020204030204" pitchFamily="34" charset="0"/>
                <a:cs typeface="Times New Roman" panose="02020603050405020304" pitchFamily="18" charset="0"/>
              </a:rPr>
              <a:t>instalação</a:t>
            </a: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916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315319" y="296760"/>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Resultados</a:t>
            </a:r>
            <a:r>
              <a:rPr lang="en-US" sz="3200" b="1" dirty="0" smtClean="0">
                <a:latin typeface="+mn-lt"/>
              </a:rPr>
              <a:t> e </a:t>
            </a:r>
            <a:r>
              <a:rPr lang="en-US" sz="3200" b="1" dirty="0" err="1" smtClean="0">
                <a:latin typeface="+mn-lt"/>
              </a:rPr>
              <a:t>discussão</a:t>
            </a:r>
            <a:endParaRPr lang="pt-BR" sz="3200" b="1" dirty="0">
              <a:latin typeface="+mn-lt"/>
            </a:endParaRPr>
          </a:p>
        </p:txBody>
      </p:sp>
      <p:pic>
        <p:nvPicPr>
          <p:cNvPr id="2" name="Imagem 1"/>
          <p:cNvPicPr>
            <a:picLocks noChangeAspect="1"/>
          </p:cNvPicPr>
          <p:nvPr/>
        </p:nvPicPr>
        <p:blipFill rotWithShape="1">
          <a:blip r:embed="rId3" cstate="print">
            <a:extLst>
              <a:ext uri="{28A0092B-C50C-407E-A947-70E740481C1C}">
                <a14:useLocalDpi xmlns:a14="http://schemas.microsoft.com/office/drawing/2010/main" val="0"/>
              </a:ext>
            </a:extLst>
          </a:blip>
          <a:srcRect b="10454"/>
          <a:stretch/>
        </p:blipFill>
        <p:spPr>
          <a:xfrm>
            <a:off x="1572122" y="1296647"/>
            <a:ext cx="5720807" cy="3842057"/>
          </a:xfrm>
          <a:prstGeom prst="rect">
            <a:avLst/>
          </a:prstGeom>
        </p:spPr>
      </p:pic>
      <p:sp>
        <p:nvSpPr>
          <p:cNvPr id="11" name="Rectangle 5"/>
          <p:cNvSpPr>
            <a:spLocks noChangeArrowheads="1"/>
          </p:cNvSpPr>
          <p:nvPr/>
        </p:nvSpPr>
        <p:spPr bwMode="auto">
          <a:xfrm>
            <a:off x="315319" y="897826"/>
            <a:ext cx="80740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Figura </a:t>
            </a:r>
            <a:r>
              <a:rPr lang="pt-BR" altLang="pt-BR" b="1" dirty="0" smtClean="0">
                <a:latin typeface="Arial" panose="020B0604020202020204" pitchFamily="34" charset="0"/>
                <a:ea typeface="Calibri" panose="020F0502020204030204" pitchFamily="34" charset="0"/>
                <a:cs typeface="Arial" panose="020B0604020202020204" pitchFamily="34" charset="0"/>
              </a:rPr>
              <a:t>10</a:t>
            </a:r>
            <a:r>
              <a:rPr kumimoji="0" lang="pt-BR" altLang="pt-BR"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pt-BR" altLang="pt-BR"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Círculo de bananeiras presente no</a:t>
            </a:r>
            <a:r>
              <a:rPr kumimoji="0" lang="pt-BR" altLang="pt-BR" b="0" i="0" u="none" strike="noStrike" cap="none" normalizeH="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Ponto 5 (P5)</a:t>
            </a:r>
            <a:endParaRPr kumimoji="0" lang="pt-BR" altLang="pt-BR" sz="1100" b="0" i="0" u="none" strike="noStrike" cap="none" normalizeH="0" baseline="0" dirty="0" smtClean="0">
              <a:ln>
                <a:noFill/>
              </a:ln>
              <a:solidFill>
                <a:schemeClr val="tx1"/>
              </a:solidFill>
              <a:effectLst/>
            </a:endParaRPr>
          </a:p>
        </p:txBody>
      </p:sp>
      <p:sp>
        <p:nvSpPr>
          <p:cNvPr id="16" name="Rectangle 10"/>
          <p:cNvSpPr>
            <a:spLocks noChangeArrowheads="1"/>
          </p:cNvSpPr>
          <p:nvPr/>
        </p:nvSpPr>
        <p:spPr bwMode="auto">
          <a:xfrm>
            <a:off x="175982" y="5138704"/>
            <a:ext cx="26077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Fonte:</a:t>
            </a:r>
            <a:r>
              <a:rPr kumimoji="0" lang="pt-BR" altLang="pt-B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Autor (2017).</a:t>
            </a:r>
            <a:endParaRPr kumimoji="0" lang="pt-BR" altLang="pt-BR" sz="105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654079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170939" y="185682"/>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Resultados</a:t>
            </a:r>
            <a:r>
              <a:rPr lang="en-US" sz="3200" b="1" dirty="0" smtClean="0">
                <a:latin typeface="+mn-lt"/>
              </a:rPr>
              <a:t> e </a:t>
            </a:r>
            <a:r>
              <a:rPr lang="en-US" sz="3200" b="1" dirty="0" err="1" smtClean="0">
                <a:latin typeface="+mn-lt"/>
              </a:rPr>
              <a:t>discussão</a:t>
            </a:r>
            <a:endParaRPr lang="pt-BR" sz="3200" b="1" dirty="0">
              <a:latin typeface="+mn-lt"/>
            </a:endParaRPr>
          </a:p>
        </p:txBody>
      </p:sp>
      <p:graphicFrame>
        <p:nvGraphicFramePr>
          <p:cNvPr id="3" name="Tabela 2"/>
          <p:cNvGraphicFramePr>
            <a:graphicFrameLocks noGrp="1"/>
          </p:cNvGraphicFramePr>
          <p:nvPr>
            <p:extLst>
              <p:ext uri="{D42A27DB-BD31-4B8C-83A1-F6EECF244321}">
                <p14:modId xmlns:p14="http://schemas.microsoft.com/office/powerpoint/2010/main" val="2947225381"/>
              </p:ext>
            </p:extLst>
          </p:nvPr>
        </p:nvGraphicFramePr>
        <p:xfrm>
          <a:off x="151107" y="1658576"/>
          <a:ext cx="8468649" cy="3731432"/>
        </p:xfrm>
        <a:graphic>
          <a:graphicData uri="http://schemas.openxmlformats.org/drawingml/2006/table">
            <a:tbl>
              <a:tblPr firstRow="1" firstCol="1" lastRow="1" bandRow="1">
                <a:tableStyleId>{9D7B26C5-4107-4FEC-AEDC-1716B250A1EF}</a:tableStyleId>
              </a:tblPr>
              <a:tblGrid>
                <a:gridCol w="809275">
                  <a:extLst>
                    <a:ext uri="{9D8B030D-6E8A-4147-A177-3AD203B41FA5}">
                      <a16:colId xmlns:a16="http://schemas.microsoft.com/office/drawing/2014/main" val="2204755370"/>
                    </a:ext>
                  </a:extLst>
                </a:gridCol>
                <a:gridCol w="1114413">
                  <a:extLst>
                    <a:ext uri="{9D8B030D-6E8A-4147-A177-3AD203B41FA5}">
                      <a16:colId xmlns:a16="http://schemas.microsoft.com/office/drawing/2014/main" val="3428123897"/>
                    </a:ext>
                  </a:extLst>
                </a:gridCol>
                <a:gridCol w="1061345">
                  <a:extLst>
                    <a:ext uri="{9D8B030D-6E8A-4147-A177-3AD203B41FA5}">
                      <a16:colId xmlns:a16="http://schemas.microsoft.com/office/drawing/2014/main" val="2055545135"/>
                    </a:ext>
                  </a:extLst>
                </a:gridCol>
                <a:gridCol w="1043655">
                  <a:extLst>
                    <a:ext uri="{9D8B030D-6E8A-4147-A177-3AD203B41FA5}">
                      <a16:colId xmlns:a16="http://schemas.microsoft.com/office/drawing/2014/main" val="1768599179"/>
                    </a:ext>
                  </a:extLst>
                </a:gridCol>
                <a:gridCol w="725253">
                  <a:extLst>
                    <a:ext uri="{9D8B030D-6E8A-4147-A177-3AD203B41FA5}">
                      <a16:colId xmlns:a16="http://schemas.microsoft.com/office/drawing/2014/main" val="2686396073"/>
                    </a:ext>
                  </a:extLst>
                </a:gridCol>
                <a:gridCol w="1025967">
                  <a:extLst>
                    <a:ext uri="{9D8B030D-6E8A-4147-A177-3AD203B41FA5}">
                      <a16:colId xmlns:a16="http://schemas.microsoft.com/office/drawing/2014/main" val="1755798457"/>
                    </a:ext>
                  </a:extLst>
                </a:gridCol>
                <a:gridCol w="990588">
                  <a:extLst>
                    <a:ext uri="{9D8B030D-6E8A-4147-A177-3AD203B41FA5}">
                      <a16:colId xmlns:a16="http://schemas.microsoft.com/office/drawing/2014/main" val="2398381687"/>
                    </a:ext>
                  </a:extLst>
                </a:gridCol>
                <a:gridCol w="972900">
                  <a:extLst>
                    <a:ext uri="{9D8B030D-6E8A-4147-A177-3AD203B41FA5}">
                      <a16:colId xmlns:a16="http://schemas.microsoft.com/office/drawing/2014/main" val="2538984439"/>
                    </a:ext>
                  </a:extLst>
                </a:gridCol>
                <a:gridCol w="725253">
                  <a:extLst>
                    <a:ext uri="{9D8B030D-6E8A-4147-A177-3AD203B41FA5}">
                      <a16:colId xmlns:a16="http://schemas.microsoft.com/office/drawing/2014/main" val="3432839142"/>
                    </a:ext>
                  </a:extLst>
                </a:gridCol>
              </a:tblGrid>
              <a:tr h="648904">
                <a:tc>
                  <a:txBody>
                    <a:bodyPr/>
                    <a:lstStyle/>
                    <a:p>
                      <a:pPr algn="ctr" fontAlgn="ctr"/>
                      <a:r>
                        <a:rPr lang="pt-BR" sz="1800" u="none" strike="noStrike" dirty="0">
                          <a:effectLst/>
                        </a:rPr>
                        <a:t> </a:t>
                      </a:r>
                      <a:endParaRPr lang="pt-BR" sz="1800" b="1"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pt-BR" sz="1800" u="none" strike="noStrike" dirty="0">
                          <a:effectLst/>
                        </a:rPr>
                        <a:t>Bruto</a:t>
                      </a:r>
                      <a:endParaRPr lang="pt-BR" sz="1800" b="1" i="0" u="none" strike="noStrike" dirty="0">
                        <a:solidFill>
                          <a:schemeClr val="tx1"/>
                        </a:solidFill>
                        <a:effectLst/>
                        <a:latin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pt-BR" sz="1800" u="none" strike="noStrike" dirty="0">
                          <a:effectLst/>
                        </a:rPr>
                        <a:t>Saída Reator</a:t>
                      </a:r>
                      <a:endParaRPr lang="pt-BR" sz="1800" b="1" i="0" u="none" strike="noStrike" dirty="0">
                        <a:solidFill>
                          <a:schemeClr val="tx1"/>
                        </a:solidFill>
                        <a:effectLst/>
                        <a:latin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pt-BR" sz="1800" u="none" strike="noStrike" dirty="0">
                          <a:effectLst/>
                        </a:rPr>
                        <a:t>Saída Filtro</a:t>
                      </a:r>
                      <a:endParaRPr lang="pt-BR" sz="1800" b="1" i="0" u="none" strike="noStrike" dirty="0">
                        <a:solidFill>
                          <a:schemeClr val="tx1"/>
                        </a:solidFill>
                        <a:effectLst/>
                        <a:latin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pt-BR" sz="1800" u="none" strike="noStrike" dirty="0" err="1">
                          <a:effectLst/>
                        </a:rPr>
                        <a:t>Ef</a:t>
                      </a:r>
                      <a:r>
                        <a:rPr lang="pt-BR" sz="1800" u="none" strike="noStrike" dirty="0">
                          <a:effectLst/>
                        </a:rPr>
                        <a:t> (%)</a:t>
                      </a:r>
                      <a:endParaRPr lang="pt-BR" sz="1800" b="1" i="0" u="none" strike="noStrike" dirty="0">
                        <a:solidFill>
                          <a:schemeClr val="tx1"/>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pt-BR" sz="1800" u="none" strike="noStrike" dirty="0">
                          <a:effectLst/>
                        </a:rPr>
                        <a:t>Bruto</a:t>
                      </a:r>
                      <a:endParaRPr lang="pt-BR" sz="1800" b="1" i="0" u="none" strike="noStrike" dirty="0">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pt-BR" sz="1800" u="none" strike="noStrike" dirty="0">
                          <a:effectLst/>
                        </a:rPr>
                        <a:t>Saída Reator</a:t>
                      </a:r>
                      <a:endParaRPr lang="pt-BR" sz="1800" b="1" i="0" u="none" strike="noStrike" dirty="0">
                        <a:solidFill>
                          <a:schemeClr val="tx1"/>
                        </a:solidFill>
                        <a:effectLst/>
                        <a:latin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pt-BR" sz="1800" u="none" strike="noStrike" dirty="0">
                          <a:effectLst/>
                        </a:rPr>
                        <a:t>Saída Filtro</a:t>
                      </a:r>
                      <a:endParaRPr lang="pt-BR" sz="1800" b="1" i="0" u="none" strike="noStrike" dirty="0">
                        <a:solidFill>
                          <a:schemeClr val="tx1"/>
                        </a:solidFill>
                        <a:effectLst/>
                        <a:latin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pt-BR" sz="1800" u="none" strike="noStrike" dirty="0" err="1">
                          <a:effectLst/>
                        </a:rPr>
                        <a:t>Ef</a:t>
                      </a:r>
                      <a:r>
                        <a:rPr lang="pt-BR" sz="1800" u="none" strike="noStrike" dirty="0">
                          <a:effectLst/>
                        </a:rPr>
                        <a:t> (%)</a:t>
                      </a:r>
                      <a:endParaRPr lang="pt-BR" sz="1800" b="1" i="0" u="none" strike="noStrike" dirty="0">
                        <a:solidFill>
                          <a:schemeClr val="tx1"/>
                        </a:solidFill>
                        <a:effectLst/>
                        <a:latin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57316347"/>
                  </a:ext>
                </a:extLst>
              </a:tr>
              <a:tr h="336586">
                <a:tc>
                  <a:txBody>
                    <a:bodyPr/>
                    <a:lstStyle/>
                    <a:p>
                      <a:pPr algn="ctr" fontAlgn="ctr"/>
                      <a:r>
                        <a:rPr lang="pt-BR" sz="1800" u="none" strike="noStrike" dirty="0">
                          <a:effectLst/>
                        </a:rPr>
                        <a:t> </a:t>
                      </a:r>
                      <a:endParaRPr lang="pt-BR" sz="1800" b="1" i="0" u="none" strike="noStrike" dirty="0">
                        <a:solidFill>
                          <a:schemeClr val="tx1"/>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gridSpan="4">
                  <a:txBody>
                    <a:bodyPr/>
                    <a:lstStyle/>
                    <a:p>
                      <a:pPr algn="ctr" fontAlgn="ctr"/>
                      <a:r>
                        <a:rPr lang="pt-BR" sz="1800" b="1" u="none" strike="noStrike" dirty="0">
                          <a:effectLst/>
                        </a:rPr>
                        <a:t>pH</a:t>
                      </a:r>
                      <a:endParaRPr lang="pt-BR" sz="1800" b="1" i="0" u="none" strike="noStrike" dirty="0">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ctr" fontAlgn="ctr"/>
                      <a:r>
                        <a:rPr lang="pt-BR" sz="1800" b="1" u="none" strike="noStrike" dirty="0">
                          <a:effectLst/>
                        </a:rPr>
                        <a:t>Temperatura (°C)</a:t>
                      </a:r>
                      <a:endParaRPr lang="pt-BR" sz="1800" b="1" i="0" u="none" strike="noStrike" dirty="0">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949827557"/>
                  </a:ext>
                </a:extLst>
              </a:tr>
              <a:tr h="336586">
                <a:tc>
                  <a:txBody>
                    <a:bodyPr/>
                    <a:lstStyle/>
                    <a:p>
                      <a:pPr algn="ctr" fontAlgn="ctr"/>
                      <a:r>
                        <a:rPr lang="pt-BR" sz="1800" u="none" strike="noStrike" dirty="0">
                          <a:effectLst/>
                        </a:rPr>
                        <a:t>Média</a:t>
                      </a:r>
                      <a:endParaRPr lang="pt-BR" sz="1800" b="1" i="0" u="none" strike="noStrike" dirty="0">
                        <a:solidFill>
                          <a:schemeClr val="tx1"/>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pt-BR" sz="1800" u="none" strike="noStrike" dirty="0">
                          <a:effectLst/>
                        </a:rPr>
                        <a:t>7,81</a:t>
                      </a:r>
                      <a:endParaRPr lang="pt-BR" sz="18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pt-BR" sz="1800" u="none" strike="noStrike">
                          <a:effectLst/>
                        </a:rPr>
                        <a:t>7,25</a:t>
                      </a:r>
                      <a:endParaRPr lang="pt-BR" sz="18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pt-BR" sz="1800" u="none" strike="noStrike">
                          <a:effectLst/>
                        </a:rPr>
                        <a:t>7,31</a:t>
                      </a:r>
                      <a:endParaRPr lang="pt-BR" sz="1800" b="0" i="0" u="none" strike="noStrike">
                        <a:solidFill>
                          <a:schemeClr val="tx1"/>
                        </a:solidFill>
                        <a:effectLst/>
                        <a:latin typeface="Arial" panose="020B0604020202020204" pitchFamily="34" charset="0"/>
                      </a:endParaRPr>
                    </a:p>
                  </a:txBody>
                  <a:tcPr marL="0" marR="0" marT="0" marB="0" anchor="ctr"/>
                </a:tc>
                <a:tc>
                  <a:txBody>
                    <a:bodyPr/>
                    <a:lstStyle/>
                    <a:p>
                      <a:pPr algn="ctr" fontAlgn="b"/>
                      <a:r>
                        <a:rPr lang="pt-BR" sz="1800" u="none" strike="noStrike" dirty="0" smtClean="0">
                          <a:effectLst/>
                        </a:rPr>
                        <a:t>NA</a:t>
                      </a:r>
                      <a:r>
                        <a:rPr lang="pt-BR" sz="1800" u="none" strike="noStrike" baseline="30000" dirty="0">
                          <a:effectLst/>
                        </a:rPr>
                        <a:t>*</a:t>
                      </a:r>
                      <a:endParaRPr lang="pt-BR" sz="1800" b="0" i="0" u="none" strike="noStrike" dirty="0">
                        <a:solidFill>
                          <a:schemeClr val="tx1"/>
                        </a:solidFill>
                        <a:effectLst/>
                        <a:latin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ctr"/>
                      <a:r>
                        <a:rPr lang="pt-BR" sz="1800" u="none" strike="noStrike" dirty="0">
                          <a:effectLst/>
                        </a:rPr>
                        <a:t>19,48</a:t>
                      </a:r>
                      <a:endParaRPr lang="pt-BR" sz="18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pt-BR" sz="1800" u="none" strike="noStrike" dirty="0">
                          <a:effectLst/>
                        </a:rPr>
                        <a:t>20,06</a:t>
                      </a:r>
                      <a:endParaRPr lang="pt-BR" sz="1800" b="0"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pt-BR" sz="1800" u="none" strike="noStrike" dirty="0">
                          <a:effectLst/>
                        </a:rPr>
                        <a:t>19,17</a:t>
                      </a:r>
                      <a:endParaRPr lang="pt-BR" sz="1800" b="0" i="0" u="none" strike="noStrike" dirty="0">
                        <a:solidFill>
                          <a:schemeClr val="tx1"/>
                        </a:solidFill>
                        <a:effectLst/>
                        <a:latin typeface="Arial" panose="020B0604020202020204" pitchFamily="34" charset="0"/>
                      </a:endParaRPr>
                    </a:p>
                  </a:txBody>
                  <a:tcPr marL="0" marR="0" marT="0" marB="0" anchor="ctr"/>
                </a:tc>
                <a:tc>
                  <a:txBody>
                    <a:bodyPr/>
                    <a:lstStyle/>
                    <a:p>
                      <a:pPr algn="ctr" fontAlgn="b"/>
                      <a:r>
                        <a:rPr lang="pt-BR" sz="1800" u="none" strike="noStrike" dirty="0" smtClean="0">
                          <a:effectLst/>
                        </a:rPr>
                        <a:t>NA</a:t>
                      </a:r>
                      <a:r>
                        <a:rPr lang="pt-BR" sz="1800" u="none" strike="noStrike" baseline="30000" dirty="0">
                          <a:effectLst/>
                        </a:rPr>
                        <a:t>*</a:t>
                      </a:r>
                      <a:endParaRPr lang="pt-BR" sz="1800" b="0" i="0" u="none" strike="noStrike" dirty="0">
                        <a:solidFill>
                          <a:schemeClr val="tx1"/>
                        </a:solidFill>
                        <a:effectLst/>
                        <a:latin typeface="Arial" panose="020B0604020202020204" pitchFamily="34" charset="0"/>
                      </a:endParaRPr>
                    </a:p>
                  </a:txBody>
                  <a:tcPr marL="0" marR="0" marT="0" marB="0" anchor="b"/>
                </a:tc>
                <a:extLst>
                  <a:ext uri="{0D108BD9-81ED-4DB2-BD59-A6C34878D82A}">
                    <a16:rowId xmlns:a16="http://schemas.microsoft.com/office/drawing/2014/main" val="2360971376"/>
                  </a:ext>
                </a:extLst>
              </a:tr>
              <a:tr h="336586">
                <a:tc>
                  <a:txBody>
                    <a:bodyPr/>
                    <a:lstStyle/>
                    <a:p>
                      <a:pPr algn="l" fontAlgn="b"/>
                      <a:r>
                        <a:rPr lang="pt-BR" sz="1800" u="none" strike="noStrike" dirty="0">
                          <a:effectLst/>
                        </a:rPr>
                        <a:t> </a:t>
                      </a:r>
                      <a:endParaRPr lang="pt-BR" sz="1800" b="0" i="0" u="none" strike="noStrike" dirty="0">
                        <a:solidFill>
                          <a:schemeClr val="tx1"/>
                        </a:solidFill>
                        <a:effectLst/>
                        <a:latin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tcPr>
                </a:tc>
                <a:tc gridSpan="4">
                  <a:txBody>
                    <a:bodyPr/>
                    <a:lstStyle/>
                    <a:p>
                      <a:pPr algn="ctr" fontAlgn="ctr"/>
                      <a:r>
                        <a:rPr lang="pt-BR" sz="1800" b="1" u="none" strike="noStrike" dirty="0">
                          <a:effectLst/>
                        </a:rPr>
                        <a:t>OD (mg/L)</a:t>
                      </a:r>
                      <a:endParaRPr lang="pt-BR" sz="1800" b="1" i="0" u="none" strike="noStrike" dirty="0">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ctr" fontAlgn="b"/>
                      <a:r>
                        <a:rPr lang="pt-BR" sz="1800" b="1" u="none" strike="noStrike" dirty="0">
                          <a:effectLst/>
                        </a:rPr>
                        <a:t>SST (mg/L)</a:t>
                      </a:r>
                      <a:endParaRPr lang="pt-BR" sz="1800" b="1" i="0" u="none" strike="noStrike" dirty="0">
                        <a:solidFill>
                          <a:schemeClr val="tx1"/>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162904248"/>
                  </a:ext>
                </a:extLst>
              </a:tr>
              <a:tr h="336586">
                <a:tc>
                  <a:txBody>
                    <a:bodyPr/>
                    <a:lstStyle/>
                    <a:p>
                      <a:pPr algn="ctr" fontAlgn="ctr"/>
                      <a:r>
                        <a:rPr lang="pt-BR" sz="1800" u="none" strike="noStrike" dirty="0">
                          <a:effectLst/>
                        </a:rPr>
                        <a:t>Média</a:t>
                      </a:r>
                      <a:endParaRPr lang="pt-BR" sz="1800" b="1" i="0" u="none" strike="noStrike" dirty="0">
                        <a:solidFill>
                          <a:schemeClr val="tx1"/>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pt-BR" sz="1800" u="none" strike="noStrike" dirty="0">
                          <a:effectLst/>
                        </a:rPr>
                        <a:t>0,41</a:t>
                      </a:r>
                      <a:endParaRPr lang="pt-BR" sz="18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pt-BR" sz="1800" u="none" strike="noStrike">
                          <a:effectLst/>
                        </a:rPr>
                        <a:t>1,04</a:t>
                      </a:r>
                      <a:endParaRPr lang="pt-BR" sz="18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pt-BR" sz="1800" u="none" strike="noStrike">
                          <a:effectLst/>
                        </a:rPr>
                        <a:t>1,94</a:t>
                      </a:r>
                      <a:endParaRPr lang="pt-BR" sz="1800" b="0" i="0" u="none" strike="noStrike">
                        <a:solidFill>
                          <a:schemeClr val="tx1"/>
                        </a:solidFill>
                        <a:effectLst/>
                        <a:latin typeface="Arial" panose="020B0604020202020204" pitchFamily="34" charset="0"/>
                      </a:endParaRPr>
                    </a:p>
                  </a:txBody>
                  <a:tcPr marL="0" marR="0" marT="0" marB="0" anchor="ctr"/>
                </a:tc>
                <a:tc>
                  <a:txBody>
                    <a:bodyPr/>
                    <a:lstStyle/>
                    <a:p>
                      <a:pPr algn="ctr" fontAlgn="b"/>
                      <a:r>
                        <a:rPr lang="pt-BR" sz="1800" u="none" strike="noStrike" dirty="0" smtClean="0">
                          <a:effectLst/>
                        </a:rPr>
                        <a:t>NA</a:t>
                      </a:r>
                      <a:r>
                        <a:rPr lang="pt-BR" sz="1800" u="none" strike="noStrike" baseline="30000" dirty="0" smtClean="0">
                          <a:effectLst/>
                        </a:rPr>
                        <a:t>*</a:t>
                      </a:r>
                      <a:endParaRPr lang="pt-BR" sz="1800" b="0" i="0" u="none" strike="noStrike" dirty="0">
                        <a:solidFill>
                          <a:schemeClr val="tx1"/>
                        </a:solidFill>
                        <a:effectLst/>
                        <a:latin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ctr"/>
                      <a:r>
                        <a:rPr lang="pt-BR" sz="1800" u="none" strike="noStrike" dirty="0">
                          <a:effectLst/>
                        </a:rPr>
                        <a:t>49,24</a:t>
                      </a:r>
                      <a:endParaRPr lang="pt-BR" sz="18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pt-BR" sz="1800" u="none" strike="noStrike">
                          <a:effectLst/>
                        </a:rPr>
                        <a:t>14,00</a:t>
                      </a:r>
                      <a:endParaRPr lang="pt-BR" sz="18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pt-BR" sz="1800" u="none" strike="noStrike">
                          <a:effectLst/>
                        </a:rPr>
                        <a:t>3,50</a:t>
                      </a:r>
                      <a:endParaRPr lang="pt-BR" sz="1800" b="0" i="0" u="none" strike="noStrike">
                        <a:solidFill>
                          <a:schemeClr val="tx1"/>
                        </a:solidFill>
                        <a:effectLst/>
                        <a:latin typeface="Arial" panose="020B0604020202020204" pitchFamily="34" charset="0"/>
                      </a:endParaRPr>
                    </a:p>
                  </a:txBody>
                  <a:tcPr marL="0" marR="0" marT="0" marB="0" anchor="ctr"/>
                </a:tc>
                <a:tc>
                  <a:txBody>
                    <a:bodyPr/>
                    <a:lstStyle/>
                    <a:p>
                      <a:pPr algn="ctr" fontAlgn="b"/>
                      <a:r>
                        <a:rPr lang="pt-BR" sz="1800" u="none" strike="noStrike">
                          <a:effectLst/>
                        </a:rPr>
                        <a:t>93</a:t>
                      </a:r>
                      <a:endParaRPr lang="pt-BR" sz="1800" b="0" i="0" u="none" strike="noStrike">
                        <a:solidFill>
                          <a:schemeClr val="tx1"/>
                        </a:solidFill>
                        <a:effectLst/>
                        <a:latin typeface="Arial" panose="020B0604020202020204" pitchFamily="34" charset="0"/>
                      </a:endParaRPr>
                    </a:p>
                  </a:txBody>
                  <a:tcPr marL="0" marR="0" marT="0" marB="0" anchor="b"/>
                </a:tc>
                <a:extLst>
                  <a:ext uri="{0D108BD9-81ED-4DB2-BD59-A6C34878D82A}">
                    <a16:rowId xmlns:a16="http://schemas.microsoft.com/office/drawing/2014/main" val="1831034115"/>
                  </a:ext>
                </a:extLst>
              </a:tr>
              <a:tr h="336586">
                <a:tc>
                  <a:txBody>
                    <a:bodyPr/>
                    <a:lstStyle/>
                    <a:p>
                      <a:pPr algn="ctr" fontAlgn="ctr"/>
                      <a:r>
                        <a:rPr lang="pt-BR" sz="1800" u="none" strike="noStrike" dirty="0">
                          <a:effectLst/>
                        </a:rPr>
                        <a:t> </a:t>
                      </a:r>
                      <a:endParaRPr lang="pt-BR" sz="1800" b="1" i="0" u="none" strike="noStrike" dirty="0">
                        <a:solidFill>
                          <a:schemeClr val="tx1"/>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gridSpan="4">
                  <a:txBody>
                    <a:bodyPr/>
                    <a:lstStyle/>
                    <a:p>
                      <a:pPr algn="ctr" fontAlgn="ctr"/>
                      <a:r>
                        <a:rPr lang="pt-BR" sz="1800" b="1" u="none" strike="noStrike" dirty="0">
                          <a:effectLst/>
                        </a:rPr>
                        <a:t>DQO (mg/L)</a:t>
                      </a:r>
                      <a:endParaRPr lang="pt-BR" sz="1800" b="1" i="0" u="none" strike="noStrike" dirty="0">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ctr" fontAlgn="ctr"/>
                      <a:r>
                        <a:rPr lang="pt-BR" sz="1800" b="1" u="none" strike="noStrike" dirty="0">
                          <a:effectLst/>
                        </a:rPr>
                        <a:t>DBO (mg/L)</a:t>
                      </a:r>
                      <a:endParaRPr lang="pt-BR" sz="1800" b="1" i="0" u="none" strike="noStrike" dirty="0">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315788198"/>
                  </a:ext>
                </a:extLst>
              </a:tr>
              <a:tr h="336586">
                <a:tc>
                  <a:txBody>
                    <a:bodyPr/>
                    <a:lstStyle/>
                    <a:p>
                      <a:pPr algn="ctr" fontAlgn="ctr"/>
                      <a:r>
                        <a:rPr lang="pt-BR" sz="1800" u="none" strike="noStrike" dirty="0">
                          <a:effectLst/>
                        </a:rPr>
                        <a:t>Média</a:t>
                      </a:r>
                      <a:endParaRPr lang="pt-BR" sz="1800" b="1" i="0" u="none" strike="noStrike" dirty="0">
                        <a:solidFill>
                          <a:schemeClr val="tx1"/>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pt-BR" sz="1800" u="none" strike="noStrike" dirty="0">
                          <a:effectLst/>
                        </a:rPr>
                        <a:t>1762,00</a:t>
                      </a:r>
                      <a:endParaRPr lang="pt-BR" sz="18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pt-BR" sz="1800" u="none" strike="noStrike">
                          <a:effectLst/>
                        </a:rPr>
                        <a:t>810,40</a:t>
                      </a:r>
                      <a:endParaRPr lang="pt-BR" sz="18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pt-BR" sz="1800" u="none" strike="noStrike">
                          <a:effectLst/>
                        </a:rPr>
                        <a:t>383,33</a:t>
                      </a:r>
                      <a:endParaRPr lang="pt-BR" sz="1800" b="0" i="0" u="none" strike="noStrike">
                        <a:solidFill>
                          <a:schemeClr val="tx1"/>
                        </a:solidFill>
                        <a:effectLst/>
                        <a:latin typeface="Arial" panose="020B0604020202020204" pitchFamily="34" charset="0"/>
                      </a:endParaRPr>
                    </a:p>
                  </a:txBody>
                  <a:tcPr marL="0" marR="0" marT="0" marB="0" anchor="ctr"/>
                </a:tc>
                <a:tc>
                  <a:txBody>
                    <a:bodyPr/>
                    <a:lstStyle/>
                    <a:p>
                      <a:pPr algn="ctr" fontAlgn="b"/>
                      <a:r>
                        <a:rPr lang="pt-BR" sz="1800" u="none" strike="noStrike" dirty="0">
                          <a:effectLst/>
                        </a:rPr>
                        <a:t>78</a:t>
                      </a:r>
                      <a:endParaRPr lang="pt-BR" sz="1800" b="0" i="0" u="none" strike="noStrike" dirty="0">
                        <a:solidFill>
                          <a:schemeClr val="tx1"/>
                        </a:solidFill>
                        <a:effectLst/>
                        <a:latin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ctr"/>
                      <a:r>
                        <a:rPr lang="pt-BR" sz="1800" u="none" strike="noStrike">
                          <a:effectLst/>
                        </a:rPr>
                        <a:t>1169,74</a:t>
                      </a:r>
                      <a:endParaRPr lang="pt-BR" sz="1800" b="0"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pt-BR" sz="1800" u="none" strike="noStrike">
                          <a:effectLst/>
                        </a:rPr>
                        <a:t>376,91</a:t>
                      </a:r>
                      <a:endParaRPr lang="pt-BR" sz="18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pt-BR" sz="1800" u="none" strike="noStrike">
                          <a:effectLst/>
                        </a:rPr>
                        <a:t>118,21</a:t>
                      </a:r>
                      <a:endParaRPr lang="pt-BR" sz="1800" b="0" i="0" u="none" strike="noStrike">
                        <a:solidFill>
                          <a:schemeClr val="tx1"/>
                        </a:solidFill>
                        <a:effectLst/>
                        <a:latin typeface="Arial" panose="020B0604020202020204" pitchFamily="34" charset="0"/>
                      </a:endParaRPr>
                    </a:p>
                  </a:txBody>
                  <a:tcPr marL="0" marR="0" marT="0" marB="0" anchor="ctr"/>
                </a:tc>
                <a:tc>
                  <a:txBody>
                    <a:bodyPr/>
                    <a:lstStyle/>
                    <a:p>
                      <a:pPr algn="ctr" fontAlgn="b"/>
                      <a:r>
                        <a:rPr lang="pt-BR" sz="1800" u="none" strike="noStrike" dirty="0">
                          <a:effectLst/>
                        </a:rPr>
                        <a:t>90</a:t>
                      </a:r>
                      <a:endParaRPr lang="pt-BR" sz="1800" b="0" i="0" u="none" strike="noStrike" dirty="0">
                        <a:solidFill>
                          <a:schemeClr val="tx1"/>
                        </a:solidFill>
                        <a:effectLst/>
                        <a:latin typeface="Arial" panose="020B0604020202020204" pitchFamily="34" charset="0"/>
                      </a:endParaRPr>
                    </a:p>
                  </a:txBody>
                  <a:tcPr marL="0" marR="0" marT="0" marB="0" anchor="b"/>
                </a:tc>
                <a:extLst>
                  <a:ext uri="{0D108BD9-81ED-4DB2-BD59-A6C34878D82A}">
                    <a16:rowId xmlns:a16="http://schemas.microsoft.com/office/drawing/2014/main" val="3878306141"/>
                  </a:ext>
                </a:extLst>
              </a:tr>
              <a:tr h="336586">
                <a:tc>
                  <a:txBody>
                    <a:bodyPr/>
                    <a:lstStyle/>
                    <a:p>
                      <a:pPr algn="ctr" fontAlgn="ctr"/>
                      <a:r>
                        <a:rPr lang="pt-BR" sz="1800" u="none" strike="noStrike" dirty="0">
                          <a:effectLst/>
                        </a:rPr>
                        <a:t> </a:t>
                      </a:r>
                      <a:endParaRPr lang="pt-BR" sz="1800" b="1" i="0" u="none" strike="noStrike" dirty="0">
                        <a:solidFill>
                          <a:schemeClr val="tx1"/>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gridSpan="4">
                  <a:txBody>
                    <a:bodyPr/>
                    <a:lstStyle/>
                    <a:p>
                      <a:pPr algn="ctr" fontAlgn="ctr"/>
                      <a:r>
                        <a:rPr lang="pt-BR" sz="1800" b="1" u="none" strike="noStrike" dirty="0" err="1" smtClean="0">
                          <a:effectLst/>
                        </a:rPr>
                        <a:t>Colif</a:t>
                      </a:r>
                      <a:r>
                        <a:rPr lang="pt-BR" sz="1800" b="1" u="none" strike="noStrike" dirty="0" smtClean="0">
                          <a:effectLst/>
                        </a:rPr>
                        <a:t>. </a:t>
                      </a:r>
                      <a:r>
                        <a:rPr lang="pt-BR" sz="1800" b="1" u="none" strike="noStrike" dirty="0">
                          <a:effectLst/>
                        </a:rPr>
                        <a:t>Totais (NMPx100/mL)</a:t>
                      </a:r>
                      <a:endParaRPr lang="pt-BR" sz="1800" b="1" i="0" u="none" strike="noStrike" dirty="0">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ctr" fontAlgn="ctr"/>
                      <a:r>
                        <a:rPr lang="pt-BR" sz="1800" b="1" u="none" strike="noStrike" dirty="0" err="1" smtClean="0">
                          <a:effectLst/>
                        </a:rPr>
                        <a:t>Colif</a:t>
                      </a:r>
                      <a:r>
                        <a:rPr lang="pt-BR" sz="1800" b="1" u="none" strike="noStrike" dirty="0" smtClean="0">
                          <a:effectLst/>
                        </a:rPr>
                        <a:t>. Termotolerantes </a:t>
                      </a:r>
                      <a:r>
                        <a:rPr lang="pt-BR" sz="1800" b="1" u="none" strike="noStrike" dirty="0">
                          <a:effectLst/>
                        </a:rPr>
                        <a:t>(NMPx100/mL)</a:t>
                      </a:r>
                      <a:endParaRPr lang="pt-BR" sz="1800" b="1" i="0" u="none" strike="noStrike" dirty="0">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785399244"/>
                  </a:ext>
                </a:extLst>
              </a:tr>
              <a:tr h="336586">
                <a:tc>
                  <a:txBody>
                    <a:bodyPr/>
                    <a:lstStyle/>
                    <a:p>
                      <a:pPr algn="ctr" fontAlgn="ctr"/>
                      <a:r>
                        <a:rPr lang="pt-BR" sz="1800" u="none" strike="noStrike" dirty="0">
                          <a:effectLst/>
                        </a:rPr>
                        <a:t>Média</a:t>
                      </a:r>
                      <a:endParaRPr lang="pt-BR" sz="1800" b="1" i="0" u="none" strike="noStrike" dirty="0">
                        <a:solidFill>
                          <a:schemeClr val="tx1"/>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pt-BR" sz="1600" dirty="0">
                          <a:effectLst/>
                        </a:rPr>
                        <a:t>5,2 x 10</a:t>
                      </a:r>
                      <a:r>
                        <a:rPr lang="pt-BR" sz="1600" baseline="30000" dirty="0">
                          <a:effectLst/>
                        </a:rPr>
                        <a:t>7</a:t>
                      </a:r>
                      <a:endParaRPr lang="pt-B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pt-BR" sz="1600" dirty="0">
                          <a:effectLst/>
                        </a:rPr>
                        <a:t>6,5 x 10</a:t>
                      </a:r>
                      <a:r>
                        <a:rPr lang="pt-BR" sz="1600" baseline="30000" dirty="0">
                          <a:effectLst/>
                        </a:rPr>
                        <a:t>6</a:t>
                      </a:r>
                      <a:endParaRPr lang="pt-B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dirty="0">
                          <a:effectLst/>
                        </a:rPr>
                        <a:t>4,04 x 10</a:t>
                      </a:r>
                      <a:r>
                        <a:rPr lang="pt-BR" sz="1600" baseline="30000" dirty="0">
                          <a:effectLst/>
                        </a:rPr>
                        <a:t>5</a:t>
                      </a:r>
                      <a:endParaRPr lang="pt-B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dirty="0">
                          <a:effectLst/>
                        </a:rPr>
                        <a:t>99</a:t>
                      </a:r>
                      <a:endParaRPr lang="pt-B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pt-BR" sz="1600" dirty="0">
                          <a:effectLst/>
                        </a:rPr>
                        <a:t>1,9 x 10</a:t>
                      </a:r>
                      <a:r>
                        <a:rPr lang="pt-BR" sz="1600" baseline="30000" dirty="0">
                          <a:effectLst/>
                        </a:rPr>
                        <a:t>6</a:t>
                      </a:r>
                      <a:endParaRPr lang="pt-B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pt-BR" sz="1550" dirty="0">
                          <a:effectLst/>
                        </a:rPr>
                        <a:t>3,36 x 10</a:t>
                      </a:r>
                      <a:r>
                        <a:rPr lang="pt-BR" sz="1550" baseline="30000" dirty="0">
                          <a:effectLst/>
                        </a:rPr>
                        <a:t>5</a:t>
                      </a:r>
                      <a:endParaRPr lang="pt-BR" sz="155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a:effectLst/>
                        </a:rPr>
                        <a:t>2,6 x 10</a:t>
                      </a:r>
                      <a:r>
                        <a:rPr lang="pt-BR" sz="1600" baseline="30000">
                          <a:effectLst/>
                        </a:rPr>
                        <a:t>5</a:t>
                      </a:r>
                      <a:endParaRPr lang="pt-BR" sz="20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600" dirty="0">
                          <a:effectLst/>
                        </a:rPr>
                        <a:t>86</a:t>
                      </a:r>
                      <a:endParaRPr lang="pt-B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44816987"/>
                  </a:ext>
                </a:extLst>
              </a:tr>
              <a:tr h="389840">
                <a:tc gridSpan="9">
                  <a:txBody>
                    <a:bodyPr/>
                    <a:lstStyle/>
                    <a:p>
                      <a:pPr algn="l" fontAlgn="b"/>
                      <a:r>
                        <a:rPr lang="pt-BR" sz="1600" b="0" u="none" strike="noStrike" baseline="30000" dirty="0" smtClean="0">
                          <a:effectLst/>
                        </a:rPr>
                        <a:t>*</a:t>
                      </a:r>
                      <a:r>
                        <a:rPr lang="pt-BR" sz="1600" b="0" u="none" strike="noStrike" dirty="0" smtClean="0">
                          <a:effectLst/>
                        </a:rPr>
                        <a:t>NA - Não </a:t>
                      </a:r>
                      <a:r>
                        <a:rPr lang="pt-BR" sz="1600" b="0" u="none" strike="noStrike" dirty="0">
                          <a:effectLst/>
                        </a:rPr>
                        <a:t>aplicável à este parâmetro</a:t>
                      </a:r>
                      <a:r>
                        <a:rPr lang="pt-BR" sz="1600" b="0" u="none" strike="noStrike" dirty="0" smtClean="0">
                          <a:effectLst/>
                        </a:rPr>
                        <a:t>.</a:t>
                      </a:r>
                      <a:endParaRPr lang="pt-BR" sz="1600" b="0" i="0" u="none" strike="noStrike" dirty="0">
                        <a:solidFill>
                          <a:schemeClr val="tx1"/>
                        </a:solidFill>
                        <a:effectLst/>
                        <a:latin typeface="Arial" panose="020B0604020202020204" pitchFamily="34" charset="0"/>
                      </a:endParaRPr>
                    </a:p>
                  </a:txBody>
                  <a:tcPr marL="0" marR="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875805700"/>
                  </a:ext>
                </a:extLst>
              </a:tr>
            </a:tbl>
          </a:graphicData>
        </a:graphic>
      </p:graphicFrame>
      <p:sp>
        <p:nvSpPr>
          <p:cNvPr id="4" name="Retângulo 3"/>
          <p:cNvSpPr/>
          <p:nvPr/>
        </p:nvSpPr>
        <p:spPr>
          <a:xfrm>
            <a:off x="151107" y="1258466"/>
            <a:ext cx="8121272" cy="400110"/>
          </a:xfrm>
          <a:prstGeom prst="rect">
            <a:avLst/>
          </a:prstGeom>
        </p:spPr>
        <p:txBody>
          <a:bodyPr wrap="square">
            <a:spAutoFit/>
          </a:bodyPr>
          <a:lstStyle/>
          <a:p>
            <a:r>
              <a:rPr lang="pt-BR" sz="2000" b="1" dirty="0"/>
              <a:t>Tabela </a:t>
            </a:r>
            <a:r>
              <a:rPr lang="pt-BR" sz="2000" b="1" dirty="0" smtClean="0"/>
              <a:t>1 </a:t>
            </a:r>
            <a:r>
              <a:rPr lang="pt-BR" sz="2000" dirty="0"/>
              <a:t>– Resultados das análises e eficiência (</a:t>
            </a:r>
            <a:r>
              <a:rPr lang="pt-BR" sz="2000" dirty="0" err="1"/>
              <a:t>Ef</a:t>
            </a:r>
            <a:r>
              <a:rPr lang="pt-BR" sz="2000" dirty="0"/>
              <a:t>) dos </a:t>
            </a:r>
            <a:r>
              <a:rPr lang="pt-BR" sz="2000" dirty="0" smtClean="0"/>
              <a:t>parâmetros</a:t>
            </a:r>
            <a:endParaRPr lang="pt-BR" sz="2000" dirty="0"/>
          </a:p>
        </p:txBody>
      </p:sp>
      <p:sp>
        <p:nvSpPr>
          <p:cNvPr id="5" name="CaixaDeTexto 4"/>
          <p:cNvSpPr txBox="1"/>
          <p:nvPr/>
        </p:nvSpPr>
        <p:spPr>
          <a:xfrm>
            <a:off x="170939" y="780003"/>
            <a:ext cx="3720121" cy="523220"/>
          </a:xfrm>
          <a:prstGeom prst="rect">
            <a:avLst/>
          </a:prstGeom>
          <a:noFill/>
        </p:spPr>
        <p:txBody>
          <a:bodyPr wrap="none" rtlCol="0">
            <a:spAutoFit/>
          </a:bodyPr>
          <a:lstStyle/>
          <a:p>
            <a:r>
              <a:rPr lang="pt-BR" sz="2800" b="1" dirty="0" smtClean="0"/>
              <a:t>Resultados das Análises</a:t>
            </a:r>
            <a:endParaRPr lang="pt-BR" sz="2800" b="1" dirty="0"/>
          </a:p>
        </p:txBody>
      </p:sp>
    </p:spTree>
    <p:extLst>
      <p:ext uri="{BB962C8B-B14F-4D97-AF65-F5344CB8AC3E}">
        <p14:creationId xmlns:p14="http://schemas.microsoft.com/office/powerpoint/2010/main" val="2736097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321794" y="0"/>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Resultados</a:t>
            </a:r>
            <a:r>
              <a:rPr lang="en-US" sz="3200" b="1" dirty="0" smtClean="0">
                <a:latin typeface="+mn-lt"/>
              </a:rPr>
              <a:t> e </a:t>
            </a:r>
            <a:r>
              <a:rPr lang="en-US" sz="3200" b="1" dirty="0" err="1" smtClean="0">
                <a:latin typeface="+mn-lt"/>
              </a:rPr>
              <a:t>discussão</a:t>
            </a:r>
            <a:endParaRPr lang="pt-BR" sz="3200" b="1" dirty="0">
              <a:latin typeface="+mn-lt"/>
            </a:endParaRPr>
          </a:p>
        </p:txBody>
      </p:sp>
      <p:graphicFrame>
        <p:nvGraphicFramePr>
          <p:cNvPr id="11" name="Gráfico 10"/>
          <p:cNvGraphicFramePr/>
          <p:nvPr>
            <p:extLst>
              <p:ext uri="{D42A27DB-BD31-4B8C-83A1-F6EECF244321}">
                <p14:modId xmlns:p14="http://schemas.microsoft.com/office/powerpoint/2010/main" val="29767916"/>
              </p:ext>
            </p:extLst>
          </p:nvPr>
        </p:nvGraphicFramePr>
        <p:xfrm>
          <a:off x="-9567" y="1534840"/>
          <a:ext cx="4526806" cy="2978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p:nvPr>
            <p:extLst>
              <p:ext uri="{D42A27DB-BD31-4B8C-83A1-F6EECF244321}">
                <p14:modId xmlns:p14="http://schemas.microsoft.com/office/powerpoint/2010/main" val="139846571"/>
              </p:ext>
            </p:extLst>
          </p:nvPr>
        </p:nvGraphicFramePr>
        <p:xfrm>
          <a:off x="4517239" y="1534840"/>
          <a:ext cx="4626761" cy="2978632"/>
        </p:xfrm>
        <a:graphic>
          <a:graphicData uri="http://schemas.openxmlformats.org/drawingml/2006/chart">
            <c:chart xmlns:c="http://schemas.openxmlformats.org/drawingml/2006/chart" xmlns:r="http://schemas.openxmlformats.org/officeDocument/2006/relationships" r:id="rId4"/>
          </a:graphicData>
        </a:graphic>
      </p:graphicFrame>
      <p:sp>
        <p:nvSpPr>
          <p:cNvPr id="2" name="Retângulo 1"/>
          <p:cNvSpPr/>
          <p:nvPr/>
        </p:nvSpPr>
        <p:spPr>
          <a:xfrm>
            <a:off x="182457" y="4802410"/>
            <a:ext cx="2023311" cy="357214"/>
          </a:xfrm>
          <a:prstGeom prst="rect">
            <a:avLst/>
          </a:prstGeom>
        </p:spPr>
        <p:txBody>
          <a:bodyPr wrap="none">
            <a:spAutoFit/>
          </a:bodyPr>
          <a:lstStyle/>
          <a:p>
            <a:pPr algn="just">
              <a:lnSpc>
                <a:spcPct val="115000"/>
              </a:lnSpc>
              <a:spcAft>
                <a:spcPts val="0"/>
              </a:spcAft>
            </a:pPr>
            <a:r>
              <a:rPr lang="pt-BR" sz="1600" dirty="0">
                <a:latin typeface="Arial" panose="020B0604020202020204" pitchFamily="34" charset="0"/>
                <a:ea typeface="Calibri" panose="020F0502020204030204" pitchFamily="34" charset="0"/>
                <a:cs typeface="Times New Roman" panose="02020603050405020304" pitchFamily="18" charset="0"/>
              </a:rPr>
              <a:t>Fonte:</a:t>
            </a:r>
            <a:r>
              <a:rPr lang="pt-BR" sz="1600" b="1" dirty="0">
                <a:latin typeface="Arial" panose="020B0604020202020204" pitchFamily="34" charset="0"/>
                <a:ea typeface="Calibri" panose="020F0502020204030204" pitchFamily="34" charset="0"/>
                <a:cs typeface="Times New Roman" panose="02020603050405020304" pitchFamily="18" charset="0"/>
              </a:rPr>
              <a:t> </a:t>
            </a:r>
            <a:r>
              <a:rPr lang="pt-BR" sz="1600" dirty="0">
                <a:latin typeface="Arial" panose="020B0604020202020204" pitchFamily="34" charset="0"/>
                <a:ea typeface="Calibri" panose="020F0502020204030204" pitchFamily="34" charset="0"/>
                <a:cs typeface="Times New Roman" panose="02020603050405020304" pitchFamily="18" charset="0"/>
              </a:rPr>
              <a:t>Autor (2017).</a:t>
            </a:r>
            <a:endParaRPr lang="pt-B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p:cNvSpPr/>
          <p:nvPr/>
        </p:nvSpPr>
        <p:spPr>
          <a:xfrm>
            <a:off x="132310" y="1123958"/>
            <a:ext cx="8375590" cy="410882"/>
          </a:xfrm>
          <a:prstGeom prst="rect">
            <a:avLst/>
          </a:prstGeom>
        </p:spPr>
        <p:txBody>
          <a:bodyPr wrap="square">
            <a:spAutoFit/>
          </a:bodyPr>
          <a:lstStyle/>
          <a:p>
            <a:pPr algn="just">
              <a:lnSpc>
                <a:spcPct val="115000"/>
              </a:lnSpc>
              <a:spcAft>
                <a:spcPts val="0"/>
              </a:spcAft>
            </a:pPr>
            <a:r>
              <a:rPr lang="pt-BR" b="1" dirty="0" smtClean="0">
                <a:latin typeface="Arial" panose="020B0604020202020204" pitchFamily="34" charset="0"/>
                <a:ea typeface="Calibri" panose="020F0502020204030204" pitchFamily="34" charset="0"/>
                <a:cs typeface="Times New Roman" panose="02020603050405020304" pitchFamily="18" charset="0"/>
              </a:rPr>
              <a:t>Gráfico 1 e 2 – </a:t>
            </a:r>
            <a:r>
              <a:rPr lang="pt-BR" dirty="0" smtClean="0">
                <a:latin typeface="Arial" panose="020B0604020202020204" pitchFamily="34" charset="0"/>
                <a:ea typeface="Calibri" panose="020F0502020204030204" pitchFamily="34" charset="0"/>
                <a:cs typeface="Times New Roman" panose="02020603050405020304" pitchFamily="18" charset="0"/>
              </a:rPr>
              <a:t>Redução da DQO e DBO nas etapas do sistema de tratamento</a:t>
            </a: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4264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235109" y="794065"/>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Resultados</a:t>
            </a:r>
            <a:r>
              <a:rPr lang="en-US" sz="3200" b="1" dirty="0" smtClean="0">
                <a:latin typeface="+mn-lt"/>
              </a:rPr>
              <a:t> e </a:t>
            </a:r>
            <a:r>
              <a:rPr lang="en-US" sz="3200" b="1" dirty="0" err="1" smtClean="0">
                <a:latin typeface="+mn-lt"/>
              </a:rPr>
              <a:t>discussão</a:t>
            </a:r>
            <a:endParaRPr lang="pt-BR" sz="3200" b="1" dirty="0">
              <a:latin typeface="+mn-lt"/>
            </a:endParaRPr>
          </a:p>
        </p:txBody>
      </p:sp>
      <p:sp>
        <p:nvSpPr>
          <p:cNvPr id="10" name="CaixaDeTexto 9"/>
          <p:cNvSpPr txBox="1"/>
          <p:nvPr/>
        </p:nvSpPr>
        <p:spPr>
          <a:xfrm>
            <a:off x="235109" y="1692631"/>
            <a:ext cx="8468651"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Ponto 1 </a:t>
            </a:r>
            <a:r>
              <a:rPr lang="en-US" sz="2800" dirty="0" err="1" smtClean="0"/>
              <a:t>possui</a:t>
            </a:r>
            <a:r>
              <a:rPr lang="en-US" sz="2800" dirty="0" smtClean="0"/>
              <a:t> a </a:t>
            </a:r>
            <a:r>
              <a:rPr lang="en-US" sz="2800" dirty="0" err="1" smtClean="0"/>
              <a:t>carga</a:t>
            </a:r>
            <a:r>
              <a:rPr lang="en-US" sz="2800" dirty="0" smtClean="0"/>
              <a:t> </a:t>
            </a:r>
            <a:r>
              <a:rPr lang="en-US" sz="2800" dirty="0" err="1" smtClean="0"/>
              <a:t>mais</a:t>
            </a:r>
            <a:r>
              <a:rPr lang="en-US" sz="2800" dirty="0" smtClean="0"/>
              <a:t> </a:t>
            </a:r>
            <a:r>
              <a:rPr lang="en-US" sz="2800" dirty="0" err="1" smtClean="0"/>
              <a:t>elevada</a:t>
            </a:r>
            <a:r>
              <a:rPr lang="en-US" sz="2800" dirty="0" smtClean="0"/>
              <a:t>;</a:t>
            </a:r>
          </a:p>
          <a:p>
            <a:pPr marL="285750" indent="-285750">
              <a:buFont typeface="Arial" panose="020B0604020202020204" pitchFamily="34" charset="0"/>
              <a:buChar char="•"/>
            </a:pPr>
            <a:r>
              <a:rPr lang="en-US" sz="2800" dirty="0" err="1" smtClean="0"/>
              <a:t>Reatores</a:t>
            </a:r>
            <a:r>
              <a:rPr lang="en-US" sz="2800" dirty="0" smtClean="0"/>
              <a:t> e </a:t>
            </a:r>
            <a:r>
              <a:rPr lang="en-US" sz="2800" dirty="0" err="1" smtClean="0"/>
              <a:t>filtro</a:t>
            </a:r>
            <a:r>
              <a:rPr lang="en-US" sz="2800" dirty="0" smtClean="0"/>
              <a:t> </a:t>
            </a:r>
            <a:r>
              <a:rPr lang="en-US" sz="2800" dirty="0" err="1" smtClean="0"/>
              <a:t>não</a:t>
            </a:r>
            <a:r>
              <a:rPr lang="en-US" sz="2800" dirty="0" smtClean="0"/>
              <a:t> </a:t>
            </a:r>
            <a:r>
              <a:rPr lang="en-US" sz="2800" dirty="0" err="1" smtClean="0"/>
              <a:t>removem</a:t>
            </a:r>
            <a:r>
              <a:rPr lang="en-US" sz="2800" dirty="0" smtClean="0"/>
              <a:t> 100% dos </a:t>
            </a:r>
            <a:r>
              <a:rPr lang="en-US" sz="2800" dirty="0" err="1" smtClean="0"/>
              <a:t>poluentes</a:t>
            </a:r>
            <a:r>
              <a:rPr lang="en-US" sz="2800" dirty="0" smtClean="0"/>
              <a:t>;</a:t>
            </a:r>
          </a:p>
          <a:p>
            <a:pPr marL="285750" indent="-285750">
              <a:buFont typeface="Arial" panose="020B0604020202020204" pitchFamily="34" charset="0"/>
              <a:buChar char="•"/>
            </a:pPr>
            <a:r>
              <a:rPr lang="en-US" sz="2800" dirty="0" err="1"/>
              <a:t>C</a:t>
            </a:r>
            <a:r>
              <a:rPr lang="en-US" sz="2800" dirty="0" err="1" smtClean="0"/>
              <a:t>írculo</a:t>
            </a:r>
            <a:r>
              <a:rPr lang="en-US" sz="2800" dirty="0" smtClean="0"/>
              <a:t> de </a:t>
            </a:r>
            <a:r>
              <a:rPr lang="en-US" sz="2800" dirty="0" err="1" smtClean="0"/>
              <a:t>bananeiras</a:t>
            </a:r>
            <a:r>
              <a:rPr lang="en-US" sz="2800" dirty="0" smtClean="0"/>
              <a:t>: </a:t>
            </a:r>
            <a:r>
              <a:rPr lang="en-US" sz="2800" dirty="0" err="1" smtClean="0"/>
              <a:t>evapotranspiração</a:t>
            </a:r>
            <a:r>
              <a:rPr lang="en-US" sz="2800" dirty="0" smtClean="0"/>
              <a:t> e </a:t>
            </a:r>
            <a:r>
              <a:rPr lang="en-US" sz="2800" dirty="0" err="1" smtClean="0"/>
              <a:t>absorção</a:t>
            </a:r>
            <a:r>
              <a:rPr lang="en-US" sz="2800" dirty="0" smtClean="0"/>
              <a:t> de </a:t>
            </a:r>
            <a:r>
              <a:rPr lang="en-US" sz="2800" dirty="0" err="1" smtClean="0"/>
              <a:t>nutrientes</a:t>
            </a:r>
            <a:r>
              <a:rPr lang="en-US" sz="2800" dirty="0" smtClean="0"/>
              <a:t>;</a:t>
            </a:r>
          </a:p>
          <a:p>
            <a:pPr marL="285750" indent="-285750">
              <a:buFont typeface="Arial" panose="020B0604020202020204" pitchFamily="34" charset="0"/>
              <a:buChar char="•"/>
            </a:pPr>
            <a:r>
              <a:rPr lang="en-US" sz="2800" dirty="0" err="1" smtClean="0"/>
              <a:t>Apenas</a:t>
            </a:r>
            <a:r>
              <a:rPr lang="en-US" sz="2800" dirty="0" smtClean="0"/>
              <a:t> 2 </a:t>
            </a:r>
            <a:r>
              <a:rPr lang="en-US" sz="2800" dirty="0" err="1" smtClean="0"/>
              <a:t>pontos</a:t>
            </a:r>
            <a:r>
              <a:rPr lang="en-US" sz="2800" dirty="0" smtClean="0"/>
              <a:t> </a:t>
            </a:r>
            <a:r>
              <a:rPr lang="en-US" sz="2800" dirty="0" err="1" smtClean="0"/>
              <a:t>possuíam</a:t>
            </a:r>
            <a:r>
              <a:rPr lang="en-US" sz="2800" dirty="0" smtClean="0"/>
              <a:t> o </a:t>
            </a:r>
            <a:r>
              <a:rPr lang="en-US" sz="2800" dirty="0" err="1" smtClean="0"/>
              <a:t>círculo</a:t>
            </a:r>
            <a:r>
              <a:rPr lang="en-US" sz="2800" dirty="0" smtClean="0"/>
              <a:t> de </a:t>
            </a:r>
            <a:r>
              <a:rPr lang="en-US" sz="2800" dirty="0" err="1" smtClean="0"/>
              <a:t>bananeiras</a:t>
            </a:r>
            <a:r>
              <a:rPr lang="en-US" sz="2800" dirty="0" smtClean="0"/>
              <a:t>;</a:t>
            </a:r>
          </a:p>
          <a:p>
            <a:pPr marL="285750" indent="-285750">
              <a:buFont typeface="Arial" panose="020B0604020202020204" pitchFamily="34" charset="0"/>
              <a:buChar char="•"/>
            </a:pPr>
            <a:r>
              <a:rPr lang="en-US" sz="2800" dirty="0" err="1" smtClean="0"/>
              <a:t>Saída</a:t>
            </a:r>
            <a:r>
              <a:rPr lang="en-US" sz="2800" dirty="0" smtClean="0"/>
              <a:t> do </a:t>
            </a:r>
            <a:r>
              <a:rPr lang="en-US" sz="2800" dirty="0" err="1" smtClean="0"/>
              <a:t>filtro</a:t>
            </a:r>
            <a:r>
              <a:rPr lang="en-US" sz="2800" dirty="0" smtClean="0"/>
              <a:t> </a:t>
            </a:r>
            <a:r>
              <a:rPr lang="en-US" sz="2800" dirty="0" err="1" smtClean="0"/>
              <a:t>diretamente</a:t>
            </a:r>
            <a:r>
              <a:rPr lang="en-US" sz="2800" dirty="0" smtClean="0"/>
              <a:t> </a:t>
            </a:r>
            <a:r>
              <a:rPr lang="en-US" sz="2800" dirty="0" err="1" smtClean="0"/>
              <a:t>em</a:t>
            </a:r>
            <a:r>
              <a:rPr lang="en-US" sz="2800" dirty="0" smtClean="0"/>
              <a:t> </a:t>
            </a:r>
            <a:r>
              <a:rPr lang="en-US" sz="2800" dirty="0" err="1" smtClean="0"/>
              <a:t>corpo</a:t>
            </a:r>
            <a:r>
              <a:rPr lang="en-US" sz="2800" dirty="0" smtClean="0"/>
              <a:t> receptor;</a:t>
            </a:r>
          </a:p>
          <a:p>
            <a:pPr marL="285750" indent="-28575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2323777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267193" y="328844"/>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Resultados</a:t>
            </a:r>
            <a:r>
              <a:rPr lang="en-US" sz="3200" b="1" dirty="0" smtClean="0">
                <a:latin typeface="+mn-lt"/>
              </a:rPr>
              <a:t> e </a:t>
            </a:r>
            <a:r>
              <a:rPr lang="en-US" sz="3200" b="1" dirty="0" err="1" smtClean="0">
                <a:latin typeface="+mn-lt"/>
              </a:rPr>
              <a:t>discussão</a:t>
            </a:r>
            <a:endParaRPr lang="pt-BR" sz="3200" b="1" dirty="0">
              <a:latin typeface="+mn-lt"/>
            </a:endParaRPr>
          </a:p>
        </p:txBody>
      </p:sp>
      <p:pic>
        <p:nvPicPr>
          <p:cNvPr id="11" name="Imagem 10" descr="C:\Users\User\Google Drive\Artigo - TCC\Fotos\IMG_3158.jpg"/>
          <p:cNvPicPr/>
          <p:nvPr/>
        </p:nvPicPr>
        <p:blipFill rotWithShape="1">
          <a:blip r:embed="rId3" cstate="print">
            <a:extLst>
              <a:ext uri="{28A0092B-C50C-407E-A947-70E740481C1C}">
                <a14:useLocalDpi xmlns:a14="http://schemas.microsoft.com/office/drawing/2010/main" val="0"/>
              </a:ext>
            </a:extLst>
          </a:blip>
          <a:srcRect l="3843" r="5543"/>
          <a:stretch/>
        </p:blipFill>
        <p:spPr bwMode="auto">
          <a:xfrm rot="5400000">
            <a:off x="998369" y="1592966"/>
            <a:ext cx="3749675" cy="3256623"/>
          </a:xfrm>
          <a:prstGeom prst="rect">
            <a:avLst/>
          </a:prstGeom>
          <a:noFill/>
          <a:ln>
            <a:noFill/>
          </a:ln>
          <a:extLst>
            <a:ext uri="{53640926-AAD7-44D8-BBD7-CCE9431645EC}">
              <a14:shadowObscured xmlns:a14="http://schemas.microsoft.com/office/drawing/2010/main"/>
            </a:ext>
          </a:extLst>
        </p:spPr>
      </p:pic>
      <p:pic>
        <p:nvPicPr>
          <p:cNvPr id="16" name="Imagem 15" descr="C:\Users\User\Google Drive\Artigo - TCC\Fotos\IMG_302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439211" y="1589544"/>
            <a:ext cx="3740965" cy="3237342"/>
          </a:xfrm>
          <a:prstGeom prst="rect">
            <a:avLst/>
          </a:prstGeom>
          <a:noFill/>
          <a:ln>
            <a:noFill/>
          </a:ln>
        </p:spPr>
      </p:pic>
      <p:sp>
        <p:nvSpPr>
          <p:cNvPr id="17" name="Caixa de Texto 2"/>
          <p:cNvSpPr txBox="1">
            <a:spLocks noChangeArrowheads="1"/>
          </p:cNvSpPr>
          <p:nvPr/>
        </p:nvSpPr>
        <p:spPr bwMode="auto">
          <a:xfrm>
            <a:off x="7490000" y="4639499"/>
            <a:ext cx="338983" cy="3306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b)</a:t>
            </a:r>
          </a:p>
        </p:txBody>
      </p:sp>
      <p:sp>
        <p:nvSpPr>
          <p:cNvPr id="18" name="Caixa de Texto 2"/>
          <p:cNvSpPr txBox="1">
            <a:spLocks noChangeArrowheads="1"/>
          </p:cNvSpPr>
          <p:nvPr/>
        </p:nvSpPr>
        <p:spPr bwMode="auto">
          <a:xfrm>
            <a:off x="4087796" y="4639499"/>
            <a:ext cx="338983" cy="3444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a)</a:t>
            </a:r>
          </a:p>
        </p:txBody>
      </p:sp>
      <p:sp>
        <p:nvSpPr>
          <p:cNvPr id="2" name="Retângulo 1"/>
          <p:cNvSpPr/>
          <p:nvPr/>
        </p:nvSpPr>
        <p:spPr>
          <a:xfrm>
            <a:off x="127856" y="920875"/>
            <a:ext cx="7919298" cy="390363"/>
          </a:xfrm>
          <a:prstGeom prst="rect">
            <a:avLst/>
          </a:prstGeom>
        </p:spPr>
        <p:txBody>
          <a:bodyPr wrap="square">
            <a:spAutoFit/>
          </a:bodyPr>
          <a:lstStyle/>
          <a:p>
            <a:pPr algn="just">
              <a:lnSpc>
                <a:spcPct val="115000"/>
              </a:lnSpc>
              <a:spcAft>
                <a:spcPts val="0"/>
              </a:spcAft>
            </a:pPr>
            <a:r>
              <a:rPr lang="pt-BR" b="1" dirty="0">
                <a:latin typeface="Arial" panose="020B0604020202020204" pitchFamily="34" charset="0"/>
                <a:ea typeface="Calibri" panose="020F0502020204030204" pitchFamily="34" charset="0"/>
                <a:cs typeface="Times New Roman" panose="02020603050405020304" pitchFamily="18" charset="0"/>
              </a:rPr>
              <a:t>Figura </a:t>
            </a:r>
            <a:r>
              <a:rPr lang="pt-BR" b="1" dirty="0" smtClean="0">
                <a:latin typeface="Arial" panose="020B0604020202020204" pitchFamily="34" charset="0"/>
                <a:ea typeface="Calibri" panose="020F0502020204030204" pitchFamily="34" charset="0"/>
                <a:cs typeface="Times New Roman" panose="02020603050405020304" pitchFamily="18" charset="0"/>
              </a:rPr>
              <a:t>11 </a:t>
            </a:r>
            <a:r>
              <a:rPr lang="pt-BR" b="1" dirty="0">
                <a:latin typeface="Arial" panose="020B0604020202020204" pitchFamily="34" charset="0"/>
                <a:ea typeface="Calibri" panose="020F0502020204030204" pitchFamily="34" charset="0"/>
                <a:cs typeface="Times New Roman" panose="02020603050405020304" pitchFamily="18" charset="0"/>
              </a:rPr>
              <a:t>– </a:t>
            </a:r>
            <a:r>
              <a:rPr lang="pt-BR" dirty="0">
                <a:latin typeface="Arial" panose="020B0604020202020204" pitchFamily="34" charset="0"/>
                <a:ea typeface="Calibri" panose="020F0502020204030204" pitchFamily="34" charset="0"/>
                <a:cs typeface="Times New Roman" panose="02020603050405020304" pitchFamily="18" charset="0"/>
              </a:rPr>
              <a:t>Saída dos filtros diretamente em </a:t>
            </a:r>
            <a:r>
              <a:rPr lang="pt-BR" dirty="0" smtClean="0">
                <a:latin typeface="Arial" panose="020B0604020202020204" pitchFamily="34" charset="0"/>
                <a:ea typeface="Calibri" panose="020F0502020204030204" pitchFamily="34" charset="0"/>
                <a:cs typeface="Times New Roman" panose="02020603050405020304" pitchFamily="18" charset="0"/>
              </a:rPr>
              <a:t>corpo receptor</a:t>
            </a: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p:cNvSpPr/>
          <p:nvPr/>
        </p:nvSpPr>
        <p:spPr>
          <a:xfrm>
            <a:off x="127856" y="5066621"/>
            <a:ext cx="2023311" cy="421847"/>
          </a:xfrm>
          <a:prstGeom prst="rect">
            <a:avLst/>
          </a:prstGeom>
        </p:spPr>
        <p:txBody>
          <a:bodyPr wrap="none">
            <a:spAutoFit/>
          </a:bodyPr>
          <a:lstStyle/>
          <a:p>
            <a:pPr algn="just">
              <a:lnSpc>
                <a:spcPct val="150000"/>
              </a:lnSpc>
              <a:spcAft>
                <a:spcPts val="1000"/>
              </a:spcAft>
            </a:pPr>
            <a:r>
              <a:rPr lang="pt-BR" sz="1600" dirty="0">
                <a:latin typeface="Arial" panose="020B0604020202020204" pitchFamily="34" charset="0"/>
                <a:ea typeface="Calibri" panose="020F0502020204030204" pitchFamily="34" charset="0"/>
                <a:cs typeface="Times New Roman" panose="02020603050405020304" pitchFamily="18" charset="0"/>
              </a:rPr>
              <a:t>Fonte:</a:t>
            </a:r>
            <a:r>
              <a:rPr lang="pt-BR" sz="1600" b="1" dirty="0">
                <a:latin typeface="Arial" panose="020B0604020202020204" pitchFamily="34" charset="0"/>
                <a:ea typeface="Calibri" panose="020F0502020204030204" pitchFamily="34" charset="0"/>
                <a:cs typeface="Times New Roman" panose="02020603050405020304" pitchFamily="18" charset="0"/>
              </a:rPr>
              <a:t> </a:t>
            </a:r>
            <a:r>
              <a:rPr lang="pt-BR" sz="1600" dirty="0">
                <a:latin typeface="Arial" panose="020B0604020202020204" pitchFamily="34" charset="0"/>
                <a:ea typeface="Calibri" panose="020F0502020204030204" pitchFamily="34" charset="0"/>
                <a:cs typeface="Times New Roman" panose="02020603050405020304" pitchFamily="18" charset="0"/>
              </a:rPr>
              <a:t>Autor (2017).</a:t>
            </a:r>
            <a:endParaRPr lang="pt-B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7487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347403" y="729896"/>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Resultados</a:t>
            </a:r>
            <a:r>
              <a:rPr lang="en-US" sz="3200" b="1" dirty="0" smtClean="0">
                <a:latin typeface="+mn-lt"/>
              </a:rPr>
              <a:t> e </a:t>
            </a:r>
            <a:r>
              <a:rPr lang="en-US" sz="3200" b="1" dirty="0" err="1" smtClean="0">
                <a:latin typeface="+mn-lt"/>
              </a:rPr>
              <a:t>discussão</a:t>
            </a:r>
            <a:endParaRPr lang="pt-BR" sz="3200" b="1" dirty="0">
              <a:latin typeface="+mn-lt"/>
            </a:endParaRPr>
          </a:p>
        </p:txBody>
      </p:sp>
      <p:sp>
        <p:nvSpPr>
          <p:cNvPr id="10" name="CaixaDeTexto 9"/>
          <p:cNvSpPr txBox="1"/>
          <p:nvPr/>
        </p:nvSpPr>
        <p:spPr>
          <a:xfrm>
            <a:off x="347403" y="1789271"/>
            <a:ext cx="8468651"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err="1" smtClean="0"/>
              <a:t>Desconhecimento</a:t>
            </a:r>
            <a:r>
              <a:rPr lang="en-US" sz="2800" dirty="0" smtClean="0"/>
              <a:t> do </a:t>
            </a:r>
            <a:r>
              <a:rPr lang="en-US" sz="2800" dirty="0" err="1" smtClean="0"/>
              <a:t>funcionamento</a:t>
            </a:r>
            <a:r>
              <a:rPr lang="en-US" sz="2800" dirty="0" smtClean="0"/>
              <a:t> e da </a:t>
            </a:r>
            <a:r>
              <a:rPr lang="en-US" sz="2800" dirty="0" err="1" smtClean="0"/>
              <a:t>contrapartida</a:t>
            </a:r>
            <a:r>
              <a:rPr lang="en-US" sz="2800" dirty="0"/>
              <a:t> </a:t>
            </a:r>
            <a:r>
              <a:rPr lang="en-US" sz="2800" dirty="0" err="1" smtClean="0"/>
              <a:t>pelo</a:t>
            </a:r>
            <a:r>
              <a:rPr lang="en-US" sz="2800" dirty="0" smtClean="0"/>
              <a:t> </a:t>
            </a:r>
            <a:r>
              <a:rPr lang="en-US" sz="2800" dirty="0" err="1" smtClean="0"/>
              <a:t>beneficiário</a:t>
            </a:r>
            <a:r>
              <a:rPr lang="en-US" sz="2800" dirty="0" smtClean="0"/>
              <a:t>:</a:t>
            </a:r>
          </a:p>
          <a:p>
            <a:pPr marL="896938" lvl="1" indent="-285750" defTabSz="982663">
              <a:buFont typeface="Arial" panose="020B0604020202020204" pitchFamily="34" charset="0"/>
              <a:buChar char="•"/>
            </a:pPr>
            <a:r>
              <a:rPr lang="en-US" sz="2600" dirty="0" err="1" smtClean="0"/>
              <a:t>Implantação</a:t>
            </a:r>
            <a:r>
              <a:rPr lang="en-US" sz="2600" dirty="0" smtClean="0"/>
              <a:t> do CB;</a:t>
            </a:r>
          </a:p>
          <a:p>
            <a:pPr marL="896938" lvl="1" indent="-285750" defTabSz="982663">
              <a:buFont typeface="Arial" panose="020B0604020202020204" pitchFamily="34" charset="0"/>
              <a:buChar char="•"/>
            </a:pPr>
            <a:r>
              <a:rPr lang="en-US" sz="2600" dirty="0" err="1" smtClean="0"/>
              <a:t>Manutenção</a:t>
            </a:r>
            <a:r>
              <a:rPr lang="en-US" sz="2600" dirty="0" smtClean="0"/>
              <a:t>;</a:t>
            </a:r>
          </a:p>
          <a:p>
            <a:pPr marL="896938" lvl="1" indent="-285750" defTabSz="982663">
              <a:buFont typeface="Arial" panose="020B0604020202020204" pitchFamily="34" charset="0"/>
              <a:buChar char="•"/>
            </a:pPr>
            <a:r>
              <a:rPr lang="en-US" sz="2600" dirty="0" err="1" smtClean="0"/>
              <a:t>Limpeza</a:t>
            </a:r>
            <a:r>
              <a:rPr lang="en-US" sz="2600" dirty="0" smtClean="0"/>
              <a:t> a </a:t>
            </a:r>
            <a:r>
              <a:rPr lang="en-US" sz="2600" dirty="0" err="1" smtClean="0"/>
              <a:t>cada</a:t>
            </a:r>
            <a:r>
              <a:rPr lang="en-US" sz="2600" dirty="0" smtClean="0"/>
              <a:t> 3 </a:t>
            </a:r>
            <a:r>
              <a:rPr lang="en-US" sz="2600" dirty="0" err="1" smtClean="0"/>
              <a:t>anos</a:t>
            </a:r>
            <a:r>
              <a:rPr lang="en-US" sz="2600" dirty="0" smtClean="0"/>
              <a:t>;</a:t>
            </a:r>
          </a:p>
          <a:p>
            <a:pPr lvl="1" indent="-45720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3753962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138856" y="0"/>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Considerações</a:t>
            </a:r>
            <a:r>
              <a:rPr lang="en-US" sz="3200" b="1" dirty="0" smtClean="0">
                <a:latin typeface="+mn-lt"/>
              </a:rPr>
              <a:t> </a:t>
            </a:r>
            <a:r>
              <a:rPr lang="en-US" sz="3200" b="1" dirty="0" err="1" smtClean="0">
                <a:latin typeface="+mn-lt"/>
              </a:rPr>
              <a:t>finais</a:t>
            </a:r>
            <a:endParaRPr lang="pt-BR" sz="3200" b="1" dirty="0">
              <a:latin typeface="+mn-lt"/>
            </a:endParaRPr>
          </a:p>
        </p:txBody>
      </p:sp>
      <p:sp>
        <p:nvSpPr>
          <p:cNvPr id="13" name="CaixaDeTexto 12"/>
          <p:cNvSpPr txBox="1"/>
          <p:nvPr/>
        </p:nvSpPr>
        <p:spPr>
          <a:xfrm>
            <a:off x="138856" y="607826"/>
            <a:ext cx="8468651" cy="47397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smtClean="0"/>
              <a:t>Sistema </a:t>
            </a:r>
            <a:r>
              <a:rPr lang="en-US" sz="2800" dirty="0" err="1" smtClean="0"/>
              <a:t>apresentou</a:t>
            </a:r>
            <a:r>
              <a:rPr lang="en-US" sz="2800" dirty="0" smtClean="0"/>
              <a:t> </a:t>
            </a:r>
            <a:r>
              <a:rPr lang="en-US" sz="2800" dirty="0" err="1" smtClean="0"/>
              <a:t>elevada</a:t>
            </a:r>
            <a:r>
              <a:rPr lang="en-US" sz="2800" dirty="0" smtClean="0"/>
              <a:t> </a:t>
            </a:r>
            <a:r>
              <a:rPr lang="en-US" sz="2800" dirty="0" err="1" smtClean="0"/>
              <a:t>eficiência</a:t>
            </a:r>
            <a:r>
              <a:rPr lang="en-US" sz="2800" dirty="0" smtClean="0"/>
              <a:t>;</a:t>
            </a:r>
          </a:p>
          <a:p>
            <a:pPr marL="285750" indent="-285750">
              <a:buFont typeface="Arial" panose="020B0604020202020204" pitchFamily="34" charset="0"/>
              <a:buChar char="•"/>
            </a:pPr>
            <a:r>
              <a:rPr lang="en-US" sz="2800" dirty="0" err="1" smtClean="0"/>
              <a:t>Treinamento</a:t>
            </a:r>
            <a:r>
              <a:rPr lang="en-US" sz="2800" dirty="0" smtClean="0"/>
              <a:t> </a:t>
            </a:r>
            <a:r>
              <a:rPr lang="en-US" sz="2800" dirty="0" err="1" smtClean="0"/>
              <a:t>aos</a:t>
            </a:r>
            <a:r>
              <a:rPr lang="en-US" sz="2800" dirty="0" smtClean="0"/>
              <a:t> </a:t>
            </a:r>
            <a:r>
              <a:rPr lang="en-US" sz="2800" dirty="0" err="1" smtClean="0"/>
              <a:t>beneficiários</a:t>
            </a:r>
            <a:r>
              <a:rPr lang="en-US" sz="2800" dirty="0" smtClean="0"/>
              <a:t> e </a:t>
            </a:r>
            <a:r>
              <a:rPr lang="en-US" sz="2800" dirty="0" err="1" smtClean="0"/>
              <a:t>acompanhamento</a:t>
            </a:r>
            <a:r>
              <a:rPr lang="en-US" sz="2800" dirty="0" smtClean="0"/>
              <a:t> </a:t>
            </a:r>
            <a:r>
              <a:rPr lang="en-US" sz="2800" dirty="0" err="1" smtClean="0"/>
              <a:t>contínuo</a:t>
            </a:r>
            <a:r>
              <a:rPr lang="en-US" sz="2800" dirty="0" smtClean="0"/>
              <a:t> dos </a:t>
            </a:r>
            <a:r>
              <a:rPr lang="en-US" sz="2800" dirty="0" err="1" smtClean="0"/>
              <a:t>sistemas</a:t>
            </a:r>
            <a:r>
              <a:rPr lang="en-US" sz="2800" dirty="0"/>
              <a:t>:</a:t>
            </a:r>
            <a:endParaRPr lang="en-US" sz="2800" dirty="0" smtClean="0"/>
          </a:p>
          <a:p>
            <a:pPr marL="742950" lvl="1" indent="-285750">
              <a:buFont typeface="Arial" panose="020B0604020202020204" pitchFamily="34" charset="0"/>
              <a:buChar char="•"/>
            </a:pPr>
            <a:r>
              <a:rPr lang="en-US" sz="2400" dirty="0" err="1" smtClean="0"/>
              <a:t>Capacitação</a:t>
            </a:r>
            <a:r>
              <a:rPr lang="en-US" sz="2400" dirty="0" smtClean="0"/>
              <a:t> das </a:t>
            </a:r>
            <a:r>
              <a:rPr lang="en-US" sz="2400" dirty="0" err="1" smtClean="0"/>
              <a:t>agentes</a:t>
            </a:r>
            <a:r>
              <a:rPr lang="en-US" sz="2400" dirty="0" smtClean="0"/>
              <a:t> de </a:t>
            </a:r>
            <a:r>
              <a:rPr lang="en-US" sz="2400" dirty="0" err="1" smtClean="0"/>
              <a:t>saúde</a:t>
            </a:r>
            <a:r>
              <a:rPr lang="en-US" sz="2400" dirty="0" smtClean="0"/>
              <a:t>;</a:t>
            </a:r>
          </a:p>
          <a:p>
            <a:pPr marL="271463" lvl="1" indent="-271463">
              <a:lnSpc>
                <a:spcPct val="150000"/>
              </a:lnSpc>
              <a:buFont typeface="Arial" panose="020B0604020202020204" pitchFamily="34" charset="0"/>
              <a:buChar char="•"/>
            </a:pPr>
            <a:r>
              <a:rPr lang="en-US" sz="2800" dirty="0" err="1" smtClean="0"/>
              <a:t>Adapções</a:t>
            </a:r>
            <a:r>
              <a:rPr lang="en-US" sz="2800" dirty="0" smtClean="0"/>
              <a:t> no </a:t>
            </a:r>
            <a:r>
              <a:rPr lang="en-US" sz="2800" dirty="0" err="1" smtClean="0"/>
              <a:t>projeto</a:t>
            </a:r>
            <a:r>
              <a:rPr lang="en-US" sz="2800" dirty="0" smtClean="0"/>
              <a:t>:</a:t>
            </a:r>
          </a:p>
          <a:p>
            <a:pPr marL="728663" lvl="2" indent="-271463">
              <a:buFont typeface="Arial" panose="020B0604020202020204" pitchFamily="34" charset="0"/>
              <a:buChar char="•"/>
            </a:pPr>
            <a:r>
              <a:rPr lang="en-US" sz="2400" dirty="0" err="1" smtClean="0"/>
              <a:t>Instalação</a:t>
            </a:r>
            <a:r>
              <a:rPr lang="en-US" sz="2400" dirty="0" smtClean="0"/>
              <a:t> da </a:t>
            </a:r>
            <a:r>
              <a:rPr lang="en-US" sz="2400" dirty="0" err="1" smtClean="0"/>
              <a:t>curva</a:t>
            </a:r>
            <a:r>
              <a:rPr lang="en-US" sz="2400" dirty="0" smtClean="0"/>
              <a:t> do </a:t>
            </a:r>
            <a:r>
              <a:rPr lang="en-US" sz="2400" dirty="0" err="1" smtClean="0"/>
              <a:t>reator</a:t>
            </a:r>
            <a:r>
              <a:rPr lang="en-US" sz="2400" dirty="0" smtClean="0"/>
              <a:t> 1 para o 2;</a:t>
            </a:r>
          </a:p>
          <a:p>
            <a:pPr marL="728663" lvl="2" indent="-271463">
              <a:buFont typeface="Arial" panose="020B0604020202020204" pitchFamily="34" charset="0"/>
              <a:buChar char="•"/>
            </a:pPr>
            <a:r>
              <a:rPr lang="en-US" sz="2400" dirty="0" err="1" smtClean="0"/>
              <a:t>Instalaçao</a:t>
            </a:r>
            <a:r>
              <a:rPr lang="en-US" sz="2400" dirty="0" smtClean="0"/>
              <a:t> de PV no </a:t>
            </a:r>
            <a:r>
              <a:rPr lang="en-US" sz="2400" dirty="0" err="1" smtClean="0"/>
              <a:t>reator</a:t>
            </a:r>
            <a:r>
              <a:rPr lang="en-US" sz="2400" dirty="0" smtClean="0"/>
              <a:t> 2;</a:t>
            </a:r>
          </a:p>
          <a:p>
            <a:pPr marL="728663" lvl="2" indent="-271463">
              <a:buFont typeface="Arial" panose="020B0604020202020204" pitchFamily="34" charset="0"/>
              <a:buChar char="•"/>
            </a:pPr>
            <a:r>
              <a:rPr lang="en-US" sz="2400" dirty="0" err="1" smtClean="0"/>
              <a:t>Instalação</a:t>
            </a:r>
            <a:r>
              <a:rPr lang="en-US" sz="2400" dirty="0" smtClean="0"/>
              <a:t> de </a:t>
            </a:r>
            <a:r>
              <a:rPr lang="en-US" sz="2400" dirty="0" err="1" smtClean="0"/>
              <a:t>pontos</a:t>
            </a:r>
            <a:r>
              <a:rPr lang="en-US" sz="2400" dirty="0" smtClean="0"/>
              <a:t> </a:t>
            </a:r>
            <a:r>
              <a:rPr lang="en-US" sz="2400" dirty="0" err="1" smtClean="0"/>
              <a:t>apropriados</a:t>
            </a:r>
            <a:r>
              <a:rPr lang="en-US" sz="2400" dirty="0" smtClean="0"/>
              <a:t> para </a:t>
            </a:r>
            <a:r>
              <a:rPr lang="en-US" sz="2400" dirty="0" err="1" smtClean="0"/>
              <a:t>coleta</a:t>
            </a:r>
            <a:r>
              <a:rPr lang="en-US" sz="2400" dirty="0" smtClean="0"/>
              <a:t> de </a:t>
            </a:r>
            <a:r>
              <a:rPr lang="en-US" sz="2400" dirty="0" err="1" smtClean="0"/>
              <a:t>amostras</a:t>
            </a:r>
            <a:r>
              <a:rPr lang="en-US" sz="2400" dirty="0" smtClean="0"/>
              <a:t>;</a:t>
            </a:r>
          </a:p>
          <a:p>
            <a:pPr marL="728663" lvl="2" indent="-271463">
              <a:buFont typeface="Arial" panose="020B0604020202020204" pitchFamily="34" charset="0"/>
              <a:buChar char="•"/>
            </a:pPr>
            <a:r>
              <a:rPr lang="en-US" sz="2400" dirty="0" err="1" smtClean="0"/>
              <a:t>Instalação</a:t>
            </a:r>
            <a:r>
              <a:rPr lang="en-US" sz="2400" dirty="0" smtClean="0"/>
              <a:t> da </a:t>
            </a:r>
            <a:r>
              <a:rPr lang="en-US" sz="2400" dirty="0" err="1" smtClean="0"/>
              <a:t>calha</a:t>
            </a:r>
            <a:r>
              <a:rPr lang="en-US" sz="2400" dirty="0" smtClean="0"/>
              <a:t> </a:t>
            </a:r>
            <a:r>
              <a:rPr lang="en-US" sz="2400" dirty="0" err="1" smtClean="0"/>
              <a:t>coletora</a:t>
            </a:r>
            <a:r>
              <a:rPr lang="en-US" sz="2400" dirty="0"/>
              <a:t> </a:t>
            </a:r>
            <a:r>
              <a:rPr lang="en-US" sz="2400" dirty="0" err="1" smtClean="0"/>
              <a:t>na</a:t>
            </a:r>
            <a:r>
              <a:rPr lang="en-US" sz="2400" dirty="0" smtClean="0"/>
              <a:t> </a:t>
            </a:r>
            <a:r>
              <a:rPr lang="en-US" sz="2400" dirty="0" err="1" smtClean="0"/>
              <a:t>saída</a:t>
            </a:r>
            <a:r>
              <a:rPr lang="en-US" sz="2400" dirty="0" smtClean="0"/>
              <a:t> do biofiltro;</a:t>
            </a:r>
          </a:p>
          <a:p>
            <a:pPr marL="285750" indent="-285750">
              <a:lnSpc>
                <a:spcPct val="150000"/>
              </a:lnSpc>
              <a:buFont typeface="Arial" panose="020B0604020202020204" pitchFamily="34" charset="0"/>
              <a:buChar char="•"/>
            </a:pPr>
            <a:r>
              <a:rPr lang="en-US" sz="2800" dirty="0" err="1" smtClean="0"/>
              <a:t>Possibilidade</a:t>
            </a:r>
            <a:r>
              <a:rPr lang="en-US" sz="2800" dirty="0" smtClean="0"/>
              <a:t> de </a:t>
            </a:r>
            <a:r>
              <a:rPr lang="en-US" sz="2800" dirty="0" err="1" smtClean="0"/>
              <a:t>mais</a:t>
            </a:r>
            <a:r>
              <a:rPr lang="en-US" sz="2800" dirty="0" smtClean="0"/>
              <a:t> </a:t>
            </a:r>
            <a:r>
              <a:rPr lang="en-US" sz="2800" dirty="0" err="1" smtClean="0"/>
              <a:t>estudos</a:t>
            </a:r>
            <a:r>
              <a:rPr lang="en-US" sz="2800" dirty="0" smtClean="0"/>
              <a:t> e </a:t>
            </a:r>
            <a:r>
              <a:rPr lang="en-US" sz="2800" dirty="0" err="1" smtClean="0"/>
              <a:t>pesquisas</a:t>
            </a:r>
            <a:r>
              <a:rPr lang="en-US" sz="2800" dirty="0" smtClean="0"/>
              <a:t>;</a:t>
            </a:r>
          </a:p>
        </p:txBody>
      </p:sp>
    </p:spTree>
    <p:extLst>
      <p:ext uri="{BB962C8B-B14F-4D97-AF65-F5344CB8AC3E}">
        <p14:creationId xmlns:p14="http://schemas.microsoft.com/office/powerpoint/2010/main" val="3660290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331361" y="633644"/>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smtClean="0">
                <a:latin typeface="+mn-lt"/>
              </a:rPr>
              <a:t>Introdução</a:t>
            </a:r>
            <a:endParaRPr lang="pt-BR" sz="3200" b="1" dirty="0">
              <a:latin typeface="+mn-lt"/>
            </a:endParaRPr>
          </a:p>
        </p:txBody>
      </p:sp>
      <p:sp>
        <p:nvSpPr>
          <p:cNvPr id="11" name="CaixaDeTexto 10"/>
          <p:cNvSpPr txBox="1"/>
          <p:nvPr/>
        </p:nvSpPr>
        <p:spPr>
          <a:xfrm>
            <a:off x="331360" y="1371789"/>
            <a:ext cx="8468651" cy="3539430"/>
          </a:xfrm>
          <a:prstGeom prst="rect">
            <a:avLst/>
          </a:prstGeom>
          <a:noFill/>
        </p:spPr>
        <p:txBody>
          <a:bodyPr wrap="square" rtlCol="0">
            <a:spAutoFit/>
          </a:bodyPr>
          <a:lstStyle/>
          <a:p>
            <a:pPr marL="457200" indent="-457200" algn="just">
              <a:buSzPct val="100000"/>
              <a:buFont typeface="Arial" panose="020B0604020202020204" pitchFamily="34" charset="0"/>
              <a:buChar char="•"/>
            </a:pPr>
            <a:r>
              <a:rPr lang="en-US" sz="2800" dirty="0" err="1"/>
              <a:t>Saneamento</a:t>
            </a:r>
            <a:r>
              <a:rPr lang="en-US" sz="2800" dirty="0"/>
              <a:t> no </a:t>
            </a:r>
            <a:r>
              <a:rPr lang="en-US" sz="2800" dirty="0" err="1" smtClean="0"/>
              <a:t>Brasil</a:t>
            </a:r>
            <a:r>
              <a:rPr lang="en-US" sz="2800" dirty="0" smtClean="0"/>
              <a:t>:</a:t>
            </a:r>
          </a:p>
          <a:p>
            <a:pPr marL="914400" lvl="1" indent="-457200" algn="just">
              <a:buSzPct val="100000"/>
              <a:buFont typeface="Arial" panose="020B0604020202020204" pitchFamily="34" charset="0"/>
              <a:buChar char="•"/>
            </a:pPr>
            <a:r>
              <a:rPr lang="en-US" sz="2800" dirty="0" smtClean="0"/>
              <a:t>PLANASA (1970);</a:t>
            </a:r>
          </a:p>
          <a:p>
            <a:pPr marL="914400" lvl="1" indent="-457200" algn="just">
              <a:buSzPct val="100000"/>
              <a:buFont typeface="Arial" panose="020B0604020202020204" pitchFamily="34" charset="0"/>
              <a:buChar char="•"/>
            </a:pPr>
            <a:r>
              <a:rPr lang="en-US" sz="2800" dirty="0" err="1" smtClean="0"/>
              <a:t>Foco</a:t>
            </a:r>
            <a:r>
              <a:rPr lang="en-US" sz="2800" dirty="0" smtClean="0"/>
              <a:t> </a:t>
            </a:r>
            <a:r>
              <a:rPr lang="en-US" sz="2800" dirty="0" err="1" smtClean="0"/>
              <a:t>nos</a:t>
            </a:r>
            <a:r>
              <a:rPr lang="en-US" sz="2800" dirty="0" smtClean="0"/>
              <a:t> </a:t>
            </a:r>
            <a:r>
              <a:rPr lang="en-US" sz="2800" dirty="0" err="1" smtClean="0"/>
              <a:t>serviços</a:t>
            </a:r>
            <a:r>
              <a:rPr lang="en-US" sz="2800" dirty="0" smtClean="0"/>
              <a:t> de </a:t>
            </a:r>
            <a:r>
              <a:rPr lang="en-US" sz="2800" dirty="0" err="1" smtClean="0"/>
              <a:t>abastecimento</a:t>
            </a:r>
            <a:r>
              <a:rPr lang="en-US" sz="2800" dirty="0" smtClean="0"/>
              <a:t> de </a:t>
            </a:r>
            <a:r>
              <a:rPr lang="en-US" sz="2800" dirty="0" err="1" smtClean="0"/>
              <a:t>água</a:t>
            </a:r>
            <a:r>
              <a:rPr lang="en-US" sz="2800" dirty="0" smtClean="0"/>
              <a:t>;</a:t>
            </a:r>
          </a:p>
          <a:p>
            <a:pPr marL="914400" lvl="1" indent="-457200" algn="just">
              <a:buSzPct val="100000"/>
              <a:buFont typeface="Arial" panose="020B0604020202020204" pitchFamily="34" charset="0"/>
              <a:buChar char="•"/>
            </a:pPr>
            <a:r>
              <a:rPr lang="en-US" sz="2800" dirty="0" err="1" smtClean="0"/>
              <a:t>Ausência</a:t>
            </a:r>
            <a:r>
              <a:rPr lang="en-US" sz="2800" dirty="0" smtClean="0"/>
              <a:t> de um </a:t>
            </a:r>
            <a:r>
              <a:rPr lang="en-US" sz="2800" dirty="0" err="1" smtClean="0"/>
              <a:t>instrumento</a:t>
            </a:r>
            <a:r>
              <a:rPr lang="en-US" sz="2800" dirty="0" smtClean="0"/>
              <a:t> legal que </a:t>
            </a:r>
            <a:r>
              <a:rPr lang="pt-BR" sz="2800" dirty="0" smtClean="0"/>
              <a:t>definisse</a:t>
            </a:r>
            <a:r>
              <a:rPr lang="en-US" sz="2800" dirty="0" smtClean="0"/>
              <a:t> </a:t>
            </a:r>
            <a:r>
              <a:rPr lang="pt-BR" sz="2800" dirty="0" smtClean="0"/>
              <a:t>regras</a:t>
            </a:r>
            <a:r>
              <a:rPr lang="en-US" sz="2800" dirty="0" smtClean="0"/>
              <a:t> </a:t>
            </a:r>
            <a:r>
              <a:rPr lang="pt-BR" sz="2800" dirty="0" smtClean="0"/>
              <a:t>claras</a:t>
            </a:r>
            <a:r>
              <a:rPr lang="en-US" sz="2800" dirty="0" smtClean="0"/>
              <a:t> para </a:t>
            </a:r>
            <a:r>
              <a:rPr lang="en-US" sz="2800" dirty="0" err="1" smtClean="0"/>
              <a:t>os</a:t>
            </a:r>
            <a:r>
              <a:rPr lang="en-US" sz="2800" dirty="0" smtClean="0"/>
              <a:t> </a:t>
            </a:r>
            <a:r>
              <a:rPr lang="en-US" sz="2800" dirty="0" err="1" smtClean="0"/>
              <a:t>serviços</a:t>
            </a:r>
            <a:r>
              <a:rPr lang="en-US" sz="2800" dirty="0" smtClean="0"/>
              <a:t> de </a:t>
            </a:r>
            <a:r>
              <a:rPr lang="en-US" sz="2800" dirty="0" err="1" smtClean="0"/>
              <a:t>saneamento</a:t>
            </a:r>
            <a:r>
              <a:rPr lang="en-US" sz="2800" dirty="0" smtClean="0"/>
              <a:t>;</a:t>
            </a:r>
          </a:p>
          <a:p>
            <a:pPr marL="914400" lvl="1" indent="-457200" algn="just">
              <a:buSzPct val="100000"/>
              <a:buFont typeface="Arial" panose="020B0604020202020204" pitchFamily="34" charset="0"/>
              <a:buChar char="•"/>
            </a:pPr>
            <a:r>
              <a:rPr lang="en-US" sz="2800" dirty="0" smtClean="0"/>
              <a:t>Lei Nacional de </a:t>
            </a:r>
            <a:r>
              <a:rPr lang="en-US" sz="2800" dirty="0" err="1" smtClean="0"/>
              <a:t>Saneamento</a:t>
            </a:r>
            <a:r>
              <a:rPr lang="en-US" sz="2800" dirty="0" smtClean="0"/>
              <a:t> – 2007;</a:t>
            </a:r>
          </a:p>
          <a:p>
            <a:pPr marL="914400" lvl="1" indent="-457200" algn="just">
              <a:buSzPct val="100000"/>
              <a:buFont typeface="Arial" panose="020B0604020202020204" pitchFamily="34" charset="0"/>
              <a:buChar char="•"/>
            </a:pPr>
            <a:r>
              <a:rPr lang="en-US" sz="2800" dirty="0" err="1" smtClean="0"/>
              <a:t>Apenas</a:t>
            </a:r>
            <a:r>
              <a:rPr lang="en-US" sz="2800" dirty="0" smtClean="0"/>
              <a:t> 50% de </a:t>
            </a:r>
            <a:r>
              <a:rPr lang="en-US" sz="2800" dirty="0" err="1" smtClean="0"/>
              <a:t>esgoto</a:t>
            </a:r>
            <a:r>
              <a:rPr lang="en-US" sz="2800" dirty="0" smtClean="0"/>
              <a:t> </a:t>
            </a:r>
            <a:r>
              <a:rPr lang="en-US" sz="2800" dirty="0" err="1" smtClean="0"/>
              <a:t>coletado</a:t>
            </a:r>
            <a:r>
              <a:rPr lang="en-US" sz="2800" dirty="0" smtClean="0"/>
              <a:t> e </a:t>
            </a:r>
            <a:r>
              <a:rPr lang="en-US" sz="2800" dirty="0" err="1" smtClean="0"/>
              <a:t>destes</a:t>
            </a:r>
            <a:r>
              <a:rPr lang="en-US" sz="2800" dirty="0" smtClean="0"/>
              <a:t>, 43% </a:t>
            </a:r>
            <a:r>
              <a:rPr lang="en-US" sz="2800" dirty="0" err="1" smtClean="0"/>
              <a:t>são</a:t>
            </a:r>
            <a:r>
              <a:rPr lang="en-US" sz="2800" dirty="0" smtClean="0"/>
              <a:t> </a:t>
            </a:r>
            <a:r>
              <a:rPr lang="en-US" sz="2800" dirty="0" err="1" smtClean="0"/>
              <a:t>tratados</a:t>
            </a:r>
            <a:r>
              <a:rPr lang="en-US" sz="2800" dirty="0"/>
              <a:t> </a:t>
            </a:r>
            <a:r>
              <a:rPr lang="en-US" sz="2800" dirty="0" smtClean="0"/>
              <a:t>(SNIS, 2015).</a:t>
            </a:r>
          </a:p>
        </p:txBody>
      </p:sp>
    </p:spTree>
    <p:extLst>
      <p:ext uri="{BB962C8B-B14F-4D97-AF65-F5344CB8AC3E}">
        <p14:creationId xmlns:p14="http://schemas.microsoft.com/office/powerpoint/2010/main" val="3028603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139338" y="0"/>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Referências</a:t>
            </a:r>
            <a:endParaRPr lang="pt-BR" sz="3200" b="1" dirty="0">
              <a:latin typeface="+mn-lt"/>
            </a:endParaRPr>
          </a:p>
        </p:txBody>
      </p:sp>
      <p:sp>
        <p:nvSpPr>
          <p:cNvPr id="9" name="CaixaDeTexto 8"/>
          <p:cNvSpPr txBox="1"/>
          <p:nvPr/>
        </p:nvSpPr>
        <p:spPr>
          <a:xfrm>
            <a:off x="139338" y="607826"/>
            <a:ext cx="8864217" cy="4985980"/>
          </a:xfrm>
          <a:prstGeom prst="rect">
            <a:avLst/>
          </a:prstGeom>
          <a:noFill/>
        </p:spPr>
        <p:txBody>
          <a:bodyPr wrap="square" rtlCol="0">
            <a:spAutoFit/>
          </a:bodyPr>
          <a:lstStyle/>
          <a:p>
            <a:pPr marL="180340" indent="-180340" algn="just">
              <a:lnSpc>
                <a:spcPct val="150000"/>
              </a:lnSpc>
              <a:spcAft>
                <a:spcPts val="0"/>
              </a:spcAft>
            </a:pPr>
            <a:r>
              <a:rPr lang="en-US" sz="1200" dirty="0">
                <a:ea typeface="Calibri" panose="020F0502020204030204" pitchFamily="34" charset="0"/>
                <a:cs typeface="Times New Roman" panose="02020603050405020304" pitchFamily="18" charset="0"/>
              </a:rPr>
              <a:t>AMERICAN PUBLIC HEALTH ASSOCIATION – APHA; AMERICAN WATER WORKS ASSOCIATION – AWWA; WATER ENVIRONMENT FEDERATION – WEF. </a:t>
            </a:r>
            <a:r>
              <a:rPr lang="en-US" sz="1200" b="1" dirty="0">
                <a:ea typeface="Calibri" panose="020F0502020204030204" pitchFamily="34" charset="0"/>
                <a:cs typeface="Times New Roman" panose="02020603050405020304" pitchFamily="18" charset="0"/>
              </a:rPr>
              <a:t>Standard methods for the examination of water and wastewater. </a:t>
            </a:r>
            <a:r>
              <a:rPr lang="en-US" sz="1200" dirty="0">
                <a:ea typeface="Calibri" panose="020F0502020204030204" pitchFamily="34" charset="0"/>
                <a:cs typeface="Times New Roman" panose="02020603050405020304" pitchFamily="18" charset="0"/>
              </a:rPr>
              <a:t>22 ed., Washington, DC: APHA, 2012. </a:t>
            </a:r>
            <a:r>
              <a:rPr lang="pt-BR" sz="1200" dirty="0">
                <a:ea typeface="Calibri" panose="020F0502020204030204" pitchFamily="34" charset="0"/>
                <a:cs typeface="Times New Roman" panose="02020603050405020304" pitchFamily="18" charset="0"/>
              </a:rPr>
              <a:t>Disponível em &lt;https://www.mwa.co.th/download/file_ upload/SMWW_4 000-6000.pdf&gt;. Acesso em: 23 set. 2017.</a:t>
            </a:r>
          </a:p>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ASSOCIAÇÃO BRASILEIRA DE NORMAS TÉCNICAS – ABNT. </a:t>
            </a:r>
            <a:r>
              <a:rPr lang="pt-BR" sz="1200" b="1" dirty="0">
                <a:ea typeface="Calibri" panose="020F0502020204030204" pitchFamily="34" charset="0"/>
                <a:cs typeface="Times New Roman" panose="02020603050405020304" pitchFamily="18" charset="0"/>
              </a:rPr>
              <a:t>NBR 7229</a:t>
            </a:r>
            <a:r>
              <a:rPr lang="pt-BR" sz="1200" dirty="0">
                <a:ea typeface="Calibri" panose="020F0502020204030204" pitchFamily="34" charset="0"/>
                <a:cs typeface="Times New Roman" panose="02020603050405020304" pitchFamily="18" charset="0"/>
              </a:rPr>
              <a:t>: Projeto, construção e operação de sistemas de tanques sépticos. Rio de Janeiro: ABNT, 1993. 15 p. Disponível em: &lt;https://acquasana.com.br/legislacao/nbr_7229.pdf&gt;. Acesso em: 09 de maio de 2017.</a:t>
            </a:r>
          </a:p>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______. </a:t>
            </a:r>
            <a:r>
              <a:rPr lang="pt-BR" sz="1200" b="1" dirty="0">
                <a:ea typeface="Calibri" panose="020F0502020204030204" pitchFamily="34" charset="0"/>
                <a:cs typeface="Times New Roman" panose="02020603050405020304" pitchFamily="18" charset="0"/>
              </a:rPr>
              <a:t>NBR 9897</a:t>
            </a:r>
            <a:r>
              <a:rPr lang="pt-BR" sz="1200" dirty="0">
                <a:ea typeface="Calibri" panose="020F0502020204030204" pitchFamily="34" charset="0"/>
                <a:cs typeface="Times New Roman" panose="02020603050405020304" pitchFamily="18" charset="0"/>
              </a:rPr>
              <a:t>: Planejamento de amostragem de efluentes líquidos e corpos receptores. Rio de Janeiro: ABNT, 1987. 14 p. Disponível em: &lt;http://licenciador ambiental.com.br/</a:t>
            </a:r>
            <a:r>
              <a:rPr lang="pt-BR" sz="1200" dirty="0" err="1">
                <a:ea typeface="Calibri" panose="020F0502020204030204" pitchFamily="34" charset="0"/>
                <a:cs typeface="Times New Roman" panose="02020603050405020304" pitchFamily="18" charset="0"/>
              </a:rPr>
              <a:t>wp-content</a:t>
            </a:r>
            <a:r>
              <a:rPr lang="pt-BR" sz="1200" dirty="0">
                <a:ea typeface="Calibri" panose="020F0502020204030204" pitchFamily="34" charset="0"/>
                <a:cs typeface="Times New Roman" panose="02020603050405020304" pitchFamily="18" charset="0"/>
              </a:rPr>
              <a:t> /uploads/2015/01/ NBR-9.897-Planejamento-de-amostras.pdf&gt;. Acesso em: 18 set. 2017.</a:t>
            </a:r>
          </a:p>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______. </a:t>
            </a:r>
            <a:r>
              <a:rPr lang="pt-BR" sz="1200" b="1" dirty="0">
                <a:ea typeface="Calibri" panose="020F0502020204030204" pitchFamily="34" charset="0"/>
                <a:cs typeface="Times New Roman" panose="02020603050405020304" pitchFamily="18" charset="0"/>
              </a:rPr>
              <a:t>NBR 9898</a:t>
            </a:r>
            <a:r>
              <a:rPr lang="pt-BR" sz="1200" dirty="0">
                <a:ea typeface="Calibri" panose="020F0502020204030204" pitchFamily="34" charset="0"/>
                <a:cs typeface="Times New Roman" panose="02020603050405020304" pitchFamily="18" charset="0"/>
              </a:rPr>
              <a:t>: Preservação e técnicas de amostragem de efluentes líquidos e corpos receptores. 1 ed. Rio de Janeiro: ABNT, 1987. 22 p. Disponível em: &lt;http://licenciadorambiental.com.br/wp-content/uploads/2015/01/NBR-9.898-Coleta-de-Amostra s.pdf&gt;. Acesso em: 11 set. 2017.</a:t>
            </a:r>
          </a:p>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______. </a:t>
            </a:r>
            <a:r>
              <a:rPr lang="pt-BR" sz="1200" b="1" dirty="0">
                <a:ea typeface="Calibri" panose="020F0502020204030204" pitchFamily="34" charset="0"/>
                <a:cs typeface="Times New Roman" panose="02020603050405020304" pitchFamily="18" charset="0"/>
              </a:rPr>
              <a:t>NBR 10561</a:t>
            </a:r>
            <a:r>
              <a:rPr lang="pt-BR" sz="1200" dirty="0">
                <a:ea typeface="Calibri" panose="020F0502020204030204" pitchFamily="34" charset="0"/>
                <a:cs typeface="Times New Roman" panose="02020603050405020304" pitchFamily="18" charset="0"/>
              </a:rPr>
              <a:t>: Águas - Determinação de resíduo sedimentável (sólidos sedimentáveis) -Método do cone de </a:t>
            </a:r>
            <a:r>
              <a:rPr lang="pt-BR" sz="1200" dirty="0" err="1">
                <a:ea typeface="Calibri" panose="020F0502020204030204" pitchFamily="34" charset="0"/>
                <a:cs typeface="Times New Roman" panose="02020603050405020304" pitchFamily="18" charset="0"/>
              </a:rPr>
              <a:t>Imhoff</a:t>
            </a:r>
            <a:r>
              <a:rPr lang="pt-BR" sz="1200" dirty="0">
                <a:ea typeface="Calibri" panose="020F0502020204030204" pitchFamily="34" charset="0"/>
                <a:cs typeface="Times New Roman" panose="02020603050405020304" pitchFamily="18" charset="0"/>
              </a:rPr>
              <a:t>. Rio de Janeiro: ABNT, 1988. 2 p. Disponível em: &lt;https://www.scribd.com/ </a:t>
            </a:r>
            <a:r>
              <a:rPr lang="pt-BR" sz="1200" dirty="0" err="1">
                <a:ea typeface="Calibri" panose="020F0502020204030204" pitchFamily="34" charset="0"/>
                <a:cs typeface="Times New Roman" panose="02020603050405020304" pitchFamily="18" charset="0"/>
              </a:rPr>
              <a:t>doc</a:t>
            </a:r>
            <a:r>
              <a:rPr lang="pt-BR" sz="1200" dirty="0">
                <a:ea typeface="Calibri" panose="020F0502020204030204" pitchFamily="34" charset="0"/>
                <a:cs typeface="Times New Roman" panose="02020603050405020304" pitchFamily="18" charset="0"/>
              </a:rPr>
              <a:t>/69586390/NBR-10561-1988-Aguas-Determinacao-de-Residuo-Sedi </a:t>
            </a:r>
            <a:r>
              <a:rPr lang="pt-BR" sz="1200" dirty="0" err="1">
                <a:ea typeface="Calibri" panose="020F0502020204030204" pitchFamily="34" charset="0"/>
                <a:cs typeface="Times New Roman" panose="02020603050405020304" pitchFamily="18" charset="0"/>
              </a:rPr>
              <a:t>mentavel</a:t>
            </a:r>
            <a:r>
              <a:rPr lang="pt-BR" sz="1200" dirty="0">
                <a:ea typeface="Calibri" panose="020F0502020204030204" pitchFamily="34" charset="0"/>
                <a:cs typeface="Times New Roman" panose="02020603050405020304" pitchFamily="18" charset="0"/>
              </a:rPr>
              <a:t>-Solido s-</a:t>
            </a:r>
            <a:r>
              <a:rPr lang="pt-BR" sz="1200" dirty="0" err="1">
                <a:ea typeface="Calibri" panose="020F0502020204030204" pitchFamily="34" charset="0"/>
                <a:cs typeface="Times New Roman" panose="02020603050405020304" pitchFamily="18" charset="0"/>
              </a:rPr>
              <a:t>Sedimentaveis</a:t>
            </a:r>
            <a:r>
              <a:rPr lang="pt-BR" sz="1200" dirty="0">
                <a:ea typeface="Calibri" panose="020F0502020204030204" pitchFamily="34" charset="0"/>
                <a:cs typeface="Times New Roman" panose="02020603050405020304" pitchFamily="18" charset="0"/>
              </a:rPr>
              <a:t>-</a:t>
            </a:r>
            <a:r>
              <a:rPr lang="pt-BR" sz="1200" dirty="0" err="1">
                <a:ea typeface="Calibri" panose="020F0502020204030204" pitchFamily="34" charset="0"/>
                <a:cs typeface="Times New Roman" panose="02020603050405020304" pitchFamily="18" charset="0"/>
              </a:rPr>
              <a:t>Metodo</a:t>
            </a:r>
            <a:r>
              <a:rPr lang="pt-BR" sz="1200" dirty="0">
                <a:ea typeface="Calibri" panose="020F0502020204030204" pitchFamily="34" charset="0"/>
                <a:cs typeface="Times New Roman" panose="02020603050405020304" pitchFamily="18" charset="0"/>
              </a:rPr>
              <a:t>-d&gt;. Acesso em: 23 set. 2017.</a:t>
            </a:r>
          </a:p>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______. </a:t>
            </a:r>
            <a:r>
              <a:rPr lang="pt-BR" sz="1200" b="1" dirty="0">
                <a:ea typeface="Calibri" panose="020F0502020204030204" pitchFamily="34" charset="0"/>
                <a:cs typeface="Times New Roman" panose="02020603050405020304" pitchFamily="18" charset="0"/>
              </a:rPr>
              <a:t>NBR 13969</a:t>
            </a:r>
            <a:r>
              <a:rPr lang="pt-BR" sz="1200" dirty="0">
                <a:ea typeface="Calibri" panose="020F0502020204030204" pitchFamily="34" charset="0"/>
                <a:cs typeface="Times New Roman" panose="02020603050405020304" pitchFamily="18" charset="0"/>
              </a:rPr>
              <a:t>: Tanques sépticos - Unidades de tratamento complementar e disposição final dos efluentes líquidos - Projeto, construção e operação. Rio de Janeiro: ABNT, 1997. 60 p. Disponível em: &lt;https://acquasana.com.br/legislacao/nbr_13969.pdf&gt;. Acesso em: 09 maio 2017.</a:t>
            </a:r>
          </a:p>
          <a:p>
            <a:endParaRPr lang="pt-BR" sz="1200" dirty="0"/>
          </a:p>
        </p:txBody>
      </p:sp>
    </p:spTree>
    <p:extLst>
      <p:ext uri="{BB962C8B-B14F-4D97-AF65-F5344CB8AC3E}">
        <p14:creationId xmlns:p14="http://schemas.microsoft.com/office/powerpoint/2010/main" val="1896541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139338" y="0"/>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Referências</a:t>
            </a:r>
            <a:endParaRPr lang="pt-BR" sz="3200" b="1" dirty="0">
              <a:latin typeface="+mn-lt"/>
            </a:endParaRPr>
          </a:p>
        </p:txBody>
      </p:sp>
      <p:sp>
        <p:nvSpPr>
          <p:cNvPr id="2" name="Retângulo 1"/>
          <p:cNvSpPr/>
          <p:nvPr/>
        </p:nvSpPr>
        <p:spPr>
          <a:xfrm>
            <a:off x="139338" y="607826"/>
            <a:ext cx="8864217" cy="4772717"/>
          </a:xfrm>
          <a:prstGeom prst="rect">
            <a:avLst/>
          </a:prstGeom>
        </p:spPr>
        <p:txBody>
          <a:bodyPr wrap="square">
            <a:spAutoFit/>
          </a:bodyPr>
          <a:lstStyle/>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BRASIL. Fundação Nacional de Saúde - Funasa. Ministério da Saúde. </a:t>
            </a:r>
            <a:r>
              <a:rPr lang="pt-BR" sz="1200" b="1" dirty="0">
                <a:ea typeface="Calibri" panose="020F0502020204030204" pitchFamily="34" charset="0"/>
                <a:cs typeface="Times New Roman" panose="02020603050405020304" pitchFamily="18" charset="0"/>
              </a:rPr>
              <a:t>Manual de saneamento</a:t>
            </a:r>
            <a:r>
              <a:rPr lang="pt-BR" sz="1200" dirty="0">
                <a:ea typeface="Calibri" panose="020F0502020204030204" pitchFamily="34" charset="0"/>
                <a:cs typeface="Times New Roman" panose="02020603050405020304" pitchFamily="18" charset="0"/>
              </a:rPr>
              <a:t>. 3. ed. rev. – Brasília: Fundação Nacional de Saúde, 2006. 408 p.</a:t>
            </a:r>
          </a:p>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______. Fundação Nacional da Saúde - Funasa. Ministério da Saúde. </a:t>
            </a:r>
            <a:r>
              <a:rPr lang="pt-BR" sz="1200" b="1" dirty="0">
                <a:ea typeface="Calibri" panose="020F0502020204030204" pitchFamily="34" charset="0"/>
                <a:cs typeface="Times New Roman" panose="02020603050405020304" pitchFamily="18" charset="0"/>
              </a:rPr>
              <a:t>Manual prático de análise de água. </a:t>
            </a:r>
            <a:r>
              <a:rPr lang="pt-BR" sz="1200" dirty="0">
                <a:ea typeface="Calibri" panose="020F0502020204030204" pitchFamily="34" charset="0"/>
                <a:cs typeface="Times New Roman" panose="02020603050405020304" pitchFamily="18" charset="0"/>
              </a:rPr>
              <a:t>4. ed. Brasília: Funasa, 2013a. 150 p. Disponível em: &lt;http://www.funasa.gov.br/site/wp-content/files_mf/manual_pratico_de_analise_de_agua_2.pdf &gt;. Acesso em: 23 set. 2017.</a:t>
            </a:r>
          </a:p>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______. Ministério do Meio Ambiente. Conselho Nacional do Meio Ambiente. </a:t>
            </a:r>
            <a:r>
              <a:rPr lang="pt-BR" sz="1200" b="1" dirty="0">
                <a:ea typeface="Calibri" panose="020F0502020204030204" pitchFamily="34" charset="0"/>
                <a:cs typeface="Times New Roman" panose="02020603050405020304" pitchFamily="18" charset="0"/>
              </a:rPr>
              <a:t>Resolução n°. 430 de 13 de maio de 2011</a:t>
            </a:r>
            <a:r>
              <a:rPr lang="pt-BR" sz="1200" dirty="0">
                <a:ea typeface="Calibri" panose="020F0502020204030204" pitchFamily="34" charset="0"/>
                <a:cs typeface="Times New Roman" panose="02020603050405020304" pitchFamily="18" charset="0"/>
              </a:rPr>
              <a:t>. Dispõe sobre as condições e padrões de lançamento de efluentes, complementa e altera a Resolução no 357, de 17 de março de 2005, do Conselho Nacional do Meio Ambiente – CONAMA. Brasília, DF, 2011.</a:t>
            </a:r>
          </a:p>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______. Secretaria Nacional de Saneamento Ambiental. Ministério das Cidades. </a:t>
            </a:r>
            <a:r>
              <a:rPr lang="pt-BR" sz="1200" b="1" dirty="0">
                <a:ea typeface="Calibri" panose="020F0502020204030204" pitchFamily="34" charset="0"/>
                <a:cs typeface="Times New Roman" panose="02020603050405020304" pitchFamily="18" charset="0"/>
              </a:rPr>
              <a:t>Plano nacional de saneamento básico - PLANSAB. </a:t>
            </a:r>
            <a:r>
              <a:rPr lang="pt-BR" sz="1200" dirty="0">
                <a:ea typeface="Calibri" panose="020F0502020204030204" pitchFamily="34" charset="0"/>
                <a:cs typeface="Times New Roman" panose="02020603050405020304" pitchFamily="18" charset="0"/>
              </a:rPr>
              <a:t>Brasília: SNSA/MCIDADES, 2013. 171 p. Disponível em: &lt;http://www.mma.gov.br/port/conama/processos/AECBF8E2/Plansab_Versao_Conselhos_Nacionais_020520131.pdf&gt;. Acesso em: 02 nov. 2016.</a:t>
            </a:r>
          </a:p>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______. Sistema Nacional de Informações Sobre Saneamento - SNIS. Ministério das Cidades – Secretaria Nacional de Saneamento Ambiental. </a:t>
            </a:r>
            <a:r>
              <a:rPr lang="pt-BR" sz="1200" b="1" dirty="0">
                <a:ea typeface="Calibri" panose="020F0502020204030204" pitchFamily="34" charset="0"/>
                <a:cs typeface="Times New Roman" panose="02020603050405020304" pitchFamily="18" charset="0"/>
              </a:rPr>
              <a:t>Diagnóstico dos serviços de água e esgotos - 2015. </a:t>
            </a:r>
            <a:r>
              <a:rPr lang="pt-BR" sz="1200" dirty="0">
                <a:ea typeface="Calibri" panose="020F0502020204030204" pitchFamily="34" charset="0"/>
                <a:cs typeface="Times New Roman" panose="02020603050405020304" pitchFamily="18" charset="0"/>
              </a:rPr>
              <a:t>Brasília: SNSA/MCIDADES, 2016. 212 p. Disponível em: &lt;http://www.snis.gov.br/ diagnostico-agua-e-esgotos/diagnostico-ae-2015&gt;. Acesso em: 20 ago. 2017.</a:t>
            </a:r>
          </a:p>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EMPRESA DE PESQUISA AGROPECUÁRIA E EXTENSÃO RURAL DE SANTA CATARINA – EPAGRI/SC. Secretaria de Estado de Agricultura e da Pesca. </a:t>
            </a:r>
            <a:r>
              <a:rPr lang="pt-BR" sz="1200" b="1" dirty="0">
                <a:ea typeface="Calibri" panose="020F0502020204030204" pitchFamily="34" charset="0"/>
                <a:cs typeface="Times New Roman" panose="02020603050405020304" pitchFamily="18" charset="0"/>
              </a:rPr>
              <a:t>Educação e saneamento ambiental. </a:t>
            </a:r>
            <a:r>
              <a:rPr lang="pt-BR" sz="1200" dirty="0">
                <a:ea typeface="Calibri" panose="020F0502020204030204" pitchFamily="34" charset="0"/>
                <a:cs typeface="Times New Roman" panose="02020603050405020304" pitchFamily="18" charset="0"/>
              </a:rPr>
              <a:t>São Ludgero: São Ludgero 100% Esgoto Sanitário Tratado, 2016. 22 slides, color.</a:t>
            </a:r>
            <a:endParaRPr lang="pt-BR"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739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189484" y="0"/>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Referências</a:t>
            </a:r>
            <a:endParaRPr lang="pt-BR" sz="3200" b="1" dirty="0">
              <a:latin typeface="+mn-lt"/>
            </a:endParaRPr>
          </a:p>
        </p:txBody>
      </p:sp>
      <p:sp>
        <p:nvSpPr>
          <p:cNvPr id="2" name="Retângulo 1"/>
          <p:cNvSpPr/>
          <p:nvPr/>
        </p:nvSpPr>
        <p:spPr>
          <a:xfrm>
            <a:off x="88040" y="704079"/>
            <a:ext cx="8959708" cy="4495718"/>
          </a:xfrm>
          <a:prstGeom prst="rect">
            <a:avLst/>
          </a:prstGeom>
        </p:spPr>
        <p:txBody>
          <a:bodyPr wrap="square">
            <a:spAutoFit/>
          </a:bodyPr>
          <a:lstStyle/>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IBGE: INSTITUTO BRASILEIRO DE GEOGRAFIA E ESTATÍSTICA. </a:t>
            </a:r>
            <a:r>
              <a:rPr lang="pt-BR" sz="1200" b="1" dirty="0">
                <a:ea typeface="Calibri" panose="020F0502020204030204" pitchFamily="34" charset="0"/>
                <a:cs typeface="Times New Roman" panose="02020603050405020304" pitchFamily="18" charset="0"/>
              </a:rPr>
              <a:t>População censo demográfico 2010</a:t>
            </a:r>
            <a:r>
              <a:rPr lang="pt-BR" sz="1200" dirty="0">
                <a:ea typeface="Calibri" panose="020F0502020204030204" pitchFamily="34" charset="0"/>
                <a:cs typeface="Times New Roman" panose="02020603050405020304" pitchFamily="18" charset="0"/>
              </a:rPr>
              <a:t>. Disponível em: &lt;https://cidades.ibge.gov.br/brasil/sc/sao-ludgero/ panorama</a:t>
            </a:r>
            <a:r>
              <a:rPr lang="pt-BR" sz="1200" u="sng" dirty="0">
                <a:solidFill>
                  <a:srgbClr val="0563C1"/>
                </a:solidFill>
                <a:ea typeface="Calibri" panose="020F0502020204030204" pitchFamily="34" charset="0"/>
                <a:cs typeface="Times New Roman" panose="02020603050405020304" pitchFamily="18" charset="0"/>
              </a:rPr>
              <a:t>&gt;. Acesso em: 18 de out. de 2017.</a:t>
            </a:r>
            <a:endParaRPr lang="pt-BR" sz="1200" dirty="0">
              <a:ea typeface="Calibri" panose="020F0502020204030204" pitchFamily="34" charset="0"/>
              <a:cs typeface="Times New Roman" panose="02020603050405020304" pitchFamily="18" charset="0"/>
            </a:endParaRPr>
          </a:p>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LIU, David H.F; LIPTAK, Bela G (Flórida - EUA). </a:t>
            </a:r>
            <a:r>
              <a:rPr lang="en-US" sz="1200" dirty="0">
                <a:ea typeface="Calibri" panose="020F0502020204030204" pitchFamily="34" charset="0"/>
                <a:cs typeface="Times New Roman" panose="02020603050405020304" pitchFamily="18" charset="0"/>
              </a:rPr>
              <a:t>CRC Press </a:t>
            </a:r>
            <a:r>
              <a:rPr lang="en-US" sz="1200" dirty="0" err="1">
                <a:ea typeface="Calibri" panose="020F0502020204030204" pitchFamily="34" charset="0"/>
                <a:cs typeface="Times New Roman" panose="02020603050405020304" pitchFamily="18" charset="0"/>
              </a:rPr>
              <a:t>LIc</a:t>
            </a:r>
            <a:r>
              <a:rPr lang="en-US" sz="1200" dirty="0">
                <a:ea typeface="Calibri" panose="020F0502020204030204" pitchFamily="34" charset="0"/>
                <a:cs typeface="Times New Roman" panose="02020603050405020304" pitchFamily="18" charset="0"/>
              </a:rPr>
              <a:t> (Ed.). </a:t>
            </a:r>
            <a:r>
              <a:rPr lang="en-US" sz="1200" b="1" dirty="0">
                <a:ea typeface="Calibri" panose="020F0502020204030204" pitchFamily="34" charset="0"/>
                <a:cs typeface="Times New Roman" panose="02020603050405020304" pitchFamily="18" charset="0"/>
              </a:rPr>
              <a:t>Environmental engineer's handbook: </a:t>
            </a:r>
            <a:r>
              <a:rPr lang="en-US" sz="1200" dirty="0">
                <a:ea typeface="Calibri" panose="020F0502020204030204" pitchFamily="34" charset="0"/>
                <a:cs typeface="Times New Roman" panose="02020603050405020304" pitchFamily="18" charset="0"/>
              </a:rPr>
              <a:t>Wastewater Treatment. </a:t>
            </a:r>
            <a:r>
              <a:rPr lang="pt-BR" sz="1200" dirty="0">
                <a:ea typeface="Calibri" panose="020F0502020204030204" pitchFamily="34" charset="0"/>
                <a:cs typeface="Times New Roman" panose="02020603050405020304" pitchFamily="18" charset="0"/>
              </a:rPr>
              <a:t>Boca </a:t>
            </a:r>
            <a:r>
              <a:rPr lang="pt-BR" sz="1200" dirty="0" err="1">
                <a:ea typeface="Calibri" panose="020F0502020204030204" pitchFamily="34" charset="0"/>
                <a:cs typeface="Times New Roman" panose="02020603050405020304" pitchFamily="18" charset="0"/>
              </a:rPr>
              <a:t>Raton</a:t>
            </a:r>
            <a:r>
              <a:rPr lang="pt-BR" sz="1200" dirty="0">
                <a:ea typeface="Calibri" panose="020F0502020204030204" pitchFamily="34" charset="0"/>
                <a:cs typeface="Times New Roman" panose="02020603050405020304" pitchFamily="18" charset="0"/>
              </a:rPr>
              <a:t>, Flórida, EUA: CRC Press LLC, 1999. 419 f. Disponível em: &lt;https://www.scribd.com /</a:t>
            </a:r>
            <a:r>
              <a:rPr lang="pt-BR" sz="1200" dirty="0" err="1">
                <a:ea typeface="Calibri" panose="020F0502020204030204" pitchFamily="34" charset="0"/>
                <a:cs typeface="Times New Roman" panose="02020603050405020304" pitchFamily="18" charset="0"/>
              </a:rPr>
              <a:t>doc</a:t>
            </a:r>
            <a:r>
              <a:rPr lang="pt-BR" sz="1200" dirty="0">
                <a:ea typeface="Calibri" panose="020F0502020204030204" pitchFamily="34" charset="0"/>
                <a:cs typeface="Times New Roman" panose="02020603050405020304" pitchFamily="18" charset="0"/>
              </a:rPr>
              <a:t>/192016672/ </a:t>
            </a:r>
            <a:r>
              <a:rPr lang="pt-BR" sz="1200" dirty="0" err="1">
                <a:ea typeface="Calibri" panose="020F0502020204030204" pitchFamily="34" charset="0"/>
                <a:cs typeface="Times New Roman" panose="02020603050405020304" pitchFamily="18" charset="0"/>
              </a:rPr>
              <a:t>Wastewater-Treatment</a:t>
            </a:r>
            <a:r>
              <a:rPr lang="pt-BR" sz="1200" dirty="0">
                <a:ea typeface="Calibri" panose="020F0502020204030204" pitchFamily="34" charset="0"/>
                <a:cs typeface="Times New Roman" panose="02020603050405020304" pitchFamily="18" charset="0"/>
              </a:rPr>
              <a:t>&gt;. Acesso em: 18 set. 2017.</a:t>
            </a:r>
          </a:p>
          <a:p>
            <a:pPr marL="180340" indent="-180340" algn="just">
              <a:lnSpc>
                <a:spcPct val="150000"/>
              </a:lnSpc>
              <a:spcAft>
                <a:spcPts val="0"/>
              </a:spcAft>
            </a:pPr>
            <a:r>
              <a:rPr lang="en-US" sz="1200" dirty="0">
                <a:ea typeface="Times New Roman" panose="02020603050405020304" pitchFamily="18" charset="0"/>
                <a:cs typeface="Times New Roman" panose="02020603050405020304" pitchFamily="18" charset="0"/>
              </a:rPr>
              <a:t>MACKENZIE, L. D. </a:t>
            </a:r>
            <a:r>
              <a:rPr lang="en-US" sz="1200" b="1" dirty="0">
                <a:ea typeface="Times New Roman" panose="02020603050405020304" pitchFamily="18" charset="0"/>
                <a:cs typeface="Times New Roman" panose="02020603050405020304" pitchFamily="18" charset="0"/>
              </a:rPr>
              <a:t>Water and wastewater engineering:</a:t>
            </a:r>
            <a:r>
              <a:rPr lang="en-US" sz="1200" dirty="0">
                <a:ea typeface="Times New Roman" panose="02020603050405020304" pitchFamily="18" charset="0"/>
                <a:cs typeface="Times New Roman" panose="02020603050405020304" pitchFamily="18" charset="0"/>
              </a:rPr>
              <a:t> Design principles and practice. Ed. McGraw-Hill Companies. 2010. </a:t>
            </a:r>
            <a:r>
              <a:rPr lang="en-US" sz="1200" dirty="0" err="1">
                <a:ea typeface="Times New Roman" panose="02020603050405020304" pitchFamily="18" charset="0"/>
                <a:cs typeface="Times New Roman" panose="02020603050405020304" pitchFamily="18" charset="0"/>
              </a:rPr>
              <a:t>Disponível</a:t>
            </a:r>
            <a:r>
              <a:rPr lang="en-US" sz="1200" dirty="0">
                <a:ea typeface="Times New Roman" panose="02020603050405020304" pitchFamily="18" charset="0"/>
                <a:cs typeface="Times New Roman" panose="02020603050405020304" pitchFamily="18" charset="0"/>
              </a:rPr>
              <a:t> </a:t>
            </a:r>
            <a:r>
              <a:rPr lang="en-US" sz="1200" dirty="0" err="1">
                <a:ea typeface="Times New Roman" panose="02020603050405020304" pitchFamily="18" charset="0"/>
                <a:cs typeface="Times New Roman" panose="02020603050405020304" pitchFamily="18" charset="0"/>
              </a:rPr>
              <a:t>em</a:t>
            </a:r>
            <a:r>
              <a:rPr lang="en-US" sz="1200" dirty="0">
                <a:ea typeface="Times New Roman" panose="02020603050405020304" pitchFamily="18" charset="0"/>
                <a:cs typeface="Times New Roman" panose="02020603050405020304" pitchFamily="18" charset="0"/>
              </a:rPr>
              <a:t>: http://steelteam.com/uploads/Envi </a:t>
            </a:r>
            <a:r>
              <a:rPr lang="en-US" sz="1200" dirty="0" err="1">
                <a:ea typeface="Times New Roman" panose="02020603050405020304" pitchFamily="18" charset="0"/>
                <a:cs typeface="Times New Roman" panose="02020603050405020304" pitchFamily="18" charset="0"/>
              </a:rPr>
              <a:t>ronment</a:t>
            </a:r>
            <a:r>
              <a:rPr lang="en-US" sz="1200" dirty="0">
                <a:ea typeface="Times New Roman" panose="02020603050405020304" pitchFamily="18" charset="0"/>
                <a:cs typeface="Times New Roman" panose="02020603050405020304" pitchFamily="18" charset="0"/>
              </a:rPr>
              <a:t>/Supply/%3E%3E%20Water%20and%20Wastewater%20Engineering%20by%20Mackenzie%20L.Davis%20%20(1).pdf. </a:t>
            </a:r>
            <a:r>
              <a:rPr lang="en-US" sz="1200" dirty="0" err="1">
                <a:ea typeface="Times New Roman" panose="02020603050405020304" pitchFamily="18" charset="0"/>
                <a:cs typeface="Times New Roman" panose="02020603050405020304" pitchFamily="18" charset="0"/>
              </a:rPr>
              <a:t>Acesso</a:t>
            </a:r>
            <a:r>
              <a:rPr lang="en-US" sz="1200" dirty="0">
                <a:ea typeface="Times New Roman" panose="02020603050405020304" pitchFamily="18" charset="0"/>
                <a:cs typeface="Times New Roman" panose="02020603050405020304" pitchFamily="18" charset="0"/>
              </a:rPr>
              <a:t> </a:t>
            </a:r>
            <a:r>
              <a:rPr lang="en-US" sz="1200" dirty="0" err="1">
                <a:ea typeface="Times New Roman" panose="02020603050405020304" pitchFamily="18" charset="0"/>
                <a:cs typeface="Times New Roman" panose="02020603050405020304" pitchFamily="18" charset="0"/>
              </a:rPr>
              <a:t>em</a:t>
            </a:r>
            <a:r>
              <a:rPr lang="en-US" sz="1200" dirty="0">
                <a:ea typeface="Times New Roman" panose="02020603050405020304" pitchFamily="18" charset="0"/>
                <a:cs typeface="Times New Roman" panose="02020603050405020304" pitchFamily="18" charset="0"/>
              </a:rPr>
              <a:t>: 22 de ago. de 2017.</a:t>
            </a:r>
            <a:endParaRPr lang="pt-BR" sz="1200" dirty="0">
              <a:ea typeface="Calibri" panose="020F0502020204030204" pitchFamily="34" charset="0"/>
              <a:cs typeface="Times New Roman" panose="02020603050405020304" pitchFamily="18" charset="0"/>
            </a:endParaRPr>
          </a:p>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MUNICÍPIO DE SÃO LUDGERO. </a:t>
            </a:r>
            <a:r>
              <a:rPr lang="pt-BR" sz="1200" b="1" dirty="0">
                <a:ea typeface="Calibri" panose="020F0502020204030204" pitchFamily="34" charset="0"/>
                <a:cs typeface="Times New Roman" panose="02020603050405020304" pitchFamily="18" charset="0"/>
              </a:rPr>
              <a:t>Cartilha de educação ambiental de São Ludgero</a:t>
            </a:r>
            <a:r>
              <a:rPr lang="pt-BR" sz="1200" dirty="0">
                <a:ea typeface="Calibri" panose="020F0502020204030204" pitchFamily="34" charset="0"/>
                <a:cs typeface="Times New Roman" panose="02020603050405020304" pitchFamily="18" charset="0"/>
              </a:rPr>
              <a:t>. Saneamento Ambiental Rural. 2005.</a:t>
            </a:r>
          </a:p>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______. </a:t>
            </a:r>
            <a:r>
              <a:rPr lang="pt-BR" sz="1200" b="1" dirty="0">
                <a:ea typeface="Calibri" panose="020F0502020204030204" pitchFamily="34" charset="0"/>
                <a:cs typeface="Times New Roman" panose="02020603050405020304" pitchFamily="18" charset="0"/>
              </a:rPr>
              <a:t>São Ludgero poderá ser o primeiro município do Brasil a atingir 100% do esgoto sanitário tratado</a:t>
            </a:r>
            <a:r>
              <a:rPr lang="pt-BR" sz="1200" dirty="0">
                <a:ea typeface="Calibri" panose="020F0502020204030204" pitchFamily="34" charset="0"/>
                <a:cs typeface="Times New Roman" panose="02020603050405020304" pitchFamily="18" charset="0"/>
              </a:rPr>
              <a:t>. 2015. Disponível em: &lt;http://saolu dgero.sc.gov.br/noticias/index/ver/</a:t>
            </a:r>
            <a:r>
              <a:rPr lang="pt-BR" sz="1200" dirty="0" err="1">
                <a:ea typeface="Calibri" panose="020F0502020204030204" pitchFamily="34" charset="0"/>
                <a:cs typeface="Times New Roman" panose="02020603050405020304" pitchFamily="18" charset="0"/>
              </a:rPr>
              <a:t>codMa</a:t>
            </a:r>
            <a:r>
              <a:rPr lang="pt-BR" sz="1200" dirty="0">
                <a:ea typeface="Calibri" panose="020F0502020204030204" pitchFamily="34" charset="0"/>
                <a:cs typeface="Times New Roman" panose="02020603050405020304" pitchFamily="18" charset="0"/>
              </a:rPr>
              <a:t> </a:t>
            </a:r>
            <a:r>
              <a:rPr lang="pt-BR" sz="1200" dirty="0" err="1">
                <a:ea typeface="Calibri" panose="020F0502020204030204" pitchFamily="34" charset="0"/>
                <a:cs typeface="Times New Roman" panose="02020603050405020304" pitchFamily="18" charset="0"/>
              </a:rPr>
              <a:t>paItem</a:t>
            </a:r>
            <a:r>
              <a:rPr lang="pt-BR" sz="1200" dirty="0">
                <a:ea typeface="Calibri" panose="020F0502020204030204" pitchFamily="34" charset="0"/>
                <a:cs typeface="Times New Roman" panose="02020603050405020304" pitchFamily="18" charset="0"/>
              </a:rPr>
              <a:t>/16556/</a:t>
            </a:r>
            <a:r>
              <a:rPr lang="pt-BR" sz="1200" dirty="0" err="1">
                <a:ea typeface="Calibri" panose="020F0502020204030204" pitchFamily="34" charset="0"/>
                <a:cs typeface="Times New Roman" panose="02020603050405020304" pitchFamily="18" charset="0"/>
              </a:rPr>
              <a:t>codNoticia</a:t>
            </a:r>
            <a:r>
              <a:rPr lang="pt-BR" sz="1200" dirty="0">
                <a:ea typeface="Calibri" panose="020F0502020204030204" pitchFamily="34" charset="0"/>
                <a:cs typeface="Times New Roman" panose="02020603050405020304" pitchFamily="18" charset="0"/>
              </a:rPr>
              <a:t>/301462&gt;. Acesso em: 23 set. 2017.</a:t>
            </a:r>
          </a:p>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______. </a:t>
            </a:r>
            <a:r>
              <a:rPr lang="pt-BR" sz="1200" b="1" dirty="0">
                <a:ea typeface="Calibri" panose="020F0502020204030204" pitchFamily="34" charset="0"/>
                <a:cs typeface="Times New Roman" panose="02020603050405020304" pitchFamily="18" charset="0"/>
              </a:rPr>
              <a:t>São Ludgero trabalha forte para atingir 100% de esgoto sanitário tratado até final de 2016</a:t>
            </a:r>
            <a:r>
              <a:rPr lang="pt-BR" sz="1200" dirty="0">
                <a:ea typeface="Calibri" panose="020F0502020204030204" pitchFamily="34" charset="0"/>
                <a:cs typeface="Times New Roman" panose="02020603050405020304" pitchFamily="18" charset="0"/>
              </a:rPr>
              <a:t>. 2016. Disponível em: &lt;http://saoludgero.sc.gov.br/notici as/index/ver/</a:t>
            </a:r>
            <a:r>
              <a:rPr lang="pt-BR" sz="1200" dirty="0" err="1">
                <a:ea typeface="Calibri" panose="020F0502020204030204" pitchFamily="34" charset="0"/>
                <a:cs typeface="Times New Roman" panose="02020603050405020304" pitchFamily="18" charset="0"/>
              </a:rPr>
              <a:t>codMapaItem</a:t>
            </a:r>
            <a:r>
              <a:rPr lang="pt-BR" sz="1200" dirty="0">
                <a:ea typeface="Calibri" panose="020F0502020204030204" pitchFamily="34" charset="0"/>
                <a:cs typeface="Times New Roman" panose="02020603050405020304" pitchFamily="18" charset="0"/>
              </a:rPr>
              <a:t>/ 16556/</a:t>
            </a:r>
            <a:r>
              <a:rPr lang="pt-BR" sz="1200" dirty="0" err="1">
                <a:ea typeface="Calibri" panose="020F0502020204030204" pitchFamily="34" charset="0"/>
                <a:cs typeface="Times New Roman" panose="02020603050405020304" pitchFamily="18" charset="0"/>
              </a:rPr>
              <a:t>codNoticia</a:t>
            </a:r>
            <a:r>
              <a:rPr lang="pt-BR" sz="1200" dirty="0">
                <a:ea typeface="Calibri" panose="020F0502020204030204" pitchFamily="34" charset="0"/>
                <a:cs typeface="Times New Roman" panose="02020603050405020304" pitchFamily="18" charset="0"/>
              </a:rPr>
              <a:t>/349526&gt;. Acesso em: 23 set. 2017.</a:t>
            </a:r>
          </a:p>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______.</a:t>
            </a:r>
            <a:r>
              <a:rPr lang="pt-BR" sz="1200" b="1" dirty="0">
                <a:ea typeface="Calibri" panose="020F0502020204030204" pitchFamily="34" charset="0"/>
                <a:cs typeface="Times New Roman" panose="02020603050405020304" pitchFamily="18" charset="0"/>
              </a:rPr>
              <a:t> Homenagens marcaram o evento de cumprimento da meta alcançada de 100% Esgoto Sanitário Tratado. </a:t>
            </a:r>
            <a:r>
              <a:rPr lang="pt-BR" sz="1200" dirty="0">
                <a:ea typeface="Calibri" panose="020F0502020204030204" pitchFamily="34" charset="0"/>
                <a:cs typeface="Times New Roman" panose="02020603050405020304" pitchFamily="18" charset="0"/>
              </a:rPr>
              <a:t>2018. Disponível em: &lt;http://www.saoludgero.sc. gov.br/noticias/ index/ver/</a:t>
            </a:r>
            <a:r>
              <a:rPr lang="pt-BR" sz="1200" dirty="0" err="1">
                <a:ea typeface="Calibri" panose="020F0502020204030204" pitchFamily="34" charset="0"/>
                <a:cs typeface="Times New Roman" panose="02020603050405020304" pitchFamily="18" charset="0"/>
              </a:rPr>
              <a:t>codMapaItem</a:t>
            </a:r>
            <a:r>
              <a:rPr lang="pt-BR" sz="1200" dirty="0">
                <a:ea typeface="Calibri" panose="020F0502020204030204" pitchFamily="34" charset="0"/>
                <a:cs typeface="Times New Roman" panose="02020603050405020304" pitchFamily="18" charset="0"/>
              </a:rPr>
              <a:t>/16556/</a:t>
            </a:r>
            <a:r>
              <a:rPr lang="pt-BR" sz="1200" dirty="0" err="1">
                <a:ea typeface="Calibri" panose="020F0502020204030204" pitchFamily="34" charset="0"/>
                <a:cs typeface="Times New Roman" panose="02020603050405020304" pitchFamily="18" charset="0"/>
              </a:rPr>
              <a:t>codNoticia</a:t>
            </a:r>
            <a:r>
              <a:rPr lang="pt-BR" sz="1200" dirty="0">
                <a:ea typeface="Calibri" panose="020F0502020204030204" pitchFamily="34" charset="0"/>
                <a:cs typeface="Times New Roman" panose="02020603050405020304" pitchFamily="18" charset="0"/>
              </a:rPr>
              <a:t>/477731&gt;.</a:t>
            </a:r>
            <a:endParaRPr lang="pt-BR"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1031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139338" y="0"/>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Referências</a:t>
            </a:r>
            <a:endParaRPr lang="pt-BR" sz="3200" b="1" dirty="0">
              <a:latin typeface="+mn-lt"/>
            </a:endParaRPr>
          </a:p>
        </p:txBody>
      </p:sp>
      <p:sp>
        <p:nvSpPr>
          <p:cNvPr id="2" name="Retângulo 1"/>
          <p:cNvSpPr/>
          <p:nvPr/>
        </p:nvSpPr>
        <p:spPr>
          <a:xfrm>
            <a:off x="139338" y="765766"/>
            <a:ext cx="8811011" cy="1171731"/>
          </a:xfrm>
          <a:prstGeom prst="rect">
            <a:avLst/>
          </a:prstGeom>
        </p:spPr>
        <p:txBody>
          <a:bodyPr wrap="square">
            <a:spAutoFit/>
          </a:bodyPr>
          <a:lstStyle/>
          <a:p>
            <a:pPr marL="180340" indent="-180340" algn="just">
              <a:lnSpc>
                <a:spcPct val="150000"/>
              </a:lnSpc>
              <a:spcAft>
                <a:spcPts val="0"/>
              </a:spcAft>
            </a:pPr>
            <a:r>
              <a:rPr lang="pt-BR" sz="1200" dirty="0">
                <a:ea typeface="Calibri" panose="020F0502020204030204" pitchFamily="34" charset="0"/>
                <a:cs typeface="Times New Roman" panose="02020603050405020304" pitchFamily="18" charset="0"/>
              </a:rPr>
              <a:t>PAES, Wellington Marchi. </a:t>
            </a:r>
            <a:r>
              <a:rPr lang="pt-BR" sz="1200" b="1" dirty="0">
                <a:ea typeface="Calibri" panose="020F0502020204030204" pitchFamily="34" charset="0"/>
                <a:cs typeface="Times New Roman" panose="02020603050405020304" pitchFamily="18" charset="0"/>
              </a:rPr>
              <a:t>Técnicas de permacultura como tecnologias socioambientais para a melhoria na qualidade de vida em comunidades da paraíba. </a:t>
            </a:r>
            <a:r>
              <a:rPr lang="pt-BR" sz="1200" dirty="0">
                <a:ea typeface="Calibri" panose="020F0502020204030204" pitchFamily="34" charset="0"/>
                <a:cs typeface="Times New Roman" panose="02020603050405020304" pitchFamily="18" charset="0"/>
              </a:rPr>
              <a:t>2014. 172 f. Dissertação (Mestrado) - Curso de Mestrado em Desenvolvimento e Meio Ambiente, Programa Regional de Pós-graduação em Desenvolvimento e Meio Ambiente - </a:t>
            </a:r>
            <a:r>
              <a:rPr lang="pt-BR" sz="1200" dirty="0" err="1">
                <a:ea typeface="Calibri" panose="020F0502020204030204" pitchFamily="34" charset="0"/>
                <a:cs typeface="Times New Roman" panose="02020603050405020304" pitchFamily="18" charset="0"/>
              </a:rPr>
              <a:t>Prodema</a:t>
            </a:r>
            <a:r>
              <a:rPr lang="pt-BR" sz="1200" dirty="0">
                <a:ea typeface="Calibri" panose="020F0502020204030204" pitchFamily="34" charset="0"/>
                <a:cs typeface="Times New Roman" panose="02020603050405020304" pitchFamily="18" charset="0"/>
              </a:rPr>
              <a:t>, Universidade Federal da Paraíba - </a:t>
            </a:r>
            <a:r>
              <a:rPr lang="pt-BR" sz="1200" dirty="0" err="1">
                <a:ea typeface="Calibri" panose="020F0502020204030204" pitchFamily="34" charset="0"/>
                <a:cs typeface="Times New Roman" panose="02020603050405020304" pitchFamily="18" charset="0"/>
              </a:rPr>
              <a:t>Ufp</a:t>
            </a:r>
            <a:r>
              <a:rPr lang="pt-BR" sz="1200" dirty="0">
                <a:ea typeface="Calibri" panose="020F0502020204030204" pitchFamily="34" charset="0"/>
                <a:cs typeface="Times New Roman" panose="02020603050405020304" pitchFamily="18" charset="0"/>
              </a:rPr>
              <a:t>, João Pessoa, 2014. Disponível em: &lt;http://tede.biblioteca.ufpb.br/bitstream/ </a:t>
            </a:r>
            <a:r>
              <a:rPr lang="pt-BR" sz="1200" dirty="0" err="1">
                <a:ea typeface="Calibri" panose="020F0502020204030204" pitchFamily="34" charset="0"/>
                <a:cs typeface="Times New Roman" panose="02020603050405020304" pitchFamily="18" charset="0"/>
              </a:rPr>
              <a:t>tede</a:t>
            </a:r>
            <a:r>
              <a:rPr lang="pt-BR" sz="1200" dirty="0">
                <a:ea typeface="Calibri" panose="020F0502020204030204" pitchFamily="34" charset="0"/>
                <a:cs typeface="Times New Roman" panose="02020603050405020304" pitchFamily="18" charset="0"/>
              </a:rPr>
              <a:t>/4576/1/arquivototal.pdf&gt;. Acesso em: 12 out. 2017.</a:t>
            </a:r>
            <a:endParaRPr lang="pt-BR"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5835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331360" y="473223"/>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smtClean="0">
                <a:latin typeface="+mn-lt"/>
              </a:rPr>
              <a:t>Introdução</a:t>
            </a:r>
            <a:endParaRPr lang="pt-BR" sz="3200" b="1" dirty="0">
              <a:latin typeface="+mn-lt"/>
            </a:endParaRPr>
          </a:p>
        </p:txBody>
      </p:sp>
      <p:sp>
        <p:nvSpPr>
          <p:cNvPr id="11" name="CaixaDeTexto 10"/>
          <p:cNvSpPr txBox="1"/>
          <p:nvPr/>
        </p:nvSpPr>
        <p:spPr>
          <a:xfrm>
            <a:off x="331360" y="1332075"/>
            <a:ext cx="8468651" cy="3801041"/>
          </a:xfrm>
          <a:prstGeom prst="rect">
            <a:avLst/>
          </a:prstGeom>
          <a:noFill/>
        </p:spPr>
        <p:txBody>
          <a:bodyPr wrap="square" rtlCol="0">
            <a:spAutoFit/>
          </a:bodyPr>
          <a:lstStyle/>
          <a:p>
            <a:pPr marL="914400" lvl="1" indent="-457200" algn="just">
              <a:spcAft>
                <a:spcPts val="600"/>
              </a:spcAft>
              <a:buSzPct val="100000"/>
              <a:buFont typeface="Arial" panose="020B0604020202020204" pitchFamily="34" charset="0"/>
              <a:buChar char="•"/>
            </a:pPr>
            <a:r>
              <a:rPr lang="en-US" sz="2800" dirty="0" err="1" smtClean="0"/>
              <a:t>Situação</a:t>
            </a:r>
            <a:r>
              <a:rPr lang="en-US" sz="2800" dirty="0" smtClean="0"/>
              <a:t> das </a:t>
            </a:r>
            <a:r>
              <a:rPr lang="en-US" sz="2800" dirty="0" err="1" smtClean="0"/>
              <a:t>áreas</a:t>
            </a:r>
            <a:r>
              <a:rPr lang="en-US" sz="2800" dirty="0" smtClean="0"/>
              <a:t> </a:t>
            </a:r>
            <a:r>
              <a:rPr lang="en-US" sz="2800" dirty="0" err="1" smtClean="0"/>
              <a:t>rurais</a:t>
            </a:r>
            <a:r>
              <a:rPr lang="en-US" sz="2800" dirty="0" smtClean="0"/>
              <a:t>;</a:t>
            </a:r>
          </a:p>
          <a:p>
            <a:pPr marL="914400" lvl="1" indent="-457200" algn="just">
              <a:spcAft>
                <a:spcPts val="600"/>
              </a:spcAft>
              <a:buSzPct val="100000"/>
              <a:buFont typeface="Arial" panose="020B0604020202020204" pitchFamily="34" charset="0"/>
              <a:buChar char="•"/>
            </a:pPr>
            <a:r>
              <a:rPr lang="en-US" sz="2800" dirty="0" err="1" smtClean="0"/>
              <a:t>Requer</a:t>
            </a:r>
            <a:r>
              <a:rPr lang="en-US" sz="2800" dirty="0" smtClean="0"/>
              <a:t> </a:t>
            </a:r>
            <a:r>
              <a:rPr lang="en-US" sz="2800" dirty="0" err="1"/>
              <a:t>abordagem</a:t>
            </a:r>
            <a:r>
              <a:rPr lang="en-US" sz="2800" dirty="0"/>
              <a:t> </a:t>
            </a:r>
            <a:r>
              <a:rPr lang="en-US" sz="2800" dirty="0" err="1"/>
              <a:t>própria</a:t>
            </a:r>
            <a:r>
              <a:rPr lang="en-US" sz="2800" dirty="0"/>
              <a:t> e </a:t>
            </a:r>
            <a:r>
              <a:rPr lang="en-US" sz="2800" dirty="0" err="1"/>
              <a:t>distinta</a:t>
            </a:r>
            <a:r>
              <a:rPr lang="en-US" sz="2800" dirty="0" smtClean="0"/>
              <a:t>;</a:t>
            </a:r>
          </a:p>
          <a:p>
            <a:pPr marL="914400" lvl="1" indent="-457200">
              <a:spcAft>
                <a:spcPts val="600"/>
              </a:spcAft>
              <a:buSzPct val="100000"/>
              <a:buFont typeface="Arial" panose="020B0604020202020204" pitchFamily="34" charset="0"/>
              <a:buChar char="•"/>
            </a:pPr>
            <a:r>
              <a:rPr lang="en-US" sz="2800" dirty="0" err="1"/>
              <a:t>Soluções</a:t>
            </a:r>
            <a:r>
              <a:rPr lang="en-US" sz="2800" dirty="0"/>
              <a:t> </a:t>
            </a:r>
            <a:r>
              <a:rPr lang="en-US" sz="2800" dirty="0" err="1" smtClean="0"/>
              <a:t>coletivas</a:t>
            </a:r>
            <a:r>
              <a:rPr lang="en-US" sz="2800" dirty="0" smtClean="0"/>
              <a:t>: </a:t>
            </a:r>
            <a:r>
              <a:rPr lang="en-US" sz="2400" dirty="0" err="1"/>
              <a:t>s</a:t>
            </a:r>
            <a:r>
              <a:rPr lang="en-US" sz="2400" dirty="0" err="1" smtClean="0"/>
              <a:t>istemas</a:t>
            </a:r>
            <a:r>
              <a:rPr lang="en-US" sz="2400" dirty="0" smtClean="0"/>
              <a:t> </a:t>
            </a:r>
            <a:r>
              <a:rPr lang="en-US" sz="2400" dirty="0" err="1"/>
              <a:t>coletivos</a:t>
            </a:r>
            <a:r>
              <a:rPr lang="en-US" sz="2400" dirty="0"/>
              <a:t>, </a:t>
            </a:r>
            <a:r>
              <a:rPr lang="en-US" sz="2400" dirty="0" err="1"/>
              <a:t>rede</a:t>
            </a:r>
            <a:r>
              <a:rPr lang="en-US" sz="2400" dirty="0"/>
              <a:t> </a:t>
            </a:r>
            <a:r>
              <a:rPr lang="en-US" sz="2400" dirty="0" err="1"/>
              <a:t>coletora</a:t>
            </a:r>
            <a:r>
              <a:rPr lang="en-US" sz="2400" dirty="0"/>
              <a:t>;</a:t>
            </a:r>
            <a:endParaRPr lang="en-US" sz="2600" dirty="0"/>
          </a:p>
          <a:p>
            <a:pPr marL="914400" lvl="1" indent="-457200">
              <a:spcAft>
                <a:spcPts val="600"/>
              </a:spcAft>
              <a:buSzPct val="100000"/>
              <a:buFont typeface="Arial" panose="020B0604020202020204" pitchFamily="34" charset="0"/>
              <a:buChar char="•"/>
            </a:pPr>
            <a:r>
              <a:rPr lang="en-US" sz="2800" dirty="0" err="1"/>
              <a:t>Soluções</a:t>
            </a:r>
            <a:r>
              <a:rPr lang="en-US" sz="2800" dirty="0"/>
              <a:t> </a:t>
            </a:r>
            <a:r>
              <a:rPr lang="en-US" sz="2800" dirty="0" err="1" smtClean="0"/>
              <a:t>individuais</a:t>
            </a:r>
            <a:r>
              <a:rPr lang="en-US" sz="2800" dirty="0" smtClean="0"/>
              <a:t>: f</a:t>
            </a:r>
            <a:r>
              <a:rPr lang="pt-BR" sz="2400" dirty="0" err="1" smtClean="0"/>
              <a:t>ossas</a:t>
            </a:r>
            <a:r>
              <a:rPr lang="pt-BR" sz="2400" dirty="0" smtClean="0"/>
              <a:t> sépticas/sumidouros; fossas </a:t>
            </a:r>
            <a:r>
              <a:rPr lang="pt-BR" sz="2400" dirty="0"/>
              <a:t>rudimentares; </a:t>
            </a:r>
            <a:r>
              <a:rPr lang="pt-BR" sz="2400" dirty="0" smtClean="0"/>
              <a:t>valas </a:t>
            </a:r>
            <a:r>
              <a:rPr lang="pt-BR" sz="2400" dirty="0"/>
              <a:t>a céu aberto; </a:t>
            </a:r>
            <a:r>
              <a:rPr lang="pt-BR" sz="2400" dirty="0" smtClean="0"/>
              <a:t>lançamento </a:t>
            </a:r>
            <a:r>
              <a:rPr lang="pt-BR" sz="2400" dirty="0"/>
              <a:t>de esgotos em curso </a:t>
            </a:r>
            <a:r>
              <a:rPr lang="pt-BR" sz="2400" dirty="0" smtClean="0"/>
              <a:t>d’água; galerias </a:t>
            </a:r>
            <a:r>
              <a:rPr lang="pt-BR" sz="2400" dirty="0"/>
              <a:t>de águas pluviais; </a:t>
            </a:r>
            <a:r>
              <a:rPr lang="pt-BR" sz="2400" dirty="0" smtClean="0"/>
              <a:t>outros</a:t>
            </a:r>
            <a:r>
              <a:rPr lang="pt-BR" sz="2400" dirty="0"/>
              <a:t>. </a:t>
            </a:r>
            <a:endParaRPr lang="pt-BR" sz="2400" dirty="0" smtClean="0"/>
          </a:p>
          <a:p>
            <a:pPr marL="914400" lvl="1" indent="-457200">
              <a:spcAft>
                <a:spcPts val="600"/>
              </a:spcAft>
              <a:buSzPct val="100000"/>
              <a:buFont typeface="Arial" panose="020B0604020202020204" pitchFamily="34" charset="0"/>
              <a:buChar char="•"/>
            </a:pPr>
            <a:r>
              <a:rPr lang="en-US" sz="2800" dirty="0" err="1"/>
              <a:t>Poluição</a:t>
            </a:r>
            <a:r>
              <a:rPr lang="en-US" sz="2800" dirty="0"/>
              <a:t> </a:t>
            </a:r>
            <a:r>
              <a:rPr lang="en-US" sz="2800" dirty="0" err="1"/>
              <a:t>hídrica</a:t>
            </a:r>
            <a:r>
              <a:rPr lang="en-US" sz="2800" dirty="0"/>
              <a:t> e </a:t>
            </a:r>
            <a:r>
              <a:rPr lang="en-US" sz="2800" dirty="0" err="1"/>
              <a:t>edáfica</a:t>
            </a:r>
            <a:r>
              <a:rPr lang="en-US" sz="2800" dirty="0"/>
              <a:t>;</a:t>
            </a:r>
            <a:endParaRPr lang="pt-BR" sz="2400" dirty="0"/>
          </a:p>
          <a:p>
            <a:pPr marL="914400" lvl="1" indent="-457200" algn="just">
              <a:buSzPct val="1000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4113777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331361" y="826149"/>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Problema</a:t>
            </a:r>
            <a:endParaRPr lang="pt-BR" sz="3200" b="1" dirty="0">
              <a:latin typeface="+mn-lt"/>
            </a:endParaRPr>
          </a:p>
        </p:txBody>
      </p:sp>
      <p:sp>
        <p:nvSpPr>
          <p:cNvPr id="13" name="CaixaDeTexto 12"/>
          <p:cNvSpPr txBox="1"/>
          <p:nvPr/>
        </p:nvSpPr>
        <p:spPr>
          <a:xfrm>
            <a:off x="331362" y="2079828"/>
            <a:ext cx="8468650" cy="1815882"/>
          </a:xfrm>
          <a:prstGeom prst="rect">
            <a:avLst/>
          </a:prstGeom>
          <a:noFill/>
        </p:spPr>
        <p:txBody>
          <a:bodyPr wrap="square" rtlCol="0">
            <a:spAutoFit/>
          </a:bodyPr>
          <a:lstStyle/>
          <a:p>
            <a:pPr algn="just"/>
            <a:r>
              <a:rPr lang="pt-BR" sz="2800" dirty="0" smtClean="0"/>
              <a:t>	Busca-se responder qual está sendo a eficiência do sistema de tratamento de efluentes domésticos que foi adotado e implantado na área rural do município de São Ludgero – SC.</a:t>
            </a:r>
            <a:endParaRPr lang="pt-BR" sz="2800" dirty="0"/>
          </a:p>
        </p:txBody>
      </p:sp>
    </p:spTree>
    <p:extLst>
      <p:ext uri="{BB962C8B-B14F-4D97-AF65-F5344CB8AC3E}">
        <p14:creationId xmlns:p14="http://schemas.microsoft.com/office/powerpoint/2010/main" val="3896344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389805" y="585518"/>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Objetivos</a:t>
            </a:r>
            <a:endParaRPr lang="pt-BR" sz="3200" b="1" dirty="0">
              <a:latin typeface="+mn-lt"/>
            </a:endParaRPr>
          </a:p>
        </p:txBody>
      </p:sp>
      <p:sp>
        <p:nvSpPr>
          <p:cNvPr id="14" name="CaixaDeTexto 13"/>
          <p:cNvSpPr txBox="1"/>
          <p:nvPr/>
        </p:nvSpPr>
        <p:spPr>
          <a:xfrm>
            <a:off x="389804" y="1583752"/>
            <a:ext cx="8468651" cy="2677656"/>
          </a:xfrm>
          <a:prstGeom prst="rect">
            <a:avLst/>
          </a:prstGeom>
          <a:noFill/>
        </p:spPr>
        <p:txBody>
          <a:bodyPr wrap="square" rtlCol="0">
            <a:spAutoFit/>
          </a:bodyPr>
          <a:lstStyle/>
          <a:p>
            <a:r>
              <a:rPr lang="en-US" sz="2800" b="1" dirty="0" err="1" smtClean="0"/>
              <a:t>Objetivo</a:t>
            </a:r>
            <a:r>
              <a:rPr lang="en-US" sz="2800" b="1" dirty="0" smtClean="0"/>
              <a:t> </a:t>
            </a:r>
            <a:r>
              <a:rPr lang="en-US" sz="2800" b="1" dirty="0" err="1" smtClean="0"/>
              <a:t>Geral</a:t>
            </a:r>
            <a:endParaRPr lang="en-US" sz="2800" b="1" dirty="0" smtClean="0"/>
          </a:p>
          <a:p>
            <a:endParaRPr lang="pt-BR" sz="2800" b="1" dirty="0" smtClean="0"/>
          </a:p>
          <a:p>
            <a:r>
              <a:rPr lang="pt-BR" sz="2800" dirty="0"/>
              <a:t>	</a:t>
            </a:r>
            <a:r>
              <a:rPr lang="pt-BR" sz="2800" dirty="0" smtClean="0"/>
              <a:t>Verificar </a:t>
            </a:r>
            <a:r>
              <a:rPr lang="pt-BR" sz="2800" dirty="0"/>
              <a:t>a </a:t>
            </a:r>
            <a:r>
              <a:rPr lang="pt-BR" sz="2800" dirty="0" smtClean="0"/>
              <a:t>eficiência do sistema de tratamento de efluentes domésticos implantado no município de São Ludgero – SC através do projeto “São Ludgero 100% esgoto sanitário tratado”.</a:t>
            </a:r>
          </a:p>
        </p:txBody>
      </p:sp>
    </p:spTree>
    <p:extLst>
      <p:ext uri="{BB962C8B-B14F-4D97-AF65-F5344CB8AC3E}">
        <p14:creationId xmlns:p14="http://schemas.microsoft.com/office/powerpoint/2010/main" val="2892455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311527" y="681771"/>
            <a:ext cx="8468651" cy="60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smtClean="0">
                <a:latin typeface="+mn-lt"/>
              </a:rPr>
              <a:t>Objetivos</a:t>
            </a:r>
            <a:endParaRPr lang="pt-BR" sz="3200" b="1" dirty="0">
              <a:latin typeface="+mn-lt"/>
            </a:endParaRPr>
          </a:p>
        </p:txBody>
      </p:sp>
      <p:sp>
        <p:nvSpPr>
          <p:cNvPr id="14" name="CaixaDeTexto 13"/>
          <p:cNvSpPr txBox="1"/>
          <p:nvPr/>
        </p:nvSpPr>
        <p:spPr>
          <a:xfrm>
            <a:off x="311527" y="1435480"/>
            <a:ext cx="8468651" cy="3539430"/>
          </a:xfrm>
          <a:prstGeom prst="rect">
            <a:avLst/>
          </a:prstGeom>
          <a:noFill/>
        </p:spPr>
        <p:txBody>
          <a:bodyPr wrap="square" rtlCol="0">
            <a:spAutoFit/>
          </a:bodyPr>
          <a:lstStyle/>
          <a:p>
            <a:r>
              <a:rPr lang="en-US" sz="2800" b="1" dirty="0" err="1"/>
              <a:t>Objetivos</a:t>
            </a:r>
            <a:r>
              <a:rPr lang="en-US" sz="2800" b="1" dirty="0"/>
              <a:t> </a:t>
            </a:r>
            <a:r>
              <a:rPr lang="en-US" sz="2800" b="1" dirty="0" err="1" smtClean="0"/>
              <a:t>Específicos</a:t>
            </a:r>
            <a:endParaRPr lang="en-US" sz="2800" b="1" dirty="0" smtClean="0"/>
          </a:p>
          <a:p>
            <a:endParaRPr lang="pt-BR" sz="2800" b="1" dirty="0"/>
          </a:p>
          <a:p>
            <a:pPr marL="742950" lvl="1" indent="-285750">
              <a:buFont typeface="Arial" panose="020B0604020202020204" pitchFamily="34" charset="0"/>
              <a:buChar char="•"/>
            </a:pPr>
            <a:r>
              <a:rPr lang="pt-BR" sz="2800" dirty="0"/>
              <a:t>Descrever o funcionamento do sistema;</a:t>
            </a:r>
          </a:p>
          <a:p>
            <a:pPr marL="742950" lvl="1" indent="-285750">
              <a:buFont typeface="Arial" panose="020B0604020202020204" pitchFamily="34" charset="0"/>
              <a:buChar char="•"/>
            </a:pPr>
            <a:r>
              <a:rPr lang="pt-BR" sz="2800" dirty="0"/>
              <a:t>Realizar análises laboratoriais; </a:t>
            </a:r>
          </a:p>
          <a:p>
            <a:pPr marL="742950" lvl="1" indent="-285750">
              <a:buFont typeface="Arial" panose="020B0604020202020204" pitchFamily="34" charset="0"/>
              <a:buChar char="•"/>
            </a:pPr>
            <a:r>
              <a:rPr lang="pt-BR" sz="2800" dirty="0"/>
              <a:t>Comparar os resultados, suas diferenças/variações, no </a:t>
            </a:r>
            <a:r>
              <a:rPr lang="pt-BR" sz="2800" dirty="0" err="1"/>
              <a:t>pré</a:t>
            </a:r>
            <a:r>
              <a:rPr lang="pt-BR" sz="2800" dirty="0"/>
              <a:t> e pós tratamento;</a:t>
            </a:r>
          </a:p>
          <a:p>
            <a:pPr marL="742950" lvl="1" indent="-285750">
              <a:buFont typeface="Arial" panose="020B0604020202020204" pitchFamily="34" charset="0"/>
              <a:buChar char="•"/>
            </a:pPr>
            <a:r>
              <a:rPr lang="pt-BR" sz="2800" dirty="0"/>
              <a:t>Avaliar a eficiência resultante do sistema de tratamento de efluentes.</a:t>
            </a:r>
          </a:p>
        </p:txBody>
      </p:sp>
    </p:spTree>
    <p:extLst>
      <p:ext uri="{BB962C8B-B14F-4D97-AF65-F5344CB8AC3E}">
        <p14:creationId xmlns:p14="http://schemas.microsoft.com/office/powerpoint/2010/main" val="1147709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p:cNvSpPr txBox="1"/>
          <p:nvPr/>
        </p:nvSpPr>
        <p:spPr>
          <a:xfrm>
            <a:off x="309595" y="338875"/>
            <a:ext cx="8468651" cy="3223959"/>
          </a:xfrm>
          <a:prstGeom prst="rect">
            <a:avLst/>
          </a:prstGeom>
          <a:noFill/>
        </p:spPr>
        <p:txBody>
          <a:bodyPr wrap="square" rtlCol="0">
            <a:spAutoFit/>
          </a:bodyPr>
          <a:lstStyle/>
          <a:p>
            <a:r>
              <a:rPr lang="en-US" sz="2800" b="1" dirty="0" err="1" smtClean="0"/>
              <a:t>Projeto</a:t>
            </a:r>
            <a:r>
              <a:rPr lang="en-US" sz="2800" b="1" dirty="0" smtClean="0"/>
              <a:t> “São Ludgero 100% </a:t>
            </a:r>
            <a:r>
              <a:rPr lang="en-US" sz="2800" b="1" dirty="0" err="1" smtClean="0"/>
              <a:t>esgoto</a:t>
            </a:r>
            <a:r>
              <a:rPr lang="en-US" sz="2800" b="1" dirty="0" smtClean="0"/>
              <a:t> </a:t>
            </a:r>
            <a:r>
              <a:rPr lang="en-US" sz="2800" b="1" dirty="0" err="1" smtClean="0"/>
              <a:t>sanitário</a:t>
            </a:r>
            <a:r>
              <a:rPr lang="en-US" sz="2800" b="1" dirty="0" smtClean="0"/>
              <a:t> </a:t>
            </a:r>
            <a:r>
              <a:rPr lang="en-US" sz="2800" b="1" dirty="0" err="1" smtClean="0"/>
              <a:t>tratado</a:t>
            </a:r>
            <a:r>
              <a:rPr lang="en-US" sz="2800" b="1" dirty="0" smtClean="0"/>
              <a:t>”</a:t>
            </a:r>
          </a:p>
          <a:p>
            <a:endParaRPr lang="en-US" sz="2800" b="1" dirty="0" smtClean="0"/>
          </a:p>
          <a:p>
            <a:pPr marL="457200" indent="-457200">
              <a:spcAft>
                <a:spcPts val="300"/>
              </a:spcAft>
              <a:buFont typeface="Arial" panose="020B0604020202020204" pitchFamily="34" charset="0"/>
              <a:buChar char="•"/>
            </a:pPr>
            <a:r>
              <a:rPr lang="en-US" sz="2800" dirty="0" err="1" smtClean="0"/>
              <a:t>Complementação</a:t>
            </a:r>
            <a:r>
              <a:rPr lang="en-US" sz="2800" dirty="0" smtClean="0"/>
              <a:t> </a:t>
            </a:r>
            <a:r>
              <a:rPr lang="en-US" sz="2800" dirty="0" err="1" smtClean="0"/>
              <a:t>ao</a:t>
            </a:r>
            <a:r>
              <a:rPr lang="en-US" sz="2800" dirty="0" smtClean="0"/>
              <a:t> </a:t>
            </a:r>
            <a:r>
              <a:rPr lang="en-US" sz="2800" dirty="0" err="1" smtClean="0"/>
              <a:t>projeto</a:t>
            </a:r>
            <a:r>
              <a:rPr lang="en-US" sz="2800" dirty="0" smtClean="0"/>
              <a:t> Microbacias 2 (2002);</a:t>
            </a:r>
          </a:p>
          <a:p>
            <a:pPr marL="457200" indent="-457200">
              <a:spcAft>
                <a:spcPts val="300"/>
              </a:spcAft>
              <a:buFont typeface="Arial" panose="020B0604020202020204" pitchFamily="34" charset="0"/>
              <a:buChar char="•"/>
            </a:pPr>
            <a:r>
              <a:rPr lang="en-US" sz="2800" dirty="0" err="1" smtClean="0"/>
              <a:t>Lançado</a:t>
            </a:r>
            <a:r>
              <a:rPr lang="en-US" sz="2800" dirty="0" smtClean="0"/>
              <a:t> </a:t>
            </a:r>
            <a:r>
              <a:rPr lang="en-US" sz="2800" dirty="0" err="1" smtClean="0"/>
              <a:t>oficialmente</a:t>
            </a:r>
            <a:r>
              <a:rPr lang="en-US" sz="2800" dirty="0" smtClean="0"/>
              <a:t> </a:t>
            </a:r>
            <a:r>
              <a:rPr lang="en-US" sz="2800" dirty="0" err="1" smtClean="0"/>
              <a:t>em</a:t>
            </a:r>
            <a:r>
              <a:rPr lang="en-US" sz="2800" dirty="0" smtClean="0"/>
              <a:t> 2 de </a:t>
            </a:r>
            <a:r>
              <a:rPr lang="en-US" sz="2800" dirty="0" err="1" smtClean="0"/>
              <a:t>junho</a:t>
            </a:r>
            <a:r>
              <a:rPr lang="en-US" sz="2800" dirty="0" smtClean="0"/>
              <a:t> de 2015;</a:t>
            </a:r>
          </a:p>
          <a:p>
            <a:pPr marL="457200" indent="-457200">
              <a:spcAft>
                <a:spcPts val="300"/>
              </a:spcAft>
              <a:buFont typeface="Arial" panose="020B0604020202020204" pitchFamily="34" charset="0"/>
              <a:buChar char="•"/>
            </a:pPr>
            <a:r>
              <a:rPr lang="en-US" sz="2800" dirty="0" err="1" smtClean="0"/>
              <a:t>Objetiva</a:t>
            </a:r>
            <a:r>
              <a:rPr lang="en-US" sz="2800" dirty="0" smtClean="0"/>
              <a:t> </a:t>
            </a:r>
            <a:r>
              <a:rPr lang="en-US" sz="2800" dirty="0" err="1" smtClean="0"/>
              <a:t>oportunizar</a:t>
            </a:r>
            <a:r>
              <a:rPr lang="en-US" sz="2800" dirty="0" smtClean="0"/>
              <a:t> </a:t>
            </a:r>
            <a:r>
              <a:rPr lang="en-US" sz="2800" dirty="0" err="1" smtClean="0"/>
              <a:t>tratamento</a:t>
            </a:r>
            <a:r>
              <a:rPr lang="en-US" sz="2800" dirty="0" smtClean="0"/>
              <a:t> de </a:t>
            </a:r>
            <a:r>
              <a:rPr lang="en-US" sz="2800" dirty="0" err="1" smtClean="0"/>
              <a:t>esgoto</a:t>
            </a:r>
            <a:r>
              <a:rPr lang="en-US" sz="2800" dirty="0" smtClean="0"/>
              <a:t> </a:t>
            </a:r>
            <a:r>
              <a:rPr lang="en-US" sz="2800" dirty="0" err="1" smtClean="0"/>
              <a:t>doméstico</a:t>
            </a:r>
            <a:r>
              <a:rPr lang="en-US" sz="2800" dirty="0" smtClean="0"/>
              <a:t> para </a:t>
            </a:r>
            <a:r>
              <a:rPr lang="en-US" sz="2800" dirty="0" err="1" smtClean="0"/>
              <a:t>todas</a:t>
            </a:r>
            <a:r>
              <a:rPr lang="en-US" sz="2800" dirty="0" smtClean="0"/>
              <a:t> as </a:t>
            </a:r>
            <a:r>
              <a:rPr lang="en-US" sz="2800" dirty="0" err="1" smtClean="0"/>
              <a:t>famílias</a:t>
            </a:r>
            <a:r>
              <a:rPr lang="en-US" sz="2800" dirty="0" smtClean="0"/>
              <a:t> do </a:t>
            </a:r>
            <a:r>
              <a:rPr lang="en-US" sz="2800" dirty="0" err="1" smtClean="0"/>
              <a:t>perímetro</a:t>
            </a:r>
            <a:r>
              <a:rPr lang="en-US" sz="2800" dirty="0" smtClean="0"/>
              <a:t> </a:t>
            </a:r>
            <a:r>
              <a:rPr lang="en-US" sz="2800" dirty="0" err="1" smtClean="0"/>
              <a:t>urbano</a:t>
            </a:r>
            <a:r>
              <a:rPr lang="en-US" sz="2800" dirty="0" smtClean="0"/>
              <a:t> e rural;</a:t>
            </a:r>
          </a:p>
          <a:p>
            <a:pPr marL="457200" indent="-457200">
              <a:buFont typeface="Arial" panose="020B0604020202020204" pitchFamily="34" charset="0"/>
              <a:buChar char="•"/>
            </a:pPr>
            <a:endParaRPr lang="en-US" sz="2800" dirty="0" smtClean="0"/>
          </a:p>
        </p:txBody>
      </p:sp>
      <p:pic>
        <p:nvPicPr>
          <p:cNvPr id="3" name="Imagem 2"/>
          <p:cNvPicPr/>
          <p:nvPr/>
        </p:nvPicPr>
        <p:blipFill>
          <a:blip r:embed="rId3" cstate="print">
            <a:extLst>
              <a:ext uri="{28A0092B-C50C-407E-A947-70E740481C1C}">
                <a14:useLocalDpi xmlns:a14="http://schemas.microsoft.com/office/drawing/2010/main" val="0"/>
              </a:ext>
            </a:extLst>
          </a:blip>
          <a:stretch>
            <a:fillRect/>
          </a:stretch>
        </p:blipFill>
        <p:spPr>
          <a:xfrm>
            <a:off x="2383712" y="3224463"/>
            <a:ext cx="4320415" cy="2283459"/>
          </a:xfrm>
          <a:prstGeom prst="rect">
            <a:avLst/>
          </a:prstGeom>
        </p:spPr>
      </p:pic>
    </p:spTree>
    <p:extLst>
      <p:ext uri="{BB962C8B-B14F-4D97-AF65-F5344CB8AC3E}">
        <p14:creationId xmlns:p14="http://schemas.microsoft.com/office/powerpoint/2010/main" val="3829145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p:cNvSpPr txBox="1"/>
          <p:nvPr/>
        </p:nvSpPr>
        <p:spPr>
          <a:xfrm>
            <a:off x="309595" y="338875"/>
            <a:ext cx="8468651" cy="4124206"/>
          </a:xfrm>
          <a:prstGeom prst="rect">
            <a:avLst/>
          </a:prstGeom>
          <a:noFill/>
        </p:spPr>
        <p:txBody>
          <a:bodyPr wrap="square" rtlCol="0">
            <a:spAutoFit/>
          </a:bodyPr>
          <a:lstStyle/>
          <a:p>
            <a:r>
              <a:rPr lang="en-US" sz="2800" b="1" dirty="0" err="1" smtClean="0"/>
              <a:t>Projeto</a:t>
            </a:r>
            <a:r>
              <a:rPr lang="en-US" sz="2800" b="1" dirty="0" smtClean="0"/>
              <a:t> “São Ludgero 100% </a:t>
            </a:r>
            <a:r>
              <a:rPr lang="en-US" sz="2800" b="1" dirty="0" err="1" smtClean="0"/>
              <a:t>esgoto</a:t>
            </a:r>
            <a:r>
              <a:rPr lang="en-US" sz="2800" b="1" dirty="0" smtClean="0"/>
              <a:t> </a:t>
            </a:r>
            <a:r>
              <a:rPr lang="en-US" sz="2800" b="1" dirty="0" err="1" smtClean="0"/>
              <a:t>sanitário</a:t>
            </a:r>
            <a:r>
              <a:rPr lang="en-US" sz="2800" b="1" dirty="0" smtClean="0"/>
              <a:t> </a:t>
            </a:r>
            <a:r>
              <a:rPr lang="en-US" sz="2800" b="1" dirty="0" err="1" smtClean="0"/>
              <a:t>tratado</a:t>
            </a:r>
            <a:r>
              <a:rPr lang="en-US" sz="2800" b="1" dirty="0" smtClean="0"/>
              <a:t>”</a:t>
            </a:r>
          </a:p>
          <a:p>
            <a:endParaRPr lang="en-US" sz="2800" b="1" dirty="0" smtClean="0"/>
          </a:p>
          <a:p>
            <a:pPr marL="457200" indent="-457200">
              <a:spcAft>
                <a:spcPts val="300"/>
              </a:spcAft>
              <a:buFont typeface="Arial" panose="020B0604020202020204" pitchFamily="34" charset="0"/>
              <a:buChar char="•"/>
            </a:pPr>
            <a:r>
              <a:rPr lang="en-US" sz="2800" dirty="0" err="1"/>
              <a:t>Parceria</a:t>
            </a:r>
            <a:r>
              <a:rPr lang="en-US" sz="2800" dirty="0"/>
              <a:t> entre SAMAE, Epagri e </a:t>
            </a:r>
            <a:r>
              <a:rPr lang="en-US" sz="2800" dirty="0" err="1"/>
              <a:t>Administração</a:t>
            </a:r>
            <a:r>
              <a:rPr lang="en-US" sz="2800" dirty="0"/>
              <a:t> </a:t>
            </a:r>
            <a:r>
              <a:rPr lang="en-US" sz="2800" dirty="0" smtClean="0"/>
              <a:t>Municipal;</a:t>
            </a:r>
          </a:p>
          <a:p>
            <a:pPr marL="457200" indent="-457200">
              <a:spcAft>
                <a:spcPts val="300"/>
              </a:spcAft>
              <a:buFont typeface="Arial" panose="020B0604020202020204" pitchFamily="34" charset="0"/>
              <a:buChar char="•"/>
            </a:pPr>
            <a:r>
              <a:rPr lang="en-US" sz="2800" dirty="0" err="1" smtClean="0"/>
              <a:t>Cobertura</a:t>
            </a:r>
            <a:r>
              <a:rPr lang="en-US" sz="2800" dirty="0" smtClean="0"/>
              <a:t> com </a:t>
            </a:r>
            <a:r>
              <a:rPr lang="en-US" sz="2800" dirty="0" err="1" smtClean="0"/>
              <a:t>esgotamento</a:t>
            </a:r>
            <a:r>
              <a:rPr lang="en-US" sz="2800" dirty="0" smtClean="0"/>
              <a:t> </a:t>
            </a:r>
            <a:r>
              <a:rPr lang="en-US" sz="2800" dirty="0" err="1" smtClean="0"/>
              <a:t>sanitário</a:t>
            </a:r>
            <a:r>
              <a:rPr lang="en-US" sz="2800" dirty="0" smtClean="0"/>
              <a:t> </a:t>
            </a:r>
            <a:r>
              <a:rPr lang="en-US" sz="2800" dirty="0" err="1" smtClean="0"/>
              <a:t>já</a:t>
            </a:r>
            <a:r>
              <a:rPr lang="en-US" sz="2800" dirty="0" smtClean="0"/>
              <a:t> era de 99%;</a:t>
            </a:r>
          </a:p>
          <a:p>
            <a:pPr marL="457200" indent="-457200">
              <a:spcAft>
                <a:spcPts val="300"/>
              </a:spcAft>
              <a:buFont typeface="Arial" panose="020B0604020202020204" pitchFamily="34" charset="0"/>
              <a:buChar char="•"/>
            </a:pPr>
            <a:r>
              <a:rPr lang="en-US" sz="2800" dirty="0" err="1" smtClean="0"/>
              <a:t>Conclusão</a:t>
            </a:r>
            <a:r>
              <a:rPr lang="en-US" sz="2800" dirty="0" smtClean="0"/>
              <a:t> </a:t>
            </a:r>
            <a:r>
              <a:rPr lang="en-US" sz="2800" dirty="0" err="1" smtClean="0"/>
              <a:t>em</a:t>
            </a:r>
            <a:r>
              <a:rPr lang="en-US" sz="2800" dirty="0" smtClean="0"/>
              <a:t> </a:t>
            </a:r>
            <a:r>
              <a:rPr lang="pt-BR" sz="2800" dirty="0"/>
              <a:t>22 de março de 2018, no Dia Mundial da </a:t>
            </a:r>
            <a:r>
              <a:rPr lang="pt-BR" sz="2800" dirty="0" smtClean="0"/>
              <a:t>Água;</a:t>
            </a:r>
          </a:p>
          <a:p>
            <a:pPr marL="457200" indent="-457200">
              <a:spcAft>
                <a:spcPts val="300"/>
              </a:spcAft>
              <a:buFont typeface="Arial" panose="020B0604020202020204" pitchFamily="34" charset="0"/>
              <a:buChar char="•"/>
            </a:pPr>
            <a:r>
              <a:rPr lang="en-US" sz="2800" dirty="0" err="1" smtClean="0"/>
              <a:t>Instaladas</a:t>
            </a:r>
            <a:r>
              <a:rPr lang="en-US" sz="2800" dirty="0" smtClean="0"/>
              <a:t> </a:t>
            </a:r>
            <a:r>
              <a:rPr lang="en-US" sz="2800" dirty="0" err="1" smtClean="0"/>
              <a:t>mais</a:t>
            </a:r>
            <a:r>
              <a:rPr lang="en-US" sz="2800" dirty="0" smtClean="0"/>
              <a:t> de 600 </a:t>
            </a:r>
            <a:r>
              <a:rPr lang="en-US" sz="2800" dirty="0" err="1" smtClean="0"/>
              <a:t>unidades</a:t>
            </a:r>
            <a:r>
              <a:rPr lang="en-US" sz="2800" dirty="0" smtClean="0"/>
              <a:t> do kit.</a:t>
            </a:r>
            <a:endParaRPr lang="en-US" sz="2800" dirty="0"/>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3514841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5">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5" id="{4B929097-A379-4691-8E03-7EC0E9B4C5C7}" vid="{80680278-B61E-4A11-9561-0AA94387D407}"/>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22813</TotalTime>
  <Words>4551</Words>
  <Application>Microsoft Office PowerPoint</Application>
  <PresentationFormat>Apresentação na tela (4:3)</PresentationFormat>
  <Paragraphs>290</Paragraphs>
  <Slides>33</Slides>
  <Notes>30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33</vt:i4>
      </vt:variant>
    </vt:vector>
  </HeadingPairs>
  <TitlesOfParts>
    <vt:vector size="37" baseType="lpstr">
      <vt:lpstr>Arial</vt:lpstr>
      <vt:lpstr>Calibri</vt:lpstr>
      <vt:lpstr>Times New Roman</vt:lpstr>
      <vt:lpstr>Tema5</vt:lpstr>
      <vt:lpstr>EFICIÊNCIA DOS SISTEMAS INDIVIDUAIS DE TRATAMENTO DE EFLUENTES DOMÉSTICOS IMPLANTADOS NA ÁREA RURAL DO MUNICÍPIO DE SÃO LUDGERO – SC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Gabriel Bampi</dc:creator>
  <cp:lastModifiedBy>Elton Peters</cp:lastModifiedBy>
  <cp:revision>191</cp:revision>
  <dcterms:created xsi:type="dcterms:W3CDTF">2015-08-31T23:10:13Z</dcterms:created>
  <dcterms:modified xsi:type="dcterms:W3CDTF">2018-05-26T16:57:23Z</dcterms:modified>
</cp:coreProperties>
</file>