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70" r:id="rId12"/>
    <p:sldId id="268" r:id="rId13"/>
    <p:sldId id="269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>
      <p:cViewPr varScale="1">
        <p:scale>
          <a:sx n="106" d="100"/>
          <a:sy n="106" d="100"/>
        </p:scale>
        <p:origin x="60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D:\Meus%20Documentos\Documents\Plano%20Estadual%20de%20Saneamento%20B&#225;sico\Atividades\Artigo\Segunda%20Tentativa\ASSEMAE2018\Trabalho%20Final\An&#225;lise%20de%20Perdas%20e%20Qpc_Paulo_v8_ASSEMA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/D:\Meus%20Documentos\Documents\Plano%20Estadual%20de%20Saneamento%20B&#225;sico\Atividades\Artigo\Segunda%20Tentativa\ASSEMAE2018\Trabalho%20Final\An&#225;lise%20de%20Perdas%20e%20Qpc_Paulo_v8_ASSEMA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76786965393059E-2"/>
          <c:y val="3.5689261548022974E-2"/>
          <c:w val="0.89358509715230816"/>
          <c:h val="0.81505640790870748"/>
        </c:manualLayout>
      </c:layout>
      <c:lineChart>
        <c:grouping val="standard"/>
        <c:varyColors val="0"/>
        <c:ser>
          <c:idx val="0"/>
          <c:order val="0"/>
          <c:tx>
            <c:strRef>
              <c:f>'Análise Goiás'!$A$3</c:f>
              <c:strCache>
                <c:ptCount val="1"/>
                <c:pt idx="0">
                  <c:v>Alto Araguaia</c:v>
                </c:pt>
              </c:strCache>
            </c:strRef>
          </c:tx>
          <c:spPr>
            <a:ln w="158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x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Goiás'!$B$3:$L$3</c:f>
              <c:numCache>
                <c:formatCode>0.00</c:formatCode>
                <c:ptCount val="11"/>
                <c:pt idx="0">
                  <c:v>34.696552760302538</c:v>
                </c:pt>
                <c:pt idx="1">
                  <c:v>35.150860836384375</c:v>
                </c:pt>
                <c:pt idx="2">
                  <c:v>34.885902987878417</c:v>
                </c:pt>
                <c:pt idx="3">
                  <c:v>32.605132804883532</c:v>
                </c:pt>
                <c:pt idx="4">
                  <c:v>32.565039204910775</c:v>
                </c:pt>
                <c:pt idx="5">
                  <c:v>29.405020755089957</c:v>
                </c:pt>
                <c:pt idx="6">
                  <c:v>28.956521290624305</c:v>
                </c:pt>
                <c:pt idx="7">
                  <c:v>28.862994650356967</c:v>
                </c:pt>
                <c:pt idx="8">
                  <c:v>31.342317279773635</c:v>
                </c:pt>
                <c:pt idx="9">
                  <c:v>29.616212962128323</c:v>
                </c:pt>
                <c:pt idx="10">
                  <c:v>27.340048736841677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A3-AF40-9C74-E45979C38DC2}"/>
            </c:ext>
          </c:extLst>
        </c:ser>
        <c:ser>
          <c:idx val="1"/>
          <c:order val="1"/>
          <c:tx>
            <c:strRef>
              <c:f>'Análise Goiás'!$A$4</c:f>
              <c:strCache>
                <c:ptCount val="1"/>
                <c:pt idx="0">
                  <c:v>Corumbá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3.0914555603263328E-2"/>
                  <c:y val="-3.3802824398985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82-6E4C-BAD5-99B50EEC39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Goiás'!$B$4:$L$4</c:f>
              <c:numCache>
                <c:formatCode>0.00</c:formatCode>
                <c:ptCount val="11"/>
                <c:pt idx="0">
                  <c:v>43.606997038573859</c:v>
                </c:pt>
                <c:pt idx="1">
                  <c:v>40.272112010803617</c:v>
                </c:pt>
                <c:pt idx="2">
                  <c:v>41.836454382966885</c:v>
                </c:pt>
                <c:pt idx="3">
                  <c:v>39.809438872816955</c:v>
                </c:pt>
                <c:pt idx="4">
                  <c:v>38.17324866397685</c:v>
                </c:pt>
                <c:pt idx="5">
                  <c:v>36.526733369815787</c:v>
                </c:pt>
                <c:pt idx="6">
                  <c:v>34.402744611566185</c:v>
                </c:pt>
                <c:pt idx="7">
                  <c:v>36.414202216913154</c:v>
                </c:pt>
                <c:pt idx="8">
                  <c:v>36.834427176554783</c:v>
                </c:pt>
                <c:pt idx="9">
                  <c:v>36.970713465124454</c:v>
                </c:pt>
                <c:pt idx="10">
                  <c:v>36.772459216857477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A3-AF40-9C74-E45979C38DC2}"/>
            </c:ext>
          </c:extLst>
        </c:ser>
        <c:ser>
          <c:idx val="2"/>
          <c:order val="2"/>
          <c:tx>
            <c:strRef>
              <c:f>'Análise Goiás'!$A$5</c:f>
              <c:strCache>
                <c:ptCount val="1"/>
                <c:pt idx="0">
                  <c:v>Médio Araguaia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Goiás'!$B$5:$L$5</c:f>
              <c:numCache>
                <c:formatCode>0.00</c:formatCode>
                <c:ptCount val="11"/>
                <c:pt idx="0">
                  <c:v>32.06272216309258</c:v>
                </c:pt>
                <c:pt idx="1">
                  <c:v>33.437994946118557</c:v>
                </c:pt>
                <c:pt idx="2">
                  <c:v>35.897764878687589</c:v>
                </c:pt>
                <c:pt idx="3">
                  <c:v>34.432399850184929</c:v>
                </c:pt>
                <c:pt idx="4">
                  <c:v>30.604918021288491</c:v>
                </c:pt>
                <c:pt idx="5">
                  <c:v>26.58731898644367</c:v>
                </c:pt>
                <c:pt idx="6">
                  <c:v>25.368123453881491</c:v>
                </c:pt>
                <c:pt idx="7">
                  <c:v>26.227353083302219</c:v>
                </c:pt>
                <c:pt idx="8">
                  <c:v>28.462184560439063</c:v>
                </c:pt>
                <c:pt idx="9">
                  <c:v>27.032536636256342</c:v>
                </c:pt>
                <c:pt idx="10">
                  <c:v>26.200981999251727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A3-AF40-9C74-E45979C38DC2}"/>
            </c:ext>
          </c:extLst>
        </c:ser>
        <c:ser>
          <c:idx val="3"/>
          <c:order val="3"/>
          <c:tx>
            <c:strRef>
              <c:f>'Análise Goiás'!$A$6</c:f>
              <c:strCache>
                <c:ptCount val="1"/>
                <c:pt idx="0">
                  <c:v>Médio Paraná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Goiás'!$B$6:$L$6</c:f>
              <c:numCache>
                <c:formatCode>0.00</c:formatCode>
                <c:ptCount val="11"/>
                <c:pt idx="0">
                  <c:v>34.787403015359516</c:v>
                </c:pt>
                <c:pt idx="1">
                  <c:v>34.925267613548819</c:v>
                </c:pt>
                <c:pt idx="2">
                  <c:v>31.364769969156448</c:v>
                </c:pt>
                <c:pt idx="3">
                  <c:v>34.817660883572309</c:v>
                </c:pt>
                <c:pt idx="4">
                  <c:v>38.152898196674705</c:v>
                </c:pt>
                <c:pt idx="5">
                  <c:v>35.38207146241966</c:v>
                </c:pt>
                <c:pt idx="6">
                  <c:v>33.364180586489638</c:v>
                </c:pt>
                <c:pt idx="7">
                  <c:v>33.105112851220639</c:v>
                </c:pt>
                <c:pt idx="8">
                  <c:v>34.144519172066076</c:v>
                </c:pt>
                <c:pt idx="9">
                  <c:v>36.793937110820572</c:v>
                </c:pt>
                <c:pt idx="10">
                  <c:v>35.285466755376433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A3-AF40-9C74-E45979C38DC2}"/>
            </c:ext>
          </c:extLst>
        </c:ser>
        <c:ser>
          <c:idx val="4"/>
          <c:order val="4"/>
          <c:tx>
            <c:strRef>
              <c:f>'Análise Goiás'!$A$7</c:f>
              <c:strCache>
                <c:ptCount val="1"/>
                <c:pt idx="0">
                  <c:v>Médio Tocantins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82-6E4C-BAD5-99B50EEC39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Goiás'!$B$7:$L$7</c:f>
              <c:numCache>
                <c:formatCode>0.00</c:formatCode>
                <c:ptCount val="11"/>
                <c:pt idx="0">
                  <c:v>49.110270456164486</c:v>
                </c:pt>
                <c:pt idx="1">
                  <c:v>45.686638635107343</c:v>
                </c:pt>
                <c:pt idx="2">
                  <c:v>45.670062525679981</c:v>
                </c:pt>
                <c:pt idx="3">
                  <c:v>43.843502891537817</c:v>
                </c:pt>
                <c:pt idx="4">
                  <c:v>42.672021041754725</c:v>
                </c:pt>
                <c:pt idx="5">
                  <c:v>40.23413927210764</c:v>
                </c:pt>
                <c:pt idx="6">
                  <c:v>37.308571816295597</c:v>
                </c:pt>
                <c:pt idx="7">
                  <c:v>33.937884302133867</c:v>
                </c:pt>
                <c:pt idx="8">
                  <c:v>36.725650279450413</c:v>
                </c:pt>
                <c:pt idx="9">
                  <c:v>34.560293817588239</c:v>
                </c:pt>
                <c:pt idx="10">
                  <c:v>30.998955617782965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A3-AF40-9C74-E45979C38DC2}"/>
            </c:ext>
          </c:extLst>
        </c:ser>
        <c:ser>
          <c:idx val="5"/>
          <c:order val="5"/>
          <c:tx>
            <c:strRef>
              <c:f>'Análise Goiás'!$A$8</c:f>
              <c:strCache>
                <c:ptCount val="1"/>
                <c:pt idx="0">
                  <c:v>Meia Ponte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28575">
                <a:solidFill>
                  <a:schemeClr val="accent6"/>
                </a:solidFill>
                <a:headEnd type="stealth"/>
                <a:tailEnd type="oval"/>
              </a:ln>
              <a:effectLst/>
            </c:spPr>
          </c:marker>
          <c:dLbls>
            <c:dLbl>
              <c:idx val="10"/>
              <c:layout>
                <c:manualLayout>
                  <c:x val="-2.5762129669385878E-2"/>
                  <c:y val="2.81690203324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82-6E4C-BAD5-99B50EEC39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Goiás'!$B$8:$L$8</c:f>
              <c:numCache>
                <c:formatCode>0.00</c:formatCode>
                <c:ptCount val="11"/>
                <c:pt idx="0">
                  <c:v>32.083319775231978</c:v>
                </c:pt>
                <c:pt idx="1">
                  <c:v>28.771330301207172</c:v>
                </c:pt>
                <c:pt idx="2">
                  <c:v>27.351192678008651</c:v>
                </c:pt>
                <c:pt idx="3">
                  <c:v>25.618601570045318</c:v>
                </c:pt>
                <c:pt idx="4">
                  <c:v>25.94730704080721</c:v>
                </c:pt>
                <c:pt idx="5">
                  <c:v>24.56122378118036</c:v>
                </c:pt>
                <c:pt idx="6">
                  <c:v>23.862043426011439</c:v>
                </c:pt>
                <c:pt idx="7">
                  <c:v>23.160536546039538</c:v>
                </c:pt>
                <c:pt idx="8">
                  <c:v>24.765639835094237</c:v>
                </c:pt>
                <c:pt idx="9">
                  <c:v>25.170558721076823</c:v>
                </c:pt>
                <c:pt idx="10">
                  <c:v>23.622171805838235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A3-AF40-9C74-E45979C38DC2}"/>
            </c:ext>
          </c:extLst>
        </c:ser>
        <c:ser>
          <c:idx val="6"/>
          <c:order val="6"/>
          <c:tx>
            <c:strRef>
              <c:f>'Análise Goiás'!$A$9</c:f>
              <c:strCache>
                <c:ptCount val="1"/>
                <c:pt idx="0">
                  <c:v>Paranaíba</c:v>
                </c:pt>
              </c:strCache>
            </c:strRef>
          </c:tx>
          <c:spPr>
            <a:ln w="15875" cap="rnd">
              <a:solidFill>
                <a:schemeClr val="accent1">
                  <a:lumMod val="60000"/>
                </a:schemeClr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92-1B48-B73E-C48FAD68DF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Goiás'!$B$9:$L$9</c:f>
              <c:numCache>
                <c:formatCode>0.00</c:formatCode>
                <c:ptCount val="11"/>
                <c:pt idx="0">
                  <c:v>35.422941165186373</c:v>
                </c:pt>
                <c:pt idx="1">
                  <c:v>42.715789235362045</c:v>
                </c:pt>
                <c:pt idx="2">
                  <c:v>37.612730271005404</c:v>
                </c:pt>
                <c:pt idx="3">
                  <c:v>35.822661478484484</c:v>
                </c:pt>
                <c:pt idx="4">
                  <c:v>37.128467473793073</c:v>
                </c:pt>
                <c:pt idx="5">
                  <c:v>34.317728052708127</c:v>
                </c:pt>
                <c:pt idx="6">
                  <c:v>36.358192639866246</c:v>
                </c:pt>
                <c:pt idx="7">
                  <c:v>24.15521737127635</c:v>
                </c:pt>
                <c:pt idx="8">
                  <c:v>34.335493833431528</c:v>
                </c:pt>
                <c:pt idx="9">
                  <c:v>29.798880326702275</c:v>
                </c:pt>
                <c:pt idx="10">
                  <c:v>30.20493252115654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A3-AF40-9C74-E45979C38DC2}"/>
            </c:ext>
          </c:extLst>
        </c:ser>
        <c:ser>
          <c:idx val="7"/>
          <c:order val="7"/>
          <c:tx>
            <c:strRef>
              <c:f>'Análise Goiás'!$A$10</c:f>
              <c:strCache>
                <c:ptCount val="1"/>
                <c:pt idx="0">
                  <c:v>Rio das Almas</c:v>
                </c:pt>
              </c:strCache>
            </c:strRef>
          </c:tx>
          <c:spPr>
            <a:ln w="158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Goiás'!$B$10:$L$10</c:f>
              <c:numCache>
                <c:formatCode>0.00</c:formatCode>
                <c:ptCount val="11"/>
                <c:pt idx="0">
                  <c:v>33.654950798571967</c:v>
                </c:pt>
                <c:pt idx="1">
                  <c:v>34.50655956132934</c:v>
                </c:pt>
                <c:pt idx="2">
                  <c:v>33.547460120655067</c:v>
                </c:pt>
                <c:pt idx="3">
                  <c:v>31.544104654145372</c:v>
                </c:pt>
                <c:pt idx="4">
                  <c:v>32.204341476765826</c:v>
                </c:pt>
                <c:pt idx="5">
                  <c:v>29.305273286467802</c:v>
                </c:pt>
                <c:pt idx="6">
                  <c:v>27.841849799593483</c:v>
                </c:pt>
                <c:pt idx="7">
                  <c:v>29.160340495393427</c:v>
                </c:pt>
                <c:pt idx="8">
                  <c:v>29.13291584031235</c:v>
                </c:pt>
                <c:pt idx="9">
                  <c:v>32.158299974404251</c:v>
                </c:pt>
                <c:pt idx="10">
                  <c:v>31.54663724142992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DA3-AF40-9C74-E45979C38DC2}"/>
            </c:ext>
          </c:extLst>
        </c:ser>
        <c:ser>
          <c:idx val="8"/>
          <c:order val="8"/>
          <c:tx>
            <c:strRef>
              <c:f>'Análise Goiás'!$A$11</c:f>
              <c:strCache>
                <c:ptCount val="1"/>
                <c:pt idx="0">
                  <c:v>Rio dos Bois</c:v>
                </c:pt>
              </c:strCache>
            </c:strRef>
          </c:tx>
          <c:spPr>
            <a:ln w="158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Goiás'!$B$11:$L$11</c:f>
              <c:numCache>
                <c:formatCode>0.00</c:formatCode>
                <c:ptCount val="11"/>
                <c:pt idx="0">
                  <c:v>34.908135480715593</c:v>
                </c:pt>
                <c:pt idx="1">
                  <c:v>38.09426321523695</c:v>
                </c:pt>
                <c:pt idx="2">
                  <c:v>37.836508361115619</c:v>
                </c:pt>
                <c:pt idx="3">
                  <c:v>34.417387006694092</c:v>
                </c:pt>
                <c:pt idx="4">
                  <c:v>32.383856458407706</c:v>
                </c:pt>
                <c:pt idx="5">
                  <c:v>29.825233361636847</c:v>
                </c:pt>
                <c:pt idx="6">
                  <c:v>29.565491993106008</c:v>
                </c:pt>
                <c:pt idx="7">
                  <c:v>30.507733331027765</c:v>
                </c:pt>
                <c:pt idx="8">
                  <c:v>32.882403034723453</c:v>
                </c:pt>
                <c:pt idx="9">
                  <c:v>31.0201248313011</c:v>
                </c:pt>
                <c:pt idx="10">
                  <c:v>30.688002758153122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DA3-AF40-9C74-E45979C38DC2}"/>
            </c:ext>
          </c:extLst>
        </c:ser>
        <c:ser>
          <c:idx val="9"/>
          <c:order val="9"/>
          <c:tx>
            <c:strRef>
              <c:f>'Análise Goiás'!$A$12</c:f>
              <c:strCache>
                <c:ptCount val="1"/>
                <c:pt idx="0">
                  <c:v>Rio Vermelho</c:v>
                </c:pt>
              </c:strCache>
            </c:strRef>
          </c:tx>
          <c:spPr>
            <a:ln w="158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Goiás'!$B$12:$L$12</c:f>
              <c:numCache>
                <c:formatCode>0.00</c:formatCode>
                <c:ptCount val="11"/>
                <c:pt idx="0">
                  <c:v>35.321449844129113</c:v>
                </c:pt>
                <c:pt idx="1">
                  <c:v>35.09748790286487</c:v>
                </c:pt>
                <c:pt idx="2">
                  <c:v>38.419567008360019</c:v>
                </c:pt>
                <c:pt idx="3">
                  <c:v>37.517804894353354</c:v>
                </c:pt>
                <c:pt idx="4">
                  <c:v>37.915880545180023</c:v>
                </c:pt>
                <c:pt idx="5">
                  <c:v>37.957099177387136</c:v>
                </c:pt>
                <c:pt idx="6">
                  <c:v>35.291211741542853</c:v>
                </c:pt>
                <c:pt idx="7">
                  <c:v>34.728066567532508</c:v>
                </c:pt>
                <c:pt idx="8">
                  <c:v>38.478939354619435</c:v>
                </c:pt>
                <c:pt idx="9">
                  <c:v>35.861200258497014</c:v>
                </c:pt>
                <c:pt idx="10">
                  <c:v>29.041848030490701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DA3-AF40-9C74-E45979C38DC2}"/>
            </c:ext>
          </c:extLst>
        </c:ser>
        <c:ser>
          <c:idx val="10"/>
          <c:order val="10"/>
          <c:tx>
            <c:strRef>
              <c:f>'Análise Goiás'!$A$13</c:f>
              <c:strCache>
                <c:ptCount val="1"/>
                <c:pt idx="0">
                  <c:v>Rio São Francisco</c:v>
                </c:pt>
              </c:strCache>
            </c:strRef>
          </c:tx>
          <c:spPr>
            <a:ln w="15875" cap="rnd">
              <a:solidFill>
                <a:srgbClr val="00B0F0"/>
              </a:solidFill>
              <a:round/>
            </a:ln>
            <a:effectLst/>
          </c:spPr>
          <c:marker>
            <c:symbol val="dash"/>
            <c:size val="8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37183340489482E-2"/>
                  <c:y val="3.3802824398985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82-6E4C-BAD5-99B50EEC39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Goiás'!$B$13:$L$13</c:f>
              <c:numCache>
                <c:formatCode>0.00</c:formatCode>
                <c:ptCount val="11"/>
                <c:pt idx="0">
                  <c:v>31.468097284606948</c:v>
                </c:pt>
                <c:pt idx="1">
                  <c:v>38.589675463274794</c:v>
                </c:pt>
                <c:pt idx="2">
                  <c:v>39.204592341970624</c:v>
                </c:pt>
                <c:pt idx="3">
                  <c:v>37.010339906780111</c:v>
                </c:pt>
                <c:pt idx="4">
                  <c:v>34.842020768943918</c:v>
                </c:pt>
                <c:pt idx="5">
                  <c:v>32.82</c:v>
                </c:pt>
                <c:pt idx="6">
                  <c:v>34.15375481286857</c:v>
                </c:pt>
                <c:pt idx="7">
                  <c:v>29.353259306225539</c:v>
                </c:pt>
                <c:pt idx="8">
                  <c:v>33.468750668177627</c:v>
                </c:pt>
                <c:pt idx="9">
                  <c:v>36.118554306930811</c:v>
                </c:pt>
                <c:pt idx="10">
                  <c:v>35.104321269551328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DA3-AF40-9C74-E45979C38DC2}"/>
            </c:ext>
          </c:extLst>
        </c:ser>
        <c:ser>
          <c:idx val="11"/>
          <c:order val="11"/>
          <c:tx>
            <c:strRef>
              <c:f>'Análise Goiás'!$A$15</c:f>
              <c:strCache>
                <c:ptCount val="1"/>
                <c:pt idx="0">
                  <c:v>GOIÁS</c:v>
                </c:pt>
              </c:strCache>
            </c:strRef>
          </c:tx>
          <c:spPr>
            <a:ln w="31750" cap="rnd" cmpd="sng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784456848432818E-2"/>
                  <c:y val="-1.6901412199492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82-6E4C-BAD5-99B50EEC390B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82-6E4C-BAD5-99B50EEC39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Goiás'!$B$2:$L$2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Goiás'!$B$15:$L$15</c:f>
              <c:numCache>
                <c:formatCode>0.00</c:formatCode>
                <c:ptCount val="11"/>
                <c:pt idx="0">
                  <c:v>36.103524750651758</c:v>
                </c:pt>
                <c:pt idx="1">
                  <c:v>34.361974003535181</c:v>
                </c:pt>
                <c:pt idx="2">
                  <c:v>34.120866665401145</c:v>
                </c:pt>
                <c:pt idx="3">
                  <c:v>32.169906623214253</c:v>
                </c:pt>
                <c:pt idx="4">
                  <c:v>31.611740700718499</c:v>
                </c:pt>
                <c:pt idx="5">
                  <c:v>29.664116601657341</c:v>
                </c:pt>
                <c:pt idx="6">
                  <c:v>28.780644895374685</c:v>
                </c:pt>
                <c:pt idx="7">
                  <c:v>28.464029128761801</c:v>
                </c:pt>
                <c:pt idx="8">
                  <c:v>30.082173875231771</c:v>
                </c:pt>
                <c:pt idx="9">
                  <c:v>30.234750198255373</c:v>
                </c:pt>
                <c:pt idx="10">
                  <c:v>29.279952655492806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DA3-AF40-9C74-E45979C38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2556512"/>
        <c:axId val="-1962569024"/>
      </c:lineChart>
      <c:catAx>
        <c:axId val="-196255651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t-BR"/>
                  <a:t>Período (ano)</a:t>
                </a:r>
              </a:p>
            </c:rich>
          </c:tx>
          <c:layout>
            <c:manualLayout>
              <c:xMode val="edge"/>
              <c:yMode val="edge"/>
              <c:x val="0.46938782156754316"/>
              <c:y val="0.932994329154780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-1962569024"/>
        <c:crosses val="autoZero"/>
        <c:auto val="1"/>
        <c:lblAlgn val="ctr"/>
        <c:lblOffset val="100"/>
        <c:noMultiLvlLbl val="0"/>
      </c:catAx>
      <c:valAx>
        <c:axId val="-1962569024"/>
        <c:scaling>
          <c:orientation val="minMax"/>
          <c:max val="6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Índice de Perdas na Distribuição (%)</a:t>
                </a:r>
              </a:p>
            </c:rich>
          </c:tx>
          <c:layout>
            <c:manualLayout>
              <c:xMode val="edge"/>
              <c:yMode val="edge"/>
              <c:x val="4.4752635132155232E-3"/>
              <c:y val="0.160696276077692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-196255651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9.4839842724293508E-2"/>
          <c:y val="4.490541086955991E-2"/>
          <c:w val="0.87133674120098348"/>
          <c:h val="0.16764559557404804"/>
        </c:manualLayout>
      </c:layout>
      <c:overlay val="0"/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0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435801334420636E-2"/>
          <c:y val="3.361343796434902E-2"/>
          <c:w val="0.89626374833886757"/>
          <c:h val="0.81399637971803984"/>
        </c:manualLayout>
      </c:layout>
      <c:lineChart>
        <c:grouping val="standard"/>
        <c:varyColors val="0"/>
        <c:ser>
          <c:idx val="0"/>
          <c:order val="0"/>
          <c:tx>
            <c:strRef>
              <c:f>'Análise Goiás'!$A$19</c:f>
              <c:strCache>
                <c:ptCount val="1"/>
                <c:pt idx="0">
                  <c:v>Alto Araguaia</c:v>
                </c:pt>
              </c:strCache>
            </c:strRef>
          </c:tx>
          <c:spPr>
            <a:ln w="158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Goiás'!$B$19:$L$19</c:f>
              <c:numCache>
                <c:formatCode>0.00</c:formatCode>
                <c:ptCount val="11"/>
                <c:pt idx="0">
                  <c:v>34.997645507153713</c:v>
                </c:pt>
                <c:pt idx="1">
                  <c:v>35.093468399543646</c:v>
                </c:pt>
                <c:pt idx="2">
                  <c:v>35.085325581855216</c:v>
                </c:pt>
                <c:pt idx="3">
                  <c:v>34.587048852717324</c:v>
                </c:pt>
                <c:pt idx="4">
                  <c:v>34.403521437884564</c:v>
                </c:pt>
                <c:pt idx="5">
                  <c:v>31.224001229931275</c:v>
                </c:pt>
                <c:pt idx="6">
                  <c:v>30.904630175658177</c:v>
                </c:pt>
                <c:pt idx="7">
                  <c:v>30.84313740192809</c:v>
                </c:pt>
                <c:pt idx="8">
                  <c:v>33.27973748165774</c:v>
                </c:pt>
                <c:pt idx="9">
                  <c:v>33.796212833356954</c:v>
                </c:pt>
                <c:pt idx="10">
                  <c:v>31.73823945375155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1-5340-94F4-9AC3682772C6}"/>
            </c:ext>
          </c:extLst>
        </c:ser>
        <c:ser>
          <c:idx val="1"/>
          <c:order val="1"/>
          <c:tx>
            <c:strRef>
              <c:f>'Análise Goiás'!$A$20</c:f>
              <c:strCache>
                <c:ptCount val="1"/>
                <c:pt idx="0">
                  <c:v>Corumbá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Goiás'!$B$20:$L$20</c:f>
              <c:numCache>
                <c:formatCode>0.00</c:formatCode>
                <c:ptCount val="11"/>
                <c:pt idx="0">
                  <c:v>43.539589730976822</c:v>
                </c:pt>
                <c:pt idx="1">
                  <c:v>39.929031759778866</c:v>
                </c:pt>
                <c:pt idx="2">
                  <c:v>41.129023626790143</c:v>
                </c:pt>
                <c:pt idx="3">
                  <c:v>39.801065745492828</c:v>
                </c:pt>
                <c:pt idx="4">
                  <c:v>37.886329736510227</c:v>
                </c:pt>
                <c:pt idx="5">
                  <c:v>36.667883576752644</c:v>
                </c:pt>
                <c:pt idx="6">
                  <c:v>34.464496259325038</c:v>
                </c:pt>
                <c:pt idx="7">
                  <c:v>36.482755609339215</c:v>
                </c:pt>
                <c:pt idx="8">
                  <c:v>36.891815965595178</c:v>
                </c:pt>
                <c:pt idx="9">
                  <c:v>41.308002964152934</c:v>
                </c:pt>
                <c:pt idx="10">
                  <c:v>41.093884290561405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D1-5340-94F4-9AC3682772C6}"/>
            </c:ext>
          </c:extLst>
        </c:ser>
        <c:ser>
          <c:idx val="2"/>
          <c:order val="2"/>
          <c:tx>
            <c:strRef>
              <c:f>'Análise Goiás'!$A$21</c:f>
              <c:strCache>
                <c:ptCount val="1"/>
                <c:pt idx="0">
                  <c:v>Médio Araguaia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8.6252950428188178E-3"/>
                  <c:y val="3.0812318133986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9A-0E49-B9C7-6E0CE97C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Goiás'!$B$21:$L$21</c:f>
              <c:numCache>
                <c:formatCode>0.00</c:formatCode>
                <c:ptCount val="11"/>
                <c:pt idx="0">
                  <c:v>32.087311526746362</c:v>
                </c:pt>
                <c:pt idx="1">
                  <c:v>33.421542604034968</c:v>
                </c:pt>
                <c:pt idx="2">
                  <c:v>35.918890579928146</c:v>
                </c:pt>
                <c:pt idx="3">
                  <c:v>36.165319371400919</c:v>
                </c:pt>
                <c:pt idx="4">
                  <c:v>32.594190598625431</c:v>
                </c:pt>
                <c:pt idx="5">
                  <c:v>27.603346633237553</c:v>
                </c:pt>
                <c:pt idx="6">
                  <c:v>25.380850007572825</c:v>
                </c:pt>
                <c:pt idx="7">
                  <c:v>26.200540454554076</c:v>
                </c:pt>
                <c:pt idx="8">
                  <c:v>28.426389285213709</c:v>
                </c:pt>
                <c:pt idx="9">
                  <c:v>26.980471754801812</c:v>
                </c:pt>
                <c:pt idx="10">
                  <c:v>27.23013341458806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D1-5340-94F4-9AC3682772C6}"/>
            </c:ext>
          </c:extLst>
        </c:ser>
        <c:ser>
          <c:idx val="3"/>
          <c:order val="3"/>
          <c:tx>
            <c:strRef>
              <c:f>'Análise Goiás'!$A$22</c:f>
              <c:strCache>
                <c:ptCount val="1"/>
                <c:pt idx="0">
                  <c:v>Médio Paraná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1.3800472068510107E-2"/>
                  <c:y val="-3.0812318133986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9A-0E49-B9C7-6E0CE97C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Goiás'!$B$22:$L$22</c:f>
              <c:numCache>
                <c:formatCode>0.00</c:formatCode>
                <c:ptCount val="11"/>
                <c:pt idx="0">
                  <c:v>34.787403015359516</c:v>
                </c:pt>
                <c:pt idx="1">
                  <c:v>40.261827718207385</c:v>
                </c:pt>
                <c:pt idx="2">
                  <c:v>39.653120353932657</c:v>
                </c:pt>
                <c:pt idx="3">
                  <c:v>36.021547967994941</c:v>
                </c:pt>
                <c:pt idx="4">
                  <c:v>44.082769316617394</c:v>
                </c:pt>
                <c:pt idx="5">
                  <c:v>40.800799320026385</c:v>
                </c:pt>
                <c:pt idx="6">
                  <c:v>38.346929051734577</c:v>
                </c:pt>
                <c:pt idx="7">
                  <c:v>38.064424996161534</c:v>
                </c:pt>
                <c:pt idx="8">
                  <c:v>38.679175611004993</c:v>
                </c:pt>
                <c:pt idx="9">
                  <c:v>41.240802273816705</c:v>
                </c:pt>
                <c:pt idx="10">
                  <c:v>39.610546570234696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D1-5340-94F4-9AC3682772C6}"/>
            </c:ext>
          </c:extLst>
        </c:ser>
        <c:ser>
          <c:idx val="4"/>
          <c:order val="4"/>
          <c:tx>
            <c:strRef>
              <c:f>'Análise Goiás'!$A$23</c:f>
              <c:strCache>
                <c:ptCount val="1"/>
                <c:pt idx="0">
                  <c:v>Médio Tocantins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751770256913063E-3"/>
                  <c:y val="-1.68067189821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9A-0E49-B9C7-6E0CE97C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Goiás'!$B$23:$L$23</c:f>
              <c:numCache>
                <c:formatCode>0.00</c:formatCode>
                <c:ptCount val="11"/>
                <c:pt idx="0">
                  <c:v>49.110270456164486</c:v>
                </c:pt>
                <c:pt idx="1">
                  <c:v>45.679434068902971</c:v>
                </c:pt>
                <c:pt idx="2">
                  <c:v>45.659138841270185</c:v>
                </c:pt>
                <c:pt idx="3">
                  <c:v>43.843738935441991</c:v>
                </c:pt>
                <c:pt idx="4">
                  <c:v>42.673195246817905</c:v>
                </c:pt>
                <c:pt idx="5">
                  <c:v>41.355471646843696</c:v>
                </c:pt>
                <c:pt idx="6">
                  <c:v>37.286549763292683</c:v>
                </c:pt>
                <c:pt idx="7">
                  <c:v>33.934179441232878</c:v>
                </c:pt>
                <c:pt idx="8">
                  <c:v>36.714110271457429</c:v>
                </c:pt>
                <c:pt idx="9">
                  <c:v>34.561186492552523</c:v>
                </c:pt>
                <c:pt idx="10">
                  <c:v>32.309937202827626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D1-5340-94F4-9AC3682772C6}"/>
            </c:ext>
          </c:extLst>
        </c:ser>
        <c:ser>
          <c:idx val="5"/>
          <c:order val="5"/>
          <c:tx>
            <c:strRef>
              <c:f>'Análise Goiás'!$A$24</c:f>
              <c:strCache>
                <c:ptCount val="1"/>
                <c:pt idx="0">
                  <c:v>Meia Ponte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/>
              </a:solidFill>
              <a:ln w="28575">
                <a:solidFill>
                  <a:schemeClr val="accent6"/>
                </a:solidFill>
                <a:headEnd type="stealth"/>
                <a:tailEnd type="oval"/>
              </a:ln>
              <a:effectLst/>
            </c:spPr>
          </c:marker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Goiás'!$B$24:$L$24</c:f>
              <c:numCache>
                <c:formatCode>0.00</c:formatCode>
                <c:ptCount val="11"/>
                <c:pt idx="0">
                  <c:v>32.042493620461364</c:v>
                </c:pt>
                <c:pt idx="1">
                  <c:v>36.223486544978869</c:v>
                </c:pt>
                <c:pt idx="2">
                  <c:v>35.380419039386737</c:v>
                </c:pt>
                <c:pt idx="3">
                  <c:v>33.6702842921176</c:v>
                </c:pt>
                <c:pt idx="4">
                  <c:v>34.301619967284076</c:v>
                </c:pt>
                <c:pt idx="5">
                  <c:v>33.297589593222717</c:v>
                </c:pt>
                <c:pt idx="6">
                  <c:v>32.7245066850464</c:v>
                </c:pt>
                <c:pt idx="7">
                  <c:v>32.223541787872271</c:v>
                </c:pt>
                <c:pt idx="8">
                  <c:v>33.772967372662919</c:v>
                </c:pt>
                <c:pt idx="9">
                  <c:v>34.366322298932758</c:v>
                </c:pt>
                <c:pt idx="10">
                  <c:v>33.065038860326375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D1-5340-94F4-9AC3682772C6}"/>
            </c:ext>
          </c:extLst>
        </c:ser>
        <c:ser>
          <c:idx val="6"/>
          <c:order val="6"/>
          <c:tx>
            <c:strRef>
              <c:f>'Análise Goiás'!$A$25</c:f>
              <c:strCache>
                <c:ptCount val="1"/>
                <c:pt idx="0">
                  <c:v>Paranaíba</c:v>
                </c:pt>
              </c:strCache>
            </c:strRef>
          </c:tx>
          <c:spPr>
            <a:ln w="15875" cap="rnd">
              <a:solidFill>
                <a:srgbClr val="5B9BD5">
                  <a:lumMod val="60000"/>
                </a:srgbClr>
              </a:solidFill>
              <a:prstDash val="solid"/>
              <a:round/>
            </a:ln>
            <a:effectLst/>
          </c:spPr>
          <c:marker>
            <c:symbol val="diamond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Goiás'!$B$25:$L$25</c:f>
              <c:numCache>
                <c:formatCode>0.00</c:formatCode>
                <c:ptCount val="11"/>
                <c:pt idx="0">
                  <c:v>40.185165646760929</c:v>
                </c:pt>
                <c:pt idx="1">
                  <c:v>42.169665468870782</c:v>
                </c:pt>
                <c:pt idx="2">
                  <c:v>43.997281761683126</c:v>
                </c:pt>
                <c:pt idx="3">
                  <c:v>43.456308977791323</c:v>
                </c:pt>
                <c:pt idx="4">
                  <c:v>52.031773658970124</c:v>
                </c:pt>
                <c:pt idx="5">
                  <c:v>48.183684263750301</c:v>
                </c:pt>
                <c:pt idx="6">
                  <c:v>49.217176994458008</c:v>
                </c:pt>
                <c:pt idx="7">
                  <c:v>34.11245004100455</c:v>
                </c:pt>
                <c:pt idx="8">
                  <c:v>34.231397010518045</c:v>
                </c:pt>
                <c:pt idx="9">
                  <c:v>39.932075931351505</c:v>
                </c:pt>
                <c:pt idx="10">
                  <c:v>39.570301628906144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4D1-5340-94F4-9AC3682772C6}"/>
            </c:ext>
          </c:extLst>
        </c:ser>
        <c:ser>
          <c:idx val="7"/>
          <c:order val="7"/>
          <c:tx>
            <c:strRef>
              <c:f>'Análise Goiás'!$A$26</c:f>
              <c:strCache>
                <c:ptCount val="1"/>
                <c:pt idx="0">
                  <c:v>Rio das Almas</c:v>
                </c:pt>
              </c:strCache>
            </c:strRef>
          </c:tx>
          <c:spPr>
            <a:ln w="158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Goiás'!$B$26:$L$26</c:f>
              <c:numCache>
                <c:formatCode>0.00</c:formatCode>
                <c:ptCount val="11"/>
                <c:pt idx="0">
                  <c:v>33.760006609471517</c:v>
                </c:pt>
                <c:pt idx="1">
                  <c:v>37.701623235196159</c:v>
                </c:pt>
                <c:pt idx="2">
                  <c:v>36.187143981359014</c:v>
                </c:pt>
                <c:pt idx="3">
                  <c:v>31.679501429779279</c:v>
                </c:pt>
                <c:pt idx="4">
                  <c:v>34.871959731101192</c:v>
                </c:pt>
                <c:pt idx="5">
                  <c:v>32.035969038491807</c:v>
                </c:pt>
                <c:pt idx="6">
                  <c:v>30.619610882230536</c:v>
                </c:pt>
                <c:pt idx="7">
                  <c:v>31.888374638365459</c:v>
                </c:pt>
                <c:pt idx="8">
                  <c:v>31.928293058895353</c:v>
                </c:pt>
                <c:pt idx="9">
                  <c:v>34.93258053241761</c:v>
                </c:pt>
                <c:pt idx="10">
                  <c:v>34.291685415204874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4D1-5340-94F4-9AC3682772C6}"/>
            </c:ext>
          </c:extLst>
        </c:ser>
        <c:ser>
          <c:idx val="8"/>
          <c:order val="8"/>
          <c:tx>
            <c:strRef>
              <c:f>'Análise Goiás'!$A$27</c:f>
              <c:strCache>
                <c:ptCount val="1"/>
                <c:pt idx="0">
                  <c:v>Rio dos Bois</c:v>
                </c:pt>
              </c:strCache>
            </c:strRef>
          </c:tx>
          <c:spPr>
            <a:ln w="158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Goiás'!$B$27:$L$27</c:f>
              <c:numCache>
                <c:formatCode>0.00</c:formatCode>
                <c:ptCount val="11"/>
                <c:pt idx="0">
                  <c:v>34.908135480715593</c:v>
                </c:pt>
                <c:pt idx="1">
                  <c:v>38.137926022560492</c:v>
                </c:pt>
                <c:pt idx="2">
                  <c:v>37.891359371233321</c:v>
                </c:pt>
                <c:pt idx="3">
                  <c:v>34.511340218654247</c:v>
                </c:pt>
                <c:pt idx="4">
                  <c:v>32.499419604733845</c:v>
                </c:pt>
                <c:pt idx="5">
                  <c:v>30.021994960232313</c:v>
                </c:pt>
                <c:pt idx="6">
                  <c:v>29.810415336552648</c:v>
                </c:pt>
                <c:pt idx="7">
                  <c:v>30.958300941506401</c:v>
                </c:pt>
                <c:pt idx="8">
                  <c:v>33.225280808979754</c:v>
                </c:pt>
                <c:pt idx="9">
                  <c:v>33.560776725996092</c:v>
                </c:pt>
                <c:pt idx="10">
                  <c:v>31.054259613095596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4D1-5340-94F4-9AC3682772C6}"/>
            </c:ext>
          </c:extLst>
        </c:ser>
        <c:ser>
          <c:idx val="9"/>
          <c:order val="9"/>
          <c:tx>
            <c:strRef>
              <c:f>'Análise Goiás'!$A$28</c:f>
              <c:strCache>
                <c:ptCount val="1"/>
                <c:pt idx="0">
                  <c:v>Rio Vermelho</c:v>
                </c:pt>
              </c:strCache>
            </c:strRef>
          </c:tx>
          <c:spPr>
            <a:ln w="158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Goiás'!$B$28:$L$28</c:f>
              <c:numCache>
                <c:formatCode>0.00</c:formatCode>
                <c:ptCount val="11"/>
                <c:pt idx="0">
                  <c:v>35.324286204202451</c:v>
                </c:pt>
                <c:pt idx="1">
                  <c:v>35.092485823052741</c:v>
                </c:pt>
                <c:pt idx="2">
                  <c:v>38.395526923544431</c:v>
                </c:pt>
                <c:pt idx="3">
                  <c:v>37.497236063331435</c:v>
                </c:pt>
                <c:pt idx="4">
                  <c:v>37.882526078864224</c:v>
                </c:pt>
                <c:pt idx="5">
                  <c:v>38.074480068913942</c:v>
                </c:pt>
                <c:pt idx="6">
                  <c:v>35.254221108525748</c:v>
                </c:pt>
                <c:pt idx="7">
                  <c:v>37.62638475202148</c:v>
                </c:pt>
                <c:pt idx="8">
                  <c:v>38.441275695686826</c:v>
                </c:pt>
                <c:pt idx="9">
                  <c:v>41.136510509655324</c:v>
                </c:pt>
                <c:pt idx="10">
                  <c:v>34.818500427607404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D1-5340-94F4-9AC3682772C6}"/>
            </c:ext>
          </c:extLst>
        </c:ser>
        <c:ser>
          <c:idx val="10"/>
          <c:order val="10"/>
          <c:tx>
            <c:strRef>
              <c:f>'Análise Goiás'!$A$29</c:f>
              <c:strCache>
                <c:ptCount val="1"/>
                <c:pt idx="0">
                  <c:v>Rio São Francisco</c:v>
                </c:pt>
              </c:strCache>
            </c:strRef>
          </c:tx>
          <c:spPr>
            <a:ln w="15875" cap="rnd">
              <a:solidFill>
                <a:srgbClr val="00B0F0"/>
              </a:solidFill>
              <a:round/>
            </a:ln>
            <a:effectLst/>
          </c:spPr>
          <c:marker>
            <c:symbol val="dash"/>
            <c:size val="8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501180171275285E-2"/>
                  <c:y val="3.36134379643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9A-0E49-B9C7-6E0CE97C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Goiás'!$B$29:$L$29</c:f>
              <c:numCache>
                <c:formatCode>0.00</c:formatCode>
                <c:ptCount val="11"/>
                <c:pt idx="0">
                  <c:v>31.468097284606948</c:v>
                </c:pt>
                <c:pt idx="1">
                  <c:v>38.216283173887774</c:v>
                </c:pt>
                <c:pt idx="2">
                  <c:v>38.640349067502896</c:v>
                </c:pt>
                <c:pt idx="3">
                  <c:v>36.982578499033217</c:v>
                </c:pt>
                <c:pt idx="4">
                  <c:v>34.840756682278133</c:v>
                </c:pt>
                <c:pt idx="5">
                  <c:v>32.798983551599306</c:v>
                </c:pt>
                <c:pt idx="6">
                  <c:v>34.130567383113927</c:v>
                </c:pt>
                <c:pt idx="7">
                  <c:v>29.326602318404927</c:v>
                </c:pt>
                <c:pt idx="8">
                  <c:v>33.438246131696921</c:v>
                </c:pt>
                <c:pt idx="9">
                  <c:v>36.128035793298089</c:v>
                </c:pt>
                <c:pt idx="10">
                  <c:v>35.335083913688777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D1-5340-94F4-9AC3682772C6}"/>
            </c:ext>
          </c:extLst>
        </c:ser>
        <c:ser>
          <c:idx val="11"/>
          <c:order val="11"/>
          <c:tx>
            <c:strRef>
              <c:f>'Análise Goiás'!$A$30</c:f>
              <c:strCache>
                <c:ptCount val="1"/>
                <c:pt idx="0">
                  <c:v>GOIÁS</c:v>
                </c:pt>
              </c:strCache>
            </c:strRef>
          </c:tx>
          <c:spPr>
            <a:ln w="31750" cap="rnd" cmpd="sng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9A-0E49-B9C7-6E0CE97C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'Análise Goiás'!$B$18:$L$18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'Análise Goiás'!$B$30:$L$30</c:f>
              <c:numCache>
                <c:formatCode>0.00</c:formatCode>
                <c:ptCount val="11"/>
                <c:pt idx="0">
                  <c:v>36.322966739661098</c:v>
                </c:pt>
                <c:pt idx="1">
                  <c:v>37.823576433440167</c:v>
                </c:pt>
                <c:pt idx="2">
                  <c:v>38.005968318183157</c:v>
                </c:pt>
                <c:pt idx="3">
                  <c:v>36.139203507273571</c:v>
                </c:pt>
                <c:pt idx="4">
                  <c:v>36.318660065691546</c:v>
                </c:pt>
                <c:pt idx="5">
                  <c:v>34.547158812195654</c:v>
                </c:pt>
                <c:pt idx="6">
                  <c:v>33.553781492953227</c:v>
                </c:pt>
                <c:pt idx="7">
                  <c:v>33.249636142157676</c:v>
                </c:pt>
                <c:pt idx="8">
                  <c:v>34.402504782526563</c:v>
                </c:pt>
                <c:pt idx="9">
                  <c:v>36.399415429930912</c:v>
                </c:pt>
                <c:pt idx="10">
                  <c:v>35.340630778515958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D1-5340-94F4-9AC368277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2567936"/>
        <c:axId val="-1962567392"/>
      </c:lineChart>
      <c:catAx>
        <c:axId val="-196256793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pt-BR"/>
                  <a:t>Período (ano)</a:t>
                </a:r>
              </a:p>
            </c:rich>
          </c:tx>
          <c:layout>
            <c:manualLayout>
              <c:xMode val="edge"/>
              <c:yMode val="edge"/>
              <c:x val="0.46883719013656483"/>
              <c:y val="0.9253878723862739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-1962567392"/>
        <c:crosses val="autoZero"/>
        <c:auto val="1"/>
        <c:lblAlgn val="ctr"/>
        <c:lblOffset val="100"/>
        <c:noMultiLvlLbl val="0"/>
      </c:catAx>
      <c:valAx>
        <c:axId val="-1962567392"/>
        <c:scaling>
          <c:orientation val="minMax"/>
          <c:max val="6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ìndice de Perdas no Faturamento (%)</a:t>
                </a:r>
              </a:p>
            </c:rich>
          </c:tx>
          <c:layout>
            <c:manualLayout>
              <c:xMode val="edge"/>
              <c:yMode val="edge"/>
              <c:x val="3.5931485002785226E-3"/>
              <c:y val="0.181445073458816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-1962567936"/>
        <c:crosses val="autoZero"/>
        <c:crossBetween val="between"/>
      </c:valAx>
      <c:spPr>
        <a:noFill/>
        <a:ln>
          <a:solidFill>
            <a:sysClr val="window" lastClr="FFFFFF">
              <a:lumMod val="75000"/>
            </a:sysClr>
          </a:solidFill>
        </a:ln>
        <a:effectLst/>
      </c:spPr>
    </c:plotArea>
    <c:legend>
      <c:legendPos val="t"/>
      <c:layout>
        <c:manualLayout>
          <c:xMode val="edge"/>
          <c:yMode val="edge"/>
          <c:x val="9.5920583925943798E-2"/>
          <c:y val="4.4817917285798696E-2"/>
          <c:w val="0.87272127153517021"/>
          <c:h val="0.15689248618353158"/>
        </c:manualLayout>
      </c:layout>
      <c:overlay val="0"/>
      <c:spPr>
        <a:noFill/>
        <a:ln>
          <a:solidFill>
            <a:sysClr val="window" lastClr="FFFFFF">
              <a:lumMod val="75000"/>
            </a:sysClr>
          </a:solidFill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0"/>
      </a:pPr>
      <a:endParaRPr lang="pt-B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t-BR" sz="2800" b="1" dirty="0"/>
              <a:t>Autores: </a:t>
            </a:r>
            <a:r>
              <a:rPr lang="pt-BR" sz="2800" b="1" dirty="0" err="1"/>
              <a:t>Kamila</a:t>
            </a:r>
            <a:r>
              <a:rPr lang="pt-BR" sz="2800" b="1" dirty="0"/>
              <a:t> Teles de Almeida</a:t>
            </a:r>
          </a:p>
          <a:p>
            <a:pPr marL="0" indent="0" algn="l">
              <a:buNone/>
            </a:pPr>
            <a:r>
              <a:rPr lang="pt-BR" sz="2800" b="1" dirty="0"/>
              <a:t>	       Wanderson Willian Santos</a:t>
            </a:r>
          </a:p>
          <a:p>
            <a:pPr marL="0" indent="0" algn="l">
              <a:buNone/>
            </a:pPr>
            <a:r>
              <a:rPr lang="pt-BR" sz="2800" b="1" dirty="0"/>
              <a:t>	       Liliane Coelho de Carvalho</a:t>
            </a:r>
          </a:p>
          <a:p>
            <a:pPr marL="0" indent="0" algn="l">
              <a:buNone/>
            </a:pPr>
            <a:r>
              <a:rPr lang="pt-BR" sz="2800" b="1" dirty="0"/>
              <a:t>	       </a:t>
            </a:r>
            <a:r>
              <a:rPr lang="pt-BR" sz="2800" b="1" dirty="0" err="1"/>
              <a:t>Nolan</a:t>
            </a:r>
            <a:r>
              <a:rPr lang="pt-BR" sz="2800" b="1" dirty="0"/>
              <a:t> Ribeiro Bezerra</a:t>
            </a:r>
          </a:p>
          <a:p>
            <a:pPr marL="0" indent="0" algn="l">
              <a:buNone/>
            </a:pPr>
            <a:r>
              <a:rPr lang="pt-BR" sz="2800" b="1" dirty="0"/>
              <a:t>	       Paulo Sérgio </a:t>
            </a:r>
            <a:r>
              <a:rPr lang="pt-BR" sz="2800" b="1" dirty="0" err="1"/>
              <a:t>Scalize</a:t>
            </a:r>
            <a:endParaRPr lang="pt-BR" sz="2800" b="1" dirty="0"/>
          </a:p>
          <a:p>
            <a:pPr marL="0" indent="0" algn="l">
              <a:buNone/>
            </a:pPr>
            <a:endParaRPr lang="pt-BR" sz="1600" b="1" dirty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/>
              <a:t>Avaliação das Perdas nos Sistemas de Abastecimento de Água do Estado de Goiás</a:t>
            </a:r>
          </a:p>
        </p:txBody>
      </p:sp>
      <p:pic>
        <p:nvPicPr>
          <p:cNvPr id="6" name="Imagem 1">
            <a:extLst>
              <a:ext uri="{FF2B5EF4-FFF2-40B4-BE49-F238E27FC236}">
                <a16:creationId xmlns:a16="http://schemas.microsoft.com/office/drawing/2014/main" id="{BF92ADB3-5C7B-F84F-BFE8-CA546EB61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03" y="116633"/>
            <a:ext cx="1499241" cy="8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43FF2E-B565-474F-ABFD-1F93EE97D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85149" cy="88514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8" name="Picture 3" descr="ppgeas1">
            <a:extLst>
              <a:ext uri="{FF2B5EF4-FFF2-40B4-BE49-F238E27FC236}">
                <a16:creationId xmlns:a16="http://schemas.microsoft.com/office/drawing/2014/main" id="{0E972127-80AD-6948-90B5-ACC8F728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5"/>
            <a:ext cx="2622354" cy="88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3989038"/>
          </a:xfrm>
        </p:spPr>
        <p:txBody>
          <a:bodyPr/>
          <a:lstStyle/>
          <a:p>
            <a:r>
              <a:rPr lang="pt-BR" dirty="0"/>
              <a:t>A partir dos dados do SNIS, foi realizada uma análise anual dos Índices de Perdas na Distribuição (IN049) e no Faturamento (IN013);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IN049 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IN013 :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t="-2085" r="49418"/>
          <a:stretch/>
        </p:blipFill>
        <p:spPr>
          <a:xfrm>
            <a:off x="2773976" y="2924944"/>
            <a:ext cx="4454085" cy="12241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t="-1" r="58234" b="-3122"/>
          <a:stretch/>
        </p:blipFill>
        <p:spPr>
          <a:xfrm>
            <a:off x="2773976" y="4515927"/>
            <a:ext cx="3753783" cy="8975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52398A0-1A3E-4145-815B-A07C74B12F50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Material e Métodos</a:t>
            </a:r>
          </a:p>
        </p:txBody>
      </p:sp>
    </p:spTree>
    <p:extLst>
      <p:ext uri="{BB962C8B-B14F-4D97-AF65-F5344CB8AC3E}">
        <p14:creationId xmlns:p14="http://schemas.microsoft.com/office/powerpoint/2010/main" val="296833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556990"/>
          </a:xfrm>
        </p:spPr>
        <p:txBody>
          <a:bodyPr/>
          <a:lstStyle/>
          <a:p>
            <a:r>
              <a:rPr lang="pt-BR" dirty="0"/>
              <a:t>Foi calculado os Índices de Perdas:</a:t>
            </a:r>
          </a:p>
          <a:p>
            <a:pPr lvl="1"/>
            <a:r>
              <a:rPr lang="pt-BR" dirty="0"/>
              <a:t>por município;</a:t>
            </a:r>
          </a:p>
          <a:p>
            <a:pPr lvl="1"/>
            <a:r>
              <a:rPr lang="pt-BR" dirty="0"/>
              <a:t>para as 11 </a:t>
            </a:r>
            <a:r>
              <a:rPr lang="pt-BR" dirty="0" err="1"/>
              <a:t>UPGRHs</a:t>
            </a:r>
            <a:r>
              <a:rPr lang="pt-BR" dirty="0"/>
              <a:t> do estado de Goiás, conforme o Plano Estadual de Recursos Hídricos;</a:t>
            </a:r>
          </a:p>
          <a:p>
            <a:pPr lvl="1"/>
            <a:r>
              <a:rPr lang="pt-BR" dirty="0"/>
              <a:t>para as </a:t>
            </a:r>
            <a:r>
              <a:rPr lang="pt-BR" dirty="0" err="1"/>
              <a:t>UFs</a:t>
            </a:r>
            <a:r>
              <a:rPr lang="pt-BR" dirty="0"/>
              <a:t> da Região Centro-Oeste.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FC58CEB-3A50-CE4E-8F36-8D3804BCAB20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Material e Métodos</a:t>
            </a:r>
          </a:p>
        </p:txBody>
      </p:sp>
    </p:spTree>
    <p:extLst>
      <p:ext uri="{BB962C8B-B14F-4D97-AF65-F5344CB8AC3E}">
        <p14:creationId xmlns:p14="http://schemas.microsoft.com/office/powerpoint/2010/main" val="1776914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7885" y="5229200"/>
            <a:ext cx="6458611" cy="320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600" dirty="0"/>
              <a:t>Fonte: Plano Estadual de Recursos Hídricos do Estado de Goiás (PERH Goiás)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689" y="116632"/>
            <a:ext cx="5551719" cy="505323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F29B324-C70C-8445-879B-625B0EE314EA}"/>
              </a:ext>
            </a:extLst>
          </p:cNvPr>
          <p:cNvSpPr/>
          <p:nvPr/>
        </p:nvSpPr>
        <p:spPr>
          <a:xfrm>
            <a:off x="179512" y="116632"/>
            <a:ext cx="216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Unidades de Planejamento e Gerenciamento de Recursos Hídricos (</a:t>
            </a:r>
            <a:r>
              <a:rPr lang="pt-BR" sz="2400" dirty="0" err="1"/>
              <a:t>UPGRHs</a:t>
            </a:r>
            <a:r>
              <a:rPr 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530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368" y="53752"/>
            <a:ext cx="8229600" cy="782960"/>
          </a:xfrm>
        </p:spPr>
        <p:txBody>
          <a:bodyPr/>
          <a:lstStyle/>
          <a:p>
            <a:r>
              <a:rPr lang="pt-BR" dirty="0"/>
              <a:t>Resultados e Discussão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078694"/>
              </p:ext>
            </p:extLst>
          </p:nvPr>
        </p:nvGraphicFramePr>
        <p:xfrm>
          <a:off x="755576" y="1268760"/>
          <a:ext cx="7571184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1E5223DE-5367-0640-823B-319DBDDECA93}"/>
              </a:ext>
            </a:extLst>
          </p:cNvPr>
          <p:cNvSpPr/>
          <p:nvPr/>
        </p:nvSpPr>
        <p:spPr>
          <a:xfrm>
            <a:off x="726069" y="81754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Índice de Perdas na distribuição</a:t>
            </a:r>
          </a:p>
        </p:txBody>
      </p:sp>
    </p:spTree>
    <p:extLst>
      <p:ext uri="{BB962C8B-B14F-4D97-AF65-F5344CB8AC3E}">
        <p14:creationId xmlns:p14="http://schemas.microsoft.com/office/powerpoint/2010/main" val="200287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1"/>
            <a:ext cx="8435280" cy="4248472"/>
          </a:xfrm>
        </p:spPr>
        <p:txBody>
          <a:bodyPr>
            <a:normAutofit/>
          </a:bodyPr>
          <a:lstStyle/>
          <a:p>
            <a:r>
              <a:rPr lang="pt-BR" dirty="0"/>
              <a:t>UPGRH do rio Meia Ponte apresenta os menores </a:t>
            </a:r>
            <a:r>
              <a:rPr lang="pt-BR" dirty="0" err="1"/>
              <a:t>P</a:t>
            </a:r>
            <a:r>
              <a:rPr lang="pt-BR" baseline="-25000" dirty="0" err="1"/>
              <a:t>d</a:t>
            </a:r>
            <a:r>
              <a:rPr lang="pt-BR" dirty="0"/>
              <a:t> no período estudado;</a:t>
            </a:r>
          </a:p>
          <a:p>
            <a:r>
              <a:rPr lang="pt-BR" dirty="0"/>
              <a:t>32,08% em 2007 para 25,17% em 2016, inferior ao índice de perda estadual;</a:t>
            </a:r>
          </a:p>
          <a:p>
            <a:r>
              <a:rPr lang="pt-BR" dirty="0"/>
              <a:t>Goiânia esta entre as capitais com menores índices de perda no país (22,53%).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B862FED-84A2-BC4F-A43D-B9FCBDB112F3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24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39552" y="5157192"/>
            <a:ext cx="1859805" cy="421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SNIS 2016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36C56A7-000C-2340-B9A7-351188E0B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7965"/>
              </p:ext>
            </p:extLst>
          </p:nvPr>
        </p:nvGraphicFramePr>
        <p:xfrm>
          <a:off x="467544" y="1205738"/>
          <a:ext cx="8229600" cy="3951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773556912"/>
                    </a:ext>
                  </a:extLst>
                </a:gridCol>
                <a:gridCol w="2026488">
                  <a:extLst>
                    <a:ext uri="{9D8B030D-6E8A-4147-A177-3AD203B41FA5}">
                      <a16:colId xmlns:a16="http://schemas.microsoft.com/office/drawing/2014/main" val="734310017"/>
                    </a:ext>
                  </a:extLst>
                </a:gridCol>
                <a:gridCol w="2314600">
                  <a:extLst>
                    <a:ext uri="{9D8B030D-6E8A-4147-A177-3AD203B41FA5}">
                      <a16:colId xmlns:a16="http://schemas.microsoft.com/office/drawing/2014/main" val="139083502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39898420"/>
                    </a:ext>
                  </a:extLst>
                </a:gridCol>
                <a:gridCol w="1090464">
                  <a:extLst>
                    <a:ext uri="{9D8B030D-6E8A-4147-A177-3AD203B41FA5}">
                      <a16:colId xmlns:a16="http://schemas.microsoft.com/office/drawing/2014/main" val="3233475949"/>
                    </a:ext>
                  </a:extLst>
                </a:gridCol>
              </a:tblGrid>
              <a:tr h="4009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Capital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UF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Prestador do Serviço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IN049 (%)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IN013 (%)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2992965"/>
                  </a:ext>
                </a:extLst>
              </a:tr>
              <a:tr h="439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Palmas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Tocantins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SANEATINS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13,05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28,31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9025388"/>
                  </a:ext>
                </a:extLst>
              </a:tr>
              <a:tr h="1760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Campo Grande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Mato Grosso do Sul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Águas Guariroba S/A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19,42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12,96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5765933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Goiânia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Goiás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SANEAGO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22,53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35,54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0876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Porto Alegre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Rio Grande do Sul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DMAE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24,98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33,63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0207133"/>
                  </a:ext>
                </a:extLst>
              </a:tr>
              <a:tr h="4009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Rio de Janeiro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Rio de Janeiro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CEDAE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25,36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52,41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8575834"/>
                  </a:ext>
                </a:extLst>
              </a:tr>
              <a:tr h="4009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Vitória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Espírito Santo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CESAN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33,21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25,62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4942935"/>
                  </a:ext>
                </a:extLst>
              </a:tr>
              <a:tr h="4009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Aracaju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Sergipe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DESO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33,45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22,60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5383764"/>
                  </a:ext>
                </a:extLst>
              </a:tr>
              <a:tr h="4009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Brasília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Distrito Federal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CAESB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35,21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24,71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9983475"/>
                  </a:ext>
                </a:extLst>
              </a:tr>
              <a:tr h="4009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São Paulo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São Paulo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SABESP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>
                          <a:effectLst/>
                        </a:rPr>
                        <a:t>36,69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BR" sz="1800" dirty="0">
                          <a:effectLst/>
                        </a:rPr>
                        <a:t>24,69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8621102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E426E75B-979A-DD4A-BF0D-CC9C91DB3AD1}"/>
              </a:ext>
            </a:extLst>
          </p:cNvPr>
          <p:cNvSpPr/>
          <p:nvPr/>
        </p:nvSpPr>
        <p:spPr>
          <a:xfrm>
            <a:off x="251520" y="723290"/>
            <a:ext cx="8867564" cy="54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Índice de perda por capital de cada unidade federativa brasileira.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5A00B7F-1226-3A42-8247-4ED511F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8" y="53752"/>
            <a:ext cx="8229600" cy="782960"/>
          </a:xfrm>
        </p:spPr>
        <p:txBody>
          <a:bodyPr/>
          <a:lstStyle/>
          <a:p>
            <a:r>
              <a:rPr lang="pt-BR" dirty="0"/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2331818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05062"/>
          </a:xfrm>
        </p:spPr>
        <p:txBody>
          <a:bodyPr>
            <a:normAutofit/>
          </a:bodyPr>
          <a:lstStyle/>
          <a:p>
            <a:r>
              <a:rPr lang="pt-BR" dirty="0"/>
              <a:t>Em 2007, as UPGRH do Corumbá (43,61%) e Médio Tocantins (48,75%), apresentaram perdas na distribuição acima da estadual (36,1%);</a:t>
            </a:r>
          </a:p>
          <a:p>
            <a:r>
              <a:rPr lang="pt-BR" dirty="0"/>
              <a:t>Em 2016, 63,64% das </a:t>
            </a:r>
            <a:r>
              <a:rPr lang="pt-BR" dirty="0" err="1"/>
              <a:t>UPGRHs</a:t>
            </a:r>
            <a:r>
              <a:rPr lang="pt-BR" dirty="0"/>
              <a:t> tiveram valores superiores à média do Estado (30,23%), variando de 31,02% (Rio dos Bois) a 36,97% (Corumbá).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39E221A-E091-A342-97D5-21810605B134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256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Autofit/>
          </a:bodyPr>
          <a:lstStyle/>
          <a:p>
            <a:r>
              <a:rPr lang="pt-BR" dirty="0"/>
              <a:t>Resultados e Discussão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718039"/>
              </p:ext>
            </p:extLst>
          </p:nvPr>
        </p:nvGraphicFramePr>
        <p:xfrm>
          <a:off x="827584" y="1268760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D693B84C-6417-2842-8A78-994BCD97CFE5}"/>
              </a:ext>
            </a:extLst>
          </p:cNvPr>
          <p:cNvSpPr/>
          <p:nvPr/>
        </p:nvSpPr>
        <p:spPr>
          <a:xfrm>
            <a:off x="726069" y="81754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Índice de Perdas no faturamento</a:t>
            </a:r>
          </a:p>
        </p:txBody>
      </p:sp>
    </p:spTree>
    <p:extLst>
      <p:ext uri="{BB962C8B-B14F-4D97-AF65-F5344CB8AC3E}">
        <p14:creationId xmlns:p14="http://schemas.microsoft.com/office/powerpoint/2010/main" val="350438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UPGRH do Médio Araguaia, durante os 10 anos analisados manteve perdas inferiores à média estadual, apresentando 11,15% de declínio entre os anos de 2010 a 2013;</a:t>
            </a:r>
          </a:p>
          <a:p>
            <a:r>
              <a:rPr lang="pt-BR" dirty="0"/>
              <a:t>Esta bacia hidrográfica é composta por 24 municípios, 22 são gerenciados pela SANEAGO e 2 municípios, Faina e Trombas, tem a prestação do serviço realizado por Serviço Autônomo de Água e Esgoto.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351E3F2-3CD0-D940-948D-476157AB5F3D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355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pt-BR" dirty="0"/>
              <a:t>Em 2007, as UPGRH de Corumbá (43,54%), Médio Tocantins (48,75%) e Paranaíba (39,66%) superaram o valor estadual (36,32%);</a:t>
            </a:r>
          </a:p>
          <a:p>
            <a:r>
              <a:rPr lang="pt-BR" dirty="0"/>
              <a:t>No ano de 2016, acima do valor médio do Estado (36,4%) tem-se a UPGRH de Corumbá (41,31%), Médio Paraná (41,24%), Paranaíba (39,57%) e, Rio Vermelho (41,14%).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B104F8D-12DB-B94A-B4F4-F34A45B37913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140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836909"/>
          </a:xfrm>
        </p:spPr>
        <p:txBody>
          <a:bodyPr>
            <a:normAutofit/>
          </a:bodyPr>
          <a:lstStyle/>
          <a:p>
            <a:r>
              <a:rPr lang="pt-BR" dirty="0"/>
              <a:t>Ações para redução da perdas de água é de fundamental importância para a sustentabilidade financeira e ambiental;</a:t>
            </a:r>
          </a:p>
          <a:p>
            <a:r>
              <a:rPr lang="pt-BR" dirty="0"/>
              <a:t>Têm sido tema em estudos e debates em todo o Brasil.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E8BE333-0762-9E49-AA3F-65C76895501E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Conforme o Programa de Combate ao Desperdício de Água o índice de perdas no faturamento dos sistemas de abastecimento de água brasileiros varia entre aproximadamente 27% e 60%;</a:t>
            </a:r>
          </a:p>
          <a:p>
            <a:r>
              <a:rPr lang="pt-BR" dirty="0"/>
              <a:t>Tais índices corroboram com os dados do SNIS 2016, onde o índice de perdas no faturamento nacional é de 36,2%, enquanto Goiás apresentou no mesmo ano índice de 36,4%.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8BD0A93-AABF-7D4E-AFE0-B6C78E4106EC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88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Nota-se comportamento discrepante da UPGRH do Rio Paranaíba, com significativos acréscimos e declínios entre 2009 e 2014;</a:t>
            </a:r>
          </a:p>
          <a:p>
            <a:r>
              <a:rPr lang="pt-BR" dirty="0"/>
              <a:t>Miranda e </a:t>
            </a:r>
            <a:r>
              <a:rPr lang="pt-BR" dirty="0" err="1"/>
              <a:t>Koide</a:t>
            </a:r>
            <a:r>
              <a:rPr lang="pt-BR" dirty="0"/>
              <a:t> (2002) no estudo Indicadores de perdas em sistemas de abastecimento de água observaram que há uma preocupação em relação a confiabilidade dos dados do SNIS empregados em seu estudo.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E58FD6D-336A-D040-B848-779931DF256B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397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33" y="1988841"/>
            <a:ext cx="4549850" cy="28883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146" y="1988841"/>
            <a:ext cx="4412544" cy="288831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7D38CAD-4BB3-BC49-B78A-E3F6D390C217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Resultados e Discussão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6980E98-9F51-F149-BC0C-D8C38E43FD52}"/>
              </a:ext>
            </a:extLst>
          </p:cNvPr>
          <p:cNvSpPr/>
          <p:nvPr/>
        </p:nvSpPr>
        <p:spPr>
          <a:xfrm>
            <a:off x="35496" y="1196752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Comparação do índice de perdas entre os estados da Região Centro - Oeste: na distribuição (a), no faturamento (</a:t>
            </a:r>
            <a:r>
              <a:rPr lang="pt-BR" sz="2200" dirty="0" err="1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525999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pt-BR" dirty="0"/>
              <a:t>Goiás apresentou os menores índices de perdas na distribuição da região Centro-Oeste;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Já referente às perdas no faturamento, Goiás apresentou índices intermediários em relação a Mato Groso e Mato Grosso do Sul.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FC0D8F-7CCC-3B4D-BF00-4BE9279D09C9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9236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pt-BR" dirty="0"/>
              <a:t>Para ambas as perdas analisadas, Mato Grosso apresentou os maiores valores dentre os estados da região Centro-Oeste;</a:t>
            </a:r>
          </a:p>
          <a:p>
            <a:r>
              <a:rPr lang="pt-BR" dirty="0"/>
              <a:t>Relacionado a isto, pode estar a extinção da Companhia de Saneamento do Estado do Mato Grosso – SANEMAT.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EF4AC94-6F6B-864C-BC03-2263D02CFC37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473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960440"/>
          </a:xfrm>
        </p:spPr>
        <p:txBody>
          <a:bodyPr/>
          <a:lstStyle/>
          <a:p>
            <a:r>
              <a:rPr lang="pt-BR" dirty="0"/>
              <a:t>O índice de perdas no faturamento para o estado de Mato Grosso do Sul destoa dos demais, apresentando valores muito baixos, o que aponta para um valor alto de tarifação;</a:t>
            </a:r>
          </a:p>
          <a:p>
            <a:r>
              <a:rPr lang="pt-BR" dirty="0"/>
              <a:t>Os prestadores de serviço de saneamento vem passando por mudanças referentes à tarifa mínima aplicada.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1010882-0F9B-8445-A12C-41040AA3855E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1819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Ambos os índices de perdas no estado de Goiás, vem reduzindo ao longo dos anos;</a:t>
            </a:r>
          </a:p>
          <a:p>
            <a:r>
              <a:rPr lang="pt-BR" dirty="0"/>
              <a:t>Existe uma discrepância entre os índices de perdas nas diferentes </a:t>
            </a:r>
            <a:r>
              <a:rPr lang="pt-BR" dirty="0" err="1"/>
              <a:t>UPGRHs</a:t>
            </a:r>
            <a:r>
              <a:rPr lang="pt-BR" dirty="0"/>
              <a:t> do estado de Goiás, variando na distribuição de 25,17% no Meia Ponte a 36,97% no Corumbá, e nas perdas do faturamento de 28,81% no Médio Araguaia a 41,31% no Corumbá.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4965ED6-898B-3C40-91AD-FC112C89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8" y="53752"/>
            <a:ext cx="8229600" cy="782960"/>
          </a:xfrm>
        </p:spPr>
        <p:txBody>
          <a:bodyPr/>
          <a:lstStyle/>
          <a:p>
            <a:r>
              <a:rPr lang="pt-BR" dirty="0"/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001400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Há necessidade de um maior cuidado com relação ao preenchimento do SNIS, observadas grandes variações dos Índices de Perdas em pequeno período;</a:t>
            </a:r>
          </a:p>
          <a:p>
            <a:r>
              <a:rPr lang="pt-BR" dirty="0"/>
              <a:t>Mudanças durante a gestão dos serviços de saneamento refletem nos índices abordados.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18439D7-7055-8A4F-9E8F-5A5C3C67F089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Conclusões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0886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pt-BR" dirty="0"/>
              <a:t>BAGGIO, M.A. Diagnóstico de perdas de sistemas de abastecimento de água. Franca: ABES. 2000.</a:t>
            </a:r>
          </a:p>
          <a:p>
            <a:r>
              <a:rPr lang="pt-BR" dirty="0"/>
              <a:t>BRASIL. Ministério das Cidades. Secretaria Nacional de Saneamento Ambiental – SNSA. Sistema Nacional de Informações sobre Saneamento: Diagnóstico dos Serviços de Água e Esgotos – 2015. Brasília: SNSA/MCIDADES, 2017. 212 p.: il.</a:t>
            </a:r>
          </a:p>
          <a:p>
            <a:r>
              <a:rPr lang="pt-BR" dirty="0"/>
              <a:t>BRASIL. Sistema Nacional de Informações sobre Saneamento - SNIS. Ministério das Cidades. Disponível em: &lt;http://www.snis.gov.br/&gt;. Acesso em: Janeiro de 2018.</a:t>
            </a:r>
          </a:p>
          <a:p>
            <a:r>
              <a:rPr lang="pt-BR" dirty="0"/>
              <a:t>CARVALHO, F.S., PEPLAU, G.R., CARVALHO, G.S., PEDROSA, V.A. (2004). Estudos sobre perdas no sistema de abastecimento de água da cidade de Maceió. VII Simpósio de Recursos Hídricos do Nordeste.</a:t>
            </a:r>
          </a:p>
          <a:p>
            <a:r>
              <a:rPr lang="pt-BR" dirty="0"/>
              <a:t>GOIÁS. Plano Estadual de Recursos Hídricos do Estado de Goiás. Secretaria de Estado de Meio Ambiente, </a:t>
            </a:r>
            <a:r>
              <a:rPr lang="pt-BR" dirty="0" err="1"/>
              <a:t>Resursos</a:t>
            </a:r>
            <a:r>
              <a:rPr lang="pt-BR" dirty="0"/>
              <a:t> Hídricos, Infraestrutura, Cidades e Assuntos Metropolitanos. 2015.</a:t>
            </a:r>
          </a:p>
          <a:p>
            <a:r>
              <a:rPr lang="pt-BR" dirty="0"/>
              <a:t>Guias Práticos: técnicas de operação em sistemas de Abastecimento de água/organização, Airton Sampaio Gomes – Brasília : Ministério das Cidades, SNSA.2007.</a:t>
            </a:r>
          </a:p>
          <a:p>
            <a:r>
              <a:rPr lang="pt-BR" dirty="0"/>
              <a:t>Guia Prático – Técnicas para Controle e Redução de Perdas Aparentes – Processo Comercial. São Paulo. 2008.</a:t>
            </a:r>
          </a:p>
          <a:p>
            <a:r>
              <a:rPr lang="pt-BR" dirty="0"/>
              <a:t>MARTINS, I. P.;PICCOLI. R. H.;VILELA, N. M. S.;THEBALDI, M.S. Índices de perdas de distribuição e faturamento de água no sistema de abastecimento público de lavras, Minas Gerais. IN: Congresso Nacional de Meio Ambiente de Poços de Caldas, 13 ed. Poços de Caldas. 2016.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20BA0B-B259-954F-BEF2-D922AEA7E47A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851511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pt-BR" dirty="0"/>
              <a:t>MIRANDA, E.C. (2006). Gerenciamento de Perdas de Água. In: HELLER, L.; PÁDUA, V. L. Abastecimento de água para consumo humano. 1º Ed. Belo Horizonte: UFMG, 2006.</a:t>
            </a:r>
          </a:p>
          <a:p>
            <a:r>
              <a:rPr lang="pt-BR" dirty="0"/>
              <a:t>MIRANDA, E.C.; KOIDE, S. Indicadores de Perdas em Sistemas de Abastecimento de Água. IN: Congresso Interamericano de </a:t>
            </a:r>
            <a:r>
              <a:rPr lang="pt-BR" dirty="0" err="1"/>
              <a:t>Ingeniería</a:t>
            </a:r>
            <a:r>
              <a:rPr lang="pt-BR" dirty="0"/>
              <a:t> Sanitária y Ambiental. </a:t>
            </a:r>
            <a:r>
              <a:rPr lang="pt-BR" dirty="0" err="1"/>
              <a:t>Cancún</a:t>
            </a:r>
            <a:r>
              <a:rPr lang="pt-BR" dirty="0"/>
              <a:t>, México. 2002.</a:t>
            </a:r>
          </a:p>
          <a:p>
            <a:r>
              <a:rPr lang="pt-BR" dirty="0"/>
              <a:t>SANESUL. Empresa de Saneamento do Mato Grosso do Sul. Disponível em: &lt;http://www.sanesul.ms.gov.br/empresa&gt;. Acesso em: Janeiro de 2018.</a:t>
            </a:r>
          </a:p>
          <a:p>
            <a:r>
              <a:rPr lang="pt-BR" dirty="0"/>
              <a:t>SILVA, F.J.A. (2005). Perda de Água em Sistemas Públicos de Abastecimento no Ceará. Rev. Tecnol., Fortaleza, v. 26, n. 1, p. 1-11, jun. 2005.</a:t>
            </a:r>
          </a:p>
          <a:p>
            <a:r>
              <a:rPr lang="pt-BR" dirty="0"/>
              <a:t>SOBRINHO, R. A.; BORJA, P. C. (2016) Gestão das perdas de água e energia em sistema de abastecimento de água da Embasa: um estudo dos fatores intervenientes na RMS. Eng. </a:t>
            </a:r>
            <a:r>
              <a:rPr lang="pt-BR" dirty="0" err="1"/>
              <a:t>Sanit</a:t>
            </a:r>
            <a:r>
              <a:rPr lang="pt-BR" dirty="0"/>
              <a:t>. </a:t>
            </a:r>
            <a:r>
              <a:rPr lang="pt-BR" dirty="0" err="1"/>
              <a:t>Ambient</a:t>
            </a:r>
            <a:r>
              <a:rPr lang="pt-BR" dirty="0"/>
              <a:t>., Rio de Janeiro ,  v. 21, n. 4, p. 783-795,  Dec. </a:t>
            </a:r>
          </a:p>
          <a:p>
            <a:r>
              <a:rPr lang="pt-BR" dirty="0"/>
              <a:t>SALAMONI, S. S.; DELLA, P. J.; BACK, J. A. Avaliação das perdas na distribuição das perdas na distribuição de água: Estudo de caso em São Bento baixo, Nova Veneza-SC. Revista Tecnologia e Ambiente, Criciúma, v. 20, junho, 2014.</a:t>
            </a:r>
          </a:p>
          <a:p>
            <a:r>
              <a:rPr lang="pt-BR" dirty="0"/>
              <a:t>Silva, R. T., </a:t>
            </a:r>
            <a:r>
              <a:rPr lang="pt-BR" dirty="0" err="1"/>
              <a:t>Conejo</a:t>
            </a:r>
            <a:r>
              <a:rPr lang="pt-BR" dirty="0"/>
              <a:t>, J.G.L., Miranda, E.C. e Alves, R.F.F. (1998). “Indicadores de Perdas nos Sistemas de Abastecimento de Água - DTA A2.” Programa de Combate ao Desperdício de Água - PNCDA, Ministério do Planejamento e Orçamento, Secretaria de Política Urbana, Brasília, DF, 70p.</a:t>
            </a:r>
          </a:p>
          <a:p>
            <a:r>
              <a:rPr lang="pt-BR" dirty="0"/>
              <a:t>TSUTIYA, M.T. Abastecimento de água. São Paulo: ABES. 634 p. 2004.</a:t>
            </a:r>
          </a:p>
          <a:p>
            <a:r>
              <a:rPr lang="pt-BR" dirty="0"/>
              <a:t>TARDELLI FILHO, J. (2016) Aspectos relevantes do controle de perdas em sistemas públicos de abastecimento de água. DOI 10.4322/dae.2015.012.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4F95295-430A-794C-8A8C-6517A8346FE1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144802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908918"/>
          </a:xfrm>
        </p:spPr>
        <p:txBody>
          <a:bodyPr>
            <a:normAutofit/>
          </a:bodyPr>
          <a:lstStyle/>
          <a:p>
            <a:r>
              <a:rPr lang="pt-BR" dirty="0"/>
              <a:t>Gerenciamento das perdas reais: </a:t>
            </a:r>
          </a:p>
          <a:p>
            <a:pPr lvl="1"/>
            <a:r>
              <a:rPr lang="pt-BR" dirty="0"/>
              <a:t>gerenciamento de pressão; </a:t>
            </a:r>
          </a:p>
          <a:p>
            <a:pPr lvl="1"/>
            <a:r>
              <a:rPr lang="pt-BR" dirty="0"/>
              <a:t>pesquisa de vazamentos;</a:t>
            </a:r>
          </a:p>
          <a:p>
            <a:pPr lvl="1"/>
            <a:r>
              <a:rPr lang="pt-BR" dirty="0"/>
              <a:t>gerenciamento dos materiais das redes;</a:t>
            </a:r>
          </a:p>
          <a:p>
            <a:pPr lvl="1"/>
            <a:r>
              <a:rPr lang="pt-BR" dirty="0"/>
              <a:t>agilidade e qualidade dos reparos.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1C4A926-BF81-E74F-9F5F-47A2E9468A7F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201063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">
            <a:extLst>
              <a:ext uri="{FF2B5EF4-FFF2-40B4-BE49-F238E27FC236}">
                <a16:creationId xmlns:a16="http://schemas.microsoft.com/office/drawing/2014/main" id="{1A6C0F38-8B1E-6145-AD84-EDDC188C8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03" y="116633"/>
            <a:ext cx="1499241" cy="8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8B94D3A-B0F9-BD43-956B-63D192AA2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85149" cy="88514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10" name="Picture 3" descr="ppgeas1">
            <a:extLst>
              <a:ext uri="{FF2B5EF4-FFF2-40B4-BE49-F238E27FC236}">
                <a16:creationId xmlns:a16="http://schemas.microsoft.com/office/drawing/2014/main" id="{E76515A2-398F-FF46-AAA4-830179CF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5"/>
            <a:ext cx="2622354" cy="88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2760FB60-349E-E540-8C41-E3F64232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060848"/>
            <a:ext cx="3915268" cy="805648"/>
          </a:xfrm>
        </p:spPr>
        <p:txBody>
          <a:bodyPr>
            <a:normAutofit/>
          </a:bodyPr>
          <a:lstStyle/>
          <a:p>
            <a:r>
              <a:rPr lang="pt-BR" dirty="0"/>
              <a:t>Obrigado!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DA4249D-C62B-B94A-A01C-AF678EBC7655}"/>
              </a:ext>
            </a:extLst>
          </p:cNvPr>
          <p:cNvSpPr/>
          <p:nvPr/>
        </p:nvSpPr>
        <p:spPr>
          <a:xfrm>
            <a:off x="1273989" y="3356991"/>
            <a:ext cx="6624736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t-PT" sz="3600" dirty="0"/>
              <a:t>Prof. Dr. Paulo Sérgio Scalize</a:t>
            </a:r>
          </a:p>
          <a:p>
            <a:pPr>
              <a:spcAft>
                <a:spcPts val="900"/>
              </a:spcAft>
            </a:pPr>
            <a:r>
              <a:rPr lang="pt-PT" sz="3600" dirty="0"/>
              <a:t>Contato: </a:t>
            </a:r>
            <a:r>
              <a:rPr lang="pt-PT" sz="3600" dirty="0" err="1"/>
              <a:t>pscalize.ufg@gmail.com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210150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773014"/>
          </a:xfrm>
        </p:spPr>
        <p:txBody>
          <a:bodyPr/>
          <a:lstStyle/>
          <a:p>
            <a:r>
              <a:rPr lang="pt-BR" dirty="0"/>
              <a:t>Relacionado às perdas aparentes: </a:t>
            </a:r>
          </a:p>
          <a:p>
            <a:pPr lvl="1"/>
            <a:r>
              <a:rPr lang="pt-BR" dirty="0"/>
              <a:t>ligações clandestinas e/ou irregulares;</a:t>
            </a:r>
          </a:p>
          <a:p>
            <a:pPr lvl="1"/>
            <a:r>
              <a:rPr lang="pt-BR" dirty="0"/>
              <a:t>fraudes nos hidrômetros;</a:t>
            </a:r>
          </a:p>
          <a:p>
            <a:pPr lvl="1"/>
            <a:r>
              <a:rPr lang="pt-BR" dirty="0"/>
              <a:t>erros de micromedição e macromedição;</a:t>
            </a:r>
          </a:p>
          <a:p>
            <a:pPr lvl="1"/>
            <a:r>
              <a:rPr lang="pt-BR" dirty="0"/>
              <a:t>política tarifária;</a:t>
            </a:r>
          </a:p>
          <a:p>
            <a:pPr lvl="1"/>
            <a:r>
              <a:rPr lang="pt-BR" dirty="0"/>
              <a:t>erro cadastral;</a:t>
            </a:r>
          </a:p>
          <a:p>
            <a:pPr lvl="1"/>
            <a:r>
              <a:rPr lang="pt-BR" dirty="0"/>
              <a:t>erro de leitura.</a:t>
            </a:r>
          </a:p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8D6100D-2978-8F4F-B06A-FDB2B1B2A233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04639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34096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No país, diversas ações vêm sendo desenvolvidas referente a esta problemática;</a:t>
            </a:r>
          </a:p>
          <a:p>
            <a:r>
              <a:rPr lang="pt-BR" dirty="0"/>
              <a:t>COM+ÁGUA e o Programa Nacional de Combate ao Desperdício de Água (PNCDA);</a:t>
            </a:r>
          </a:p>
          <a:p>
            <a:r>
              <a:rPr lang="pt-BR" dirty="0"/>
              <a:t>Diagnóstico dos Serviços de Água e Esgotos; </a:t>
            </a:r>
          </a:p>
          <a:p>
            <a:r>
              <a:rPr lang="pt-BR" dirty="0"/>
              <a:t>Acesso a financiamento com Plano de redução de perdas.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1BDA91F-3815-0449-B7BD-9D60585E9678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62328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5232" y="1268760"/>
            <a:ext cx="7787208" cy="3196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Avaliar os Índices de Perdas na Distribuição (IN049) e no Faturamento (IN013), nos municípios goianos, por Unidades de Planejamento e Gerenciamento de Recursos Hídricos (</a:t>
            </a:r>
            <a:r>
              <a:rPr lang="pt-BR" dirty="0" err="1"/>
              <a:t>UPGRHs</a:t>
            </a:r>
            <a:r>
              <a:rPr lang="pt-BR" dirty="0"/>
              <a:t>), e nas unidades federativas (UF) da região Centro-Oeste.</a:t>
            </a:r>
          </a:p>
          <a:p>
            <a:pPr algn="just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544DDCE-5B93-B444-BB3F-F1FD423F3D0D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269658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3701006"/>
          </a:xfrm>
        </p:spPr>
        <p:txBody>
          <a:bodyPr/>
          <a:lstStyle/>
          <a:p>
            <a:r>
              <a:rPr lang="pt-BR" dirty="0"/>
              <a:t>A área de estudo foi as </a:t>
            </a:r>
            <a:r>
              <a:rPr lang="pt-BR" dirty="0" err="1"/>
              <a:t>UFs</a:t>
            </a:r>
            <a:r>
              <a:rPr lang="pt-BR" dirty="0"/>
              <a:t> da região Centro-Oeste, Mato Grosso, Mato Grosso do Sul e Goiás;</a:t>
            </a:r>
          </a:p>
          <a:p>
            <a:r>
              <a:rPr lang="pt-BR" dirty="0"/>
              <a:t>No estado de Goiás o trabalho envolveu os municípios que preencheram o SNIS no período de 2007 a 2016.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510439E-6A66-4C42-A211-1BAA010723B0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Material e Métodos</a:t>
            </a:r>
          </a:p>
        </p:txBody>
      </p:sp>
    </p:spTree>
    <p:extLst>
      <p:ext uri="{BB962C8B-B14F-4D97-AF65-F5344CB8AC3E}">
        <p14:creationId xmlns:p14="http://schemas.microsoft.com/office/powerpoint/2010/main" val="44683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28998"/>
          </a:xfrm>
        </p:spPr>
        <p:txBody>
          <a:bodyPr>
            <a:normAutofit/>
          </a:bodyPr>
          <a:lstStyle/>
          <a:p>
            <a:r>
              <a:rPr lang="pt-BR" dirty="0"/>
              <a:t>246 municípios goianos:</a:t>
            </a:r>
          </a:p>
          <a:p>
            <a:pPr lvl="1"/>
            <a:r>
              <a:rPr lang="pt-BR" dirty="0"/>
              <a:t> 225 são gerenciados pela prestadora de serviço estadual, Saneamento de Goiás S.A (SANEAGO), </a:t>
            </a:r>
          </a:p>
          <a:p>
            <a:pPr lvl="1"/>
            <a:r>
              <a:rPr lang="pt-BR" dirty="0"/>
              <a:t>16 municípios por prestadores de serviço locais,</a:t>
            </a:r>
          </a:p>
          <a:p>
            <a:pPr lvl="1"/>
            <a:r>
              <a:rPr lang="pt-BR" dirty="0"/>
              <a:t>5 municípios não forneceram informações, conforme SNIS 2016.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24C68D6-319D-5A4C-B872-61CA179D486D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Material e Métodos</a:t>
            </a:r>
          </a:p>
        </p:txBody>
      </p:sp>
    </p:spTree>
    <p:extLst>
      <p:ext uri="{BB962C8B-B14F-4D97-AF65-F5344CB8AC3E}">
        <p14:creationId xmlns:p14="http://schemas.microsoft.com/office/powerpoint/2010/main" val="322563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688" y="1340768"/>
            <a:ext cx="8686800" cy="3845022"/>
          </a:xfrm>
        </p:spPr>
        <p:txBody>
          <a:bodyPr>
            <a:normAutofit/>
          </a:bodyPr>
          <a:lstStyle/>
          <a:p>
            <a:r>
              <a:rPr lang="pt-BR" dirty="0"/>
              <a:t>O trabalho foi elaborado com dados secundários provenientes do SNIS, levantando-se os volumes: </a:t>
            </a:r>
          </a:p>
          <a:p>
            <a:pPr lvl="1"/>
            <a:r>
              <a:rPr lang="pt-BR" dirty="0"/>
              <a:t>produzido (AG006), </a:t>
            </a:r>
          </a:p>
          <a:p>
            <a:pPr lvl="1"/>
            <a:r>
              <a:rPr lang="pt-BR" dirty="0"/>
              <a:t>consumido (AG010), </a:t>
            </a:r>
          </a:p>
          <a:p>
            <a:pPr lvl="1"/>
            <a:r>
              <a:rPr lang="pt-BR" dirty="0"/>
              <a:t>faturado (AG011), </a:t>
            </a:r>
          </a:p>
          <a:p>
            <a:pPr lvl="1"/>
            <a:r>
              <a:rPr lang="pt-BR" dirty="0"/>
              <a:t>tratado importado (AG018) e de serviço (AG024).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C72AFA-952B-D043-958C-02AD34ECF91F}"/>
              </a:ext>
            </a:extLst>
          </p:cNvPr>
          <p:cNvSpPr txBox="1">
            <a:spLocks/>
          </p:cNvSpPr>
          <p:nvPr/>
        </p:nvSpPr>
        <p:spPr>
          <a:xfrm>
            <a:off x="426368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Material e Métodos</a:t>
            </a:r>
          </a:p>
        </p:txBody>
      </p:sp>
    </p:spTree>
    <p:extLst>
      <p:ext uri="{BB962C8B-B14F-4D97-AF65-F5344CB8AC3E}">
        <p14:creationId xmlns:p14="http://schemas.microsoft.com/office/powerpoint/2010/main" val="2675954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1917</Words>
  <Application>Microsoft Macintosh PowerPoint</Application>
  <PresentationFormat>Apresentação na tela (4:3)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Tema do Office</vt:lpstr>
      <vt:lpstr>Avaliação das Perdas nos Sistemas de Abastecimento de Água do Estado de Goiás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e Discussão</vt:lpstr>
      <vt:lpstr>Apresentação do PowerPoint</vt:lpstr>
      <vt:lpstr>Resultados e Discussão</vt:lpstr>
      <vt:lpstr>Apresentação do PowerPoint</vt:lpstr>
      <vt:lpstr>Resultados e 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Usuário do Microsoft Office</cp:lastModifiedBy>
  <cp:revision>33</cp:revision>
  <dcterms:created xsi:type="dcterms:W3CDTF">2018-05-02T19:43:05Z</dcterms:created>
  <dcterms:modified xsi:type="dcterms:W3CDTF">2018-05-29T19:23:38Z</dcterms:modified>
</cp:coreProperties>
</file>