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6" r:id="rId2"/>
  </p:sldMasterIdLst>
  <p:notesMasterIdLst>
    <p:notesMasterId r:id="rId19"/>
  </p:notesMasterIdLst>
  <p:handoutMasterIdLst>
    <p:handoutMasterId r:id="rId20"/>
  </p:handoutMasterIdLst>
  <p:sldIdLst>
    <p:sldId id="861" r:id="rId3"/>
    <p:sldId id="826" r:id="rId4"/>
    <p:sldId id="914" r:id="rId5"/>
    <p:sldId id="872" r:id="rId6"/>
    <p:sldId id="886" r:id="rId7"/>
    <p:sldId id="905" r:id="rId8"/>
    <p:sldId id="906" r:id="rId9"/>
    <p:sldId id="884" r:id="rId10"/>
    <p:sldId id="887" r:id="rId11"/>
    <p:sldId id="888" r:id="rId12"/>
    <p:sldId id="892" r:id="rId13"/>
    <p:sldId id="894" r:id="rId14"/>
    <p:sldId id="897" r:id="rId15"/>
    <p:sldId id="881" r:id="rId16"/>
    <p:sldId id="909" r:id="rId17"/>
    <p:sldId id="916" r:id="rId18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A0A"/>
    <a:srgbClr val="FFCC66"/>
    <a:srgbClr val="7AB3A7"/>
    <a:srgbClr val="FB9A26"/>
    <a:srgbClr val="640808"/>
    <a:srgbClr val="00B7C5"/>
    <a:srgbClr val="CCAC7F"/>
    <a:srgbClr val="F3BF49"/>
    <a:srgbClr val="00B0F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8" autoAdjust="0"/>
    <p:restoredTop sz="86364" autoAdjust="0"/>
  </p:normalViewPr>
  <p:slideViewPr>
    <p:cSldViewPr snapToGrid="0">
      <p:cViewPr varScale="1">
        <p:scale>
          <a:sx n="95" d="100"/>
          <a:sy n="95" d="100"/>
        </p:scale>
        <p:origin x="1926" y="8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-818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‹nº›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15352"/>
            <a:ext cx="5029200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87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99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95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29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7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956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11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966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203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279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185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7244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506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13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419434" y="314102"/>
            <a:ext cx="118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de-DE" sz="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b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meio</a:t>
            </a:r>
            <a:r>
              <a:rPr lang="de-DE" sz="8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7" y="2282"/>
            <a:ext cx="1876423" cy="11659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10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9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10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10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24.05.2018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8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681A-AC70-496D-9965-AC3E89C559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  <p:pic>
        <p:nvPicPr>
          <p:cNvPr id="8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2" descr="[GIZ-ProESA] Barra de logos-01">
            <a:extLst>
              <a:ext uri="{FF2B5EF4-FFF2-40B4-BE49-F238E27FC236}">
                <a16:creationId xmlns:a16="http://schemas.microsoft.com/office/drawing/2014/main" id="{D571FD94-F96C-4211-95F4-09D6C2CC7D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8ECF4FF6-C257-45E4-9B3B-1E81AF7426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11" name="Picture 2" descr="[GIZ-ProESA] Barra de logos-01">
            <a:extLst>
              <a:ext uri="{FF2B5EF4-FFF2-40B4-BE49-F238E27FC236}">
                <a16:creationId xmlns:a16="http://schemas.microsoft.com/office/drawing/2014/main" id="{6645FE74-1F84-4987-A392-8AF0AD256E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468145" y="421824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77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646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299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1524"/>
            <a:ext cx="9144000" cy="1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  <p:pic>
        <p:nvPicPr>
          <p:cNvPr id="9" name="Grafik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7" y="2282"/>
            <a:ext cx="1876423" cy="1165933"/>
          </a:xfrm>
          <a:prstGeom prst="rect">
            <a:avLst/>
          </a:prstGeom>
        </p:spPr>
      </p:pic>
      <p:pic>
        <p:nvPicPr>
          <p:cNvPr id="7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5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86CC-1D20-4A45-A582-657DC8FBDEBD}" type="datetimeFigureOut">
              <a:rPr lang="x-none" smtClean="0"/>
              <a:t>24/05/2018</a:t>
            </a:fld>
            <a:endParaRPr lang="x-non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CDFF-62B6-47AD-A153-100CE9A39FE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87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15" name="Rechteck 1"/>
          <p:cNvSpPr/>
          <p:nvPr/>
        </p:nvSpPr>
        <p:spPr>
          <a:xfrm>
            <a:off x="450376" y="3373907"/>
            <a:ext cx="869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Cooperação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Alemã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para o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Desenvolvimento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Sustentável</a:t>
            </a:r>
            <a:endParaRPr lang="de-DE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1"/>
          <p:cNvSpPr/>
          <p:nvPr/>
        </p:nvSpPr>
        <p:spPr>
          <a:xfrm>
            <a:off x="223457" y="4221704"/>
            <a:ext cx="869589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Impactos da de Eficiência Energética – Análise a Nível Nacional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Jessica Rocha Gama – ProEESA</a:t>
            </a: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Fortaleza 28.05.2018 </a:t>
            </a: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/>
          <a:stretch/>
        </p:blipFill>
        <p:spPr>
          <a:xfrm>
            <a:off x="4257040" y="-489846"/>
            <a:ext cx="4886960" cy="20095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ângulo 8"/>
          <p:cNvSpPr/>
          <p:nvPr/>
        </p:nvSpPr>
        <p:spPr bwMode="auto">
          <a:xfrm>
            <a:off x="0" y="5883696"/>
            <a:ext cx="9144000" cy="974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695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3 tipos de medidas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157260" y="3802435"/>
            <a:ext cx="4352823" cy="8138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b="0" dirty="0"/>
              <a:t>Melhoria da eficiência energética dos equipamentos e infraestruturas </a:t>
            </a:r>
            <a:endParaRPr kumimoji="0" lang="pt-BR" sz="20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26" name="Conector reto 25"/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57260" y="5555690"/>
            <a:ext cx="4352823" cy="9592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b="0" dirty="0">
                <a:solidFill>
                  <a:schemeClr val="dk1"/>
                </a:solidFill>
              </a:rPr>
              <a:t>Uso racional da água pelo utilizador final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CF914C-ED81-43D6-8700-9A7BC812D8D9}"/>
              </a:ext>
            </a:extLst>
          </p:cNvPr>
          <p:cNvSpPr/>
          <p:nvPr/>
        </p:nvSpPr>
        <p:spPr bwMode="auto">
          <a:xfrm>
            <a:off x="47070" y="2202749"/>
            <a:ext cx="4352823" cy="8138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b="0" dirty="0"/>
              <a:t>Redução de perdas de água (prestador de serviço)</a:t>
            </a:r>
            <a:endParaRPr kumimoji="0" lang="pt-BR" sz="20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9558CA-4507-4230-9E3B-42CB0B658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06" y="1402126"/>
            <a:ext cx="2729518" cy="181486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43B59B-DFC4-44C7-8500-B39E57761EE2}"/>
              </a:ext>
            </a:extLst>
          </p:cNvPr>
          <p:cNvSpPr txBox="1"/>
          <p:nvPr/>
        </p:nvSpPr>
        <p:spPr>
          <a:xfrm rot="16200000">
            <a:off x="6075888" y="3590948"/>
            <a:ext cx="5947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0" dirty="0"/>
              <a:t>Fonte imagens: atribunamt.com.br, </a:t>
            </a:r>
            <a:r>
              <a:rPr lang="pt-BR" sz="1100" b="0" dirty="0" err="1"/>
              <a:t>linkedin</a:t>
            </a:r>
            <a:r>
              <a:rPr lang="pt-BR" sz="1100" b="0" dirty="0"/>
              <a:t> </a:t>
            </a:r>
            <a:r>
              <a:rPr lang="pt-BR" sz="1100" b="0" dirty="0" err="1"/>
              <a:t>Rialiti</a:t>
            </a:r>
            <a:r>
              <a:rPr lang="pt-BR" sz="1100" b="0" dirty="0"/>
              <a:t>,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F62704-E72E-4C7B-9805-6E9BBE28D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70" y="5177272"/>
            <a:ext cx="2356311" cy="14705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4A3F29-50E4-4DB6-989F-4253EA2A3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761" y="3216991"/>
            <a:ext cx="2351617" cy="188696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 bwMode="auto">
          <a:xfrm>
            <a:off x="3514263" y="5772427"/>
            <a:ext cx="4787286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(</a:t>
            </a:r>
            <a:r>
              <a:rPr lang="pt-BR" sz="4400" dirty="0" err="1">
                <a:solidFill>
                  <a:srgbClr val="C80A0A"/>
                </a:solidFill>
              </a:rPr>
              <a:t>l.hab.dia</a:t>
            </a:r>
            <a:r>
              <a:rPr lang="pt-BR" sz="4400" dirty="0">
                <a:solidFill>
                  <a:srgbClr val="C80A0A"/>
                </a:solidFill>
              </a:rPr>
              <a:t>)  </a:t>
            </a:r>
            <a:endParaRPr kumimoji="0" lang="pt-BR" sz="4000" b="0" i="0" u="none" strike="noStrike" normalizeH="0" baseline="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55D2C83-A509-4130-90C8-67DAB4D73C32}"/>
              </a:ext>
            </a:extLst>
          </p:cNvPr>
          <p:cNvSpPr/>
          <p:nvPr/>
        </p:nvSpPr>
        <p:spPr bwMode="auto">
          <a:xfrm>
            <a:off x="3604386" y="4091699"/>
            <a:ext cx="4787286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(kWh/m</a:t>
            </a:r>
            <a:r>
              <a:rPr lang="pt-BR" sz="4400" baseline="30000" dirty="0">
                <a:solidFill>
                  <a:srgbClr val="C80A0A"/>
                </a:solidFill>
              </a:rPr>
              <a:t>3</a:t>
            </a:r>
            <a:r>
              <a:rPr lang="pt-BR" sz="4000" dirty="0">
                <a:solidFill>
                  <a:srgbClr val="C80A0A"/>
                </a:solidFill>
              </a:rPr>
              <a:t>)</a:t>
            </a:r>
            <a:endParaRPr kumimoji="0" lang="pt-BR" sz="40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DF15E9C-C831-4467-851D-0646F54CA925}"/>
              </a:ext>
            </a:extLst>
          </p:cNvPr>
          <p:cNvSpPr/>
          <p:nvPr/>
        </p:nvSpPr>
        <p:spPr bwMode="auto">
          <a:xfrm>
            <a:off x="4510083" y="1904435"/>
            <a:ext cx="4787286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(%)</a:t>
            </a:r>
            <a:endParaRPr kumimoji="0" lang="pt-BR" sz="40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8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436903-A717-4E82-ACD1-E911B14E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0" y="1204160"/>
            <a:ext cx="8280000" cy="471287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551717B-306F-4E23-9DDB-6C6BB4040094}"/>
              </a:ext>
            </a:extLst>
          </p:cNvPr>
          <p:cNvSpPr/>
          <p:nvPr/>
        </p:nvSpPr>
        <p:spPr bwMode="auto">
          <a:xfrm>
            <a:off x="393784" y="1226385"/>
            <a:ext cx="8356431" cy="658976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Impact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das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ção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perdas de á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gua (%)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F1E533F-A837-4DDC-8F1E-EB263FA6BF26}"/>
              </a:ext>
            </a:extLst>
          </p:cNvPr>
          <p:cNvSpPr/>
          <p:nvPr/>
        </p:nvSpPr>
        <p:spPr bwMode="auto">
          <a:xfrm>
            <a:off x="372790" y="1994468"/>
            <a:ext cx="4368406" cy="76200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Objetivo:</a:t>
            </a:r>
          </a:p>
          <a:p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ir de 36 para 31%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Plansab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B7CB85-C752-4397-8B18-A62847E08D0B}"/>
              </a:ext>
            </a:extLst>
          </p:cNvPr>
          <p:cNvSpPr/>
          <p:nvPr/>
        </p:nvSpPr>
        <p:spPr bwMode="auto">
          <a:xfrm>
            <a:off x="152344" y="6064158"/>
            <a:ext cx="8839312" cy="658368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Potencial de redu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ção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existente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16%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até chegar a 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20% 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3A179F41-B14B-4AC8-8A17-0B622B6A7FB0}"/>
              </a:ext>
            </a:extLst>
          </p:cNvPr>
          <p:cNvSpPr txBox="1"/>
          <p:nvPr/>
        </p:nvSpPr>
        <p:spPr>
          <a:xfrm rot="949722">
            <a:off x="3773" y="4468059"/>
            <a:ext cx="2856447" cy="1215246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rgbClr val="C00000"/>
                </a:solidFill>
              </a:rPr>
              <a:t>Nota: Manter o nível de perdas é um esforço e investimentos do prestador de serviço</a:t>
            </a:r>
            <a:endParaRPr lang="x-none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3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EF0EDF2-8AA4-477E-806C-45080219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" y="1226385"/>
            <a:ext cx="8262803" cy="4680000"/>
          </a:xfrm>
          <a:prstGeom prst="rect">
            <a:avLst/>
          </a:prstGeom>
        </p:spPr>
      </p:pic>
      <p:sp>
        <p:nvSpPr>
          <p:cNvPr id="12" name="CaixaDeTexto 1"/>
          <p:cNvSpPr txBox="1"/>
          <p:nvPr/>
        </p:nvSpPr>
        <p:spPr>
          <a:xfrm rot="16200000">
            <a:off x="7551914" y="4132144"/>
            <a:ext cx="2807583" cy="3765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>
                <a:solidFill>
                  <a:schemeClr val="tx1"/>
                </a:solidFill>
              </a:rPr>
              <a:t>Fonte: SNIS e projeções próprias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513674-C657-4748-97C0-4030EBE58F2E}"/>
              </a:ext>
            </a:extLst>
          </p:cNvPr>
          <p:cNvSpPr/>
          <p:nvPr/>
        </p:nvSpPr>
        <p:spPr bwMode="auto">
          <a:xfrm>
            <a:off x="393784" y="1226385"/>
            <a:ext cx="8356431" cy="658976"/>
          </a:xfrm>
          <a:prstGeom prst="rect">
            <a:avLst/>
          </a:prstGeom>
          <a:solidFill>
            <a:srgbClr val="C80A0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Impact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da  Melhoria do IN058 (kWh/m³)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3006CA6-CC96-49D4-95C1-8B8F56E81982}"/>
              </a:ext>
            </a:extLst>
          </p:cNvPr>
          <p:cNvSpPr/>
          <p:nvPr/>
        </p:nvSpPr>
        <p:spPr bwMode="auto">
          <a:xfrm>
            <a:off x="376588" y="1982440"/>
            <a:ext cx="5323172" cy="762000"/>
          </a:xfrm>
          <a:prstGeom prst="rect">
            <a:avLst/>
          </a:prstGeom>
          <a:solidFill>
            <a:srgbClr val="C80A0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Objetivo:</a:t>
            </a:r>
          </a:p>
          <a:p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ção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0,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82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para 0,5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kWh/m</a:t>
            </a:r>
            <a:r>
              <a:rPr lang="x-none" sz="2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sz="2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(30%)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E59423-3FA5-49A4-A52B-9E111062B432}"/>
              </a:ext>
            </a:extLst>
          </p:cNvPr>
          <p:cNvSpPr/>
          <p:nvPr/>
        </p:nvSpPr>
        <p:spPr bwMode="auto">
          <a:xfrm>
            <a:off x="152344" y="6064158"/>
            <a:ext cx="8839312" cy="658368"/>
          </a:xfrm>
          <a:prstGeom prst="rect">
            <a:avLst/>
          </a:prstGeom>
          <a:solidFill>
            <a:srgbClr val="C80A0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Potencial de redu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ção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existente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54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335834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8B200A8-1C21-4579-8797-867F3DF4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8" y="1226385"/>
            <a:ext cx="8293015" cy="4680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 bwMode="auto">
          <a:xfrm>
            <a:off x="152344" y="6081527"/>
            <a:ext cx="8839312" cy="6583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Potencial de redu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ção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existente: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entre </a:t>
            </a:r>
            <a:r>
              <a:rPr lang="x-none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10%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x-none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20%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0466FEB-52AE-4495-B36E-FA13AC3DACA6}"/>
              </a:ext>
            </a:extLst>
          </p:cNvPr>
          <p:cNvSpPr/>
          <p:nvPr/>
        </p:nvSpPr>
        <p:spPr bwMode="auto">
          <a:xfrm>
            <a:off x="393784" y="1226385"/>
            <a:ext cx="8356431" cy="658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Impact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da Redução do Consumo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27274FB-91F4-4239-B473-14882B96AAC9}"/>
              </a:ext>
            </a:extLst>
          </p:cNvPr>
          <p:cNvSpPr/>
          <p:nvPr/>
        </p:nvSpPr>
        <p:spPr bwMode="auto">
          <a:xfrm>
            <a:off x="376588" y="1982440"/>
            <a:ext cx="5323172" cy="76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Objetivo:</a:t>
            </a:r>
          </a:p>
          <a:p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ção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198 para 178 l/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hab.dia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(10%)</a:t>
            </a:r>
          </a:p>
          <a:p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6843348-10C4-405A-A83C-614C1BF00FD2}"/>
              </a:ext>
            </a:extLst>
          </p:cNvPr>
          <p:cNvSpPr/>
          <p:nvPr/>
        </p:nvSpPr>
        <p:spPr bwMode="auto">
          <a:xfrm>
            <a:off x="152344" y="6064158"/>
            <a:ext cx="8839312" cy="6583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Potencial de redu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ção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existente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20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 </a:t>
            </a:r>
          </a:p>
        </p:txBody>
      </p:sp>
      <p:sp>
        <p:nvSpPr>
          <p:cNvPr id="19" name="CaixaDeTexto 1">
            <a:extLst>
              <a:ext uri="{FF2B5EF4-FFF2-40B4-BE49-F238E27FC236}">
                <a16:creationId xmlns:a16="http://schemas.microsoft.com/office/drawing/2014/main" id="{0AD45E63-AECF-4383-90F4-F5343FDB5D8F}"/>
              </a:ext>
            </a:extLst>
          </p:cNvPr>
          <p:cNvSpPr txBox="1"/>
          <p:nvPr/>
        </p:nvSpPr>
        <p:spPr>
          <a:xfrm rot="16200000">
            <a:off x="7551914" y="4132144"/>
            <a:ext cx="2807583" cy="3765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>
                <a:solidFill>
                  <a:schemeClr val="tx1"/>
                </a:solidFill>
              </a:rPr>
              <a:t>Fonte: SNIS e projeções próprias </a:t>
            </a:r>
          </a:p>
        </p:txBody>
      </p:sp>
    </p:spTree>
    <p:extLst>
      <p:ext uri="{BB962C8B-B14F-4D97-AF65-F5344CB8AC3E}">
        <p14:creationId xmlns:p14="http://schemas.microsoft.com/office/powerpoint/2010/main" val="168300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/>
          <p:nvPr/>
        </p:nvSpPr>
        <p:spPr>
          <a:xfrm>
            <a:off x="900845" y="6377605"/>
            <a:ext cx="2807583" cy="3765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>
                <a:solidFill>
                  <a:schemeClr val="tx1"/>
                </a:solidFill>
              </a:rPr>
              <a:t>Fonte: SNIS e projeções próprias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0640E7-A224-4D69-9E50-18C084C8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06" y="1885899"/>
            <a:ext cx="8477587" cy="4680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BB5933C-35C0-489A-A1FA-10943569AF7F}"/>
              </a:ext>
            </a:extLst>
          </p:cNvPr>
          <p:cNvSpPr/>
          <p:nvPr/>
        </p:nvSpPr>
        <p:spPr bwMode="auto">
          <a:xfrm>
            <a:off x="433778" y="1145920"/>
            <a:ext cx="8477588" cy="570702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Conjunto das medidas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perdas, - eficiência e -consumo</a:t>
            </a:r>
            <a:endParaRPr lang="x-none" sz="20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C19AD5-6260-4D9F-9BFC-1FEAEA2F58AA}"/>
              </a:ext>
            </a:extLst>
          </p:cNvPr>
          <p:cNvSpPr txBox="1"/>
          <p:nvPr/>
        </p:nvSpPr>
        <p:spPr>
          <a:xfrm>
            <a:off x="5697417" y="4900245"/>
            <a:ext cx="2625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Meta: CND 6TWh</a:t>
            </a:r>
          </a:p>
        </p:txBody>
      </p:sp>
    </p:spTree>
    <p:extLst>
      <p:ext uri="{BB962C8B-B14F-4D97-AF65-F5344CB8AC3E}">
        <p14:creationId xmlns:p14="http://schemas.microsoft.com/office/powerpoint/2010/main" val="2297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igura cidade sustentÃ¡vel">
            <a:extLst>
              <a:ext uri="{FF2B5EF4-FFF2-40B4-BE49-F238E27FC236}">
                <a16:creationId xmlns:a16="http://schemas.microsoft.com/office/drawing/2014/main" id="{8E5FB548-8E7B-46BD-B18F-4B15C487A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7" b="4344"/>
          <a:stretch/>
        </p:blipFill>
        <p:spPr bwMode="auto">
          <a:xfrm>
            <a:off x="-63490" y="3931956"/>
            <a:ext cx="89825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BA94032-5AF2-471C-ACBA-6F911101D69D}"/>
              </a:ext>
            </a:extLst>
          </p:cNvPr>
          <p:cNvSpPr txBox="1"/>
          <p:nvPr/>
        </p:nvSpPr>
        <p:spPr>
          <a:xfrm rot="16200000">
            <a:off x="6075888" y="3590948"/>
            <a:ext cx="5947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0" dirty="0"/>
              <a:t>Fonte imagens: Caloryfrio.com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80001-A30B-4BBA-9BF5-AF4449E5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8244"/>
            <a:ext cx="8399396" cy="2895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É possível convergir com a Contribuição Nacional Determinada do Brasil no setor água ;</a:t>
            </a:r>
          </a:p>
          <a:p>
            <a:r>
              <a:rPr lang="pt-BR" dirty="0">
                <a:solidFill>
                  <a:schemeClr val="tx1"/>
                </a:solidFill>
              </a:rPr>
              <a:t>É possível aumentar a eficiência energética no setor de abastecimento nas 3 vertentes;</a:t>
            </a:r>
          </a:p>
          <a:p>
            <a:r>
              <a:rPr lang="pt-BR" dirty="0">
                <a:solidFill>
                  <a:schemeClr val="tx1"/>
                </a:solidFill>
              </a:rPr>
              <a:t>Existem recursos disponíveis (resultantes da EE e do PEE) ;</a:t>
            </a:r>
          </a:p>
          <a:p>
            <a:r>
              <a:rPr lang="pt-BR" dirty="0">
                <a:solidFill>
                  <a:schemeClr val="tx1"/>
                </a:solidFill>
              </a:rPr>
              <a:t>Existem bons exemplos;</a:t>
            </a:r>
          </a:p>
          <a:p>
            <a:r>
              <a:rPr lang="pt-BR" dirty="0">
                <a:solidFill>
                  <a:schemeClr val="tx1"/>
                </a:solidFill>
              </a:rPr>
              <a:t>A eficiência energética libera recursos para a universalização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303786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68" t="29059" r="12015" b="29474"/>
          <a:stretch/>
        </p:blipFill>
        <p:spPr>
          <a:xfrm>
            <a:off x="5671127" y="5455396"/>
            <a:ext cx="3297960" cy="13130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457DD29-2A82-4110-A226-FE823172FE66}"/>
              </a:ext>
            </a:extLst>
          </p:cNvPr>
          <p:cNvSpPr/>
          <p:nvPr/>
        </p:nvSpPr>
        <p:spPr bwMode="auto">
          <a:xfrm>
            <a:off x="0" y="0"/>
            <a:ext cx="9144000" cy="1225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Rechteck 1"/>
          <p:cNvSpPr/>
          <p:nvPr/>
        </p:nvSpPr>
        <p:spPr>
          <a:xfrm>
            <a:off x="224052" y="2726152"/>
            <a:ext cx="86958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C80F0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Obrigada!</a:t>
            </a:r>
          </a:p>
          <a:p>
            <a:endParaRPr lang="es-ES" sz="2000" dirty="0">
              <a:solidFill>
                <a:srgbClr val="C80F0F"/>
              </a:solidFill>
              <a:latin typeface="Arial" panose="020B0604020202020204" pitchFamily="34" charset="0"/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tx1"/>
                </a:solidFill>
              </a:rPr>
              <a:t>Jessica Rocha Gama </a:t>
            </a:r>
          </a:p>
          <a:p>
            <a:r>
              <a:rPr lang="pt-BR" sz="1500" b="0" dirty="0">
                <a:solidFill>
                  <a:schemeClr val="tx1"/>
                </a:solidFill>
              </a:rPr>
              <a:t>Assessora técnica do </a:t>
            </a:r>
            <a:r>
              <a:rPr lang="pt-BR" sz="1500" b="0" dirty="0" err="1">
                <a:solidFill>
                  <a:schemeClr val="tx1"/>
                </a:solidFill>
              </a:rPr>
              <a:t>ProEESA</a:t>
            </a:r>
            <a:endParaRPr lang="pt-BR" sz="1500" b="0" dirty="0">
              <a:solidFill>
                <a:schemeClr val="tx1"/>
              </a:solidFill>
            </a:endParaRPr>
          </a:p>
          <a:p>
            <a:r>
              <a:rPr lang="pt-BR" sz="1500" b="0" dirty="0">
                <a:solidFill>
                  <a:schemeClr val="tx1"/>
                </a:solidFill>
              </a:rPr>
              <a:t>gama@akut-umwelt.de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EA2403-DC53-4B2B-810F-DCE06ED7CE76}"/>
              </a:ext>
            </a:extLst>
          </p:cNvPr>
          <p:cNvSpPr/>
          <p:nvPr/>
        </p:nvSpPr>
        <p:spPr>
          <a:xfrm rot="10800000">
            <a:off x="6019800" y="0"/>
            <a:ext cx="3124200" cy="518858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8002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DC Brasil 2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5" y="1044575"/>
            <a:ext cx="7446235" cy="51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6977A1-DA83-4212-9502-D5C89AF1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BEA4AF-26F7-42B2-B5FA-F4E4EA15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155" y="5872499"/>
            <a:ext cx="7298985" cy="429398"/>
          </a:xfrm>
        </p:spPr>
        <p:txBody>
          <a:bodyPr/>
          <a:lstStyle/>
          <a:p>
            <a:pPr>
              <a:defRPr/>
            </a:pPr>
            <a:r>
              <a:rPr lang="es-ES" sz="1200" b="0" dirty="0">
                <a:solidFill>
                  <a:schemeClr val="tx1"/>
                </a:solidFill>
              </a:rPr>
              <a:t>https://www12.senado.leg.br/noticias/materias/2018/05/03/brasil-precisa-de-metas-ambiciosas-de-eficiencia-energetica-dizem-participantes-de-audiencia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38DFF4-DB14-4157-B860-B9353B90A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9" t="4482" r="16071" b="2493"/>
          <a:stretch/>
        </p:blipFill>
        <p:spPr>
          <a:xfrm>
            <a:off x="1370413" y="1091701"/>
            <a:ext cx="6403173" cy="47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779" y="5615062"/>
            <a:ext cx="9093819" cy="3711943"/>
          </a:xfrm>
        </p:spPr>
        <p:txBody>
          <a:bodyPr>
            <a:noAutofit/>
          </a:bodyPr>
          <a:lstStyle/>
          <a:p>
            <a:pPr lvl="0"/>
            <a:br>
              <a:rPr lang="pt-BR" sz="1100" dirty="0"/>
            </a:br>
            <a:br>
              <a:rPr lang="pt-BR" sz="1100" dirty="0"/>
            </a:br>
            <a:r>
              <a:rPr lang="pt-BR" sz="1600" dirty="0"/>
              <a:t> </a:t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68465" y="1107978"/>
            <a:ext cx="10127109" cy="752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Modelo da </a:t>
            </a:r>
            <a:r>
              <a:rPr lang="es-MX" altLang="de-DE" b="1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Linha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Base – Consumo de </a:t>
            </a:r>
            <a:r>
              <a:rPr lang="es-MX" altLang="de-DE" b="1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energia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es-MX" altLang="de-DE" kern="0"/>
          </a:p>
        </p:txBody>
      </p:sp>
      <p:sp>
        <p:nvSpPr>
          <p:cNvPr id="16" name="CaixaDeTexto 1"/>
          <p:cNvSpPr txBox="1"/>
          <p:nvPr/>
        </p:nvSpPr>
        <p:spPr>
          <a:xfrm>
            <a:off x="729669" y="6339402"/>
            <a:ext cx="3141096" cy="3765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200" b="1" dirty="0">
                <a:solidFill>
                  <a:schemeClr val="tx1"/>
                </a:solidFill>
              </a:rPr>
              <a:t>F</a:t>
            </a:r>
            <a:r>
              <a:rPr lang="pt-BR" sz="1200" b="1" dirty="0">
                <a:solidFill>
                  <a:schemeClr val="tx1"/>
                </a:solidFill>
              </a:rPr>
              <a:t>o</a:t>
            </a:r>
            <a:r>
              <a:rPr lang="x-none" sz="1200" b="1" dirty="0">
                <a:solidFill>
                  <a:schemeClr val="tx1"/>
                </a:solidFill>
              </a:rPr>
              <a:t>nte:</a:t>
            </a:r>
            <a:r>
              <a:rPr lang="pt-BR" sz="1200" b="1" dirty="0">
                <a:solidFill>
                  <a:schemeClr val="tx1"/>
                </a:solidFill>
              </a:rPr>
              <a:t> </a:t>
            </a:r>
            <a:r>
              <a:rPr lang="x-none" sz="1200" b="1" dirty="0">
                <a:solidFill>
                  <a:schemeClr val="tx1"/>
                </a:solidFill>
              </a:rPr>
              <a:t>SNIS </a:t>
            </a:r>
            <a:r>
              <a:rPr lang="pt-BR" sz="1200" b="1" dirty="0">
                <a:solidFill>
                  <a:schemeClr val="tx1"/>
                </a:solidFill>
              </a:rPr>
              <a:t>e projeções </a:t>
            </a:r>
            <a:r>
              <a:rPr lang="x-none" sz="1200" b="1" dirty="0">
                <a:solidFill>
                  <a:schemeClr val="tx1"/>
                </a:solidFill>
              </a:rPr>
              <a:t>pr</a:t>
            </a:r>
            <a:r>
              <a:rPr lang="pt-BR" sz="1200" b="1" dirty="0">
                <a:solidFill>
                  <a:schemeClr val="tx1"/>
                </a:solidFill>
              </a:rPr>
              <a:t>ó</a:t>
            </a:r>
            <a:r>
              <a:rPr lang="x-none" sz="1200" b="1" dirty="0">
                <a:solidFill>
                  <a:schemeClr val="tx1"/>
                </a:solidFill>
              </a:rPr>
              <a:t>pias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29947C-FA8D-4B8B-8A68-FE9949C0F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88"/>
          <a:stretch/>
        </p:blipFill>
        <p:spPr>
          <a:xfrm>
            <a:off x="122280" y="1898395"/>
            <a:ext cx="8893732" cy="44410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A6DC410-08BA-4353-B906-15F90D58604D}"/>
              </a:ext>
            </a:extLst>
          </p:cNvPr>
          <p:cNvSpPr txBox="1"/>
          <p:nvPr/>
        </p:nvSpPr>
        <p:spPr>
          <a:xfrm>
            <a:off x="6645835" y="4118898"/>
            <a:ext cx="2625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CND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6D7BCA3-413C-4FA0-8E5F-87E83498AB3B}"/>
              </a:ext>
            </a:extLst>
          </p:cNvPr>
          <p:cNvSpPr/>
          <p:nvPr/>
        </p:nvSpPr>
        <p:spPr bwMode="auto">
          <a:xfrm>
            <a:off x="433778" y="1145920"/>
            <a:ext cx="8477588" cy="570702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base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Consumo de energia (Abastecimento de Água) </a:t>
            </a:r>
            <a:endParaRPr lang="x-none" sz="20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7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CA742978-3F89-48B7-9071-0FB9403956C2}"/>
              </a:ext>
            </a:extLst>
          </p:cNvPr>
          <p:cNvGrpSpPr/>
          <p:nvPr/>
        </p:nvGrpSpPr>
        <p:grpSpPr>
          <a:xfrm>
            <a:off x="3884024" y="2250646"/>
            <a:ext cx="4021895" cy="2531362"/>
            <a:chOff x="3884024" y="2250646"/>
            <a:chExt cx="4021895" cy="253136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DF1D149-DACA-4793-A982-677CA5782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397" t="37217" r="28381" b="20455"/>
            <a:stretch/>
          </p:blipFill>
          <p:spPr>
            <a:xfrm>
              <a:off x="3884024" y="2250646"/>
              <a:ext cx="2386146" cy="2531362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9D8AF05-845A-497D-BEF2-2609FD1FC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0170" y="2423600"/>
              <a:ext cx="1635749" cy="1326993"/>
            </a:xfrm>
            <a:prstGeom prst="rect">
              <a:avLst/>
            </a:prstGeom>
          </p:spPr>
        </p:pic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86178-97BE-4666-8CEB-ED61F6E1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19" y="2886382"/>
            <a:ext cx="3420081" cy="1079847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Aumento da população brasileira – 204 - 225milhões (projeções do IBGE, 2013)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C1D3D80-F57C-4CE5-945F-A6D26732BC3C}"/>
              </a:ext>
            </a:extLst>
          </p:cNvPr>
          <p:cNvSpPr/>
          <p:nvPr/>
        </p:nvSpPr>
        <p:spPr bwMode="auto">
          <a:xfrm>
            <a:off x="433778" y="1145920"/>
            <a:ext cx="8477588" cy="570702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base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5  Premissas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x-none" sz="20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EB7F5C4-5CC5-4C8A-938B-5B63BBA71BCB}"/>
              </a:ext>
            </a:extLst>
          </p:cNvPr>
          <p:cNvSpPr txBox="1">
            <a:spLocks/>
          </p:cNvSpPr>
          <p:nvPr/>
        </p:nvSpPr>
        <p:spPr bwMode="auto">
          <a:xfrm>
            <a:off x="855886" y="4568111"/>
            <a:ext cx="4149257" cy="218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endParaRPr lang="pt-BR" b="0" kern="0" dirty="0"/>
          </a:p>
          <a:p>
            <a:pPr marL="0" indent="0">
              <a:buNone/>
            </a:pPr>
            <a:r>
              <a:rPr lang="pt-BR" b="0" kern="0" dirty="0"/>
              <a:t>Taxas de atendimento de serviço de abastecimento de água (80%) conforme metas do PLANSAB em 2033  - 99% de </a:t>
            </a:r>
          </a:p>
          <a:p>
            <a:pPr marL="0" indent="0">
              <a:buNone/>
            </a:pPr>
            <a:r>
              <a:rPr lang="pt-BR" b="0" kern="0" dirty="0"/>
              <a:t>(população urbana e rural)</a:t>
            </a:r>
          </a:p>
          <a:p>
            <a:endParaRPr lang="pt-BR" b="0" kern="0" dirty="0"/>
          </a:p>
          <a:p>
            <a:endParaRPr lang="pt-BR" b="0" kern="0" dirty="0"/>
          </a:p>
          <a:p>
            <a:endParaRPr lang="pt-BR" b="0" kern="0" dirty="0"/>
          </a:p>
          <a:p>
            <a:endParaRPr lang="pt-BR" b="0" kern="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6B335BA-52EF-444E-BDD8-50B7C00E0A9A}"/>
              </a:ext>
            </a:extLst>
          </p:cNvPr>
          <p:cNvGrpSpPr/>
          <p:nvPr/>
        </p:nvGrpSpPr>
        <p:grpSpPr>
          <a:xfrm>
            <a:off x="5151911" y="4284617"/>
            <a:ext cx="3759455" cy="2469329"/>
            <a:chOff x="5151911" y="4284617"/>
            <a:chExt cx="3759455" cy="2469329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F33EF4B-3946-430E-971F-43595A9C0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905" t="30444" r="74667" b="16730"/>
            <a:stretch/>
          </p:blipFill>
          <p:spPr>
            <a:xfrm>
              <a:off x="6679473" y="4284617"/>
              <a:ext cx="2231893" cy="246932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093CEF7-F89C-420C-9EE5-3AC0AEB78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1911" y="4862592"/>
              <a:ext cx="1327265" cy="1891354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184AE2B-0855-418E-86F5-39A43B3F34FE}"/>
              </a:ext>
            </a:extLst>
          </p:cNvPr>
          <p:cNvSpPr txBox="1"/>
          <p:nvPr/>
        </p:nvSpPr>
        <p:spPr>
          <a:xfrm rot="16200000">
            <a:off x="6075888" y="3590948"/>
            <a:ext cx="5947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0" dirty="0"/>
              <a:t>Fonte imagens: Brasil Escola – </a:t>
            </a:r>
            <a:r>
              <a:rPr lang="pt-BR" sz="1100" b="0" dirty="0" err="1"/>
              <a:t>Uol</a:t>
            </a:r>
            <a:r>
              <a:rPr lang="pt-BR" sz="1100" b="0" dirty="0"/>
              <a:t>, IBGE, PLANSAB, Diagnóstico SNIS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9E26A3A-3959-46E8-BE81-8A840C463B9A}"/>
              </a:ext>
            </a:extLst>
          </p:cNvPr>
          <p:cNvSpPr/>
          <p:nvPr/>
        </p:nvSpPr>
        <p:spPr bwMode="auto">
          <a:xfrm>
            <a:off x="42172" y="2632411"/>
            <a:ext cx="6418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1</a:t>
            </a:r>
            <a:endParaRPr kumimoji="0" lang="pt-BR" sz="40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EA1642A-22EE-4991-982D-E3F31614439B}"/>
              </a:ext>
            </a:extLst>
          </p:cNvPr>
          <p:cNvSpPr/>
          <p:nvPr/>
        </p:nvSpPr>
        <p:spPr bwMode="auto">
          <a:xfrm>
            <a:off x="42172" y="4722696"/>
            <a:ext cx="6418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2</a:t>
            </a:r>
            <a:endParaRPr kumimoji="0" lang="pt-BR" sz="40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DD2A04D-E053-4606-A94C-CB6998106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0" t="36878" r="20190" b="18084"/>
          <a:stretch/>
        </p:blipFill>
        <p:spPr>
          <a:xfrm>
            <a:off x="5237828" y="2778033"/>
            <a:ext cx="3222172" cy="145764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0A8C204-F564-44A9-A910-97785B67DD2D}"/>
              </a:ext>
            </a:extLst>
          </p:cNvPr>
          <p:cNvSpPr txBox="1"/>
          <p:nvPr/>
        </p:nvSpPr>
        <p:spPr>
          <a:xfrm rot="16200000">
            <a:off x="6075888" y="3590948"/>
            <a:ext cx="5947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0" dirty="0"/>
              <a:t>Fonte imagens: SAE </a:t>
            </a:r>
            <a:r>
              <a:rPr lang="pt-BR" sz="1100" b="0" dirty="0" err="1"/>
              <a:t>Araracrzuz</a:t>
            </a:r>
            <a:r>
              <a:rPr lang="pt-BR" sz="1100" b="0" dirty="0"/>
              <a:t>, consulta 12.09.2017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7CBE8F6-1B05-41AF-AA6C-19D81C24950C}"/>
              </a:ext>
            </a:extLst>
          </p:cNvPr>
          <p:cNvSpPr txBox="1">
            <a:spLocks/>
          </p:cNvSpPr>
          <p:nvPr/>
        </p:nvSpPr>
        <p:spPr bwMode="auto">
          <a:xfrm>
            <a:off x="1176808" y="5105547"/>
            <a:ext cx="3691642" cy="140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b="0" kern="0" dirty="0"/>
              <a:t>Aumento do consumo específico de energia elétrica 0,05% ao ano (kWh/m³)</a:t>
            </a:r>
          </a:p>
          <a:p>
            <a:pPr marL="0" indent="0">
              <a:buNone/>
            </a:pPr>
            <a:r>
              <a:rPr lang="pt-BR" b="0" kern="0" dirty="0"/>
              <a:t>      (IN058)</a:t>
            </a:r>
          </a:p>
          <a:p>
            <a:endParaRPr lang="pt-BR" b="0" kern="0" dirty="0"/>
          </a:p>
          <a:p>
            <a:endParaRPr lang="pt-BR" b="0" kern="0" dirty="0"/>
          </a:p>
          <a:p>
            <a:endParaRPr lang="pt-BR" b="0" kern="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8977C66-A8A8-4645-8674-A5E76D3FA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0" y="4549173"/>
            <a:ext cx="1727420" cy="1727420"/>
          </a:xfrm>
          <a:prstGeom prst="rect">
            <a:avLst/>
          </a:prstGeom>
          <a:solidFill>
            <a:srgbClr val="640808"/>
          </a:solidFill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CF61788-CE32-401D-B4B9-83ACE9375EFE}"/>
              </a:ext>
            </a:extLst>
          </p:cNvPr>
          <p:cNvSpPr txBox="1">
            <a:spLocks/>
          </p:cNvSpPr>
          <p:nvPr/>
        </p:nvSpPr>
        <p:spPr bwMode="auto">
          <a:xfrm>
            <a:off x="1433722" y="2949148"/>
            <a:ext cx="3434727" cy="169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b="0" kern="0" dirty="0"/>
              <a:t>Aumento do consumo médio per capita: 1,2% ao ano (l/</a:t>
            </a:r>
            <a:r>
              <a:rPr lang="pt-BR" b="0" kern="0" dirty="0" err="1"/>
              <a:t>hab.dia</a:t>
            </a:r>
            <a:r>
              <a:rPr lang="pt-BR" b="0" kern="0" dirty="0"/>
              <a:t>)</a:t>
            </a:r>
          </a:p>
          <a:p>
            <a:pPr marL="0" indent="0">
              <a:buNone/>
            </a:pPr>
            <a:r>
              <a:rPr lang="pt-BR" b="0" kern="0" dirty="0"/>
              <a:t>      (IN022)</a:t>
            </a:r>
          </a:p>
          <a:p>
            <a:endParaRPr lang="pt-BR" b="0" kern="0" dirty="0"/>
          </a:p>
          <a:p>
            <a:endParaRPr lang="pt-BR" b="0" kern="0" dirty="0"/>
          </a:p>
          <a:p>
            <a:endParaRPr lang="pt-BR" b="0" kern="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9242BD5-2ED0-4760-A04B-EEABCE31E089}"/>
              </a:ext>
            </a:extLst>
          </p:cNvPr>
          <p:cNvSpPr/>
          <p:nvPr/>
        </p:nvSpPr>
        <p:spPr bwMode="auto">
          <a:xfrm>
            <a:off x="112864" y="2958702"/>
            <a:ext cx="6418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3</a:t>
            </a:r>
            <a:endParaRPr kumimoji="0" lang="pt-BR" sz="40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87ED019-E9BE-4E9F-8E59-897B798F4B6D}"/>
              </a:ext>
            </a:extLst>
          </p:cNvPr>
          <p:cNvSpPr/>
          <p:nvPr/>
        </p:nvSpPr>
        <p:spPr bwMode="auto">
          <a:xfrm>
            <a:off x="114399" y="4901849"/>
            <a:ext cx="6418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4</a:t>
            </a:r>
            <a:endParaRPr kumimoji="0" lang="pt-BR" sz="40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FDC19B3-9F5F-469A-BFA4-9CC5312050EE}"/>
              </a:ext>
            </a:extLst>
          </p:cNvPr>
          <p:cNvSpPr/>
          <p:nvPr/>
        </p:nvSpPr>
        <p:spPr bwMode="auto">
          <a:xfrm>
            <a:off x="433778" y="1145920"/>
            <a:ext cx="8477588" cy="570702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base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5  Premissas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x-none" sz="20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52CB85B-8B97-4C85-ADAB-5DCC4A127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84" y="2540213"/>
            <a:ext cx="5174941" cy="2985543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0496CDE-9664-4D19-9885-F720B010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0" y="2762470"/>
            <a:ext cx="3295144" cy="1637195"/>
          </a:xfrm>
        </p:spPr>
        <p:txBody>
          <a:bodyPr/>
          <a:lstStyle/>
          <a:p>
            <a:endParaRPr lang="pt-BR" dirty="0"/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pt-BR" dirty="0"/>
              <a:t>Natural envelhecimento e degradação da rede de distribuição, </a:t>
            </a:r>
          </a:p>
          <a:p>
            <a:pPr marL="0" lvl="0" indent="0">
              <a:spcBef>
                <a:spcPct val="30000"/>
              </a:spcBef>
              <a:buNone/>
              <a:defRPr/>
            </a:pPr>
            <a:r>
              <a:rPr lang="pt-BR" dirty="0"/>
              <a:t>conduzindo a um aumento        de perdas de água de </a:t>
            </a:r>
            <a:r>
              <a:rPr lang="pt-BR" sz="2400" b="1" dirty="0"/>
              <a:t>0,3% ao ano</a:t>
            </a:r>
            <a:endParaRPr lang="pt-BR" b="1" dirty="0"/>
          </a:p>
          <a:p>
            <a:pPr lvl="0">
              <a:spcBef>
                <a:spcPct val="30000"/>
              </a:spcBef>
              <a:defRPr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A0B4FA-5460-4FF6-A147-1DDE2977CC48}"/>
              </a:ext>
            </a:extLst>
          </p:cNvPr>
          <p:cNvSpPr/>
          <p:nvPr/>
        </p:nvSpPr>
        <p:spPr bwMode="auto">
          <a:xfrm>
            <a:off x="155440" y="2219683"/>
            <a:ext cx="6418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5</a:t>
            </a:r>
            <a:endParaRPr kumimoji="0" lang="pt-BR" sz="40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29621CE-2BB4-48AF-9E00-DBDC8DBEDE2E}"/>
              </a:ext>
            </a:extLst>
          </p:cNvPr>
          <p:cNvSpPr/>
          <p:nvPr/>
        </p:nvSpPr>
        <p:spPr bwMode="auto">
          <a:xfrm>
            <a:off x="433778" y="1145920"/>
            <a:ext cx="8477588" cy="570702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base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5  Premissas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x-none" sz="20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1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F343E5-C074-4748-ABF4-4B72B30D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9" y="1944161"/>
            <a:ext cx="8289406" cy="4680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932DA14-5E4A-4074-A9F8-CCB24A5A5852}"/>
              </a:ext>
            </a:extLst>
          </p:cNvPr>
          <p:cNvSpPr/>
          <p:nvPr/>
        </p:nvSpPr>
        <p:spPr bwMode="auto">
          <a:xfrm>
            <a:off x="433778" y="1145920"/>
            <a:ext cx="8477588" cy="570702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base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Consumo de Energia (Abastecimento de Água)</a:t>
            </a:r>
            <a:endParaRPr lang="x-none" sz="20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9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79A9D94-CD06-4C45-8870-1A0665C2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8395"/>
            <a:ext cx="8253021" cy="468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779" y="5615062"/>
            <a:ext cx="9093819" cy="3711943"/>
          </a:xfrm>
        </p:spPr>
        <p:txBody>
          <a:bodyPr>
            <a:noAutofit/>
          </a:bodyPr>
          <a:lstStyle/>
          <a:p>
            <a:pPr lvl="0"/>
            <a:br>
              <a:rPr lang="pt-BR" sz="1100" dirty="0"/>
            </a:br>
            <a:br>
              <a:rPr lang="pt-BR" sz="1100" dirty="0"/>
            </a:br>
            <a:r>
              <a:rPr lang="pt-BR" sz="1600" dirty="0"/>
              <a:t> </a:t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368465" y="1107978"/>
            <a:ext cx="10127109" cy="752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Modelo da </a:t>
            </a:r>
            <a:r>
              <a:rPr lang="es-MX" altLang="de-DE" b="1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Linha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Base – Consumo de </a:t>
            </a:r>
            <a:r>
              <a:rPr lang="es-MX" altLang="de-DE" b="1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energia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es-MX" altLang="de-DE" kern="0"/>
          </a:p>
        </p:txBody>
      </p:sp>
      <p:sp>
        <p:nvSpPr>
          <p:cNvPr id="16" name="CaixaDeTexto 1"/>
          <p:cNvSpPr txBox="1"/>
          <p:nvPr/>
        </p:nvSpPr>
        <p:spPr>
          <a:xfrm>
            <a:off x="729669" y="6339402"/>
            <a:ext cx="3141096" cy="3765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200" b="1" dirty="0">
                <a:solidFill>
                  <a:schemeClr val="tx1"/>
                </a:solidFill>
              </a:rPr>
              <a:t>F</a:t>
            </a:r>
            <a:r>
              <a:rPr lang="pt-BR" sz="1200" b="1" dirty="0">
                <a:solidFill>
                  <a:schemeClr val="tx1"/>
                </a:solidFill>
              </a:rPr>
              <a:t>o</a:t>
            </a:r>
            <a:r>
              <a:rPr lang="x-none" sz="1200" b="1" dirty="0">
                <a:solidFill>
                  <a:schemeClr val="tx1"/>
                </a:solidFill>
              </a:rPr>
              <a:t>nte:</a:t>
            </a:r>
            <a:r>
              <a:rPr lang="pt-BR" sz="1200" b="1" dirty="0">
                <a:solidFill>
                  <a:schemeClr val="tx1"/>
                </a:solidFill>
              </a:rPr>
              <a:t> </a:t>
            </a:r>
            <a:r>
              <a:rPr lang="x-none" sz="1200" b="1" dirty="0">
                <a:solidFill>
                  <a:schemeClr val="tx1"/>
                </a:solidFill>
              </a:rPr>
              <a:t>SNIS </a:t>
            </a:r>
            <a:r>
              <a:rPr lang="pt-BR" sz="1200" b="1" dirty="0">
                <a:solidFill>
                  <a:schemeClr val="tx1"/>
                </a:solidFill>
              </a:rPr>
              <a:t>e projeções </a:t>
            </a:r>
            <a:r>
              <a:rPr lang="x-none" sz="1200" b="1" dirty="0">
                <a:solidFill>
                  <a:schemeClr val="tx1"/>
                </a:solidFill>
              </a:rPr>
              <a:t>pr</a:t>
            </a:r>
            <a:r>
              <a:rPr lang="pt-BR" sz="1200" b="1" dirty="0">
                <a:solidFill>
                  <a:schemeClr val="tx1"/>
                </a:solidFill>
              </a:rPr>
              <a:t>ó</a:t>
            </a:r>
            <a:r>
              <a:rPr lang="x-none" sz="1200" b="1" dirty="0">
                <a:solidFill>
                  <a:schemeClr val="tx1"/>
                </a:solidFill>
              </a:rPr>
              <a:t>pias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BCB732C4-9B09-4632-BD60-552E05CDB3EB}"/>
              </a:ext>
            </a:extLst>
          </p:cNvPr>
          <p:cNvSpPr/>
          <p:nvPr/>
        </p:nvSpPr>
        <p:spPr bwMode="auto">
          <a:xfrm>
            <a:off x="6781513" y="3916679"/>
            <a:ext cx="289848" cy="102164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B3C056-4A63-4B3A-91A1-55BEEAA22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000" y1="63111" x2="24889" y2="63111"/>
                        <a14:foregroundMark x1="32000" y1="67556" x2="32000" y2="64000"/>
                        <a14:foregroundMark x1="43111" y1="46222" x2="43111" y2="46222"/>
                        <a14:foregroundMark x1="43111" y1="44889" x2="52889" y2="22667"/>
                        <a14:foregroundMark x1="52889" y1="22667" x2="41333" y2="20000"/>
                        <a14:foregroundMark x1="53778" y1="31111" x2="59556" y2="54667"/>
                        <a14:foregroundMark x1="59556" y1="54667" x2="56444" y2="78667"/>
                        <a14:foregroundMark x1="56444" y1="78667" x2="59556" y2="69778"/>
                        <a14:foregroundMark x1="64444" y1="86667" x2="60000" y2="64000"/>
                        <a14:foregroundMark x1="60000" y1="64000" x2="59556" y2="6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7948" y="4059626"/>
            <a:ext cx="2143125" cy="214312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9A3B01D-CEC7-4635-9755-C7C6F75DBF1A}"/>
              </a:ext>
            </a:extLst>
          </p:cNvPr>
          <p:cNvSpPr/>
          <p:nvPr/>
        </p:nvSpPr>
        <p:spPr bwMode="auto">
          <a:xfrm>
            <a:off x="433778" y="1145920"/>
            <a:ext cx="8477588" cy="570702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base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Consumo de Energia (Abastecimento de Água)</a:t>
            </a:r>
            <a:endParaRPr lang="x-none" sz="20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28267</TotalTime>
  <Words>560</Words>
  <Application>Microsoft Office PowerPoint</Application>
  <PresentationFormat>Apresentação na tela (4:3)</PresentationFormat>
  <Paragraphs>92</Paragraphs>
  <Slides>16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GIZ_Banner_Kopfzeile-Ausland (3)</vt:lpstr>
      <vt:lpstr>Personalizar design</vt:lpstr>
      <vt:lpstr>Apresentação do PowerPoint</vt:lpstr>
      <vt:lpstr>Apresentação do PowerPoint</vt:lpstr>
      <vt:lpstr>Apresentação do PowerPoint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Jessica Gama</cp:lastModifiedBy>
  <cp:revision>638</cp:revision>
  <cp:lastPrinted>2016-09-02T14:25:44Z</cp:lastPrinted>
  <dcterms:created xsi:type="dcterms:W3CDTF">2013-09-05T11:54:56Z</dcterms:created>
  <dcterms:modified xsi:type="dcterms:W3CDTF">2018-05-25T00:04:12Z</dcterms:modified>
</cp:coreProperties>
</file>