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2" r:id="rId2"/>
    <p:sldMasterId id="2147483660" r:id="rId3"/>
    <p:sldMasterId id="2147483656" r:id="rId4"/>
    <p:sldMasterId id="2147483662" r:id="rId5"/>
    <p:sldMasterId id="2147483664" r:id="rId6"/>
  </p:sldMasterIdLst>
  <p:notesMasterIdLst>
    <p:notesMasterId r:id="rId33"/>
  </p:notesMasterIdLst>
  <p:handoutMasterIdLst>
    <p:handoutMasterId r:id="rId34"/>
  </p:handoutMasterIdLst>
  <p:sldIdLst>
    <p:sldId id="260" r:id="rId7"/>
    <p:sldId id="263" r:id="rId8"/>
    <p:sldId id="292" r:id="rId9"/>
    <p:sldId id="280" r:id="rId10"/>
    <p:sldId id="285" r:id="rId11"/>
    <p:sldId id="266" r:id="rId12"/>
    <p:sldId id="267" r:id="rId13"/>
    <p:sldId id="284" r:id="rId14"/>
    <p:sldId id="268" r:id="rId15"/>
    <p:sldId id="289" r:id="rId16"/>
    <p:sldId id="282" r:id="rId17"/>
    <p:sldId id="283" r:id="rId18"/>
    <p:sldId id="270" r:id="rId19"/>
    <p:sldId id="291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7" r:id="rId28"/>
    <p:sldId id="278" r:id="rId29"/>
    <p:sldId id="279" r:id="rId30"/>
    <p:sldId id="288" r:id="rId31"/>
    <p:sldId id="261" r:id="rId32"/>
  </p:sldIdLst>
  <p:sldSz cx="9144000" cy="6858000" type="screen4x3"/>
  <p:notesSz cx="6811963" cy="994568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444" y="-114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2E9157-3A58-428D-996D-E95586FF3AA4}" type="datetimeFigureOut">
              <a:rPr lang="pt-BR"/>
              <a:pPr>
                <a:defRPr/>
              </a:pPr>
              <a:t>28/05/2018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B13246-6FF8-4E0E-A681-39FA5BD42C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980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78D23A-233E-4615-BA27-690AC0C07E4E}" type="datetimeFigureOut">
              <a:rPr lang="pt-BR"/>
              <a:pPr>
                <a:defRPr/>
              </a:pPr>
              <a:t>28/05/2018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5" tIns="45802" rIns="91605" bIns="45802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0879" y="4724759"/>
            <a:ext cx="5450207" cy="4475083"/>
          </a:xfrm>
          <a:prstGeom prst="rect">
            <a:avLst/>
          </a:prstGeom>
        </p:spPr>
        <p:txBody>
          <a:bodyPr vert="horz" lIns="91605" tIns="45802" rIns="91605" bIns="45802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33A7DE-072A-4DC8-B5B5-8CAB5AEC6A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576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992313-24D2-4AF3-8240-67849F1F47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7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4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15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9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431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68088"/>
            <a:ext cx="1979712" cy="7444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27" y="5733256"/>
            <a:ext cx="1631025" cy="580245"/>
          </a:xfrm>
          <a:prstGeom prst="rect">
            <a:avLst/>
          </a:prstGeom>
        </p:spPr>
      </p:pic>
      <p:pic>
        <p:nvPicPr>
          <p:cNvPr id="5" name="Picture 2" descr="logo congress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192289" cy="12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assemae"/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7176"/>
            <a:ext cx="1251664" cy="8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6704969" y="219799"/>
            <a:ext cx="888385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REALIZAÇÃO: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B0F0">
                <a:alpha val="40000"/>
              </a:srgbClr>
            </a:gs>
            <a:gs pos="30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tângulo de cantos arredondados 3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 b="10418"/>
          <a:stretch/>
        </p:blipFill>
        <p:spPr bwMode="auto">
          <a:xfrm>
            <a:off x="7612903" y="288007"/>
            <a:ext cx="1351585" cy="4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go congresso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1430207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 userDrawn="1"/>
        </p:nvSpPr>
        <p:spPr>
          <a:xfrm>
            <a:off x="7740352" y="6491407"/>
            <a:ext cx="882356" cy="2154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00" b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REALIZAÇÃO:</a:t>
            </a:r>
          </a:p>
        </p:txBody>
      </p:sp>
      <p:pic>
        <p:nvPicPr>
          <p:cNvPr id="11" name="Picture 2" descr="Resultado de imagem para assemae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39" y="6403812"/>
            <a:ext cx="606913" cy="39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B0F0">
                <a:alpha val="40000"/>
              </a:srgbClr>
            </a:gs>
            <a:gs pos="30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Picture 2" descr="logo congresso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1430207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 userDrawn="1"/>
        </p:nvSpPr>
        <p:spPr>
          <a:xfrm>
            <a:off x="7740352" y="6491407"/>
            <a:ext cx="882356" cy="2154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00" b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REALIZAÇÃO:</a:t>
            </a:r>
          </a:p>
        </p:txBody>
      </p:sp>
      <p:pic>
        <p:nvPicPr>
          <p:cNvPr id="13" name="Picture 2" descr="Resultado de imagem para assemae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39" y="6403812"/>
            <a:ext cx="606913" cy="39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7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7" name="CaixaDeTexto 5"/>
          <p:cNvSpPr txBox="1">
            <a:spLocks noChangeArrowheads="1"/>
          </p:cNvSpPr>
          <p:nvPr userDrawn="1"/>
        </p:nvSpPr>
        <p:spPr bwMode="auto">
          <a:xfrm>
            <a:off x="395288" y="1675542"/>
            <a:ext cx="8353425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0066"/>
                </a:solidFill>
              </a:rPr>
              <a:t>____________________________________________________________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</a:rPr>
              <a:t>DIRETORIA EXECUTIVA DA SANASA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presidente 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- </a:t>
            </a:r>
            <a:r>
              <a:rPr lang="pt-BR" sz="1600" kern="1200" dirty="0" err="1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Arly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 de Lara  </a:t>
            </a:r>
            <a:r>
              <a:rPr lang="pt-BR" sz="1600" kern="1200" dirty="0" err="1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Romêo</a:t>
            </a:r>
            <a:endParaRPr lang="pt-BR" sz="1600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Chefe de Gabinete/Procuradora Geral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</a:t>
            </a:r>
            <a:r>
              <a:rPr lang="pt-BR" sz="1600" dirty="0">
                <a:solidFill>
                  <a:srgbClr val="002060"/>
                </a:solidFill>
                <a:ea typeface="MS PGothic" charset="0"/>
                <a:cs typeface="MS PGothic" charset="0"/>
              </a:rPr>
              <a:t>Maria Paula Balesteros Silva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Administrativo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Paulo Jorge Zeraik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Comercial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Luiz Fernando Lopes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Financeiro e de Rel. com Investidores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Pedro Cláudio da Silva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Técnico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Marco Antônio dos Santos</a:t>
            </a:r>
          </a:p>
          <a:p>
            <a:pPr algn="ctr" eaLnBrk="1" hangingPunct="1">
              <a:lnSpc>
                <a:spcPct val="150000"/>
              </a:lnSpc>
            </a:pPr>
            <a:endParaRPr lang="pt-BR" sz="10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</a:rPr>
              <a:t>www.sanasa.com.br    0800 77 21 195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5756561"/>
            <a:ext cx="1646701" cy="6192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13" y="5809134"/>
            <a:ext cx="1405985" cy="5001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B0F0">
                <a:alpha val="40000"/>
              </a:srgbClr>
            </a:gs>
            <a:gs pos="30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tângulo de cantos arredondados 3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 b="10418"/>
          <a:stretch/>
        </p:blipFill>
        <p:spPr bwMode="auto">
          <a:xfrm>
            <a:off x="7612903" y="288007"/>
            <a:ext cx="1351585" cy="4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9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B0F0">
                <a:alpha val="40000"/>
              </a:srgbClr>
            </a:gs>
            <a:gs pos="30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Picture 2" descr="logo congresso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1430207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 userDrawn="1"/>
        </p:nvSpPr>
        <p:spPr>
          <a:xfrm>
            <a:off x="7740352" y="6491407"/>
            <a:ext cx="882356" cy="2154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00" b="1" dirty="0">
                <a:ln w="0"/>
                <a:solidFill>
                  <a:srgbClr val="4F81B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REALIZAÇÃO:</a:t>
            </a:r>
          </a:p>
        </p:txBody>
      </p:sp>
      <p:pic>
        <p:nvPicPr>
          <p:cNvPr id="13" name="Picture 2" descr="Resultado de imagem para assemae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39" y="6403812"/>
            <a:ext cx="606913" cy="39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37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467544" y="1484784"/>
            <a:ext cx="8065269" cy="208823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755265" y="1772816"/>
            <a:ext cx="74898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b="1" dirty="0"/>
              <a:t>ENCONTRO TÉCNICO SABERES DA CASA – COMPARTILHANDO VIVÊNCIAS E EXPERIÊNCIAS EM BUSCA DE SOLUÇÕES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718195" y="3537580"/>
            <a:ext cx="5814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pt-BR" sz="2400" b="1" baseline="30000" dirty="0">
                <a:solidFill>
                  <a:schemeClr val="tx2"/>
                </a:solidFill>
                <a:ea typeface="MS PGothic" panose="020B0600070205080204" pitchFamily="34" charset="-128"/>
                <a:cs typeface="+mn-cs"/>
              </a:rPr>
              <a:t>Autores:</a:t>
            </a:r>
            <a:r>
              <a:rPr lang="pt-BR" sz="2400" b="1" dirty="0">
                <a:solidFill>
                  <a:schemeClr val="tx2"/>
                </a:solidFill>
                <a:ea typeface="MS PGothic" panose="020B0600070205080204" pitchFamily="34" charset="-128"/>
                <a:cs typeface="+mn-cs"/>
              </a:rPr>
              <a:t> </a:t>
            </a:r>
          </a:p>
          <a:p>
            <a:pPr algn="r" defTabSz="457200"/>
            <a:r>
              <a:rPr lang="pt-BR" sz="2000" b="1" dirty="0">
                <a:solidFill>
                  <a:schemeClr val="tx2"/>
                </a:solidFill>
                <a:ea typeface="MS PGothic" panose="020B0600070205080204" pitchFamily="34" charset="-128"/>
                <a:cs typeface="+mn-cs"/>
              </a:rPr>
              <a:t>           José Geraldo Ferreira            </a:t>
            </a:r>
          </a:p>
          <a:p>
            <a:pPr algn="r" defTabSz="457200"/>
            <a:r>
              <a:rPr lang="pt-BR" sz="2000" b="1" dirty="0">
                <a:solidFill>
                  <a:schemeClr val="tx2"/>
                </a:solidFill>
                <a:ea typeface="MS PGothic" panose="020B0600070205080204" pitchFamily="34" charset="-128"/>
                <a:cs typeface="+mn-cs"/>
              </a:rPr>
              <a:t>Ana Lúcia Floriano Rosa Vieira</a:t>
            </a:r>
          </a:p>
          <a:p>
            <a:pPr algn="r" defTabSz="457200"/>
            <a:r>
              <a:rPr lang="pt-BR" sz="2000" b="1" dirty="0">
                <a:solidFill>
                  <a:schemeClr val="tx2"/>
                </a:solidFill>
                <a:ea typeface="MS PGothic" panose="020B0600070205080204" pitchFamily="34" charset="-128"/>
                <a:cs typeface="+mn-cs"/>
              </a:rPr>
              <a:t>Felipe Villas Boas</a:t>
            </a:r>
          </a:p>
          <a:p>
            <a:pPr algn="r" defTabSz="457200"/>
            <a:r>
              <a:rPr lang="pt-BR" sz="2000" b="1" dirty="0">
                <a:solidFill>
                  <a:schemeClr val="tx2"/>
                </a:solidFill>
                <a:ea typeface="MS PGothic" panose="020B0600070205080204" pitchFamily="34" charset="-128"/>
                <a:cs typeface="+mn-cs"/>
              </a:rPr>
              <a:t>Luis Antonio dos Santos</a:t>
            </a:r>
          </a:p>
          <a:p>
            <a:pPr algn="r" defTabSz="457200"/>
            <a:r>
              <a:rPr lang="pt-BR" sz="2000" b="1" dirty="0">
                <a:solidFill>
                  <a:schemeClr val="tx2"/>
                </a:solidFill>
                <a:ea typeface="MS PGothic" panose="020B0600070205080204" pitchFamily="34" charset="-128"/>
                <a:cs typeface="+mn-cs"/>
              </a:rPr>
              <a:t>Leda Teixeira de Camargo Vinicius da Silva</a:t>
            </a:r>
          </a:p>
          <a:p>
            <a:pPr algn="r" defTabSz="457200"/>
            <a:r>
              <a:rPr lang="pt-BR" sz="2000" b="1" dirty="0">
                <a:solidFill>
                  <a:schemeClr val="tx2"/>
                </a:solidFill>
                <a:ea typeface="MS PGothic" panose="020B0600070205080204" pitchFamily="34" charset="-128"/>
                <a:cs typeface="+mn-cs"/>
              </a:rPr>
              <a:t>Cesar Sperchi Henrique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Nas vistorias verificou-se que:</a:t>
            </a:r>
          </a:p>
          <a:p>
            <a:pPr algn="just"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Arial" charset="0"/>
              </a:rPr>
              <a:t>70% dos imóveis se encontram sem irregularidades.</a:t>
            </a:r>
          </a:p>
          <a:p>
            <a:pPr algn="just"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Arial" charset="0"/>
              </a:rPr>
              <a:t>13% dos imóveis não foi possível realizar a vistoria.</a:t>
            </a:r>
          </a:p>
          <a:p>
            <a:pPr algn="just"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Arial" charset="0"/>
              </a:rPr>
              <a:t>6,5% se regularizaram ao longo do tempo, concluiu-se que os problemas não eram referentes às instalações sanitárias dos imóveis.</a:t>
            </a:r>
          </a:p>
          <a:p>
            <a:pPr algn="just"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Concluiu-se que o problema poderia estar sendo causado pelo mau uso da rede coletora.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4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1125538"/>
            <a:ext cx="87137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9" y="0"/>
            <a:ext cx="9148829" cy="685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sultado de imagem para quadro pre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0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prstClr val="white"/>
                </a:solidFill>
                <a:latin typeface="Arial" charset="0"/>
              </a:rPr>
              <a:t>CASA – Programa Para o Uso Consciente da água e Lançamento do Esgoto e a metodologia de ação</a:t>
            </a:r>
            <a:r>
              <a:rPr lang="pt-BR" sz="2200" dirty="0">
                <a:solidFill>
                  <a:prstClr val="white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731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323528" y="264506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OFICINA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1125538"/>
            <a:ext cx="87137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 </a:t>
            </a:r>
          </a:p>
        </p:txBody>
      </p:sp>
      <p:pic>
        <p:nvPicPr>
          <p:cNvPr id="6" name="Imagem 5" descr="F:\AÇÂO Ciclo da agua no saneamento\2017\09 - Setembro\FOTOS\EE Pe. José dos Santos\SAM_72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" y="3711302"/>
            <a:ext cx="4572001" cy="312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F:\AÇÂO Ciclo da agua no saneamento\2017\09 - Setembro\FOTOS\EE Pe. José dos Santos\SAM_72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73" y="2406041"/>
            <a:ext cx="4500220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294978" y="933203"/>
            <a:ext cx="8597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200" b="1" dirty="0">
                <a:solidFill>
                  <a:srgbClr val="002060"/>
                </a:solidFill>
                <a:latin typeface="Arial" charset="0"/>
              </a:rPr>
              <a:t>A atividade promove o diálogo com a comunidade sobre o ciclo da água no saneamento e as interfaces deste no ciclo hídrico natural, enfatizando as ações humanas e os fatores que favorecem ou impactam estes ciclos.</a:t>
            </a:r>
          </a:p>
        </p:txBody>
      </p:sp>
      <p:pic>
        <p:nvPicPr>
          <p:cNvPr id="4098" name="Picture 2" descr="Resultado de imagem para esgoto sana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06" y="5562599"/>
            <a:ext cx="4502487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" y="2412727"/>
            <a:ext cx="4572001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828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1125538"/>
            <a:ext cx="87137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O que foi observado no bairro e no dialogo com a população, demonstrou a necessidade de uma intervenção que transpassava as ações que eram comumente realizadas.</a:t>
            </a:r>
          </a:p>
          <a:p>
            <a:pPr algn="just"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Surgiu, assim, a proposta do “Encontro Técnico de Saberes da CASA” – atividade desenvolvida pela equipe Casa e por técnicos dos setores envolvidos com o caso estudado.</a:t>
            </a:r>
          </a:p>
        </p:txBody>
      </p:sp>
      <p:pic>
        <p:nvPicPr>
          <p:cNvPr id="3074" name="Picture 2" descr="Resultado de imagem para encon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99" y="3609455"/>
            <a:ext cx="5714998" cy="32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512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734715"/>
            <a:ext cx="8713788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O que foi o Encontro Técnico de Saberes da CASA?</a:t>
            </a: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Foi uma atividade na qual se reuniu diversos técnicos da concessionaria, que lidem ou que estejam envolvidos direta, ou indiretamente, com a situação ou com situações análogas ao observado neste IMCE, no intuito de aprender, apreender e proporcionar a partilha desses saberes sobre as melhores maneiras de intervir na situação problema, fazendo deste um estudo de caso para discussão coletiva.</a:t>
            </a:r>
          </a:p>
          <a:p>
            <a:pPr algn="just"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95106"/>
            <a:ext cx="4064889" cy="343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12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734715"/>
            <a:ext cx="871378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O fazer da EA dentro da concessionária – Atenção voltada à realidade local, o que se faz único o ponto de atuação, a realidade singular.</a:t>
            </a:r>
          </a:p>
          <a:p>
            <a:pPr algn="just"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Para este fazer algumas perguntas precisavam ser respondidas.</a:t>
            </a:r>
          </a:p>
          <a:p>
            <a:pPr algn="just"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9" y="3140968"/>
            <a:ext cx="4358421" cy="345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30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797263"/>
            <a:ext cx="8713788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Quem participaria desta discussão? 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O encontro deveria ser plural, de maneira que pudesse, realmente, ocorrer troca de saberes, entre setores envolvidos diretamente como estudo de caso ou com situação análoga. Buscou-se que todos os envolvidos pudessem se beneficiar. Foram convidados:</a:t>
            </a:r>
          </a:p>
          <a:p>
            <a:pPr algn="just"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pt-BR" sz="2200" dirty="0">
                <a:solidFill>
                  <a:srgbClr val="002060"/>
                </a:solidFill>
                <a:latin typeface="Arial" charset="0"/>
              </a:rPr>
              <a:t>Responsáveis pelas manutenções das redes coletoras de esgoto (coordenadores e equipe de manutenção - hidrojato).</a:t>
            </a:r>
          </a:p>
          <a:p>
            <a:pPr marL="342900" indent="-342900" algn="just" eaLnBrk="1" hangingPunct="1">
              <a:buFont typeface="Arial" charset="0"/>
              <a:buChar char="•"/>
            </a:pPr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pt-BR" sz="2200" dirty="0">
                <a:solidFill>
                  <a:srgbClr val="002060"/>
                </a:solidFill>
                <a:latin typeface="Arial" charset="0"/>
              </a:rPr>
              <a:t>responsáveis pelo diagnóstico (coordenadorias de Analises).</a:t>
            </a:r>
          </a:p>
          <a:p>
            <a:pPr marL="342900" indent="-342900" eaLnBrk="1" hangingPunct="1">
              <a:buFont typeface="Arial" charset="0"/>
              <a:buChar char="•"/>
            </a:pPr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marL="342900" indent="-342900" eaLnBrk="1" hangingPunct="1">
              <a:buFont typeface="Arial" charset="0"/>
              <a:buChar char="•"/>
            </a:pPr>
            <a:r>
              <a:rPr lang="pt-BR" sz="2200" dirty="0">
                <a:solidFill>
                  <a:srgbClr val="002060"/>
                </a:solidFill>
                <a:latin typeface="Arial" charset="0"/>
              </a:rPr>
              <a:t>Devido ao ponto estudado envolver núcleos residenciais urbanizados, os setores envolvidos com essa clientela (coordenadoria de Assistência Social e coordenadoria                de Núcleos).</a:t>
            </a:r>
          </a:p>
          <a:p>
            <a:pPr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70" y="5589239"/>
            <a:ext cx="1660612" cy="124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252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50992" y="734715"/>
            <a:ext cx="8713788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Como viabilizar a partilha de saberes técnico? </a:t>
            </a: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Para viabilizar a participação o encontro se deu em dois dias distintos.</a:t>
            </a: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Estes se deram através de roda de conversa, na qual se buscou a formação circular. Esta metodologia permite a ressonância das falas emitidas que repercutem no grupo e propicia reflexões, questionamentos e novas construções, ainda, possibilita que todos possam ser vistos durante as suas falas, que são estimuladas pelos facilitadores (pessoas envolvidas no processo de construção do encontro temático).</a:t>
            </a:r>
          </a:p>
          <a:p>
            <a:pPr algn="just"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87" y="3883928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484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774403"/>
            <a:ext cx="8713788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Como proporcionar um Encontro dinâmico, produtivo e agradável? 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Para isso o Encontro, ainda, contou com dinâmicas, slides e vídeos referentes à temática: água, esgoto, empatia e protagonismo social. A dinâmica “World Café” (BROWN, 2002) foi uma das ferramentas usadas no Encontro.</a:t>
            </a:r>
          </a:p>
          <a:p>
            <a:pPr algn="just"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200" dirty="0">
                <a:solidFill>
                  <a:srgbClr val="002060"/>
                </a:solidFill>
                <a:latin typeface="Arial" charset="0"/>
              </a:rPr>
              <a:t>Na dinâmica o grupo maior foi dividido em quatro grupos menores, cada grupo recebeu um tema para discussão, um dos membros foi o relator-anfitrião, o único que permaneceu no grupo, os demais mudaram de grupo ao ser solicitado pelo facilitador, o que ocorreu a cada 20 minutos, aproximadamente. Coube ao relator-anfitrião expor aos que chegavam o que fora discutido e fomentar que estes dessem, também, a sua contribuição ao que estava sendo construído.</a:t>
            </a:r>
          </a:p>
        </p:txBody>
      </p:sp>
    </p:spTree>
    <p:extLst>
      <p:ext uri="{BB962C8B-B14F-4D97-AF65-F5344CB8AC3E}">
        <p14:creationId xmlns:p14="http://schemas.microsoft.com/office/powerpoint/2010/main" val="2050259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39424" y="774403"/>
            <a:ext cx="8713788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Divisão dos grupos para o World Café </a:t>
            </a:r>
          </a:p>
          <a:p>
            <a:pPr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Grupo 1 – O que a SANASA precisa saber?</a:t>
            </a:r>
          </a:p>
          <a:p>
            <a:pPr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Grupo 2 – Como favorecer o sistema de esgotamento sanitário?</a:t>
            </a:r>
          </a:p>
          <a:p>
            <a:pPr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Grupo 3 – O que a população precisa saber?</a:t>
            </a:r>
          </a:p>
          <a:p>
            <a:pPr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Grupo 4 – Sugestão para campanha educativa (EDUCOMUNICAÇÂO). </a:t>
            </a:r>
          </a:p>
        </p:txBody>
      </p:sp>
      <p:pic>
        <p:nvPicPr>
          <p:cNvPr id="4" name="Imagem 3" descr="F:\FOTOS II\2017\Encontro de Saberes - CCA 07.12.17\IMG_33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88325"/>
            <a:ext cx="3000160" cy="2236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372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51520" y="282415"/>
            <a:ext cx="727280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2600" b="1" dirty="0">
                <a:solidFill>
                  <a:schemeClr val="tx2"/>
                </a:solidFill>
                <a:latin typeface="Arial" charset="0"/>
              </a:rPr>
              <a:t>MUNICÍPIO DE CAMPINAS-SP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7504" y="869455"/>
            <a:ext cx="828092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200" b="1" dirty="0">
                <a:solidFill>
                  <a:schemeClr val="tx2"/>
                </a:solidFill>
                <a:latin typeface="Arial" charset="0"/>
              </a:rPr>
              <a:t>Está localizado em uma região Metropolitana composta por: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7517" y="1336640"/>
            <a:ext cx="6048672" cy="55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09" y="2972745"/>
            <a:ext cx="3528159" cy="329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3163103" y="4941167"/>
            <a:ext cx="3048003" cy="628286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stealth" w="med" len="med"/>
          </a:ln>
        </p:spPr>
        <p:txBody>
          <a:bodyPr/>
          <a:lstStyle/>
          <a:p>
            <a:pPr>
              <a:defRPr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682948" y="4617819"/>
            <a:ext cx="1468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>
                <a:solidFill>
                  <a:srgbClr val="000066"/>
                </a:solidFill>
              </a:rPr>
              <a:t>Estado de São Paulo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3525" y="1301820"/>
            <a:ext cx="5817318" cy="116955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pt-BR" dirty="0">
                <a:solidFill>
                  <a:schemeClr val="tx2"/>
                </a:solidFill>
              </a:rPr>
              <a:t>20 municípios (5 milhões habitantes)</a:t>
            </a:r>
          </a:p>
          <a:p>
            <a:pPr>
              <a:spcBef>
                <a:spcPts val="600"/>
              </a:spcBef>
            </a:pPr>
            <a:endParaRPr lang="pt-BR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pt-BR" sz="1600" dirty="0">
                <a:solidFill>
                  <a:schemeClr val="tx2"/>
                </a:solidFill>
              </a:rPr>
              <a:t>População Campinas: 1.182.429  Hab. (IBGE 2017)</a:t>
            </a:r>
          </a:p>
        </p:txBody>
      </p:sp>
    </p:spTree>
    <p:extLst>
      <p:ext uri="{BB962C8B-B14F-4D97-AF65-F5344CB8AC3E}">
        <p14:creationId xmlns:p14="http://schemas.microsoft.com/office/powerpoint/2010/main" val="1602673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1125538"/>
            <a:ext cx="87137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Como valorizar a todos, independentemente do cargo e função? </a:t>
            </a:r>
          </a:p>
          <a:p>
            <a:pPr eaLnBrk="1" hangingPunct="1"/>
            <a:endParaRPr lang="pt-BR" sz="2800" b="1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Para conseguir isso, as discussões foram pautadas na horizontalidade das relações, de maneira a deixar claro que, naquele local, todos tinham conhecimentos e algo a dizer, logo, contribuições a serem feitas.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94" y="4207773"/>
            <a:ext cx="4163982" cy="250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028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836712"/>
            <a:ext cx="892899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 Resultados obtidos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Arial" charset="0"/>
              </a:rPr>
              <a:t>38 representantes dos setores envolvidos participaram do Encontro</a:t>
            </a:r>
          </a:p>
          <a:p>
            <a:pPr algn="just"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Arial" charset="0"/>
              </a:rPr>
              <a:t>A formação circular propiciou a horizontalidade nas discussões.</a:t>
            </a:r>
          </a:p>
          <a:p>
            <a:pPr algn="just"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Arial" charset="0"/>
              </a:rPr>
              <a:t>A divisão do encontro em dois dias distintos, além de não prejudicar as atividades realizadas pelos técnicos, propiciou a reflexão de questões trazidas à tona.</a:t>
            </a: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6" y="4747895"/>
            <a:ext cx="257696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75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836712"/>
            <a:ext cx="8928992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 Resultados obtidos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pt-BR" sz="2800" dirty="0">
                <a:solidFill>
                  <a:srgbClr val="002060"/>
                </a:solidFill>
                <a:latin typeface="Arial" charset="0"/>
              </a:rPr>
              <a:t>A problemática enfrentada por moradores e colaboradores em reparos recorrentes foi explanada pelas assistentes sociais da empresa e pelos coordenadores e equipe operacional, levando os presentes à sensibilização empática sobre a questão.</a:t>
            </a:r>
          </a:p>
          <a:p>
            <a:pPr marL="342900" indent="-342900" algn="just" eaLnBrk="1" hangingPunct="1">
              <a:buFont typeface="Arial" charset="0"/>
              <a:buChar char="•"/>
            </a:pPr>
            <a:endParaRPr lang="pt-BR" sz="2800" dirty="0">
              <a:solidFill>
                <a:srgbClr val="00206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pt-BR" sz="2800" dirty="0">
                <a:solidFill>
                  <a:srgbClr val="002060"/>
                </a:solidFill>
                <a:latin typeface="Arial" charset="0"/>
              </a:rPr>
              <a:t>A dinâmica do World Café, culminou no surgimento de diversas possibilidades de ação.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9" y="5373217"/>
            <a:ext cx="3053491" cy="146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252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)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743142"/>
            <a:ext cx="8928992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Outros Resultados Obtidos</a:t>
            </a:r>
          </a:p>
          <a:p>
            <a:pPr eaLnBrk="1" hangingPunct="1"/>
            <a:endParaRPr lang="pt-BR" sz="2800" b="1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800" dirty="0">
                <a:solidFill>
                  <a:srgbClr val="002060"/>
                </a:solidFill>
                <a:latin typeface="Arial" charset="0"/>
              </a:rPr>
              <a:t>A proposta foi bem aceita pelos técnicos, motivadora e instigante, além de ter sido experimentada como um instrumento promotor de autoestima, pois as sugestões levantadas nos grupos foram transformadas em um documento que foi encaminhado a gerência para que fosse verificada a sua viabilidade.</a:t>
            </a:r>
          </a:p>
          <a:p>
            <a:pPr algn="just" eaLnBrk="1" hangingPunct="1"/>
            <a:endParaRPr lang="pt-BR" sz="28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800" dirty="0">
                <a:solidFill>
                  <a:srgbClr val="002060"/>
                </a:solidFill>
                <a:latin typeface="Arial" charset="0"/>
              </a:rPr>
              <a:t>Para os Educadores Socioambientais do Programa CASA o principal produto da atividade foi a ampliação dos conhecimentos sobre a temática sanitária do município e a </a:t>
            </a:r>
            <a:r>
              <a:rPr lang="pt-BR" sz="2800" dirty="0" err="1">
                <a:solidFill>
                  <a:srgbClr val="002060"/>
                </a:solidFill>
                <a:latin typeface="Arial" charset="0"/>
              </a:rPr>
              <a:t>a</a:t>
            </a:r>
            <a:r>
              <a:rPr lang="pt-BR" sz="2800" dirty="0">
                <a:solidFill>
                  <a:srgbClr val="002060"/>
                </a:solidFill>
                <a:latin typeface="Arial" charset="0"/>
              </a:rPr>
              <a:t> aproximação do Programa de outros setores da empresa.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98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07504" y="734715"/>
            <a:ext cx="892899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CONCLUSÃO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É perfeitamente possível e necessária a promoção da interdisciplinaridade no campo da prestação de serviços em saneamento.</a:t>
            </a:r>
          </a:p>
          <a:p>
            <a:pPr algn="just"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Encontros de Saberes Técnicos como este, ainda, podem promover protagonismo, motivação, alavancar o sentimento de pertencimento e de autoestima, além prover soluções, realmente, viáveis e benéficas a todos os envolvidos. </a:t>
            </a:r>
          </a:p>
          <a:p>
            <a:pPr algn="just"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algn="just"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O trabalho foi bem sucedido, pois, desde seu inicio, nele se configura a pré-disposição e a colaboração de todas as partes envolvidas, deste modo, praticas similares carecem de possuir as mesmas atitudes em sua realização. </a:t>
            </a: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74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22" y="-698296"/>
            <a:ext cx="9405692" cy="402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51032" y="3353044"/>
            <a:ext cx="885698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520825" algn="l"/>
              </a:tabLst>
            </a:pPr>
            <a:r>
              <a:rPr lang="pt-BR" sz="2800" b="1" dirty="0">
                <a:solidFill>
                  <a:srgbClr val="002060"/>
                </a:solidFill>
                <a:latin typeface="Arial" charset="0"/>
              </a:rPr>
              <a:t>“Os rios não bebem sua própria água; as árvores não comem seus próprios frutos. O sol não brilha para si mesmo; e as flores não espalham sua fragrância para si. Viver para os outros é uma regra da natureza. (...) A vida é boa quando você está feliz; mas a vida é muito melhor quando os outros estão felizes por sua causa”.(Papa Francisco)</a:t>
            </a:r>
          </a:p>
        </p:txBody>
      </p:sp>
    </p:spTree>
    <p:extLst>
      <p:ext uri="{BB962C8B-B14F-4D97-AF65-F5344CB8AC3E}">
        <p14:creationId xmlns:p14="http://schemas.microsoft.com/office/powerpoint/2010/main" val="1421165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 txBox="1">
            <a:spLocks/>
          </p:cNvSpPr>
          <p:nvPr/>
        </p:nvSpPr>
        <p:spPr bwMode="auto">
          <a:xfrm>
            <a:off x="0" y="1052736"/>
            <a:ext cx="91440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2200" b="1" dirty="0">
                <a:solidFill>
                  <a:srgbClr val="000066"/>
                </a:solidFill>
                <a:latin typeface="Arial" charset="0"/>
              </a:rPr>
              <a:t>José Geraldo Ferreira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i="1" dirty="0">
                <a:solidFill>
                  <a:srgbClr val="000066"/>
                </a:solidFill>
                <a:latin typeface="Arial" charset="0"/>
              </a:rPr>
              <a:t>Agente Técnico / Coordenadoria de Análise da Infraestrutura de Redes e Ligações 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i="1" dirty="0">
                <a:solidFill>
                  <a:srgbClr val="000066"/>
                </a:solidFill>
                <a:latin typeface="Arial" charset="0"/>
              </a:rPr>
              <a:t>(19)3735-5537 – josé.ferreira@sanasa.com.br</a:t>
            </a:r>
            <a:endParaRPr lang="pt-BR" sz="1600" i="1" dirty="0">
              <a:solidFill>
                <a:srgbClr val="0099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99392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4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572000" y="-192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6" name="Retângulo 5"/>
          <p:cNvSpPr/>
          <p:nvPr/>
        </p:nvSpPr>
        <p:spPr>
          <a:xfrm>
            <a:off x="4139952" y="805064"/>
            <a:ext cx="5004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COMPARTILHANDO CONHECIMENTOS, EXPERIÊNCIAS, VIVÊNCIAS E SOLUÇÕES</a:t>
            </a:r>
          </a:p>
        </p:txBody>
      </p:sp>
    </p:spTree>
    <p:extLst>
      <p:ext uri="{BB962C8B-B14F-4D97-AF65-F5344CB8AC3E}">
        <p14:creationId xmlns:p14="http://schemas.microsoft.com/office/powerpoint/2010/main" val="137085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5536" y="73471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COMPARTILHANDO CONHECIMENTOS, EXPERIÊNCIAS, VIVÊNCIAS E SOLUÇÕES)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7" y="1565712"/>
            <a:ext cx="9107001" cy="11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80020" y="1528892"/>
            <a:ext cx="8959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O presente trabalho expõe, de maneira sucinta, o desenvolvimento de uma das atividades realizadas, em 2017, pelo Programa  CASA.</a:t>
            </a:r>
          </a:p>
        </p:txBody>
      </p:sp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068960"/>
            <a:ext cx="9139237" cy="12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6781" y="3098551"/>
            <a:ext cx="8952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O Programa partiu de uma situação problema e utilizou da interdisciplinaridade para obter soluções possíveis e viáveis.</a:t>
            </a:r>
          </a:p>
        </p:txBody>
      </p:sp>
    </p:spTree>
    <p:extLst>
      <p:ext uri="{BB962C8B-B14F-4D97-AF65-F5344CB8AC3E}">
        <p14:creationId xmlns:p14="http://schemas.microsoft.com/office/powerpoint/2010/main" val="1467730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srgbClr val="002060"/>
                </a:solidFill>
                <a:latin typeface="Arial" charset="0"/>
              </a:rPr>
              <a:t>A Demanda que surge do Índice de Manutenção Corretiva de Esgoto (IMCE), de um trecho de 107 metros de rede de um dos bairros da periferia de Campinas.</a:t>
            </a:r>
          </a:p>
          <a:p>
            <a:pPr eaLnBrk="1" hangingPunct="1"/>
            <a:endParaRPr lang="pt-B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pt-BR" sz="2000" dirty="0">
                <a:solidFill>
                  <a:srgbClr val="002060"/>
                </a:solidFill>
                <a:latin typeface="Arial" charset="0"/>
              </a:rPr>
              <a:t>Realizado pela Coordenadoria de Analise de Desempenho dos Sistemas e Cadastro Técnico, o IMCE torna possível diagnosticar a recorrência deste tipo de serviço, e os trechos mais problemáticos.</a:t>
            </a:r>
          </a:p>
          <a:p>
            <a:pPr eaLnBrk="1" hangingPunct="1"/>
            <a:endParaRPr lang="pt-BR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717519"/>
              </p:ext>
            </p:extLst>
          </p:nvPr>
        </p:nvGraphicFramePr>
        <p:xfrm>
          <a:off x="1547664" y="3664694"/>
          <a:ext cx="5380186" cy="2683068"/>
        </p:xfrm>
        <a:graphic>
          <a:graphicData uri="http://schemas.openxmlformats.org/drawingml/2006/table">
            <a:tbl>
              <a:tblPr firstRow="1" firstCol="1" bandRow="1"/>
              <a:tblGrid>
                <a:gridCol w="1871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46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Período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Número de </a:t>
                      </a:r>
                      <a:r>
                        <a:rPr lang="pt-BR" kern="1200" dirty="0" err="1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manut</a:t>
                      </a: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. corretivas realizadas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IMCE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IMCE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22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</a:t>
                      </a:r>
                      <a:r>
                        <a:rPr lang="pt-BR" kern="1200" dirty="0" err="1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Manut</a:t>
                      </a: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./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Mensal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4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 err="1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Km.ano</a:t>
                      </a: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)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(Manut./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25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 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Km.mês)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Ano de 2014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37,4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3,1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Ano de 2015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84,1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Janeiro a junho de 2016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11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102,8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kern="1200" dirty="0">
                          <a:solidFill>
                            <a:srgbClr val="00206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17,1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16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179512" y="308302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Através do IMCE se observa que: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72558" y="734715"/>
            <a:ext cx="87137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342900" indent="-342900" eaLnBrk="1" hangingPunct="1">
              <a:buFontTx/>
              <a:buAutoNum type="alphaLcParenR"/>
            </a:pPr>
            <a:endParaRPr lang="pt-BR" sz="20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9512" y="1382286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AutoNum type="alphaLcParenR"/>
            </a:pPr>
            <a:r>
              <a:rPr lang="pt-BR" sz="2400" b="1" dirty="0">
                <a:solidFill>
                  <a:schemeClr val="bg1"/>
                </a:solidFill>
                <a:latin typeface="Arial" charset="0"/>
              </a:rPr>
              <a:t>Em comparação com 2014, 2015 teve um aumento de 125% no IMCE neste trecho; </a:t>
            </a:r>
          </a:p>
          <a:p>
            <a:pPr marL="342900" lvl="0" indent="-342900">
              <a:buFontTx/>
              <a:buAutoNum type="alphaLcParenR"/>
            </a:pPr>
            <a:endParaRPr lang="pt-BR" sz="2400" b="1" dirty="0">
              <a:solidFill>
                <a:schemeClr val="bg1"/>
              </a:solidFill>
              <a:latin typeface="Arial" charset="0"/>
            </a:endParaRPr>
          </a:p>
          <a:p>
            <a:pPr marL="342900" lvl="0" indent="-342900">
              <a:buFontTx/>
              <a:buAutoNum type="alphaLcParenR"/>
            </a:pPr>
            <a:r>
              <a:rPr lang="pt-BR" sz="2400" b="1" dirty="0">
                <a:solidFill>
                  <a:schemeClr val="bg1"/>
                </a:solidFill>
                <a:latin typeface="Arial" charset="0"/>
              </a:rPr>
              <a:t>No primeiro semestre de 2016 as ocorrências superaram todo o ano de 2015;</a:t>
            </a:r>
          </a:p>
          <a:p>
            <a:pPr marL="342900" lvl="0" indent="-342900">
              <a:buFontTx/>
              <a:buAutoNum type="alphaLcParenR"/>
            </a:pPr>
            <a:endParaRPr lang="pt-BR" sz="2400" b="1" dirty="0">
              <a:solidFill>
                <a:schemeClr val="bg1"/>
              </a:solidFill>
              <a:latin typeface="Arial" charset="0"/>
            </a:endParaRPr>
          </a:p>
          <a:p>
            <a:pPr marL="342900" lvl="0" indent="-342900">
              <a:buFontTx/>
              <a:buAutoNum type="alphaLcParenR"/>
            </a:pPr>
            <a:r>
              <a:rPr lang="pt-BR" sz="2400" b="1" dirty="0">
                <a:solidFill>
                  <a:schemeClr val="bg1"/>
                </a:solidFill>
                <a:latin typeface="Arial" charset="0"/>
              </a:rPr>
              <a:t>Nas manutenções corretivas observou-se a existência de águas pluviais nas redes coletoras de esgoto;</a:t>
            </a:r>
            <a:endParaRPr lang="pt-BR" sz="24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5915"/>
            <a:ext cx="96845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-313332" y="539006"/>
            <a:ext cx="12191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AutoNum type="alphaLcParenR"/>
            </a:pPr>
            <a:endParaRPr lang="pt-BR" sz="2400" b="1" dirty="0">
              <a:solidFill>
                <a:prstClr val="white"/>
              </a:solidFill>
              <a:latin typeface="Arial" charset="0"/>
            </a:endParaRPr>
          </a:p>
          <a:p>
            <a:pPr marL="342900" lvl="0" indent="-342900">
              <a:buFontTx/>
              <a:buAutoNum type="alphaLcParenR"/>
            </a:pPr>
            <a:endParaRPr lang="pt-BR" sz="2400" b="1" dirty="0">
              <a:solidFill>
                <a:prstClr val="white"/>
              </a:solidFill>
              <a:latin typeface="Arial" charset="0"/>
            </a:endParaRPr>
          </a:p>
          <a:p>
            <a:pPr marL="342900" lvl="0" indent="-342900">
              <a:buFontTx/>
              <a:buAutoNum type="alphaLcParenR"/>
            </a:pPr>
            <a:endParaRPr lang="pt-BR" sz="2400" b="1" dirty="0">
              <a:solidFill>
                <a:prstClr val="white"/>
              </a:solidFill>
              <a:latin typeface="Arial" charset="0"/>
            </a:endParaRPr>
          </a:p>
          <a:p>
            <a:pPr marL="342900" lvl="0" indent="-342900">
              <a:buFontTx/>
              <a:buAutoNum type="alphaLcParenR"/>
            </a:pPr>
            <a:endParaRPr lang="pt-BR" sz="2400" b="1" dirty="0">
              <a:solidFill>
                <a:prstClr val="white"/>
              </a:solidFill>
              <a:latin typeface="Arial" charset="0"/>
            </a:endParaRPr>
          </a:p>
          <a:p>
            <a:pPr marL="342900" lvl="0" indent="-342900">
              <a:buFontTx/>
              <a:buAutoNum type="alphaLcParenR"/>
            </a:pPr>
            <a:endParaRPr lang="pt-BR" sz="2400" b="1" dirty="0">
              <a:solidFill>
                <a:prstClr val="white"/>
              </a:solidFill>
              <a:latin typeface="Arial" charset="0"/>
            </a:endParaRPr>
          </a:p>
          <a:p>
            <a:pPr marL="342900" lvl="0" indent="-342900">
              <a:buFontTx/>
              <a:buAutoNum type="alphaLcParenR"/>
            </a:pPr>
            <a:endParaRPr lang="pt-BR" sz="2400" b="1" dirty="0">
              <a:solidFill>
                <a:prstClr val="white"/>
              </a:solidFill>
              <a:latin typeface="Arial" charset="0"/>
            </a:endParaRPr>
          </a:p>
          <a:p>
            <a:pPr marL="342900" lvl="0" indent="-342900">
              <a:buFontTx/>
              <a:buAutoNum type="alphaLcParenR"/>
            </a:pPr>
            <a:endParaRPr lang="pt-B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40558" y="0"/>
            <a:ext cx="65916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000" b="1" dirty="0">
                <a:solidFill>
                  <a:prstClr val="white"/>
                </a:solidFill>
                <a:latin typeface="Arial" charset="0"/>
              </a:rPr>
              <a:t>Através do IMCE se observa que</a:t>
            </a:r>
            <a:r>
              <a:rPr lang="pt-BR" sz="2800" b="1" dirty="0">
                <a:solidFill>
                  <a:prstClr val="white"/>
                </a:solidFill>
                <a:latin typeface="Arial" charset="0"/>
              </a:rPr>
              <a:t>:</a:t>
            </a:r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31" y="553998"/>
            <a:ext cx="9457331" cy="7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431" y="1479575"/>
            <a:ext cx="94573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503883"/>
            <a:ext cx="9427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200" b="1" dirty="0">
                <a:solidFill>
                  <a:prstClr val="white"/>
                </a:solidFill>
                <a:latin typeface="Arial" charset="0"/>
              </a:rPr>
              <a:t>a) Em comparação com 2014, 2015 teve um aumento de 125% no IMCE neste trecho; 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377795"/>
            <a:ext cx="92117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prstClr val="white"/>
                </a:solidFill>
                <a:latin typeface="Arial" charset="0"/>
              </a:rPr>
              <a:t>b) No primeiro semestre de 2016 as ocorrências superaram todo o ano de 2015;        </a:t>
            </a:r>
          </a:p>
        </p:txBody>
      </p:sp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5013176"/>
            <a:ext cx="9680289" cy="82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500616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200" b="1" dirty="0">
                <a:solidFill>
                  <a:prstClr val="white"/>
                </a:solidFill>
                <a:latin typeface="Arial" charset="0"/>
              </a:rPr>
              <a:t>c) Nas manutenções corretivas observou-se a existência de águas pluviais nas redes coletoras de esgoto;</a:t>
            </a:r>
            <a:endParaRPr lang="pt-BR" sz="2200" b="1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2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Através do IMCE se observa que: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72558" y="734715"/>
            <a:ext cx="87137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090"/>
            <a:ext cx="4618712" cy="346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785823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200" b="1" dirty="0">
                <a:solidFill>
                  <a:srgbClr val="002060"/>
                </a:solidFill>
                <a:latin typeface="Arial" charset="0"/>
              </a:rPr>
              <a:t>d) A maioria das intervenções foi de desobstrução e limpeza em coletores, PVs e inspeções;</a:t>
            </a:r>
          </a:p>
          <a:p>
            <a:pPr lvl="0"/>
            <a:endParaRPr lang="pt-BR" sz="2200" b="1" dirty="0">
              <a:solidFill>
                <a:srgbClr val="002060"/>
              </a:solidFill>
              <a:latin typeface="Arial" charset="0"/>
            </a:endParaRPr>
          </a:p>
          <a:p>
            <a:pPr lvl="0"/>
            <a:r>
              <a:rPr lang="pt-BR" sz="2200" b="1" dirty="0">
                <a:solidFill>
                  <a:srgbClr val="002060"/>
                </a:solidFill>
                <a:latin typeface="Arial" charset="0"/>
              </a:rPr>
              <a:t>e) O alto número de serviços realizados em inspeções pode estar relacionado ao mau uso da rede coletora de esgoto; </a:t>
            </a:r>
          </a:p>
          <a:p>
            <a:pPr marL="342900" lvl="0" indent="-342900">
              <a:buFontTx/>
              <a:buAutoNum type="alphaLcParenR"/>
            </a:pPr>
            <a:endParaRPr lang="pt-BR" sz="2200" b="1" dirty="0">
              <a:solidFill>
                <a:srgbClr val="002060"/>
              </a:solidFill>
              <a:latin typeface="Arial" charset="0"/>
            </a:endParaRPr>
          </a:p>
          <a:p>
            <a:pPr lvl="0"/>
            <a:r>
              <a:rPr lang="pt-BR" sz="2200" b="1" dirty="0">
                <a:solidFill>
                  <a:srgbClr val="002060"/>
                </a:solidFill>
                <a:latin typeface="Arial" charset="0"/>
              </a:rPr>
              <a:t>f) Este elevado número de manutenções impacta na qualidade de serviços prestados pela concessionaria e no aumento de custos. operacionais</a:t>
            </a:r>
            <a:endParaRPr lang="pt-BR" sz="22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52" y="3472089"/>
            <a:ext cx="4514549" cy="33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089"/>
            <a:ext cx="1440160" cy="142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20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4" y="273050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ENCONTRO TÉCNICO SABERES DA CASA</a:t>
            </a: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410515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sz="2400" dirty="0">
                <a:solidFill>
                  <a:srgbClr val="002060"/>
                </a:solidFill>
                <a:latin typeface="Arial" charset="0"/>
              </a:rPr>
              <a:t>A partir da constatação do problema no trecho, vistorias e filmagens da rede coletora foram realizadas, nestas verificou-se que as mesmas se encontravam em perfeito estado, demonstrando não ser essa a causa do problema.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6117" y="1610845"/>
            <a:ext cx="6190860" cy="464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896270"/>
      </p:ext>
    </p:extLst>
  </p:cSld>
  <p:clrMapOvr>
    <a:masterClrMapping/>
  </p:clrMapOvr>
</p:sld>
</file>

<file path=ppt/theme/theme1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3130</TotalTime>
  <Words>1684</Words>
  <Application>Microsoft Office PowerPoint</Application>
  <PresentationFormat>Apresentação na tela (4:3)</PresentationFormat>
  <Paragraphs>196</Paragraphs>
  <Slides>26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26</vt:i4>
      </vt:variant>
    </vt:vector>
  </HeadingPairs>
  <TitlesOfParts>
    <vt:vector size="36" baseType="lpstr">
      <vt:lpstr>MS PGothic</vt:lpstr>
      <vt:lpstr>Arial</vt:lpstr>
      <vt:lpstr>Calibri</vt:lpstr>
      <vt:lpstr>Corbel</vt:lpstr>
      <vt:lpstr>1_Personalizar design</vt:lpstr>
      <vt:lpstr>Personalizar design</vt:lpstr>
      <vt:lpstr>3_Personalizar design</vt:lpstr>
      <vt:lpstr>2_Personalizar design</vt:lpstr>
      <vt:lpstr>4_Personalizar design</vt:lpstr>
      <vt:lpstr>5_Personalizar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Alessandro Tetzner</dc:creator>
  <cp:lastModifiedBy>User</cp:lastModifiedBy>
  <cp:revision>115</cp:revision>
  <cp:lastPrinted>2013-03-06T14:17:17Z</cp:lastPrinted>
  <dcterms:created xsi:type="dcterms:W3CDTF">2013-01-21T13:05:03Z</dcterms:created>
  <dcterms:modified xsi:type="dcterms:W3CDTF">2018-05-29T01:20:44Z</dcterms:modified>
</cp:coreProperties>
</file>