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xlsb" ContentType="application/vnd.ms-excel.sheet.binary.macroEnabled.12"/>
  <Default Extension="wdp" ContentType="image/vnd.ms-photo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60" r:id="rId3"/>
    <p:sldMasterId id="2147483656" r:id="rId4"/>
  </p:sldMasterIdLst>
  <p:notesMasterIdLst>
    <p:notesMasterId r:id="rId37"/>
  </p:notesMasterIdLst>
  <p:handoutMasterIdLst>
    <p:handoutMasterId r:id="rId38"/>
  </p:handoutMasterIdLst>
  <p:sldIdLst>
    <p:sldId id="260" r:id="rId5"/>
    <p:sldId id="263" r:id="rId6"/>
    <p:sldId id="313" r:id="rId7"/>
    <p:sldId id="287" r:id="rId8"/>
    <p:sldId id="264" r:id="rId9"/>
    <p:sldId id="265" r:id="rId10"/>
    <p:sldId id="286" r:id="rId11"/>
    <p:sldId id="268" r:id="rId12"/>
    <p:sldId id="267" r:id="rId13"/>
    <p:sldId id="284" r:id="rId14"/>
    <p:sldId id="290" r:id="rId15"/>
    <p:sldId id="298" r:id="rId16"/>
    <p:sldId id="291" r:id="rId17"/>
    <p:sldId id="292" r:id="rId18"/>
    <p:sldId id="293" r:id="rId19"/>
    <p:sldId id="297" r:id="rId20"/>
    <p:sldId id="295" r:id="rId21"/>
    <p:sldId id="296" r:id="rId22"/>
    <p:sldId id="283" r:id="rId23"/>
    <p:sldId id="299" r:id="rId24"/>
    <p:sldId id="271" r:id="rId25"/>
    <p:sldId id="303" r:id="rId26"/>
    <p:sldId id="300" r:id="rId27"/>
    <p:sldId id="301" r:id="rId28"/>
    <p:sldId id="302" r:id="rId29"/>
    <p:sldId id="282" r:id="rId30"/>
    <p:sldId id="306" r:id="rId31"/>
    <p:sldId id="309" r:id="rId32"/>
    <p:sldId id="312" r:id="rId33"/>
    <p:sldId id="310" r:id="rId34"/>
    <p:sldId id="311" r:id="rId35"/>
    <p:sldId id="261" r:id="rId36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24/05/2018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24/05/2018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6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123856"/>
            <a:ext cx="8913813" cy="9144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595565"/>
            <a:ext cx="7610476" cy="367076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6569078"/>
            <a:ext cx="457200" cy="365125"/>
          </a:xfrm>
          <a:prstGeom prst="rect">
            <a:avLst/>
          </a:prstGeom>
        </p:spPr>
        <p:txBody>
          <a:bodyPr/>
          <a:lstStyle/>
          <a:p>
            <a:fld id="{E1AFF70A-8CB3-40E0-8F93-6565FD009C2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23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15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heme" Target="../theme/them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7" y="5733256"/>
            <a:ext cx="1631025" cy="580245"/>
          </a:xfrm>
          <a:prstGeom prst="rect">
            <a:avLst/>
          </a:prstGeom>
        </p:spPr>
      </p:pic>
      <p:sp>
        <p:nvSpPr>
          <p:cNvPr id="4" name="Retângulo 3"/>
          <p:cNvSpPr/>
          <p:nvPr userDrawn="1"/>
        </p:nvSpPr>
        <p:spPr>
          <a:xfrm>
            <a:off x="7141042" y="292657"/>
            <a:ext cx="888385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1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5768"/>
            <a:ext cx="3467100" cy="6858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8" y="0"/>
            <a:ext cx="3826450" cy="14679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 congresso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Picture 2" descr="logo congress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675542"/>
            <a:ext cx="8353425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Gabinete/Procuradora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5756561"/>
            <a:ext cx="1646701" cy="619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13" y="5809134"/>
            <a:ext cx="1405985" cy="5001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Dibujo_de_Microsoft_Visio11111221111111.vsd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Binary_Worksheet2.xlsb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pensador.com/autor/cora_coralina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soacomdeficiencia.gov.br/app/sites/default/files/arquivos/%5bfield_generico_imagens-filefield-description%5d_65.pdf" TargetMode="External"/><Relationship Id="rId2" Type="http://schemas.openxmlformats.org/officeDocument/2006/relationships/hyperlink" Target="http://www.inmetro.gov.br/qualidade/responsabilidade_social/norma_nacion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slideshare.net/JosAdrianoMCMarinho/elaboracao-de-projetos-sociais-avaliao-parte-i-43591159/%3eacesso%20em:%2015%20abr.2018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1484784"/>
            <a:ext cx="8065269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718195" y="4005064"/>
            <a:ext cx="58146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t-BR" sz="2400" b="1" baseline="30000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Autores:</a:t>
            </a:r>
            <a:r>
              <a:rPr lang="pt-BR" sz="24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</a:p>
          <a:p>
            <a:pPr algn="r" defTabSz="457200"/>
            <a:r>
              <a:rPr lang="pt-BR" sz="2000" b="1" dirty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Leniter Sertório</a:t>
            </a:r>
          </a:p>
          <a:p>
            <a:pPr algn="r" defTabSz="457200"/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Cleuza Manzato</a:t>
            </a:r>
          </a:p>
          <a:p>
            <a:pPr algn="r" defTabSz="457200"/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</a:rPr>
              <a:t>  Marcia </a:t>
            </a:r>
            <a:r>
              <a:rPr lang="pt-BR" sz="2000" b="1" dirty="0">
                <a:solidFill>
                  <a:schemeClr val="tx2"/>
                </a:solidFill>
                <a:ea typeface="MS PGothic" panose="020B0600070205080204" pitchFamily="34" charset="-128"/>
              </a:rPr>
              <a:t>Motareli</a:t>
            </a:r>
          </a:p>
          <a:p>
            <a:pPr algn="r" defTabSz="457200"/>
            <a:endParaRPr lang="pt-BR" sz="2000" b="1" dirty="0">
              <a:solidFill>
                <a:schemeClr val="tx2"/>
              </a:solidFill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785512" y="1928735"/>
            <a:ext cx="7489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 IMPORTÂNCIA DA IMPLEMENTAÇÃO E SISTEMÁTICA DE</a:t>
            </a:r>
            <a:r>
              <a:rPr lang="pt-BR" sz="2400" b="1" strike="sngStrik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AVALIAÇÃO CONTÍNUA DOS PROJETOS SOCIAIS COM AS PARCERIAS DA EMPRESA DE SANEAMENTO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OBJETIVO DO TRABALHO 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2348880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FF0000"/>
                </a:solidFill>
              </a:rPr>
              <a:t>S</a:t>
            </a:r>
            <a:r>
              <a:rPr lang="pt-BR" sz="2000" dirty="0" smtClean="0">
                <a:solidFill>
                  <a:srgbClr val="FF0000"/>
                </a:solidFill>
              </a:rPr>
              <a:t>ocializar </a:t>
            </a:r>
            <a:r>
              <a:rPr lang="pt-BR" sz="2000" dirty="0">
                <a:solidFill>
                  <a:srgbClr val="FF0000"/>
                </a:solidFill>
              </a:rPr>
              <a:t>esta experiência vivenciada durante o ano de 2017,</a:t>
            </a:r>
            <a:r>
              <a:rPr lang="pt-BR" sz="2000" dirty="0"/>
              <a:t> demonstrando como a implantação e implementação do </a:t>
            </a:r>
            <a:r>
              <a:rPr lang="pt-BR" sz="2000" dirty="0">
                <a:solidFill>
                  <a:srgbClr val="00B050"/>
                </a:solidFill>
              </a:rPr>
              <a:t>monitoramento e avaliação dos projetos sociais contribuiu para o fortalecimento do conceito de Responsabilidade Social </a:t>
            </a:r>
            <a:r>
              <a:rPr lang="pt-BR" sz="2000" dirty="0"/>
              <a:t>e </a:t>
            </a:r>
            <a:r>
              <a:rPr lang="pt-BR" sz="2000" dirty="0">
                <a:solidFill>
                  <a:srgbClr val="0070C0"/>
                </a:solidFill>
              </a:rPr>
              <a:t>a inclusão de ações de Educação Ambiental nas atividades das parcerias</a:t>
            </a:r>
            <a:r>
              <a:rPr lang="pt-BR" sz="2000" dirty="0"/>
              <a:t> corroborando seu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papel de gestão e comprometimento da empresa com a transparência e o compromisso com a comunidade,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fortalecendo as relações com os parceiros.</a:t>
            </a:r>
          </a:p>
        </p:txBody>
      </p:sp>
    </p:spTree>
    <p:extLst>
      <p:ext uri="{BB962C8B-B14F-4D97-AF65-F5344CB8AC3E}">
        <p14:creationId xmlns:p14="http://schemas.microsoft.com/office/powerpoint/2010/main" val="2987606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48482" y="251937"/>
            <a:ext cx="7500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sz="3200" b="1" dirty="0">
                <a:solidFill>
                  <a:schemeClr val="bg1"/>
                </a:solidFill>
                <a:latin typeface="+mn-lt"/>
              </a:rPr>
              <a:t>MATERIAL E MÉTODOS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16088" y="1997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85866" y="1844824"/>
            <a:ext cx="89289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   </a:t>
            </a:r>
            <a:r>
              <a:rPr lang="pt-BR" sz="2000" dirty="0" smtClean="0">
                <a:solidFill>
                  <a:schemeClr val="tx2"/>
                </a:solidFill>
              </a:rPr>
              <a:t>A </a:t>
            </a:r>
            <a:r>
              <a:rPr lang="pt-BR" sz="2000" dirty="0">
                <a:solidFill>
                  <a:schemeClr val="tx2"/>
                </a:solidFill>
              </a:rPr>
              <a:t>metodologia deste </a:t>
            </a:r>
            <a:r>
              <a:rPr lang="pt-BR" sz="2000" dirty="0" smtClean="0">
                <a:solidFill>
                  <a:schemeClr val="tx2"/>
                </a:solidFill>
              </a:rPr>
              <a:t>estudo:</a:t>
            </a:r>
            <a:br>
              <a:rPr lang="pt-BR" sz="2000" dirty="0" smtClean="0">
                <a:solidFill>
                  <a:schemeClr val="tx2"/>
                </a:solidFill>
              </a:rPr>
            </a:br>
            <a:endParaRPr lang="pt-BR" sz="20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pesquisa </a:t>
            </a:r>
            <a:r>
              <a:rPr lang="pt-BR" sz="2000" dirty="0">
                <a:solidFill>
                  <a:schemeClr val="tx2"/>
                </a:solidFill>
              </a:rPr>
              <a:t>descritiva e documental do tipo qualitativa, a partir de dados secundários e primários. </a:t>
            </a:r>
            <a:r>
              <a:rPr lang="pt-BR" sz="2000" dirty="0" smtClean="0">
                <a:solidFill>
                  <a:schemeClr val="tx2"/>
                </a:solidFill>
              </a:rPr>
              <a:t/>
            </a:r>
            <a:br>
              <a:rPr lang="pt-BR" sz="2000" dirty="0" smtClean="0">
                <a:solidFill>
                  <a:schemeClr val="tx2"/>
                </a:solidFill>
              </a:rPr>
            </a:br>
            <a:endParaRPr lang="pt-BR" sz="20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pesquisa bibliográfica e documental</a:t>
            </a:r>
            <a:br>
              <a:rPr lang="pt-BR" sz="2000" dirty="0" smtClean="0">
                <a:solidFill>
                  <a:schemeClr val="tx2"/>
                </a:solidFill>
              </a:rPr>
            </a:br>
            <a:endParaRPr lang="pt-BR" sz="20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visitas </a:t>
            </a:r>
            <a:r>
              <a:rPr lang="pt-BR" sz="2000" dirty="0">
                <a:solidFill>
                  <a:schemeClr val="tx2"/>
                </a:solidFill>
              </a:rPr>
              <a:t>institucionais </a:t>
            </a:r>
            <a:r>
              <a:rPr lang="pt-BR" sz="2000" dirty="0" smtClean="0">
                <a:solidFill>
                  <a:schemeClr val="tx2"/>
                </a:solidFill>
              </a:rPr>
              <a:t> </a:t>
            </a:r>
            <a:br>
              <a:rPr lang="pt-BR" sz="2000" dirty="0" smtClean="0">
                <a:solidFill>
                  <a:schemeClr val="tx2"/>
                </a:solidFill>
              </a:rPr>
            </a:br>
            <a:endParaRPr lang="pt-BR" sz="20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2"/>
                </a:solidFill>
              </a:rPr>
              <a:t>estudos </a:t>
            </a:r>
            <a:r>
              <a:rPr lang="pt-BR" sz="2000" dirty="0">
                <a:solidFill>
                  <a:schemeClr val="tx2"/>
                </a:solidFill>
              </a:rPr>
              <a:t>exploratórios da própria equipe de assistentes </a:t>
            </a:r>
            <a:r>
              <a:rPr lang="pt-BR" sz="2000" dirty="0" smtClean="0">
                <a:solidFill>
                  <a:schemeClr val="tx2"/>
                </a:solidFill>
              </a:rPr>
              <a:t>sociais</a:t>
            </a:r>
            <a:endParaRPr lang="pt-B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7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444460" cy="56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79512" y="260648"/>
            <a:ext cx="81065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>
                <a:solidFill>
                  <a:schemeClr val="bg1"/>
                </a:solidFill>
                <a:latin typeface="+mj-lt"/>
              </a:rPr>
              <a:t>MATERIAL E </a:t>
            </a:r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MÉTODOS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91680" y="1052736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Tabela 1 -  procedimentos para implantação de projetos 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sociais</a:t>
            </a:r>
            <a:endParaRPr lang="pt-BR" sz="1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93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88640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MATERIAL E MÉTODOS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16386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896526"/>
            <a:ext cx="8312232" cy="548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73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6064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MATERIAL E MÉTODOS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5576" y="1628800"/>
            <a:ext cx="6883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/>
                </a:solidFill>
              </a:rPr>
              <a:t>Marco teórico do Serviço Social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2924944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accent2"/>
                </a:solidFill>
              </a:rPr>
              <a:t>Teoria </a:t>
            </a:r>
            <a:r>
              <a:rPr lang="pt-BR" sz="2000" dirty="0">
                <a:solidFill>
                  <a:schemeClr val="accent2"/>
                </a:solidFill>
              </a:rPr>
              <a:t>Social </a:t>
            </a:r>
            <a:r>
              <a:rPr lang="pt-BR" sz="2000" dirty="0" smtClean="0">
                <a:solidFill>
                  <a:schemeClr val="accent2"/>
                </a:solidFill>
              </a:rPr>
              <a:t>Crítica</a:t>
            </a:r>
            <a:r>
              <a:rPr lang="pt-BR" sz="2000" dirty="0">
                <a:solidFill>
                  <a:schemeClr val="accent2"/>
                </a:solidFill>
              </a:rPr>
              <a:t>:</a:t>
            </a:r>
            <a:r>
              <a:rPr lang="pt-BR" sz="2000" dirty="0" smtClean="0"/>
              <a:t> </a:t>
            </a:r>
            <a:r>
              <a:rPr lang="pt-BR" sz="2000" dirty="0"/>
              <a:t>teoria que mais se aproxima do </a:t>
            </a:r>
            <a:r>
              <a:rPr lang="pt-BR" sz="2000" dirty="0">
                <a:solidFill>
                  <a:srgbClr val="00B050"/>
                </a:solidFill>
              </a:rPr>
              <a:t>Serviço Social Brasileiro</a:t>
            </a:r>
            <a:r>
              <a:rPr lang="pt-BR" sz="2000" dirty="0"/>
              <a:t>. R</a:t>
            </a:r>
            <a:r>
              <a:rPr lang="pt-BR" sz="2000" dirty="0" smtClean="0"/>
              <a:t>emete </a:t>
            </a:r>
            <a:r>
              <a:rPr lang="pt-BR" sz="2000" dirty="0"/>
              <a:t>à ideia processual da dialética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“ação-reflexão-ação”</a:t>
            </a:r>
            <a:r>
              <a:rPr lang="pt-BR" sz="2000" dirty="0"/>
              <a:t>, base norteadora do desenvolvimento do trabalho técnico do setor. </a:t>
            </a:r>
          </a:p>
          <a:p>
            <a:pPr algn="just"/>
            <a:r>
              <a:rPr lang="pt-BR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35622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6064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MATERIAL E MÉTODOS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79171" y="1772816"/>
            <a:ext cx="7853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solidFill>
                  <a:schemeClr val="tx2"/>
                </a:solidFill>
              </a:rPr>
              <a:t>Para </a:t>
            </a:r>
            <a:r>
              <a:rPr lang="pt-BR" sz="2000" dirty="0">
                <a:solidFill>
                  <a:schemeClr val="tx2"/>
                </a:solidFill>
              </a:rPr>
              <a:t>monitoramento e avaliação continua dos projetos </a:t>
            </a:r>
            <a:r>
              <a:rPr lang="pt-BR" sz="2000" dirty="0" smtClean="0">
                <a:solidFill>
                  <a:schemeClr val="tx2"/>
                </a:solidFill>
              </a:rPr>
              <a:t>sociais foi estabelecida uma perspectiva tridimensional do trabalho do Serviço Social:</a:t>
            </a:r>
            <a:endParaRPr lang="pt-BR" sz="20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03648" y="3068960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solidFill>
                  <a:srgbClr val="C00000"/>
                </a:solidFill>
              </a:rPr>
              <a:t>ações de natureza </a:t>
            </a:r>
            <a:r>
              <a:rPr lang="pt-BR" sz="2000" dirty="0" smtClean="0">
                <a:solidFill>
                  <a:srgbClr val="C00000"/>
                </a:solidFill>
              </a:rPr>
              <a:t>política-organizativa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</a:rPr>
              <a:t> </a:t>
            </a:r>
            <a:r>
              <a:rPr lang="pt-BR" sz="2000" dirty="0">
                <a:solidFill>
                  <a:srgbClr val="C00000"/>
                </a:solidFill>
              </a:rPr>
              <a:t>ações de gestão e </a:t>
            </a:r>
            <a:r>
              <a:rPr lang="pt-BR" sz="2000" dirty="0" smtClean="0">
                <a:solidFill>
                  <a:srgbClr val="C00000"/>
                </a:solidFill>
              </a:rPr>
              <a:t>planejamento</a:t>
            </a:r>
          </a:p>
          <a:p>
            <a:r>
              <a:rPr lang="pt-BR" sz="2000" dirty="0" smtClean="0">
                <a:solidFill>
                  <a:srgbClr val="C00000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</a:rPr>
              <a:t>ações </a:t>
            </a:r>
            <a:r>
              <a:rPr lang="pt-BR" sz="2000" dirty="0">
                <a:solidFill>
                  <a:srgbClr val="C00000"/>
                </a:solidFill>
              </a:rPr>
              <a:t>de natureza </a:t>
            </a:r>
            <a:r>
              <a:rPr lang="pt-BR" sz="2000" dirty="0" err="1" smtClean="0">
                <a:solidFill>
                  <a:srgbClr val="C00000"/>
                </a:solidFill>
              </a:rPr>
              <a:t>socioassistencial</a:t>
            </a:r>
            <a:endParaRPr lang="pt-B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3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MATERIAL E MÉTODOS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222075"/>
              </p:ext>
            </p:extLst>
          </p:nvPr>
        </p:nvGraphicFramePr>
        <p:xfrm>
          <a:off x="3890962" y="980728"/>
          <a:ext cx="3666332" cy="5603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r:id="rId4" imgW="6471356" imgH="9916668" progId="Visio.Drawing.15">
                  <p:embed/>
                </p:oleObj>
              </mc:Choice>
              <mc:Fallback>
                <p:oleObj r:id="rId4" imgW="6471356" imgH="991666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2" y="980728"/>
                        <a:ext cx="3666332" cy="56039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278092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Fluxograma de Atendimento </a:t>
            </a:r>
          </a:p>
        </p:txBody>
      </p:sp>
    </p:spTree>
    <p:extLst>
      <p:ext uri="{BB962C8B-B14F-4D97-AF65-F5344CB8AC3E}">
        <p14:creationId xmlns:p14="http://schemas.microsoft.com/office/powerpoint/2010/main" val="30896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250825" y="273050"/>
            <a:ext cx="728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RESULTADOS E DISCUSSÃO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42121" y="1628800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tx2"/>
                </a:solidFill>
              </a:rPr>
              <a:t>Para a empresa, construir relacionamentos efetivos e contínuos com Organizações Governamentais (OG) e Organizações não Governamentais (ONG),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as parcerias são estratégias fundamentais</a:t>
            </a:r>
            <a:r>
              <a:rPr lang="pt-BR" sz="2000" dirty="0">
                <a:solidFill>
                  <a:schemeClr val="tx2"/>
                </a:solidFill>
              </a:rPr>
              <a:t>. Os relacionamentos com os poderes públicos, com organizações da sociedade, com comunidades proporcionam melhoria na imagem da empresa, ampliando a capacidade de enfrentamento dos desafios</a:t>
            </a:r>
            <a:r>
              <a:rPr lang="pt-BR" sz="20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pt-BR" sz="2000" dirty="0" smtClean="0">
              <a:solidFill>
                <a:schemeClr val="tx2"/>
              </a:solidFill>
            </a:endParaRPr>
          </a:p>
          <a:p>
            <a:pPr algn="just"/>
            <a:r>
              <a:rPr lang="pt-BR" sz="2000" dirty="0" smtClean="0"/>
              <a:t> </a:t>
            </a:r>
            <a:endParaRPr lang="pt-BR" sz="2000" dirty="0"/>
          </a:p>
          <a:p>
            <a:pPr algn="just"/>
            <a:r>
              <a:rPr lang="pt-BR" sz="2000" dirty="0">
                <a:solidFill>
                  <a:schemeClr val="tx2"/>
                </a:solidFill>
              </a:rPr>
              <a:t>Para </a:t>
            </a:r>
            <a:r>
              <a:rPr lang="pt-BR" sz="2000" dirty="0" err="1">
                <a:solidFill>
                  <a:schemeClr val="tx2"/>
                </a:solidFill>
              </a:rPr>
              <a:t>Bruschi</a:t>
            </a:r>
            <a:r>
              <a:rPr lang="pt-BR" sz="2000" dirty="0">
                <a:solidFill>
                  <a:schemeClr val="tx2"/>
                </a:solidFill>
              </a:rPr>
              <a:t> et al. (2002, p.33), </a:t>
            </a:r>
            <a:r>
              <a:rPr lang="pt-BR" sz="2000" dirty="0">
                <a:solidFill>
                  <a:srgbClr val="C00000"/>
                </a:solidFill>
              </a:rPr>
              <a:t>as organizações não-governamentais - </a:t>
            </a:r>
            <a:r>
              <a:rPr lang="pt-BR" sz="2000" dirty="0" err="1">
                <a:solidFill>
                  <a:srgbClr val="C00000"/>
                </a:solidFill>
              </a:rPr>
              <a:t>ONG's</a:t>
            </a:r>
            <a:r>
              <a:rPr lang="pt-BR" sz="2000" dirty="0">
                <a:solidFill>
                  <a:srgbClr val="C00000"/>
                </a:solidFill>
              </a:rPr>
              <a:t> - dão substância à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democracia participativa</a:t>
            </a:r>
            <a:r>
              <a:rPr lang="pt-BR" sz="2000" dirty="0">
                <a:solidFill>
                  <a:srgbClr val="C00000"/>
                </a:solidFill>
              </a:rPr>
              <a:t>, </a:t>
            </a:r>
            <a:r>
              <a:rPr lang="pt-BR" sz="2000" dirty="0">
                <a:solidFill>
                  <a:srgbClr val="FF0000"/>
                </a:solidFill>
              </a:rPr>
              <a:t>envolvendo os vários segmentos da sociedade no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desenvolvimento de projetos e ações, que fortalecem a política ambiental local. </a:t>
            </a:r>
          </a:p>
        </p:txBody>
      </p:sp>
    </p:spTree>
    <p:extLst>
      <p:ext uri="{BB962C8B-B14F-4D97-AF65-F5344CB8AC3E}">
        <p14:creationId xmlns:p14="http://schemas.microsoft.com/office/powerpoint/2010/main" val="10093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RESULTADOS E DISCUSSÃO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15616" y="1412776"/>
            <a:ext cx="648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Quadro 3 – Tipologia de instrumentos jurídicos com objetivos e categoria</a:t>
            </a:r>
            <a:endParaRPr lang="pt-BR" sz="14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435260"/>
              </p:ext>
            </p:extLst>
          </p:nvPr>
        </p:nvGraphicFramePr>
        <p:xfrm>
          <a:off x="1115616" y="1921097"/>
          <a:ext cx="6912768" cy="4045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2304256"/>
                <a:gridCol w="2304256"/>
              </a:tblGrid>
              <a:tr h="97104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Convênio de Cooperação Técnica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Atendimento ao consumidor portador de deficiência visual, que com o acesso à informação inclusiva promove direitos humanos. 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Incentivo à Informação Inclusiva.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104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Patrocínio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Interação da empresa com a sociedade, promovendo a inclusão social pela arte musical e inclusão social pelo esporte.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Patrocínio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97104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Termo de Cooperação e Compromisso de Estagio: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Apoio a ações sociais, educacionais e ambientais.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Apoio Ações Sociais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104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Termo de Permissão de Uso de Área: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Promoção do envolvimento e desenvolvimento da comunidade entorno.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Cessão de espaço da Empresa para a comunidade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8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414608"/>
              </p:ext>
            </p:extLst>
          </p:nvPr>
        </p:nvGraphicFramePr>
        <p:xfrm>
          <a:off x="107504" y="1412776"/>
          <a:ext cx="8924925" cy="409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Planilha Binária" r:id="rId4" imgW="5410200" imgH="2143125" progId="Excel.SheetBinaryMacroEnabled.12">
                  <p:embed/>
                </p:oleObj>
              </mc:Choice>
              <mc:Fallback>
                <p:oleObj name="Planilha Binária" r:id="rId4" imgW="5410200" imgH="2143125" progId="Excel.SheetBinaryMacroEnabled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12776"/>
                        <a:ext cx="8924925" cy="409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0825" y="273050"/>
            <a:ext cx="728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RESULTADOS E DISCUSSÃO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691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82415"/>
            <a:ext cx="72728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MUNICÍPIO DE CAMPINAS-SP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869455"/>
            <a:ext cx="828092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200" b="1" dirty="0">
                <a:solidFill>
                  <a:schemeClr val="tx2"/>
                </a:solidFill>
                <a:latin typeface="Arial" charset="0"/>
              </a:rPr>
              <a:t>Está localizado em uma região Metropolitana composta por: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7517" y="1336640"/>
            <a:ext cx="6048672" cy="55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9" y="2972745"/>
            <a:ext cx="3528159" cy="329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163103" y="4941167"/>
            <a:ext cx="3048003" cy="628286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682948" y="4617819"/>
            <a:ext cx="146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200" dirty="0">
                <a:solidFill>
                  <a:srgbClr val="000066"/>
                </a:solidFill>
              </a:rPr>
              <a:t>Estado de São Paulo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3525" y="1301820"/>
            <a:ext cx="5817318" cy="11695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tx2"/>
                </a:solidFill>
              </a:rPr>
              <a:t>20 municípios (5 </a:t>
            </a:r>
            <a:r>
              <a:rPr lang="pt-BR" dirty="0">
                <a:solidFill>
                  <a:schemeClr val="tx2"/>
                </a:solidFill>
              </a:rPr>
              <a:t>milhões </a:t>
            </a:r>
            <a:r>
              <a:rPr lang="pt-BR" dirty="0" smtClean="0">
                <a:solidFill>
                  <a:schemeClr val="tx2"/>
                </a:solidFill>
              </a:rPr>
              <a:t>habitantes)</a:t>
            </a:r>
          </a:p>
          <a:p>
            <a:pPr>
              <a:spcBef>
                <a:spcPts val="600"/>
              </a:spcBef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chemeClr val="tx2"/>
                </a:solidFill>
              </a:rPr>
              <a:t>População Campinas: 1.182.429  Hab. (IBGE 2017)</a:t>
            </a:r>
            <a:endParaRPr lang="pt-B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26064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RESULTADOS E DISCUSSÃO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254989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 definição da tipologia das parcerias possibilitou a elaboração da Figura 2, onde observa-se a efetivação de dez </a:t>
            </a:r>
            <a:r>
              <a:rPr lang="pt-BR" sz="2000" dirty="0">
                <a:solidFill>
                  <a:srgbClr val="FF0000"/>
                </a:solidFill>
              </a:rPr>
              <a:t>(10) parcerias</a:t>
            </a:r>
            <a:r>
              <a:rPr lang="pt-BR" sz="2000" dirty="0"/>
              <a:t>, que a maioria das parcerias refere-se </a:t>
            </a:r>
            <a:r>
              <a:rPr lang="pt-BR" sz="2000" dirty="0">
                <a:solidFill>
                  <a:schemeClr val="accent3">
                    <a:lumMod val="75000"/>
                  </a:schemeClr>
                </a:solidFill>
              </a:rPr>
              <a:t>a patrocínios, com 40%, </a:t>
            </a:r>
            <a:r>
              <a:rPr lang="pt-BR" sz="2000" dirty="0"/>
              <a:t>seguido por </a:t>
            </a: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cessão de espaço da empresa para a comunidade para projetos socioambientais, em 30%</a:t>
            </a:r>
            <a:r>
              <a:rPr lang="pt-BR" sz="2000" dirty="0"/>
              <a:t>, </a:t>
            </a:r>
            <a:r>
              <a:rPr lang="pt-BR" sz="2000" dirty="0">
                <a:solidFill>
                  <a:srgbClr val="00B0F0"/>
                </a:solidFill>
              </a:rPr>
              <a:t>apoio às ações sociais em 20%, </a:t>
            </a:r>
            <a:r>
              <a:rPr lang="pt-BR" sz="2000" dirty="0"/>
              <a:t>e por último, </a:t>
            </a:r>
            <a:r>
              <a:rPr lang="pt-BR" sz="2000" dirty="0">
                <a:solidFill>
                  <a:schemeClr val="accent2"/>
                </a:solidFill>
              </a:rPr>
              <a:t>10% para incentivo à informação inclusiva</a:t>
            </a:r>
            <a:r>
              <a:rPr lang="pt-B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446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6673" y="876926"/>
            <a:ext cx="9036495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C00000"/>
                </a:solidFill>
              </a:rPr>
              <a:t>Patrocínios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 smtClean="0"/>
              <a:t>Patrulheiros:</a:t>
            </a:r>
            <a:r>
              <a:rPr lang="pt-BR" sz="2000" dirty="0" smtClean="0"/>
              <a:t> Projeto Sintonia - Orquestra: atingiu </a:t>
            </a:r>
            <a:r>
              <a:rPr lang="pt-BR" sz="2000" dirty="0"/>
              <a:t>um público estimado de 19.940 </a:t>
            </a:r>
            <a:r>
              <a:rPr lang="pt-BR" sz="2000" dirty="0" smtClean="0"/>
              <a:t>pessoas.</a:t>
            </a:r>
          </a:p>
          <a:p>
            <a:pPr lvl="1">
              <a:lnSpc>
                <a:spcPct val="150000"/>
              </a:lnSpc>
            </a:pPr>
            <a:endParaRPr lang="pt-BR" sz="1600" dirty="0" smtClean="0"/>
          </a:p>
          <a:p>
            <a:pPr lvl="1">
              <a:lnSpc>
                <a:spcPct val="150000"/>
              </a:lnSpc>
            </a:pPr>
            <a:endParaRPr lang="pt-BR" sz="1600" dirty="0"/>
          </a:p>
          <a:p>
            <a:pPr lvl="1">
              <a:lnSpc>
                <a:spcPct val="150000"/>
              </a:lnSpc>
            </a:pPr>
            <a:endParaRPr lang="pt-BR" sz="1600" dirty="0" smtClean="0"/>
          </a:p>
          <a:p>
            <a:pPr lvl="1">
              <a:lnSpc>
                <a:spcPct val="150000"/>
              </a:lnSpc>
            </a:pPr>
            <a:endParaRPr lang="pt-BR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b="1" dirty="0"/>
              <a:t>Pulo do </a:t>
            </a:r>
            <a:r>
              <a:rPr lang="pt-BR" sz="2000" b="1" dirty="0" smtClean="0"/>
              <a:t>Gato-Futsal: </a:t>
            </a:r>
            <a:r>
              <a:rPr lang="pt-BR" sz="2000" dirty="0"/>
              <a:t>foram atendidos 120 crianças e adolescentes, com faixa etária de 10 a 20 anos</a:t>
            </a:r>
            <a:r>
              <a:rPr lang="pt-BR" sz="2000" dirty="0" smtClean="0"/>
              <a:t>, </a:t>
            </a:r>
            <a:r>
              <a:rPr lang="pt-BR" sz="2000" dirty="0"/>
              <a:t>que disputam torneios municipais e estaduais.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endParaRPr lang="pt-BR" sz="1600" dirty="0"/>
          </a:p>
          <a:p>
            <a:pPr lvl="1">
              <a:lnSpc>
                <a:spcPct val="150000"/>
              </a:lnSpc>
            </a:pPr>
            <a:endParaRPr lang="pt-BR" sz="1600" dirty="0" smtClean="0"/>
          </a:p>
          <a:p>
            <a:pPr lvl="1">
              <a:lnSpc>
                <a:spcPct val="150000"/>
              </a:lnSpc>
            </a:pPr>
            <a:endParaRPr lang="pt-BR" sz="1600" dirty="0" smtClean="0"/>
          </a:p>
          <a:p>
            <a:pPr lvl="1">
              <a:lnSpc>
                <a:spcPct val="150000"/>
              </a:lnSpc>
            </a:pPr>
            <a:endParaRPr lang="pt-BR" sz="1600" dirty="0"/>
          </a:p>
          <a:p>
            <a:pPr lvl="1">
              <a:lnSpc>
                <a:spcPct val="150000"/>
              </a:lnSpc>
            </a:pPr>
            <a:endParaRPr lang="pt-BR" sz="1600" dirty="0" smtClean="0"/>
          </a:p>
          <a:p>
            <a:pPr lvl="1">
              <a:lnSpc>
                <a:spcPct val="150000"/>
              </a:lnSpc>
            </a:pPr>
            <a:endParaRPr lang="pt-BR" sz="1600" dirty="0"/>
          </a:p>
          <a:p>
            <a:pPr lvl="1">
              <a:lnSpc>
                <a:spcPct val="150000"/>
              </a:lnSpc>
            </a:pPr>
            <a:endParaRPr lang="pt-BR" sz="1600" dirty="0" smtClean="0"/>
          </a:p>
          <a:p>
            <a:pPr lvl="1">
              <a:lnSpc>
                <a:spcPct val="150000"/>
              </a:lnSpc>
            </a:pPr>
            <a:endParaRPr lang="pt-BR" sz="1600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93101" y="251937"/>
            <a:ext cx="728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RESULTADOS E DISCUSSÃO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Imagem 4" descr="IMG_20170712_0941507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02" y="1859090"/>
            <a:ext cx="2880320" cy="173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image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563" y="4568165"/>
            <a:ext cx="2553592" cy="170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2" y="4562333"/>
            <a:ext cx="1994068" cy="168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r="12542" b="13763"/>
          <a:stretch/>
        </p:blipFill>
        <p:spPr bwMode="auto">
          <a:xfrm>
            <a:off x="2915816" y="4568165"/>
            <a:ext cx="2703508" cy="170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59090"/>
            <a:ext cx="2592288" cy="1728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9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8991" y="1165307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b="1" dirty="0" smtClean="0"/>
              <a:t>Clube </a:t>
            </a:r>
            <a:r>
              <a:rPr lang="pt-BR" sz="2000" b="1" dirty="0"/>
              <a:t>de </a:t>
            </a:r>
            <a:r>
              <a:rPr lang="pt-BR" sz="2000" b="1" dirty="0" smtClean="0"/>
              <a:t>Bocha - </a:t>
            </a:r>
            <a:r>
              <a:rPr lang="pt-BR" sz="2000" dirty="0" smtClean="0"/>
              <a:t>melhora </a:t>
            </a:r>
            <a:r>
              <a:rPr lang="pt-BR" sz="2000" dirty="0"/>
              <a:t>da qualidade de vida e saúde dos participantes, na faixa etária entre 60 e 94 anos, que disputam os campeonatos de bocha. São 10 atletas e uma média de 90 participantes no clube.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endParaRPr lang="pt-BR" sz="2000" dirty="0"/>
          </a:p>
          <a:p>
            <a:pPr lvl="1">
              <a:lnSpc>
                <a:spcPct val="150000"/>
              </a:lnSpc>
            </a:pPr>
            <a:endParaRPr lang="pt-BR" sz="2000" dirty="0"/>
          </a:p>
          <a:p>
            <a:pPr lvl="1">
              <a:lnSpc>
                <a:spcPct val="150000"/>
              </a:lnSpc>
            </a:pPr>
            <a:endParaRPr lang="pt-BR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b="1" dirty="0"/>
              <a:t>Clube </a:t>
            </a:r>
            <a:r>
              <a:rPr lang="pt-BR" sz="2000" b="1" dirty="0" smtClean="0"/>
              <a:t>Vôlei: </a:t>
            </a:r>
            <a:r>
              <a:rPr lang="pt-BR" sz="2000" dirty="0"/>
              <a:t>participaram do </a:t>
            </a:r>
            <a:r>
              <a:rPr lang="pt-BR" sz="2000" dirty="0" smtClean="0"/>
              <a:t>projeto social </a:t>
            </a:r>
            <a:r>
              <a:rPr lang="pt-BR" sz="2000" dirty="0"/>
              <a:t>400 crianças e </a:t>
            </a:r>
            <a:r>
              <a:rPr lang="pt-BR" sz="2000" dirty="0" smtClean="0"/>
              <a:t>adolescentes de escolas municipais, </a:t>
            </a:r>
            <a:r>
              <a:rPr lang="pt-BR" sz="2000" dirty="0"/>
              <a:t>com idade entre 09 à 14 anos. 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endParaRPr lang="pt-BR" sz="2000" b="1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4509120"/>
            <a:ext cx="2363818" cy="211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95536" y="260648"/>
            <a:ext cx="728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RESULTADOS E DISCUSSÃO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20905"/>
            <a:ext cx="2798372" cy="123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76" y="4509120"/>
            <a:ext cx="3202506" cy="213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96" y="2232634"/>
            <a:ext cx="2304256" cy="154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03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8273" y="1052736"/>
            <a:ext cx="760810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000" b="1" dirty="0">
                <a:solidFill>
                  <a:srgbClr val="C00000"/>
                </a:solidFill>
              </a:rPr>
              <a:t>Apoio </a:t>
            </a:r>
            <a:r>
              <a:rPr lang="pt-BR" sz="2000" b="1" dirty="0" smtClean="0">
                <a:solidFill>
                  <a:srgbClr val="C00000"/>
                </a:solidFill>
              </a:rPr>
              <a:t>às ações sociais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b="1" dirty="0" smtClean="0"/>
              <a:t>APAE:</a:t>
            </a:r>
            <a:r>
              <a:rPr lang="pt-BR" sz="2000" dirty="0" smtClean="0"/>
              <a:t> </a:t>
            </a:r>
            <a:r>
              <a:rPr lang="pt-BR" sz="2000" dirty="0"/>
              <a:t>produção de 4.000 mudas de flores e plantio de 7.300 mudas em praças públicas e espaços da empresa. </a:t>
            </a:r>
            <a:r>
              <a:rPr lang="pt-BR" sz="2000" dirty="0" smtClean="0"/>
              <a:t>Foram realizadas </a:t>
            </a:r>
            <a:r>
              <a:rPr lang="pt-BR" sz="2000" dirty="0"/>
              <a:t>ações integrando educação ambiental e promoção dos direitos </a:t>
            </a:r>
            <a:r>
              <a:rPr lang="pt-BR" sz="2000" dirty="0" smtClean="0"/>
              <a:t>humanos.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pt-BR" sz="2000" dirty="0"/>
          </a:p>
          <a:p>
            <a:pPr marL="742950" lvl="1" indent="-285750">
              <a:buFont typeface="Arial" pitchFamily="34" charset="0"/>
              <a:buChar char="•"/>
            </a:pPr>
            <a:endParaRPr lang="pt-BR" sz="20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pt-BR" sz="20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pt-BR" sz="2000" dirty="0" smtClean="0"/>
          </a:p>
          <a:p>
            <a:pPr lvl="1"/>
            <a:endParaRPr lang="pt-BR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b="1" dirty="0" smtClean="0"/>
              <a:t>MVM: </a:t>
            </a:r>
            <a:r>
              <a:rPr lang="pt-BR" sz="2000" dirty="0"/>
              <a:t>foram atendidos e encaminhados 190 crianças e </a:t>
            </a:r>
            <a:r>
              <a:rPr lang="pt-BR" sz="2000" dirty="0" smtClean="0"/>
              <a:t>adolescentes em situação de rua</a:t>
            </a:r>
            <a:r>
              <a:rPr lang="pt-BR" sz="2000" b="1" dirty="0" smtClean="0"/>
              <a:t>     </a:t>
            </a:r>
            <a:endParaRPr lang="pt-BR" sz="2000" b="1" dirty="0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395536" y="251937"/>
            <a:ext cx="728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RESULTADOS E DISCUSSÃO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3" b="18559"/>
          <a:stretch/>
        </p:blipFill>
        <p:spPr bwMode="auto">
          <a:xfrm>
            <a:off x="1979712" y="4985380"/>
            <a:ext cx="3777952" cy="162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6" y="2797356"/>
            <a:ext cx="2473016" cy="1391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IMG_20180504_0806112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62747"/>
            <a:ext cx="2471448" cy="1391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_DSC879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73" y="2761057"/>
            <a:ext cx="2124221" cy="1415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731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124744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rgbClr val="C00000"/>
                </a:solidFill>
              </a:rPr>
              <a:t>Cessão de espaço da </a:t>
            </a:r>
            <a:r>
              <a:rPr lang="pt-BR" sz="2000" b="1" dirty="0" smtClean="0">
                <a:solidFill>
                  <a:srgbClr val="C00000"/>
                </a:solidFill>
              </a:rPr>
              <a:t>empresa</a:t>
            </a:r>
            <a:endParaRPr lang="pt-BR" sz="20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b="1" dirty="0" smtClean="0"/>
              <a:t>Casa </a:t>
            </a:r>
            <a:r>
              <a:rPr lang="pt-BR" sz="2000" b="1" dirty="0"/>
              <a:t>da </a:t>
            </a:r>
            <a:r>
              <a:rPr lang="pt-BR" sz="2000" b="1" dirty="0" smtClean="0"/>
              <a:t>Cidadania para população em situação de rua: </a:t>
            </a:r>
            <a:r>
              <a:rPr lang="pt-BR" sz="2000" dirty="0" smtClean="0"/>
              <a:t>foram </a:t>
            </a:r>
            <a:r>
              <a:rPr lang="pt-BR" sz="2000" dirty="0"/>
              <a:t>atendidas 130 pessoas por dia, com atividades educativas, higiene e de alimentação. 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pt-BR" sz="2000" b="1" dirty="0"/>
          </a:p>
          <a:p>
            <a:pPr marL="742950" lvl="1" indent="-285750">
              <a:buFont typeface="Arial" pitchFamily="34" charset="0"/>
              <a:buChar char="•"/>
            </a:pPr>
            <a:endParaRPr lang="pt-BR" sz="2000" b="1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pt-BR" sz="20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b="1" dirty="0" smtClean="0"/>
              <a:t>Comunidade </a:t>
            </a:r>
            <a:r>
              <a:rPr lang="pt-BR" sz="2000" b="1" dirty="0"/>
              <a:t>Eldorado dos </a:t>
            </a:r>
            <a:r>
              <a:rPr lang="pt-BR" sz="2000" b="1" dirty="0" smtClean="0"/>
              <a:t>Carajás:</a:t>
            </a:r>
            <a:r>
              <a:rPr lang="pt-BR" sz="2000" dirty="0" smtClean="0"/>
              <a:t> </a:t>
            </a:r>
            <a:r>
              <a:rPr lang="pt-BR" sz="2000" dirty="0"/>
              <a:t>realização de oficinas educativas e atividades de lazer e esportivas, para uma população estimada de 15.000 </a:t>
            </a:r>
            <a:r>
              <a:rPr lang="pt-BR" sz="2000" dirty="0" smtClean="0"/>
              <a:t>moradores.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395536" y="251937"/>
            <a:ext cx="728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RESULTADOS E DISCUSSÃO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8286"/>
            <a:ext cx="294259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D:\Cleuza\F Pq.EldoradoCarajás\0716131328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42663"/>
            <a:ext cx="3608964" cy="1641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78" y="4869160"/>
            <a:ext cx="2239715" cy="164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09" y="2156248"/>
            <a:ext cx="3032902" cy="2021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965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980728"/>
            <a:ext cx="867645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pt-BR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b="1" dirty="0"/>
              <a:t>Sapeca: </a:t>
            </a:r>
            <a:r>
              <a:rPr lang="pt-BR" sz="2000" dirty="0"/>
              <a:t>foram 21 crianças e adolescentes em acompanhamento por mês, 22 famílias acolhedoras e 26 famílias de origem</a:t>
            </a:r>
            <a:r>
              <a:rPr lang="pt-BR" sz="20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pt-BR" sz="2000" dirty="0"/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  <a:p>
            <a:endParaRPr lang="pt-BR" sz="2000" b="1" dirty="0" smtClean="0"/>
          </a:p>
          <a:p>
            <a:endParaRPr lang="pt-BR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 smtClean="0">
                <a:solidFill>
                  <a:srgbClr val="C00000"/>
                </a:solidFill>
              </a:rPr>
              <a:t>Incentivo </a:t>
            </a:r>
            <a:r>
              <a:rPr lang="pt-BR" sz="2000" b="1" dirty="0">
                <a:solidFill>
                  <a:srgbClr val="C00000"/>
                </a:solidFill>
              </a:rPr>
              <a:t>à informação inclusiva </a:t>
            </a:r>
            <a:endParaRPr lang="pt-BR" sz="20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b="1" dirty="0" smtClean="0"/>
              <a:t>PRÓ-VISÃO:</a:t>
            </a:r>
            <a:r>
              <a:rPr lang="pt-BR" sz="2000" dirty="0" smtClean="0"/>
              <a:t> </a:t>
            </a:r>
            <a:r>
              <a:rPr lang="pt-BR" sz="2000" dirty="0"/>
              <a:t>106 pessoas </a:t>
            </a:r>
            <a:r>
              <a:rPr lang="pt-BR" sz="2000" dirty="0" smtClean="0"/>
              <a:t>com deficiência visual receberam </a:t>
            </a:r>
            <a:r>
              <a:rPr lang="pt-BR" sz="2000" dirty="0"/>
              <a:t>o </a:t>
            </a:r>
            <a:r>
              <a:rPr lang="pt-BR" sz="2000" dirty="0" smtClean="0"/>
              <a:t>demonstrativo da conta de agua em </a:t>
            </a:r>
            <a:r>
              <a:rPr lang="pt-BR" sz="2000" dirty="0" err="1" smtClean="0"/>
              <a:t>braille</a:t>
            </a:r>
            <a:r>
              <a:rPr lang="pt-BR" sz="2000" dirty="0" smtClean="0"/>
              <a:t>  </a:t>
            </a:r>
            <a:r>
              <a:rPr lang="pt-BR" sz="2000" dirty="0"/>
              <a:t>em suas residências.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395536" y="251937"/>
            <a:ext cx="728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RESULTADOS E DISCUSSÃO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09112"/>
            <a:ext cx="1521737" cy="1274132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78503"/>
            <a:ext cx="2303026" cy="153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78" y="4534561"/>
            <a:ext cx="1259692" cy="2239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39" y="4544764"/>
            <a:ext cx="1253952" cy="22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44764"/>
            <a:ext cx="1253954" cy="22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34561"/>
            <a:ext cx="2448272" cy="189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662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4" y="260648"/>
            <a:ext cx="728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CONCLUSÃO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556792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pt-BR" dirty="0" smtClean="0">
                <a:solidFill>
                  <a:srgbClr val="C00000"/>
                </a:solidFill>
              </a:rPr>
              <a:t>A </a:t>
            </a:r>
            <a:r>
              <a:rPr lang="pt-BR" dirty="0">
                <a:solidFill>
                  <a:srgbClr val="C00000"/>
                </a:solidFill>
              </a:rPr>
              <a:t>partir da implementação da sistemática de avaliação continua e monitoramento realizada pelo Serviço </a:t>
            </a:r>
            <a:r>
              <a:rPr lang="pt-BR" dirty="0" smtClean="0">
                <a:solidFill>
                  <a:srgbClr val="C00000"/>
                </a:solidFill>
              </a:rPr>
              <a:t>Social</a:t>
            </a:r>
            <a:r>
              <a:rPr lang="pt-BR" dirty="0"/>
              <a:t> </a:t>
            </a:r>
            <a:r>
              <a:rPr lang="pt-BR" dirty="0" smtClean="0">
                <a:solidFill>
                  <a:srgbClr val="00B050"/>
                </a:solidFill>
              </a:rPr>
              <a:t>constatou-se </a:t>
            </a:r>
            <a:r>
              <a:rPr lang="pt-BR" dirty="0">
                <a:solidFill>
                  <a:srgbClr val="00B050"/>
                </a:solidFill>
              </a:rPr>
              <a:t>que o trabalho se institucionalizou, com regramentos, planejamentos, registros organizados e transparência das ações. </a:t>
            </a:r>
            <a:endParaRPr lang="pt-BR" dirty="0" smtClean="0">
              <a:solidFill>
                <a:srgbClr val="00B050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pt-BR" dirty="0">
              <a:solidFill>
                <a:srgbClr val="00B050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A ênfase na Responsabilidade Social e Educação Ambiental propiciou uma aproximação com a finalidade da empresa de saneamento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e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provocou uma reflexão sobre a contribuição dos projetos sociais para garantia da qualidade, proteção e conservação dos recursos hídricos, o que se mostrou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benéfico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, tanto para a empresa como para as organizações parcerias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pt-BR" dirty="0" err="1" smtClean="0">
                <a:solidFill>
                  <a:srgbClr val="C00000"/>
                </a:solidFill>
              </a:rPr>
              <a:t>Corresponsabilização</a:t>
            </a:r>
            <a:r>
              <a:rPr lang="pt-BR" dirty="0" smtClean="0">
                <a:solidFill>
                  <a:srgbClr val="C00000"/>
                </a:solidFill>
              </a:rPr>
              <a:t> </a:t>
            </a:r>
            <a:r>
              <a:rPr lang="pt-BR" dirty="0">
                <a:solidFill>
                  <a:srgbClr val="C00000"/>
                </a:solidFill>
              </a:rPr>
              <a:t>social </a:t>
            </a:r>
            <a:r>
              <a:rPr lang="pt-BR" dirty="0" smtClean="0">
                <a:solidFill>
                  <a:srgbClr val="C00000"/>
                </a:solidFill>
              </a:rPr>
              <a:t>entre os parceiros </a:t>
            </a:r>
            <a:r>
              <a:rPr lang="pt-BR" dirty="0">
                <a:solidFill>
                  <a:srgbClr val="C00000"/>
                </a:solidFill>
              </a:rPr>
              <a:t>para questões sociais e ambientais. </a:t>
            </a:r>
            <a:endParaRPr lang="pt-BR" dirty="0" smtClean="0">
              <a:solidFill>
                <a:srgbClr val="C00000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pt-BR" dirty="0">
              <a:solidFill>
                <a:srgbClr val="C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accent1"/>
                </a:solidFill>
              </a:rPr>
              <a:t>Necessidade de elaboração </a:t>
            </a:r>
            <a:r>
              <a:rPr lang="pt-BR" dirty="0">
                <a:solidFill>
                  <a:schemeClr val="accent1"/>
                </a:solidFill>
              </a:rPr>
              <a:t>mais participativa no plano de ação das parceiras, bem como uma calendarização mais positiva e a introdução efetiva de pautas socioambientais nos projetos sociais </a:t>
            </a:r>
            <a:r>
              <a:rPr lang="pt-BR" dirty="0" smtClean="0">
                <a:solidFill>
                  <a:schemeClr val="accent1"/>
                </a:solidFill>
              </a:rPr>
              <a:t>propostos.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42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916832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 startAt="5"/>
            </a:pPr>
            <a:r>
              <a:rPr lang="pt-BR" dirty="0" smtClean="0">
                <a:solidFill>
                  <a:srgbClr val="0070C0"/>
                </a:solidFill>
              </a:rPr>
              <a:t>Avaliar </a:t>
            </a:r>
            <a:r>
              <a:rPr lang="pt-BR" dirty="0">
                <a:solidFill>
                  <a:srgbClr val="0070C0"/>
                </a:solidFill>
              </a:rPr>
              <a:t>a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eficiência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 smtClean="0">
                <a:solidFill>
                  <a:srgbClr val="0070C0"/>
                </a:solidFill>
              </a:rPr>
              <a:t>: custo </a:t>
            </a:r>
            <a:r>
              <a:rPr lang="pt-BR" dirty="0">
                <a:solidFill>
                  <a:srgbClr val="0070C0"/>
                </a:solidFill>
              </a:rPr>
              <a:t>X os benefícios </a:t>
            </a:r>
            <a:r>
              <a:rPr lang="pt-BR" dirty="0" smtClean="0">
                <a:solidFill>
                  <a:srgbClr val="00B050"/>
                </a:solidFill>
              </a:rPr>
              <a:t>; </a:t>
            </a:r>
            <a:r>
              <a:rPr lang="pt-BR" dirty="0">
                <a:solidFill>
                  <a:srgbClr val="00B050"/>
                </a:solidFill>
              </a:rPr>
              <a:t>eficácia </a:t>
            </a:r>
            <a:r>
              <a:rPr lang="pt-BR" dirty="0" smtClean="0">
                <a:solidFill>
                  <a:srgbClr val="0070C0"/>
                </a:solidFill>
              </a:rPr>
              <a:t>-capacidade </a:t>
            </a:r>
            <a:r>
              <a:rPr lang="pt-BR" dirty="0">
                <a:solidFill>
                  <a:srgbClr val="0070C0"/>
                </a:solidFill>
              </a:rPr>
              <a:t>de alcançar metas propostas  </a:t>
            </a:r>
            <a:r>
              <a:rPr lang="pt-BR" dirty="0" smtClean="0">
                <a:solidFill>
                  <a:srgbClr val="0070C0"/>
                </a:solidFill>
              </a:rPr>
              <a:t>X cumprir </a:t>
            </a:r>
            <a:r>
              <a:rPr lang="pt-BR" dirty="0">
                <a:solidFill>
                  <a:srgbClr val="0070C0"/>
                </a:solidFill>
              </a:rPr>
              <a:t>resultados; e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efetividade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dirty="0" smtClean="0">
                <a:solidFill>
                  <a:srgbClr val="0070C0"/>
                </a:solidFill>
              </a:rPr>
              <a:t>- medindo </a:t>
            </a:r>
            <a:r>
              <a:rPr lang="pt-BR" dirty="0">
                <a:solidFill>
                  <a:srgbClr val="0070C0"/>
                </a:solidFill>
              </a:rPr>
              <a:t>as mudanças significativas e duradouras propostas nos planos de ação</a:t>
            </a:r>
            <a:r>
              <a:rPr lang="pt-BR" dirty="0" smtClean="0">
                <a:solidFill>
                  <a:schemeClr val="accent1"/>
                </a:solidFill>
              </a:rPr>
              <a:t>.</a:t>
            </a:r>
          </a:p>
          <a:p>
            <a:pPr marL="342900" lvl="0" indent="-342900" algn="just">
              <a:buFont typeface="+mj-lt"/>
              <a:buAutoNum type="arabicPeriod" startAt="5"/>
            </a:pPr>
            <a:endParaRPr lang="pt-BR" dirty="0">
              <a:solidFill>
                <a:schemeClr val="accent1"/>
              </a:solidFill>
            </a:endParaRPr>
          </a:p>
          <a:p>
            <a:pPr marL="342900" lvl="0" indent="-342900" algn="just">
              <a:buFont typeface="+mj-lt"/>
              <a:buAutoNum type="arabicPeriod" startAt="5"/>
            </a:pPr>
            <a:r>
              <a:rPr lang="pt-BR" dirty="0" smtClean="0">
                <a:solidFill>
                  <a:srgbClr val="C00000"/>
                </a:solidFill>
              </a:rPr>
              <a:t>Reconhecimento </a:t>
            </a:r>
            <a:r>
              <a:rPr lang="pt-BR" dirty="0">
                <a:solidFill>
                  <a:srgbClr val="C00000"/>
                </a:solidFill>
              </a:rPr>
              <a:t>de outras áreas </a:t>
            </a:r>
            <a:r>
              <a:rPr lang="pt-BR" dirty="0" smtClean="0">
                <a:solidFill>
                  <a:srgbClr val="C00000"/>
                </a:solidFill>
              </a:rPr>
              <a:t>internas.</a:t>
            </a:r>
          </a:p>
          <a:p>
            <a:pPr marL="342900" lvl="0" indent="-342900" algn="just">
              <a:buFont typeface="+mj-lt"/>
              <a:buAutoNum type="arabicPeriod" startAt="5"/>
            </a:pPr>
            <a:endParaRPr lang="pt-BR" dirty="0">
              <a:solidFill>
                <a:srgbClr val="C00000"/>
              </a:solidFill>
            </a:endParaRPr>
          </a:p>
          <a:p>
            <a:pPr marL="342900" lvl="0" indent="-342900" algn="just">
              <a:buFont typeface="+mj-lt"/>
              <a:buAutoNum type="arabicPeriod" startAt="5"/>
            </a:pPr>
            <a:r>
              <a:rPr lang="pt-BR" dirty="0" smtClean="0">
                <a:solidFill>
                  <a:srgbClr val="00B050"/>
                </a:solidFill>
              </a:rPr>
              <a:t>Desafio </a:t>
            </a:r>
            <a:r>
              <a:rPr lang="pt-BR" dirty="0">
                <a:solidFill>
                  <a:srgbClr val="00B050"/>
                </a:solidFill>
              </a:rPr>
              <a:t>vislumbrado é a criação de senso crítico em relação aos prejuízos sofridos pelo meio ambiente devido à sua exploração sem cuidados pelos seres humanos, mas que, com o trabalho educativo e permanente, é possível pensarmos em um futuro mais saudável, num planeta melhor para as gerações futuras. </a:t>
            </a:r>
          </a:p>
          <a:p>
            <a:pPr algn="just"/>
            <a:r>
              <a:rPr lang="pt-BR" dirty="0">
                <a:solidFill>
                  <a:srgbClr val="00B050"/>
                </a:solidFill>
              </a:rPr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  <a:endParaRPr lang="pt-BR" dirty="0" smtClean="0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50824" y="260648"/>
            <a:ext cx="728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CONCLUSÃO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0032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Server_2\pa\PA - FOTOS\2015-EQUIPE\20160226_085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840422"/>
            <a:ext cx="3168352" cy="563262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71600" y="47667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EQUIPE PA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03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556792"/>
            <a:ext cx="7610476" cy="2880321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“O </a:t>
            </a:r>
            <a:r>
              <a:rPr lang="pt-BR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que vale na vida não é o ponto de partida e sim a caminhada. </a:t>
            </a:r>
            <a:r>
              <a:rPr lang="pt-BR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Caminhando </a:t>
            </a:r>
            <a:r>
              <a:rPr lang="pt-BR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e semeando, no fim terás o que </a:t>
            </a:r>
            <a:r>
              <a:rPr lang="pt-BR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colher</a:t>
            </a:r>
            <a:r>
              <a:rPr lang="pt-BR" b="1" dirty="0" smtClean="0">
                <a:solidFill>
                  <a:schemeClr val="accent2"/>
                </a:solidFill>
              </a:rPr>
              <a:t>."</a:t>
            </a:r>
            <a:endParaRPr lang="pt-BR" b="1" dirty="0" smtClean="0">
              <a:hlinkClick r:id="rId2"/>
            </a:endParaRPr>
          </a:p>
          <a:p>
            <a:pPr marL="0" indent="0">
              <a:buNone/>
            </a:pPr>
            <a:r>
              <a:rPr lang="pt-BR" b="1" dirty="0" smtClean="0">
                <a:latin typeface="Bradley Hand ITC" panose="03070402050302030203" pitchFamily="66" charset="0"/>
              </a:rPr>
              <a:t>Cora Coralina</a:t>
            </a:r>
            <a:endParaRPr lang="pt-BR" b="1" dirty="0">
              <a:latin typeface="Bradley Hand ITC" panose="03070402050302030203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91680" y="26064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MENSAGEM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45024"/>
            <a:ext cx="3744416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4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2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68760"/>
            <a:ext cx="849694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2"/>
                </a:solidFill>
              </a:rPr>
              <a:t>ABNT - ASSOCIAÇAO </a:t>
            </a:r>
            <a:r>
              <a:rPr lang="pt-BR" sz="1400" b="1" dirty="0">
                <a:solidFill>
                  <a:schemeClr val="tx2"/>
                </a:solidFill>
              </a:rPr>
              <a:t>BRASILEIRA DE NORMAS </a:t>
            </a:r>
            <a:r>
              <a:rPr lang="pt-BR" sz="1400" b="1" dirty="0" smtClean="0">
                <a:solidFill>
                  <a:schemeClr val="tx2"/>
                </a:solidFill>
              </a:rPr>
              <a:t>TÉCNICAS - </a:t>
            </a:r>
            <a:r>
              <a:rPr lang="pt-BR" sz="1400" b="1" dirty="0">
                <a:solidFill>
                  <a:schemeClr val="tx2"/>
                </a:solidFill>
              </a:rPr>
              <a:t>INMETRO NBR 16.001</a:t>
            </a:r>
            <a:r>
              <a:rPr lang="pt-BR" sz="14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pt-BR" sz="1400" dirty="0" smtClean="0">
                <a:solidFill>
                  <a:schemeClr val="tx2"/>
                </a:solidFill>
              </a:rPr>
              <a:t>Disponível  </a:t>
            </a:r>
            <a:r>
              <a:rPr lang="pt-BR" sz="1400" dirty="0" smtClean="0">
                <a:solidFill>
                  <a:schemeClr val="tx2"/>
                </a:solidFill>
                <a:hlinkClick r:id="rId2"/>
              </a:rPr>
              <a:t>http</a:t>
            </a:r>
            <a:r>
              <a:rPr lang="pt-BR" sz="1400" dirty="0">
                <a:solidFill>
                  <a:schemeClr val="tx2"/>
                </a:solidFill>
                <a:hlinkClick r:id="rId2"/>
              </a:rPr>
              <a:t>://</a:t>
            </a:r>
            <a:r>
              <a:rPr lang="pt-BR" sz="1400" dirty="0" smtClean="0">
                <a:solidFill>
                  <a:schemeClr val="tx2"/>
                </a:solidFill>
                <a:hlinkClick r:id="rId2"/>
              </a:rPr>
              <a:t>www.inmetro.gov.br/qualidade/responsabilidade_social/norma_nacional</a:t>
            </a:r>
            <a:r>
              <a:rPr lang="pt-BR" sz="1400" dirty="0">
                <a:solidFill>
                  <a:schemeClr val="tx2"/>
                </a:solidFill>
              </a:rPr>
              <a:t> </a:t>
            </a:r>
            <a:r>
              <a:rPr lang="pt-BR" sz="1400" dirty="0" smtClean="0">
                <a:solidFill>
                  <a:schemeClr val="tx2"/>
                </a:solidFill>
              </a:rPr>
              <a:t>acesso </a:t>
            </a:r>
            <a:r>
              <a:rPr lang="pt-BR" sz="1400" dirty="0">
                <a:solidFill>
                  <a:schemeClr val="tx2"/>
                </a:solidFill>
              </a:rPr>
              <a:t>em: 15 fev.2018</a:t>
            </a:r>
          </a:p>
          <a:p>
            <a:endParaRPr lang="pt-BR" sz="1400" b="1" dirty="0" smtClean="0">
              <a:solidFill>
                <a:schemeClr val="tx2"/>
              </a:solidFill>
            </a:endParaRPr>
          </a:p>
          <a:p>
            <a:r>
              <a:rPr lang="pt-BR" sz="1400" b="1" dirty="0" smtClean="0">
                <a:solidFill>
                  <a:schemeClr val="tx2"/>
                </a:solidFill>
              </a:rPr>
              <a:t>ABNT - </a:t>
            </a:r>
            <a:r>
              <a:rPr lang="pt-BR" sz="1400" b="1" dirty="0">
                <a:solidFill>
                  <a:schemeClr val="tx2"/>
                </a:solidFill>
              </a:rPr>
              <a:t>ASSOCIAÇAO BRASILEIRA DE NORMAS </a:t>
            </a:r>
            <a:r>
              <a:rPr lang="pt-BR" sz="1400" b="1" dirty="0" smtClean="0">
                <a:solidFill>
                  <a:schemeClr val="tx2"/>
                </a:solidFill>
              </a:rPr>
              <a:t>TÉCNICAS - ISO </a:t>
            </a:r>
            <a:r>
              <a:rPr lang="pt-BR" sz="1400" b="1" dirty="0">
                <a:solidFill>
                  <a:schemeClr val="tx2"/>
                </a:solidFill>
              </a:rPr>
              <a:t>26.000</a:t>
            </a:r>
            <a:r>
              <a:rPr lang="pt-BR" sz="1400" b="1" dirty="0" smtClean="0">
                <a:solidFill>
                  <a:schemeClr val="tx2"/>
                </a:solidFill>
              </a:rPr>
              <a:t>. </a:t>
            </a:r>
          </a:p>
          <a:p>
            <a:r>
              <a:rPr lang="pt-BR" sz="1400" dirty="0" smtClean="0">
                <a:solidFill>
                  <a:schemeClr val="tx2"/>
                </a:solidFill>
              </a:rPr>
              <a:t>Disponível</a:t>
            </a:r>
            <a:r>
              <a:rPr lang="pt-BR" sz="1400" b="1" dirty="0">
                <a:solidFill>
                  <a:schemeClr val="tx2"/>
                </a:solidFill>
              </a:rPr>
              <a:t> </a:t>
            </a:r>
            <a:r>
              <a:rPr lang="pt-BR" sz="1400" dirty="0" smtClean="0">
                <a:solidFill>
                  <a:schemeClr val="tx2"/>
                </a:solidFill>
                <a:hlinkClick r:id="rId3"/>
              </a:rPr>
              <a:t>http</a:t>
            </a:r>
            <a:r>
              <a:rPr lang="pt-BR" sz="1400" dirty="0">
                <a:solidFill>
                  <a:schemeClr val="tx2"/>
                </a:solidFill>
                <a:hlinkClick r:id="rId3"/>
              </a:rPr>
              <a:t>://www.pessoacomdeficiencia.gov.br/app/sites/default/files/arquivos/%</a:t>
            </a:r>
            <a:r>
              <a:rPr lang="pt-BR" sz="1400" dirty="0" smtClean="0">
                <a:solidFill>
                  <a:schemeClr val="tx2"/>
                </a:solidFill>
                <a:hlinkClick r:id="rId3"/>
              </a:rPr>
              <a:t>5Bfield_generico_imagens-filefield-description%5D_65.pdf</a:t>
            </a:r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acesso </a:t>
            </a:r>
            <a:r>
              <a:rPr lang="pt-BR" sz="1400" dirty="0">
                <a:solidFill>
                  <a:schemeClr val="tx2"/>
                </a:solidFill>
              </a:rPr>
              <a:t>em</a:t>
            </a:r>
            <a:r>
              <a:rPr lang="pt-BR" sz="1400" dirty="0" smtClean="0">
                <a:solidFill>
                  <a:schemeClr val="tx2"/>
                </a:solidFill>
              </a:rPr>
              <a:t>: 15 </a:t>
            </a:r>
            <a:r>
              <a:rPr lang="pt-BR" sz="1400" dirty="0">
                <a:solidFill>
                  <a:schemeClr val="tx2"/>
                </a:solidFill>
              </a:rPr>
              <a:t>fev.2018</a:t>
            </a:r>
          </a:p>
          <a:p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BARBOSA</a:t>
            </a:r>
            <a:r>
              <a:rPr lang="pt-BR" sz="1400" dirty="0">
                <a:solidFill>
                  <a:schemeClr val="tx2"/>
                </a:solidFill>
              </a:rPr>
              <a:t>, M.F.N.B e al.</a:t>
            </a:r>
            <a:r>
              <a:rPr lang="pt-BR" sz="1400" b="1" dirty="0">
                <a:solidFill>
                  <a:schemeClr val="tx2"/>
                </a:solidFill>
              </a:rPr>
              <a:t> Práticas Socioambientais nas Empresas de Município de </a:t>
            </a:r>
            <a:r>
              <a:rPr lang="pt-BR" sz="1400" b="1" dirty="0" smtClean="0">
                <a:solidFill>
                  <a:schemeClr val="tx2"/>
                </a:solidFill>
              </a:rPr>
              <a:t>Sousa: </a:t>
            </a:r>
            <a:r>
              <a:rPr lang="pt-BR" sz="1400" b="1" dirty="0">
                <a:solidFill>
                  <a:schemeClr val="tx2"/>
                </a:solidFill>
              </a:rPr>
              <a:t>Contribuições ao Desenvolvimento Local Sustentável. </a:t>
            </a:r>
            <a:r>
              <a:rPr lang="pt-BR" sz="1400" dirty="0">
                <a:solidFill>
                  <a:schemeClr val="tx2"/>
                </a:solidFill>
              </a:rPr>
              <a:t>Revista de Administração, Contabilidade e Sustentabilidade. PB .2013</a:t>
            </a:r>
          </a:p>
          <a:p>
            <a:endParaRPr lang="en-US" sz="1400" dirty="0" smtClean="0">
              <a:solidFill>
                <a:schemeClr val="tx2"/>
              </a:solidFill>
            </a:endParaRPr>
          </a:p>
          <a:p>
            <a:r>
              <a:rPr lang="en-US" sz="1400" dirty="0" smtClean="0">
                <a:solidFill>
                  <a:schemeClr val="tx2"/>
                </a:solidFill>
              </a:rPr>
              <a:t>BRUSCHI</a:t>
            </a:r>
            <a:r>
              <a:rPr lang="en-US" sz="1400" dirty="0">
                <a:solidFill>
                  <a:schemeClr val="tx2"/>
                </a:solidFill>
              </a:rPr>
              <a:t>, D.M. et al. </a:t>
            </a:r>
            <a:r>
              <a:rPr lang="pt-BR" sz="1400" b="1" dirty="0">
                <a:solidFill>
                  <a:schemeClr val="tx2"/>
                </a:solidFill>
              </a:rPr>
              <a:t>Manual de Saneamento e Proteção Ambiental para os Municípios. </a:t>
            </a:r>
            <a:r>
              <a:rPr lang="pt-BR" sz="1400" dirty="0">
                <a:solidFill>
                  <a:schemeClr val="tx2"/>
                </a:solidFill>
              </a:rPr>
              <a:t>FEAM- BH. 2002. </a:t>
            </a:r>
          </a:p>
          <a:p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LARA</a:t>
            </a:r>
            <a:r>
              <a:rPr lang="pt-BR" sz="1400" dirty="0">
                <a:solidFill>
                  <a:schemeClr val="tx2"/>
                </a:solidFill>
              </a:rPr>
              <a:t>, R. </a:t>
            </a:r>
            <a:r>
              <a:rPr lang="pt-BR" sz="1400" b="1" dirty="0">
                <a:solidFill>
                  <a:schemeClr val="tx2"/>
                </a:solidFill>
              </a:rPr>
              <a:t>A incidência da Teoria Social Crítica no Serviço Social. </a:t>
            </a:r>
            <a:r>
              <a:rPr lang="pt-BR" sz="1400" dirty="0">
                <a:solidFill>
                  <a:schemeClr val="tx2"/>
                </a:solidFill>
              </a:rPr>
              <a:t>Serviço Social &amp; Realidade. Franca.pg.43-59, 2009.</a:t>
            </a:r>
          </a:p>
          <a:p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MARCATTO</a:t>
            </a:r>
            <a:r>
              <a:rPr lang="pt-BR" sz="1400" dirty="0">
                <a:solidFill>
                  <a:schemeClr val="tx2"/>
                </a:solidFill>
              </a:rPr>
              <a:t>, Celso. </a:t>
            </a:r>
            <a:r>
              <a:rPr lang="pt-BR" sz="1400" b="1" dirty="0">
                <a:solidFill>
                  <a:schemeClr val="tx2"/>
                </a:solidFill>
              </a:rPr>
              <a:t>Educação Ambiental: conceitos e princípios.  </a:t>
            </a:r>
            <a:r>
              <a:rPr lang="pt-BR" sz="1400" dirty="0">
                <a:solidFill>
                  <a:schemeClr val="tx2"/>
                </a:solidFill>
              </a:rPr>
              <a:t>FEAM -BH. 2002.</a:t>
            </a:r>
          </a:p>
          <a:p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1400" dirty="0" smtClean="0">
                <a:solidFill>
                  <a:schemeClr val="tx2"/>
                </a:solidFill>
              </a:rPr>
              <a:t>MARINHO</a:t>
            </a:r>
            <a:r>
              <a:rPr lang="pt-BR" sz="1400" dirty="0">
                <a:solidFill>
                  <a:schemeClr val="tx2"/>
                </a:solidFill>
              </a:rPr>
              <a:t>. J.A. </a:t>
            </a:r>
            <a:r>
              <a:rPr lang="pt-BR" sz="1400" b="1" dirty="0">
                <a:solidFill>
                  <a:schemeClr val="tx2"/>
                </a:solidFill>
              </a:rPr>
              <a:t>Avaliação – Conceituações Práticas. </a:t>
            </a:r>
            <a:r>
              <a:rPr lang="pt-BR" sz="1400" dirty="0">
                <a:solidFill>
                  <a:schemeClr val="tx2"/>
                </a:solidFill>
              </a:rPr>
              <a:t>SP.2010. Disponível </a:t>
            </a:r>
            <a:r>
              <a:rPr lang="pt-BR" sz="1400" dirty="0" smtClean="0">
                <a:solidFill>
                  <a:schemeClr val="tx2"/>
                </a:solidFill>
                <a:hlinkClick r:id="rId4"/>
              </a:rPr>
              <a:t>https</a:t>
            </a:r>
            <a:r>
              <a:rPr lang="pt-BR" sz="1400" dirty="0">
                <a:solidFill>
                  <a:schemeClr val="tx2"/>
                </a:solidFill>
                <a:hlinkClick r:id="rId4"/>
              </a:rPr>
              <a:t>://</a:t>
            </a:r>
            <a:r>
              <a:rPr lang="pt-BR" sz="1400" dirty="0" smtClean="0">
                <a:solidFill>
                  <a:schemeClr val="tx2"/>
                </a:solidFill>
                <a:hlinkClick r:id="rId4"/>
              </a:rPr>
              <a:t>pt.slideshare.net/JosAdrianoMCMarinho/elaboracao-de-projetos-sociais-avaliao-parte-i-43591159</a:t>
            </a:r>
          </a:p>
          <a:p>
            <a:r>
              <a:rPr lang="pt-BR" sz="1400" dirty="0" smtClean="0">
                <a:solidFill>
                  <a:schemeClr val="tx2"/>
                </a:solidFill>
              </a:rPr>
              <a:t>acesso </a:t>
            </a:r>
            <a:r>
              <a:rPr lang="pt-BR" sz="1400" dirty="0">
                <a:solidFill>
                  <a:schemeClr val="tx2"/>
                </a:solidFill>
              </a:rPr>
              <a:t>em: 15 </a:t>
            </a:r>
            <a:r>
              <a:rPr lang="pt-BR" sz="1400" dirty="0" smtClean="0">
                <a:solidFill>
                  <a:schemeClr val="tx2"/>
                </a:solidFill>
              </a:rPr>
              <a:t>abr.2018</a:t>
            </a:r>
            <a:endParaRPr lang="pt-BR" sz="1400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57468" y="251937"/>
            <a:ext cx="565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REFERÊNCIAS</a:t>
            </a:r>
            <a:r>
              <a:rPr lang="pt-BR" sz="3200" b="1" dirty="0"/>
              <a:t>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16635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700808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tx2"/>
                </a:solidFill>
              </a:rPr>
              <a:t>MARTINELLI, Maria Lúcia; KOUMROUYAN, Elza</a:t>
            </a:r>
            <a:r>
              <a:rPr lang="pt-BR" sz="1400" b="1" dirty="0">
                <a:solidFill>
                  <a:schemeClr val="tx2"/>
                </a:solidFill>
              </a:rPr>
              <a:t>. Um novo olhar para a questão dos instrumentais técnico-operativos em Serviço Social.</a:t>
            </a:r>
            <a:r>
              <a:rPr lang="pt-BR" sz="1400" dirty="0">
                <a:solidFill>
                  <a:schemeClr val="tx2"/>
                </a:solidFill>
              </a:rPr>
              <a:t> Serviço Social &amp; Sociedade, São Paulo, Cortez, v. 14, n. 45, p. 137-141, ago. 1994  </a:t>
            </a:r>
          </a:p>
          <a:p>
            <a:pPr algn="just"/>
            <a:endParaRPr lang="pt-BR" sz="1400" dirty="0" smtClean="0">
              <a:solidFill>
                <a:schemeClr val="tx2"/>
              </a:solidFill>
            </a:endParaRPr>
          </a:p>
          <a:p>
            <a:pPr algn="just"/>
            <a:r>
              <a:rPr lang="pt-BR" sz="1400" dirty="0" smtClean="0">
                <a:solidFill>
                  <a:schemeClr val="tx2"/>
                </a:solidFill>
              </a:rPr>
              <a:t>NOGUEIRA</a:t>
            </a:r>
            <a:r>
              <a:rPr lang="pt-BR" sz="1400" dirty="0">
                <a:solidFill>
                  <a:schemeClr val="tx2"/>
                </a:solidFill>
              </a:rPr>
              <a:t>, H, </a:t>
            </a:r>
            <a:r>
              <a:rPr lang="pt-BR" sz="1400" dirty="0" err="1">
                <a:solidFill>
                  <a:schemeClr val="tx2"/>
                </a:solidFill>
              </a:rPr>
              <a:t>Schuber</a:t>
            </a:r>
            <a:r>
              <a:rPr lang="pt-BR" sz="1400" dirty="0">
                <a:solidFill>
                  <a:schemeClr val="tx2"/>
                </a:solidFill>
              </a:rPr>
              <a:t>, H.N ALIANÇA CAPOAVA. Responsabilidade Social Empresarial: por que o guarda chuva ficou pequeno?  São Paulo. 2010.</a:t>
            </a:r>
          </a:p>
          <a:p>
            <a:pPr algn="just"/>
            <a:endParaRPr lang="pt-BR" sz="1400" dirty="0" smtClean="0">
              <a:solidFill>
                <a:schemeClr val="tx2"/>
              </a:solidFill>
            </a:endParaRPr>
          </a:p>
          <a:p>
            <a:pPr algn="just"/>
            <a:r>
              <a:rPr lang="pt-BR" sz="1400" dirty="0" smtClean="0">
                <a:solidFill>
                  <a:schemeClr val="tx2"/>
                </a:solidFill>
              </a:rPr>
              <a:t>Prefeitura </a:t>
            </a:r>
            <a:r>
              <a:rPr lang="pt-BR" sz="1400" dirty="0">
                <a:solidFill>
                  <a:schemeClr val="tx2"/>
                </a:solidFill>
              </a:rPr>
              <a:t>Municipal de Campinas. </a:t>
            </a:r>
            <a:r>
              <a:rPr lang="pt-BR" sz="1400" b="1" dirty="0">
                <a:solidFill>
                  <a:schemeClr val="tx2"/>
                </a:solidFill>
              </a:rPr>
              <a:t>Parâmetros para o Trabalho Social com Famílias na Proteção Social Especial de Média Complexidade – Relato da Experiência de Campinas – S.P.2015. </a:t>
            </a:r>
            <a:endParaRPr lang="pt-BR" sz="1400" dirty="0">
              <a:solidFill>
                <a:schemeClr val="tx2"/>
              </a:solidFill>
            </a:endParaRPr>
          </a:p>
          <a:p>
            <a:pPr algn="just"/>
            <a:endParaRPr lang="pt-BR" sz="1400" dirty="0" smtClean="0">
              <a:solidFill>
                <a:schemeClr val="tx2"/>
              </a:solidFill>
            </a:endParaRPr>
          </a:p>
          <a:p>
            <a:pPr algn="just"/>
            <a:r>
              <a:rPr lang="pt-BR" sz="1400" dirty="0" smtClean="0">
                <a:solidFill>
                  <a:schemeClr val="tx2"/>
                </a:solidFill>
              </a:rPr>
              <a:t>SÁ</a:t>
            </a:r>
            <a:r>
              <a:rPr lang="pt-BR" sz="1400" dirty="0">
                <a:solidFill>
                  <a:schemeClr val="tx2"/>
                </a:solidFill>
              </a:rPr>
              <a:t>, M. et al. </a:t>
            </a:r>
            <a:r>
              <a:rPr lang="pt-BR" sz="1400" b="1" dirty="0">
                <a:solidFill>
                  <a:schemeClr val="tx2"/>
                </a:solidFill>
              </a:rPr>
              <a:t>Responsabilidade Socioambiental: um desafio para a micro e pequena empresa. </a:t>
            </a:r>
            <a:r>
              <a:rPr lang="pt-BR" sz="1400" dirty="0">
                <a:solidFill>
                  <a:schemeClr val="tx2"/>
                </a:solidFill>
              </a:rPr>
              <a:t>X Simpósio de Excelência em Gestão e Tecnologia. 2013.</a:t>
            </a:r>
          </a:p>
          <a:p>
            <a:pPr algn="just"/>
            <a:endParaRPr lang="pt-BR" sz="1400" dirty="0" smtClean="0">
              <a:solidFill>
                <a:schemeClr val="tx2"/>
              </a:solidFill>
            </a:endParaRPr>
          </a:p>
          <a:p>
            <a:pPr algn="just"/>
            <a:r>
              <a:rPr lang="pt-BR" sz="1400" dirty="0" smtClean="0">
                <a:solidFill>
                  <a:schemeClr val="tx2"/>
                </a:solidFill>
              </a:rPr>
              <a:t>VAITSMAN</a:t>
            </a:r>
            <a:r>
              <a:rPr lang="pt-BR" sz="1400" dirty="0">
                <a:solidFill>
                  <a:schemeClr val="tx2"/>
                </a:solidFill>
              </a:rPr>
              <a:t>, J; RODRIGUES, R.W.S; SOUSA, P.R.</a:t>
            </a:r>
            <a:r>
              <a:rPr lang="pt-BR" sz="1400" b="1" dirty="0">
                <a:solidFill>
                  <a:schemeClr val="tx2"/>
                </a:solidFill>
              </a:rPr>
              <a:t> O Sistema de Avaliação e Monitoramento das Políticas de Programas Sociais: a experiência do Ministério do Desenvolvimento Social e combate à Fome do Brasil. </a:t>
            </a:r>
            <a:r>
              <a:rPr lang="pt-BR" sz="1400" dirty="0">
                <a:solidFill>
                  <a:schemeClr val="tx2"/>
                </a:solidFill>
              </a:rPr>
              <a:t>Publicação da Organização das Nações Unidas para Educação, a ciência e a Cultura. 2006.</a:t>
            </a:r>
          </a:p>
          <a:p>
            <a:pPr algn="just"/>
            <a:r>
              <a:rPr lang="pt-BR" dirty="0">
                <a:solidFill>
                  <a:schemeClr val="tx2"/>
                </a:solidFill>
              </a:rPr>
              <a:t> 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40024" y="62907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57468" y="251937"/>
            <a:ext cx="565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REFERÊNCIAS</a:t>
            </a:r>
            <a:r>
              <a:rPr lang="pt-BR" sz="3200" b="1" dirty="0"/>
              <a:t>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0789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21839" y="116632"/>
            <a:ext cx="91440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NOME DO AUTOR PRINCIPAL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1600" b="1" dirty="0" smtClean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 smtClean="0">
                <a:solidFill>
                  <a:srgbClr val="000066"/>
                </a:solidFill>
                <a:latin typeface="Arial" charset="0"/>
              </a:rPr>
              <a:t>LENITER  V. ANJOS SERTÓRIO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 smtClean="0">
                <a:solidFill>
                  <a:srgbClr val="000066"/>
                </a:solidFill>
                <a:latin typeface="Arial" charset="0"/>
              </a:rPr>
              <a:t>Assessora da presidência – Assistente </a:t>
            </a:r>
            <a:r>
              <a:rPr lang="pt-BR" sz="1600" b="1" dirty="0">
                <a:solidFill>
                  <a:srgbClr val="000066"/>
                </a:solidFill>
                <a:latin typeface="Arial" charset="0"/>
              </a:rPr>
              <a:t>S</a:t>
            </a:r>
            <a:r>
              <a:rPr lang="pt-BR" sz="1600" b="1" dirty="0" smtClean="0">
                <a:solidFill>
                  <a:srgbClr val="000066"/>
                </a:solidFill>
                <a:latin typeface="Arial" charset="0"/>
              </a:rPr>
              <a:t>ocial - PA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16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400" dirty="0" smtClean="0">
                <a:solidFill>
                  <a:srgbClr val="000066"/>
                </a:solidFill>
                <a:latin typeface="Arial" charset="0"/>
              </a:rPr>
              <a:t>(19)3348-5962– leniter.sertorio@sanasa.com.br</a:t>
            </a:r>
            <a:endParaRPr lang="pt-BR" sz="1400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1628800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4000" b="1" dirty="0" smtClean="0">
                <a:solidFill>
                  <a:srgbClr val="C00000"/>
                </a:solidFill>
                <a:latin typeface="Arial" charset="0"/>
              </a:rPr>
              <a:t>PALAVRAS-CHAVE </a:t>
            </a:r>
            <a:r>
              <a:rPr lang="pt-BR" sz="2800" b="1" dirty="0" smtClean="0">
                <a:solidFill>
                  <a:srgbClr val="C00000"/>
                </a:solidFill>
                <a:latin typeface="Arial" charset="0"/>
              </a:rPr>
              <a:t>:</a:t>
            </a:r>
          </a:p>
          <a:p>
            <a:pPr algn="ctr" eaLnBrk="1" hangingPunct="1"/>
            <a:endParaRPr lang="pt-BR" sz="2800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/>
            <a:r>
              <a:rPr lang="pt-BR" sz="2800" b="1" dirty="0" smtClean="0">
                <a:solidFill>
                  <a:schemeClr val="tx2"/>
                </a:solidFill>
                <a:latin typeface="Arial" charset="0"/>
              </a:rPr>
              <a:t> Avaliação- Responsabilidade Social-  Controle Social – Serviço Social- Projetos Sociais – Parcerias – Educação Ambiental</a:t>
            </a:r>
            <a:endParaRPr lang="pt-BR" sz="28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9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0825" y="304329"/>
            <a:ext cx="728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INTRODUÇÃO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31921"/>
            <a:ext cx="5328592" cy="1924954"/>
          </a:xfrm>
          <a:prstGeom prst="rect">
            <a:avLst/>
          </a:prstGeom>
        </p:spPr>
      </p:pic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250825" y="3717032"/>
            <a:ext cx="8713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sz="3200" b="1" dirty="0" smtClean="0">
                <a:solidFill>
                  <a:schemeClr val="tx2"/>
                </a:solidFill>
              </a:rPr>
              <a:t>CRIADA EM 2013 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c</a:t>
            </a:r>
            <a:r>
              <a:rPr lang="pt-BR" sz="2000" dirty="0" smtClean="0">
                <a:solidFill>
                  <a:schemeClr val="tx2"/>
                </a:solidFill>
              </a:rPr>
              <a:t>om o objetivo  </a:t>
            </a:r>
            <a:r>
              <a:rPr lang="pt-BR" sz="2000" dirty="0">
                <a:solidFill>
                  <a:schemeClr val="tx2"/>
                </a:solidFill>
              </a:rPr>
              <a:t>de </a:t>
            </a:r>
            <a:r>
              <a:rPr lang="pt-BR" sz="2000" dirty="0" smtClean="0">
                <a:solidFill>
                  <a:schemeClr val="tx2"/>
                </a:solidFill>
              </a:rPr>
              <a:t>avaliar e acompanhar </a:t>
            </a:r>
            <a:r>
              <a:rPr lang="pt-BR" sz="2000" dirty="0">
                <a:solidFill>
                  <a:schemeClr val="tx2"/>
                </a:solidFill>
              </a:rPr>
              <a:t>os projetos sociais executados em parcerias com as organizações da sociedade civil. </a:t>
            </a:r>
          </a:p>
        </p:txBody>
      </p:sp>
    </p:spTree>
    <p:extLst>
      <p:ext uri="{BB962C8B-B14F-4D97-AF65-F5344CB8AC3E}">
        <p14:creationId xmlns:p14="http://schemas.microsoft.com/office/powerpoint/2010/main" val="30597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73408" y="273049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ORGANOGRAMA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Imagem 2" descr="Organogram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514" y="1033331"/>
            <a:ext cx="7343140" cy="55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ilares_de_atuaca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1498" y="998917"/>
            <a:ext cx="6838950" cy="4876800"/>
          </a:xfrm>
          <a:prstGeom prst="rect">
            <a:avLst/>
          </a:prstGeom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50825" y="273050"/>
            <a:ext cx="728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PILARES DE ATUAÇÃO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926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9"/>
          <p:cNvSpPr txBox="1">
            <a:spLocks noChangeArrowheads="1"/>
          </p:cNvSpPr>
          <p:nvPr/>
        </p:nvSpPr>
        <p:spPr bwMode="auto">
          <a:xfrm>
            <a:off x="250825" y="1196752"/>
            <a:ext cx="864165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pt-BR" sz="2000" dirty="0"/>
              <a:t>Para Nogueira (2010, p. 11) a responsabilidade social é definida como: </a:t>
            </a:r>
          </a:p>
          <a:p>
            <a:pPr algn="just"/>
            <a:r>
              <a:rPr lang="pt-BR" sz="2000" dirty="0"/>
              <a:t> </a:t>
            </a:r>
          </a:p>
          <a:p>
            <a:pPr algn="just"/>
            <a:r>
              <a:rPr lang="pt-BR" sz="2000" dirty="0"/>
              <a:t>A forma de gestão que se define pela </a:t>
            </a:r>
            <a:r>
              <a:rPr lang="pt-BR" sz="2000" dirty="0">
                <a:solidFill>
                  <a:srgbClr val="FF0000"/>
                </a:solidFill>
              </a:rPr>
              <a:t>relação ética e transparente da empresa </a:t>
            </a:r>
            <a:r>
              <a:rPr lang="pt-BR" sz="2000" dirty="0"/>
              <a:t>com todos os públicos com os quais ela se relaciona e pelo estabelecimento de metas empresariais que impulsionem o desenvolvimento sustentável da sociedade</a:t>
            </a:r>
            <a:r>
              <a:rPr lang="pt-BR" sz="2000" dirty="0">
                <a:solidFill>
                  <a:srgbClr val="FF0000"/>
                </a:solidFill>
              </a:rPr>
              <a:t>, preservando recursos ambientais </a:t>
            </a:r>
            <a:r>
              <a:rPr lang="pt-BR" sz="2000" dirty="0"/>
              <a:t>e culturais para as gerações futuras, respeitando a diversidade e promovendo a </a:t>
            </a:r>
            <a:r>
              <a:rPr lang="pt-BR" sz="2000" dirty="0">
                <a:solidFill>
                  <a:srgbClr val="FF0000"/>
                </a:solidFill>
              </a:rPr>
              <a:t>redução das desigualdades </a:t>
            </a:r>
            <a:r>
              <a:rPr lang="pt-BR" sz="2000" dirty="0" smtClean="0">
                <a:solidFill>
                  <a:srgbClr val="FF0000"/>
                </a:solidFill>
              </a:rPr>
              <a:t>sociais.</a:t>
            </a:r>
          </a:p>
          <a:p>
            <a:r>
              <a:rPr lang="pt-BR" sz="2000" dirty="0" smtClean="0"/>
              <a:t> </a:t>
            </a:r>
            <a:endParaRPr lang="pt-BR" sz="2000" b="1" dirty="0"/>
          </a:p>
          <a:p>
            <a:r>
              <a:rPr lang="pt-BR" sz="2000" b="1" dirty="0" smtClean="0"/>
              <a:t>          Identificação </a:t>
            </a:r>
            <a:r>
              <a:rPr lang="pt-BR" sz="2000" b="1" dirty="0"/>
              <a:t>dos 7 temas de responsabilidade </a:t>
            </a:r>
            <a:r>
              <a:rPr lang="pt-BR" sz="2000" b="1" dirty="0" smtClean="0"/>
              <a:t>social: </a:t>
            </a:r>
            <a:br>
              <a:rPr lang="pt-BR" sz="2000" b="1" dirty="0" smtClean="0"/>
            </a:br>
            <a:endParaRPr lang="pt-BR" sz="2000" b="1" dirty="0" smtClean="0"/>
          </a:p>
          <a:p>
            <a:pPr marL="1485900" lvl="2" indent="-342900">
              <a:buFont typeface="Arial" pitchFamily="34" charset="0"/>
              <a:buChar char="•"/>
            </a:pPr>
            <a:r>
              <a:rPr lang="pt-BR" sz="2000" dirty="0" smtClean="0"/>
              <a:t>Governança Organizacional; </a:t>
            </a:r>
          </a:p>
          <a:p>
            <a:pPr marL="1485900" lvl="2" indent="-342900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0000"/>
                </a:solidFill>
              </a:rPr>
              <a:t>Direitos </a:t>
            </a:r>
            <a:r>
              <a:rPr lang="pt-BR" sz="2000" dirty="0">
                <a:solidFill>
                  <a:srgbClr val="FF0000"/>
                </a:solidFill>
              </a:rPr>
              <a:t>Humanos;</a:t>
            </a:r>
          </a:p>
          <a:p>
            <a:pPr marL="1485900" lvl="2" indent="-342900">
              <a:buFont typeface="Arial" pitchFamily="34" charset="0"/>
              <a:buChar char="•"/>
            </a:pPr>
            <a:r>
              <a:rPr lang="pt-BR" sz="2000" dirty="0"/>
              <a:t>Práticas de Trabalho;</a:t>
            </a:r>
          </a:p>
          <a:p>
            <a:pPr marL="1485900" lvl="2" indent="-342900">
              <a:buFont typeface="Arial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</a:rPr>
              <a:t>Meio Ambiente;</a:t>
            </a:r>
          </a:p>
          <a:p>
            <a:pPr marL="1485900" lvl="2" indent="-342900">
              <a:buFont typeface="Arial" pitchFamily="34" charset="0"/>
              <a:buChar char="•"/>
            </a:pPr>
            <a:r>
              <a:rPr lang="pt-BR" sz="2000" dirty="0"/>
              <a:t>Práticas Leais de Operação;</a:t>
            </a:r>
          </a:p>
          <a:p>
            <a:pPr marL="1485900" lvl="2" indent="-342900">
              <a:buFont typeface="Arial" pitchFamily="34" charset="0"/>
              <a:buChar char="•"/>
            </a:pPr>
            <a:r>
              <a:rPr lang="pt-BR" sz="2000" dirty="0"/>
              <a:t>Questões relativas ao consumidor; </a:t>
            </a:r>
          </a:p>
          <a:p>
            <a:pPr marL="1485900" lvl="2" indent="-342900">
              <a:buFont typeface="Arial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</a:rPr>
              <a:t>e Envolvimento e Desenvolvimento da Comunidade</a:t>
            </a:r>
            <a:r>
              <a:rPr lang="pt-BR" sz="2000" dirty="0" smtClean="0"/>
              <a:t>.</a:t>
            </a:r>
          </a:p>
          <a:p>
            <a:endParaRPr lang="pt-BR" sz="2400" b="1" dirty="0" smtClean="0"/>
          </a:p>
          <a:p>
            <a:endParaRPr lang="pt-BR" sz="2000" dirty="0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50825" y="273050"/>
            <a:ext cx="728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RESPONSABILIDADE SOCIAL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92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APOIO DE NORMAS DA ABNT</a:t>
            </a:r>
            <a:endParaRPr lang="pt-BR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406074" y="2708920"/>
            <a:ext cx="8713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sz="2000" b="1" dirty="0"/>
              <a:t>NBR </a:t>
            </a:r>
            <a:r>
              <a:rPr lang="pt-BR" sz="2000" b="1" dirty="0" smtClean="0"/>
              <a:t>16.001 </a:t>
            </a:r>
            <a:r>
              <a:rPr lang="pt-BR" sz="2000" dirty="0" smtClean="0"/>
              <a:t>Sistema de Gestão de Responsabilidade Social</a:t>
            </a:r>
          </a:p>
          <a:p>
            <a:pPr marL="1085850" lvl="1" indent="-342900">
              <a:buFont typeface="Arial" pitchFamily="34" charset="0"/>
              <a:buChar char="•"/>
            </a:pPr>
            <a:endParaRPr lang="pt-BR" sz="2000" dirty="0" smtClean="0"/>
          </a:p>
          <a:p>
            <a:r>
              <a:rPr lang="pt-BR" sz="2000" b="1" dirty="0" smtClean="0"/>
              <a:t>ISO 26.000 </a:t>
            </a:r>
            <a:r>
              <a:rPr lang="pt-BR" sz="2000" dirty="0" smtClean="0"/>
              <a:t>Diretrizes para Sistemas de Gestão de Responsabilidade Social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200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1500</Words>
  <Application>Microsoft Office PowerPoint</Application>
  <PresentationFormat>Apresentação na tela (4:3)</PresentationFormat>
  <Paragraphs>188</Paragraphs>
  <Slides>32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1_Personalizar design</vt:lpstr>
      <vt:lpstr>Personalizar design</vt:lpstr>
      <vt:lpstr>3_Personalizar design</vt:lpstr>
      <vt:lpstr>2_Personalizar design</vt:lpstr>
      <vt:lpstr>Visio.Drawing.15</vt:lpstr>
      <vt:lpstr>Planilha Binária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Leniter Sertorio</cp:lastModifiedBy>
  <cp:revision>126</cp:revision>
  <cp:lastPrinted>2013-03-06T14:17:17Z</cp:lastPrinted>
  <dcterms:created xsi:type="dcterms:W3CDTF">2013-01-21T13:05:03Z</dcterms:created>
  <dcterms:modified xsi:type="dcterms:W3CDTF">2018-05-24T19:01:49Z</dcterms:modified>
</cp:coreProperties>
</file>