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3" r:id="rId6"/>
    <p:sldId id="264" r:id="rId7"/>
    <p:sldId id="279" r:id="rId8"/>
    <p:sldId id="265" r:id="rId9"/>
    <p:sldId id="266" r:id="rId10"/>
    <p:sldId id="281" r:id="rId11"/>
    <p:sldId id="283" r:id="rId12"/>
    <p:sldId id="282" r:id="rId13"/>
    <p:sldId id="280" r:id="rId14"/>
    <p:sldId id="285" r:id="rId15"/>
    <p:sldId id="286" r:id="rId16"/>
    <p:sldId id="287" r:id="rId17"/>
    <p:sldId id="288" r:id="rId18"/>
    <p:sldId id="277" r:id="rId19"/>
    <p:sldId id="278" r:id="rId20"/>
    <p:sldId id="262" r:id="rId21"/>
    <p:sldId id="289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15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9FF217-C37E-49E1-8BBC-8B967D5E6CFC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5159EA-6AFE-425B-84BC-D20F7F9731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06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5E1A-F815-48BE-BB88-B413F1E16399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0C10-953B-4512-A378-088E335367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44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1E51-F603-4D82-A6F1-60400D84183C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9411-2F64-4C11-8DC3-D3EAA03C88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91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2140-3868-4C13-BA3A-2C5658C64151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DDB6-3A0F-4E1A-AEF4-843D82BA8A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B209-D327-4380-9E6B-1EC19E462EAB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F0D8-73DF-4485-B03C-38CE90C281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3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60BD-156C-49D4-983C-6CF884DDE9A0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7882-D381-4DC8-8BA7-7F88A0AC25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61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7F4D-665F-4415-A00A-90FA1EF136DA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BC4E-E023-4CD0-BBA0-60EF61E796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01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76C8-74E1-4BB2-BEEB-916ACA20D305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7539-0FF8-4B77-A197-B4DA96244D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22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622B9-D4E9-466E-816C-622B80496E57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E33F-1A1B-45E7-9B70-23384FEDA3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70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B287-3B9C-490C-830B-FE6928D53446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1F63-A708-4635-96C7-EF180DE31B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06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BB50-A779-4022-8865-6C4B5363880E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5C5C-2C6C-4A3A-95AC-8BDBAFCE9D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21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3AAF-86F9-4450-9CBD-22D15E49CF02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0C55-FBDB-4E96-8424-439C35991D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6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917B2B8A-6D57-4B9B-A742-3415B3712495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A40E6ED-EC3A-4F2B-B702-842F6B8795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engenharia1@saaeitapira.com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13100"/>
            <a:ext cx="9144000" cy="12239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0" y="5110163"/>
            <a:ext cx="9144000" cy="911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Autor: Denis Augusto Mathias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Coautor: Daniel </a:t>
            </a:r>
            <a:r>
              <a:rPr lang="pt-BR" sz="1800" b="1" dirty="0" err="1" smtClean="0">
                <a:solidFill>
                  <a:schemeClr val="tx1"/>
                </a:solidFill>
                <a:latin typeface="Calibri" pitchFamily="34" charset="0"/>
              </a:rPr>
              <a:t>Manzi</a:t>
            </a:r>
            <a:endParaRPr lang="pt-BR" sz="2400" dirty="0" smtClean="0">
              <a:latin typeface="Calibri" pitchFamily="34" charset="0"/>
            </a:endParaRPr>
          </a:p>
        </p:txBody>
      </p:sp>
      <p:pic>
        <p:nvPicPr>
          <p:cNvPr id="3076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6350"/>
            <a:ext cx="46037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tângulo 1"/>
          <p:cNvSpPr>
            <a:spLocks noChangeArrowheads="1"/>
          </p:cNvSpPr>
          <p:nvPr/>
        </p:nvSpPr>
        <p:spPr bwMode="auto">
          <a:xfrm>
            <a:off x="0" y="198913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XIX Exposição de Experiências Municipais em Saneamento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VRP Cônego Henrique M. Matos (subsetor 03): </a:t>
            </a:r>
          </a:p>
          <a:p>
            <a:pPr marL="742950" lvl="1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6,23 Km de redes</a:t>
            </a:r>
          </a:p>
          <a:p>
            <a:pPr marL="742950" lvl="1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Predominância de residência de classe média baixa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t-BR" sz="1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10</a:t>
            </a:fld>
            <a:endParaRPr lang="pt-BR"/>
          </a:p>
        </p:txBody>
      </p:sp>
      <p:pic>
        <p:nvPicPr>
          <p:cNvPr id="14" name="Imagem 13" descr="C:\Users\Denis Agusto Mathias\Desktop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35" y="3275290"/>
            <a:ext cx="6120130" cy="30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VRP Henriqueta Soares (subsetor 12):</a:t>
            </a:r>
          </a:p>
          <a:p>
            <a:pPr marL="742950" lvl="1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10,20 Km de redes</a:t>
            </a:r>
          </a:p>
          <a:p>
            <a:pPr marL="742950" lvl="1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Predominância de residências de classe média e empresas (comércio) de pequeno porte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t-BR" sz="1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11</a:t>
            </a:fld>
            <a:endParaRPr lang="pt-BR"/>
          </a:p>
        </p:txBody>
      </p:sp>
      <p:pic>
        <p:nvPicPr>
          <p:cNvPr id="10" name="Imagem 9" descr="C:\Users\Denis Agusto Mathias\Desktop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35" y="3284984"/>
            <a:ext cx="6120130" cy="30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4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VRP Santa Terezinha (subsetor 18):</a:t>
            </a:r>
          </a:p>
          <a:p>
            <a:pPr marL="742950" lvl="1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18,60 Km de redes</a:t>
            </a:r>
          </a:p>
          <a:p>
            <a:pPr marL="742950" lvl="1" indent="-2857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Predominância de residências de classe média e empresas (comércio e serviços) de pequeno e médio porte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t-BR" sz="1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12</a:t>
            </a:fld>
            <a:endParaRPr lang="pt-BR"/>
          </a:p>
        </p:txBody>
      </p:sp>
      <p:pic>
        <p:nvPicPr>
          <p:cNvPr id="11" name="Imagem 10" descr="C:\Users\Denis Agusto Mathias\Desktop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35" y="3284984"/>
            <a:ext cx="6120130" cy="303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4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 E DISCUSSÃO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Número de vazamentos ocorridos no primeiro semestre (2012/2013/2014)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Aumento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de 23% de 2013 para 2014 (</a:t>
            </a:r>
            <a:r>
              <a:rPr lang="pt-BR" sz="1800" dirty="0" err="1">
                <a:solidFill>
                  <a:schemeClr val="tx1"/>
                </a:solidFill>
                <a:latin typeface="Calibri" pitchFamily="34" charset="0"/>
              </a:rPr>
              <a:t>vaz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. totais): relação direta com os trabalhos de pesquisa de vazamentos. Identificação de mais vazamentos = menos volume de água perdida</a:t>
            </a: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13</a:t>
            </a:fld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28940" r="17928" b="34538"/>
          <a:stretch>
            <a:fillRect/>
          </a:stretch>
        </p:blipFill>
        <p:spPr bwMode="auto">
          <a:xfrm>
            <a:off x="1015010" y="2392661"/>
            <a:ext cx="7013374" cy="2404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4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 E DISCUSSÃO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Fator de pesquisa (FP): abaixo de 30%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(vazamentos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economicamente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detectáveis) 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Priorização de pesquisa de vazamentos nos subsetores (fator de pesquisa set/13)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14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31259" r="55666" b="18815"/>
          <a:stretch/>
        </p:blipFill>
        <p:spPr bwMode="auto">
          <a:xfrm>
            <a:off x="1941542" y="2196553"/>
            <a:ext cx="5078730" cy="36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 E DISCUSSÃO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evido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a diversos fatores, a pesquisa não ocorreu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de acordo com a priorização,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sendo a mesma iniciada de forma aleatória, e sem critérios específicos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A pesquisa ocorreu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nos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subsetores 03 (VRP Cônego Henrique M. Matos), 12 (VRP Henriqueta Soares) e 18 (VRP Santa Terezinha), e em mais alguns locais do município sem setorização, durante o primeiro semestre de 2014</a:t>
            </a: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Resumo (resultados da Equipe de Perdas): vazamentos detectados em cerca de 35 Km de redes pesquisadas</a:t>
            </a:r>
          </a:p>
          <a:p>
            <a:pPr marL="742950" lvl="1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 Maioria dos vazamentos em ramais de ligação (calçada e rua)</a:t>
            </a:r>
          </a:p>
          <a:p>
            <a:pPr marL="742950" lvl="1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Causa: tubos e conexões de má qualidade e falta compactação do solo ocasionando um mau assentamento do tubo</a:t>
            </a:r>
          </a:p>
          <a:p>
            <a:pPr marL="742950" lvl="1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Tempo médio de 04 horas entre a localização e o reparo do vazamento</a:t>
            </a:r>
            <a:endParaRPr lang="pt-BR" sz="14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 E DISCUSSÃO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Coleta de dados após a pesquisa de vazamentos nos três subsetores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Com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estes dados percebemos que o fator de pesquisa ficou abaixo dos 30%, atendendo à recomendação de </a:t>
            </a:r>
            <a:r>
              <a:rPr lang="pt-BR" sz="1800" dirty="0" err="1">
                <a:solidFill>
                  <a:schemeClr val="tx1"/>
                </a:solidFill>
                <a:latin typeface="Calibri" pitchFamily="34" charset="0"/>
              </a:rPr>
              <a:t>Favero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 e Dib (1981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16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38074" r="23083" b="43555"/>
          <a:stretch/>
        </p:blipFill>
        <p:spPr bwMode="auto">
          <a:xfrm>
            <a:off x="438348" y="2476500"/>
            <a:ext cx="81661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 E DISCUSSÃO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Valores médios de vazão de vazamentos por subsetor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Vazão média por vazamento = 0,209 m³/h</a:t>
            </a: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17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50000" r="22666" b="29481"/>
          <a:stretch/>
        </p:blipFill>
        <p:spPr bwMode="auto">
          <a:xfrm>
            <a:off x="419100" y="2348880"/>
            <a:ext cx="83058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 E DISCUSSÃO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Volume de Água Recuperada nos Subsetores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u="sng" dirty="0" smtClean="0">
                <a:solidFill>
                  <a:schemeClr val="tx1"/>
                </a:solidFill>
                <a:latin typeface="Calibri" pitchFamily="34" charset="0"/>
              </a:rPr>
              <a:t>Mensalmente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um volume de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12.765,60 m³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(4,93 l/s) de água deixou de ser perdido!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1800" b="1" i="1" dirty="0" smtClean="0">
                <a:solidFill>
                  <a:schemeClr val="tx2"/>
                </a:solidFill>
                <a:latin typeface="Calibri" pitchFamily="34" charset="0"/>
              </a:rPr>
              <a:t>4,93 l/s = 1,64% da produção média da ETA (300 l/s)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413B6-32A5-4BEF-A309-B16FFDDF19E2}" type="slidenum">
              <a:rPr lang="pt-BR"/>
              <a:pPr>
                <a:defRPr/>
              </a:pPr>
              <a:t>18</a:t>
            </a:fld>
            <a:endParaRPr lang="pt-BR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49828" r="26122" b="30141"/>
          <a:stretch>
            <a:fillRect/>
          </a:stretch>
        </p:blipFill>
        <p:spPr bwMode="auto">
          <a:xfrm>
            <a:off x="827088" y="2185988"/>
            <a:ext cx="7343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>
            <a:off x="3492500" y="3121025"/>
            <a:ext cx="647700" cy="8651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356100" y="3121025"/>
            <a:ext cx="647700" cy="8651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Seta em curva para cima 17"/>
          <p:cNvSpPr/>
          <p:nvPr/>
        </p:nvSpPr>
        <p:spPr>
          <a:xfrm>
            <a:off x="3708400" y="4130675"/>
            <a:ext cx="1150938" cy="574675"/>
          </a:xfrm>
          <a:prstGeom prst="curvedUp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3635375" y="477837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pt-BR" sz="1400">
                <a:latin typeface="Calibri" pitchFamily="34" charset="0"/>
              </a:rPr>
              <a:t>1º)  Diferença entre as vazões</a:t>
            </a:r>
          </a:p>
        </p:txBody>
      </p:sp>
      <p:sp>
        <p:nvSpPr>
          <p:cNvPr id="21" name="Seta dobrada 20"/>
          <p:cNvSpPr/>
          <p:nvPr/>
        </p:nvSpPr>
        <p:spPr>
          <a:xfrm rot="16200000" flipV="1">
            <a:off x="5723731" y="3266282"/>
            <a:ext cx="1152525" cy="2735262"/>
          </a:xfrm>
          <a:prstGeom prst="bentArrow">
            <a:avLst>
              <a:gd name="adj1" fmla="val 12875"/>
              <a:gd name="adj2" fmla="val 11772"/>
              <a:gd name="adj3" fmla="val 19489"/>
              <a:gd name="adj4" fmla="val 44678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7092950" y="3121025"/>
            <a:ext cx="863600" cy="8651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5508625" y="5210175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pt-BR" sz="1400">
                <a:latin typeface="Calibri" pitchFamily="34" charset="0"/>
              </a:rPr>
              <a:t>2º)  Multiplicação por 24 horas e por 30 dias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22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reto 2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 E DISCUSSÃO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Retorno Financeiro com o Volume de Água Recuperada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</a:rPr>
              <a:t>¹ Custo médio do tratamento de água considerando apenas produtos químicos e energia elétrica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</a:rPr>
              <a:t>²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Custo médio do tratamento de água </a:t>
            </a: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</a:rPr>
              <a:t>englobando insumos, pessoal, etc.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6FB73-493B-4071-AE52-53762C698195}" type="slidenum">
              <a:rPr lang="pt-BR"/>
              <a:pPr>
                <a:defRPr/>
              </a:pPr>
              <a:t>19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46741" r="29667" b="32370"/>
          <a:stretch/>
        </p:blipFill>
        <p:spPr bwMode="auto">
          <a:xfrm>
            <a:off x="971600" y="2420888"/>
            <a:ext cx="7187522" cy="22322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4903"/>
            <a:ext cx="9144000" cy="16574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dirty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dirty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5184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INTRODUÇÃO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O serviço de abastecimento de água e as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perdas de água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: problemas e soluções.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Classificação das perdas de água: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reais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ou físicas, e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aparentes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ou não físicas.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Conseqüências ambientais e de saúde pública.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Ações de combate às perdas: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pesquisa de vazamentos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Situação do saneamento em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Itapira/SP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: ações para a redução das perdas (</a:t>
            </a:r>
            <a:r>
              <a:rPr lang="pt-BR" sz="1800" dirty="0" err="1" smtClean="0">
                <a:solidFill>
                  <a:schemeClr val="tx1"/>
                </a:solidFill>
                <a:latin typeface="Calibri" pitchFamily="34" charset="0"/>
              </a:rPr>
              <a:t>VRP’s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; Equipe de Perdas ).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71550" y="5013325"/>
          <a:ext cx="72009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  <a:gridCol w="1800225"/>
                <a:gridCol w="1800225"/>
                <a:gridCol w="1800225"/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</a:rPr>
                        <a:t>População</a:t>
                      </a:r>
                      <a:endParaRPr lang="pt-BR" sz="1800" dirty="0">
                        <a:latin typeface="Calibri" pitchFamily="34" charset="0"/>
                      </a:endParaRPr>
                    </a:p>
                  </a:txBody>
                  <a:tcPr marL="91441" marR="91441" marT="45734" marB="4573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</a:rPr>
                        <a:t>Nº ligações de água</a:t>
                      </a:r>
                      <a:endParaRPr lang="pt-BR" sz="1800" dirty="0">
                        <a:latin typeface="Calibri" pitchFamily="34" charset="0"/>
                      </a:endParaRPr>
                    </a:p>
                  </a:txBody>
                  <a:tcPr marL="91441" marR="91441" marT="45734" marB="4573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</a:rPr>
                        <a:t>Extensão rede de água</a:t>
                      </a:r>
                      <a:endParaRPr lang="pt-BR" sz="1800" dirty="0">
                        <a:latin typeface="Calibri" pitchFamily="34" charset="0"/>
                      </a:endParaRPr>
                    </a:p>
                  </a:txBody>
                  <a:tcPr marL="91441" marR="91441" marT="45734" marB="4573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</a:rPr>
                        <a:t>Índice de perdas (IPD)</a:t>
                      </a:r>
                      <a:endParaRPr lang="pt-BR" sz="1800" dirty="0">
                        <a:latin typeface="Calibri" pitchFamily="34" charset="0"/>
                      </a:endParaRPr>
                    </a:p>
                  </a:txBody>
                  <a:tcPr marL="91441" marR="91441" marT="45734" marB="4573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</a:rPr>
                        <a:t>72.048 hab.</a:t>
                      </a:r>
                      <a:endParaRPr lang="pt-BR" sz="1800" dirty="0">
                        <a:latin typeface="Calibri" pitchFamily="34" charset="0"/>
                      </a:endParaRPr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</a:rPr>
                        <a:t>25.093</a:t>
                      </a:r>
                      <a:endParaRPr lang="pt-BR" sz="1800" dirty="0">
                        <a:latin typeface="Calibri" pitchFamily="34" charset="0"/>
                      </a:endParaRPr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</a:rPr>
                        <a:t>307 Km</a:t>
                      </a:r>
                      <a:endParaRPr lang="pt-BR" sz="1800" dirty="0">
                        <a:latin typeface="Calibri" pitchFamily="34" charset="0"/>
                      </a:endParaRPr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</a:rPr>
                        <a:t>36,27 %</a:t>
                      </a:r>
                      <a:endParaRPr lang="pt-BR" sz="1800" dirty="0">
                        <a:latin typeface="Calibri" pitchFamily="34" charset="0"/>
                      </a:endParaRPr>
                    </a:p>
                  </a:txBody>
                  <a:tcPr marL="91441" marR="91441" marT="45734" marB="45734" anchor="ctr"/>
                </a:tc>
              </a:tr>
            </a:tbl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105C3-492E-49B0-993C-3E9E15676376}" type="slidenum">
              <a:rPr lang="pt-BR"/>
              <a:pPr>
                <a:defRPr/>
              </a:pPr>
              <a:t>2</a:t>
            </a:fld>
            <a:endParaRPr lang="pt-BR"/>
          </a:p>
        </p:txBody>
      </p:sp>
      <p:pic>
        <p:nvPicPr>
          <p:cNvPr id="4119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547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CONCLUSÃO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Redução de perdas reais satisfatória.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Aproximadamente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13.000 m³/mês recuperados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(volume de água) nos três subsetores.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Retorno financeiro de aproximadamente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R$ 25.000,00/mês ou R$ 3.300,00/mês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(energia elétrica e produtos químicos).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Pesquisa de vazamentos: importante e eficaz para a redução e o combate às perdas de água.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Ganho ambiental e econômico para as companhias de saneamento e para a população.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Recomendação: constante pesquisa de vazamentos, atingindo os demais subsetores.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9408B-00F0-479C-8186-D8B132D54E61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547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OBRIGADO PELA ATENÇÃO!</a:t>
            </a:r>
            <a:endParaRPr lang="pt-BR" sz="18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Eng.º Denis Augusto Mathias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Engenheiro Ambiental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e-mail: </a:t>
            </a: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engenharia1@saaeitapira.com</a:t>
            </a: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.br</a:t>
            </a: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t-BR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SAAE – Serviço Autônomo de Água e Esgotos de Itapira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Tel.: (19) 3913-9500</a:t>
            </a:r>
            <a:endParaRPr lang="pt-BR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9408B-00F0-479C-8186-D8B132D54E61}" type="slidenum">
              <a:rPr lang="pt-BR"/>
              <a:pPr>
                <a:defRPr/>
              </a:pPr>
              <a:t>21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90" y="1554342"/>
            <a:ext cx="3105820" cy="216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316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OBJETIVOS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Analisar e avaliar a redução de perdas de água em Itapira/SP, através das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ações de pesquisa e combate a vazamentos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por meio do SAAE – Serviço Autônomo de Água e Esgotos de Itapira.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Apreciar e demonstrar a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redução do volume de água perdido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com o combate aos vazamentos e seu </a:t>
            </a: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retorno financeiro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652963"/>
            <a:ext cx="151606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47CD5-27F0-419E-BE4C-B9B9F307263F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4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Setores de abastecimento de água: ausência de macromedição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EA043-83E1-4AB3-8664-0913691E9575}" type="slidenum">
              <a:rPr lang="pt-BR"/>
              <a:pPr>
                <a:defRPr/>
              </a:pPr>
              <a:t>4</a:t>
            </a:fld>
            <a:endParaRPr lang="pt-BR"/>
          </a:p>
        </p:txBody>
      </p:sp>
      <p:pic>
        <p:nvPicPr>
          <p:cNvPr id="1026" name="Picture 2" descr="E:\FUMEP\TCC pós\Dados para TCC (janeiro a junho 2012-2014)\Setores de abasteci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30375"/>
            <a:ext cx="853281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Subsetores de abastecimento de água: áreas de </a:t>
            </a:r>
            <a:r>
              <a:rPr lang="pt-BR" sz="1800" dirty="0" err="1" smtClean="0">
                <a:solidFill>
                  <a:schemeClr val="tx1"/>
                </a:solidFill>
                <a:latin typeface="Calibri" pitchFamily="34" charset="0"/>
              </a:rPr>
              <a:t>VRP’s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pt-BR" sz="1800" i="1" dirty="0" err="1" smtClean="0">
                <a:solidFill>
                  <a:schemeClr val="tx1"/>
                </a:solidFill>
                <a:latin typeface="Calibri" pitchFamily="34" charset="0"/>
              </a:rPr>
              <a:t>Woltmann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e </a:t>
            </a:r>
            <a:r>
              <a:rPr lang="pt-BR" sz="1800" i="1" dirty="0" smtClean="0">
                <a:solidFill>
                  <a:schemeClr val="tx1"/>
                </a:solidFill>
                <a:latin typeface="Calibri" pitchFamily="34" charset="0"/>
              </a:rPr>
              <a:t>data </a:t>
            </a:r>
            <a:r>
              <a:rPr lang="pt-BR" sz="1800" i="1" dirty="0" err="1" smtClean="0">
                <a:solidFill>
                  <a:schemeClr val="tx1"/>
                </a:solidFill>
                <a:latin typeface="Calibri" pitchFamily="34" charset="0"/>
              </a:rPr>
              <a:t>logger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pic>
        <p:nvPicPr>
          <p:cNvPr id="12" name="Imagem 11" descr="E:\FUMEP\TCC pós\TCC - Denis\Pós defesa (corrigido)\subset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5454"/>
            <a:ext cx="6502400" cy="3214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0A872-3A21-4867-B7ED-E417410E92B2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9" name="CaixaDeTexto 8"/>
          <p:cNvSpPr>
            <a:spLocks noChangeArrowheads="1"/>
          </p:cNvSpPr>
          <p:nvPr/>
        </p:nvSpPr>
        <p:spPr bwMode="auto">
          <a:xfrm>
            <a:off x="4788024" y="1797328"/>
            <a:ext cx="1728192" cy="105560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1400" dirty="0">
                <a:solidFill>
                  <a:schemeClr val="tx2"/>
                </a:solidFill>
                <a:latin typeface="Calibri" pitchFamily="34" charset="0"/>
              </a:rPr>
              <a:t> 19 subsetores</a:t>
            </a:r>
          </a:p>
          <a:p>
            <a:pPr>
              <a:buFontTx/>
              <a:buChar char="-"/>
            </a:pPr>
            <a:r>
              <a:rPr lang="pt-BR" sz="1400" dirty="0">
                <a:solidFill>
                  <a:schemeClr val="tx2"/>
                </a:solidFill>
                <a:latin typeface="Calibri" pitchFamily="34" charset="0"/>
              </a:rPr>
              <a:t> 20 </a:t>
            </a:r>
            <a:r>
              <a:rPr lang="pt-BR" sz="1400" dirty="0" err="1">
                <a:solidFill>
                  <a:schemeClr val="tx2"/>
                </a:solidFill>
                <a:latin typeface="Calibri" pitchFamily="34" charset="0"/>
              </a:rPr>
              <a:t>VRP’s</a:t>
            </a:r>
            <a:endParaRPr lang="pt-BR" sz="1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BR" sz="1400" dirty="0">
                <a:solidFill>
                  <a:schemeClr val="tx2"/>
                </a:solidFill>
                <a:latin typeface="Calibri" pitchFamily="34" charset="0"/>
              </a:rPr>
              <a:t> 1 VRP inoperante</a:t>
            </a:r>
          </a:p>
          <a:p>
            <a:pPr>
              <a:buFontTx/>
              <a:buChar char="-"/>
            </a:pPr>
            <a:r>
              <a:rPr lang="pt-BR" sz="1400" dirty="0">
                <a:solidFill>
                  <a:schemeClr val="tx2"/>
                </a:solidFill>
                <a:latin typeface="Calibri" pitchFamily="34" charset="0"/>
              </a:rPr>
              <a:t> 138 Km de redes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660232" y="1556206"/>
            <a:ext cx="8534400" cy="3600986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lvl="0"/>
            <a:r>
              <a:rPr lang="pt-BR" sz="1200" dirty="0" smtClean="0">
                <a:latin typeface="Calibri" pitchFamily="34" charset="0"/>
              </a:rPr>
              <a:t>01</a:t>
            </a:r>
            <a:r>
              <a:rPr lang="pt-BR" sz="1200" dirty="0">
                <a:latin typeface="Calibri" pitchFamily="34" charset="0"/>
              </a:rPr>
              <a:t>: VRP Industrial Penha</a:t>
            </a:r>
          </a:p>
          <a:p>
            <a:pPr lvl="0"/>
            <a:r>
              <a:rPr lang="pt-BR" sz="1200" dirty="0">
                <a:latin typeface="Calibri" pitchFamily="34" charset="0"/>
              </a:rPr>
              <a:t>02: VRP Mauro Simões</a:t>
            </a:r>
          </a:p>
          <a:p>
            <a:pPr lvl="0"/>
            <a:r>
              <a:rPr lang="pt-BR" sz="1200" dirty="0">
                <a:latin typeface="Calibri" pitchFamily="34" charset="0"/>
              </a:rPr>
              <a:t>03: VRP Cônego Henrique M. Matos</a:t>
            </a:r>
          </a:p>
          <a:p>
            <a:pPr lvl="0"/>
            <a:r>
              <a:rPr lang="pt-BR" sz="1200" dirty="0">
                <a:latin typeface="Calibri" pitchFamily="34" charset="0"/>
              </a:rPr>
              <a:t>04: VRP Heitor Soares</a:t>
            </a:r>
          </a:p>
          <a:p>
            <a:pPr lvl="0"/>
            <a:r>
              <a:rPr lang="pt-BR" sz="1200" dirty="0">
                <a:latin typeface="Calibri" pitchFamily="34" charset="0"/>
              </a:rPr>
              <a:t>05: VRP Ari Wilson </a:t>
            </a:r>
            <a:r>
              <a:rPr lang="pt-BR" sz="1200" dirty="0" err="1">
                <a:latin typeface="Calibri" pitchFamily="34" charset="0"/>
              </a:rPr>
              <a:t>Cremasco</a:t>
            </a:r>
            <a:endParaRPr lang="pt-BR" sz="1200" dirty="0">
              <a:latin typeface="Calibri" pitchFamily="34" charset="0"/>
            </a:endParaRPr>
          </a:p>
          <a:p>
            <a:pPr lvl="0"/>
            <a:r>
              <a:rPr lang="pt-BR" sz="1200" dirty="0">
                <a:latin typeface="Calibri" pitchFamily="34" charset="0"/>
              </a:rPr>
              <a:t>06: VRP José Arthur M. da Silva</a:t>
            </a:r>
          </a:p>
          <a:p>
            <a:pPr lvl="0"/>
            <a:r>
              <a:rPr lang="pt-BR" sz="1200" dirty="0" smtClean="0">
                <a:latin typeface="Calibri" pitchFamily="34" charset="0"/>
              </a:rPr>
              <a:t>07</a:t>
            </a:r>
            <a:r>
              <a:rPr lang="pt-BR" sz="1200" dirty="0">
                <a:latin typeface="Calibri" pitchFamily="34" charset="0"/>
              </a:rPr>
              <a:t>: VRP Della Rocha III</a:t>
            </a:r>
          </a:p>
          <a:p>
            <a:pPr lvl="0"/>
            <a:r>
              <a:rPr lang="pt-BR" sz="1200" dirty="0" smtClean="0">
                <a:latin typeface="Calibri" pitchFamily="34" charset="0"/>
              </a:rPr>
              <a:t>08</a:t>
            </a:r>
            <a:r>
              <a:rPr lang="pt-BR" sz="1200" dirty="0">
                <a:latin typeface="Calibri" pitchFamily="34" charset="0"/>
              </a:rPr>
              <a:t>: VRP Vereador David Moro</a:t>
            </a:r>
          </a:p>
          <a:p>
            <a:pPr lvl="0"/>
            <a:r>
              <a:rPr lang="pt-BR" sz="1200" dirty="0">
                <a:latin typeface="Calibri" pitchFamily="34" charset="0"/>
              </a:rPr>
              <a:t>09: VRP </a:t>
            </a:r>
            <a:r>
              <a:rPr lang="pt-BR" sz="1200" dirty="0" err="1">
                <a:latin typeface="Calibri" pitchFamily="34" charset="0"/>
              </a:rPr>
              <a:t>Istor</a:t>
            </a:r>
            <a:r>
              <a:rPr lang="pt-BR" sz="1200" dirty="0">
                <a:latin typeface="Calibri" pitchFamily="34" charset="0"/>
              </a:rPr>
              <a:t> </a:t>
            </a:r>
            <a:r>
              <a:rPr lang="pt-BR" sz="1200" dirty="0" err="1">
                <a:latin typeface="Calibri" pitchFamily="34" charset="0"/>
              </a:rPr>
              <a:t>Luppi</a:t>
            </a:r>
            <a:endParaRPr lang="pt-BR" sz="1200" dirty="0">
              <a:latin typeface="Calibri" pitchFamily="34" charset="0"/>
            </a:endParaRPr>
          </a:p>
          <a:p>
            <a:pPr lvl="0"/>
            <a:r>
              <a:rPr lang="pt-BR" sz="1200" dirty="0">
                <a:latin typeface="Calibri" pitchFamily="34" charset="0"/>
              </a:rPr>
              <a:t>10: VRP José </a:t>
            </a:r>
            <a:r>
              <a:rPr lang="pt-BR" sz="1200" dirty="0" err="1">
                <a:latin typeface="Calibri" pitchFamily="34" charset="0"/>
              </a:rPr>
              <a:t>Tonoli</a:t>
            </a:r>
            <a:endParaRPr lang="pt-BR" sz="1200" dirty="0">
              <a:latin typeface="Calibri" pitchFamily="34" charset="0"/>
            </a:endParaRPr>
          </a:p>
          <a:p>
            <a:pPr lvl="0"/>
            <a:r>
              <a:rPr lang="pt-BR" sz="1200" dirty="0">
                <a:latin typeface="Calibri" pitchFamily="34" charset="0"/>
              </a:rPr>
              <a:t>11: VRP Brasília</a:t>
            </a:r>
          </a:p>
          <a:p>
            <a:pPr lvl="0"/>
            <a:r>
              <a:rPr lang="pt-BR" sz="1200" dirty="0">
                <a:latin typeface="Calibri" pitchFamily="34" charset="0"/>
              </a:rPr>
              <a:t>12: VRP Henriqueta Soares</a:t>
            </a:r>
          </a:p>
          <a:p>
            <a:pPr lvl="0"/>
            <a:r>
              <a:rPr lang="pt-BR" sz="1200" dirty="0" smtClean="0">
                <a:latin typeface="Calibri" pitchFamily="34" charset="0"/>
              </a:rPr>
              <a:t>13</a:t>
            </a:r>
            <a:r>
              <a:rPr lang="pt-BR" sz="1200" dirty="0">
                <a:latin typeface="Calibri" pitchFamily="34" charset="0"/>
              </a:rPr>
              <a:t>: VRP Rodrigues Alves</a:t>
            </a:r>
          </a:p>
          <a:p>
            <a:pPr lvl="0"/>
            <a:r>
              <a:rPr lang="pt-BR" sz="1200" dirty="0" smtClean="0">
                <a:latin typeface="Calibri" pitchFamily="34" charset="0"/>
              </a:rPr>
              <a:t>14</a:t>
            </a:r>
            <a:r>
              <a:rPr lang="pt-BR" sz="1200" dirty="0">
                <a:latin typeface="Calibri" pitchFamily="34" charset="0"/>
              </a:rPr>
              <a:t>: VRP Francisco de Oliveira </a:t>
            </a:r>
            <a:r>
              <a:rPr lang="pt-BR" sz="1200" dirty="0" err="1">
                <a:latin typeface="Calibri" pitchFamily="34" charset="0"/>
              </a:rPr>
              <a:t>Job</a:t>
            </a:r>
            <a:endParaRPr lang="pt-BR" sz="1200" dirty="0">
              <a:latin typeface="Calibri" pitchFamily="34" charset="0"/>
            </a:endParaRPr>
          </a:p>
          <a:p>
            <a:pPr lvl="0"/>
            <a:r>
              <a:rPr lang="pt-BR" sz="1200" dirty="0">
                <a:latin typeface="Calibri" pitchFamily="34" charset="0"/>
              </a:rPr>
              <a:t>15: VRP São Paulo</a:t>
            </a:r>
          </a:p>
          <a:p>
            <a:pPr lvl="0"/>
            <a:r>
              <a:rPr lang="pt-BR" sz="1200" dirty="0">
                <a:latin typeface="Calibri" pitchFamily="34" charset="0"/>
              </a:rPr>
              <a:t>16: VRP Cubatão e Alemanha</a:t>
            </a:r>
          </a:p>
          <a:p>
            <a:pPr lvl="0"/>
            <a:r>
              <a:rPr lang="pt-BR" sz="1200" dirty="0">
                <a:latin typeface="Calibri" pitchFamily="34" charset="0"/>
              </a:rPr>
              <a:t>17: VRP Getúlio Vargas</a:t>
            </a:r>
          </a:p>
          <a:p>
            <a:pPr lvl="0"/>
            <a:r>
              <a:rPr lang="pt-BR" sz="1200" dirty="0">
                <a:latin typeface="Calibri" pitchFamily="34" charset="0"/>
              </a:rPr>
              <a:t>18: VRP Santa Terezinha</a:t>
            </a:r>
          </a:p>
          <a:p>
            <a:pPr lvl="0"/>
            <a:r>
              <a:rPr lang="pt-BR" sz="1200" dirty="0">
                <a:latin typeface="Calibri" pitchFamily="34" charset="0"/>
              </a:rPr>
              <a:t>19: VRP </a:t>
            </a:r>
            <a:r>
              <a:rPr lang="pt-BR" sz="1200" dirty="0" err="1">
                <a:latin typeface="Calibri" pitchFamily="34" charset="0"/>
              </a:rPr>
              <a:t>Paoletti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5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ector reto 1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712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Planta de um sistema redutor de pressão (montagem hidromecânica)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VRP, </a:t>
            </a:r>
            <a:r>
              <a:rPr lang="pt-BR" sz="1800" dirty="0" err="1" smtClean="0">
                <a:solidFill>
                  <a:schemeClr val="tx1"/>
                </a:solidFill>
                <a:latin typeface="Calibri" pitchFamily="34" charset="0"/>
              </a:rPr>
              <a:t>macromedidor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à montante da válvula, e um filtro à montante do medidor de vazão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24CB8-C095-412E-A2F4-8AA0F0B4D41B}" type="slidenum">
              <a:rPr lang="pt-BR"/>
              <a:pPr>
                <a:defRPr/>
              </a:pPr>
              <a:t>6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9" y="1628800"/>
            <a:ext cx="7536017" cy="342496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Levantamento de dados históricos de vazões: VMN, vazão média, vazão máxima e fator de pesquisa (anterior aos trabalhos de pesquisa de vazamentos – setembro/2013)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Levantamento de ordens de serviço (vazamento em cavalete, calçada e rua): janeiro a junho de 2012 a 2014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Quantificação de ordens de serviço realmente ocorridas e executadas (inseridas dentro do </a:t>
            </a:r>
            <a:r>
              <a:rPr lang="pt-BR" sz="1800" i="1" dirty="0" smtClean="0">
                <a:solidFill>
                  <a:schemeClr val="tx1"/>
                </a:solidFill>
                <a:latin typeface="Calibri" pitchFamily="34" charset="0"/>
              </a:rPr>
              <a:t>Google Earth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Quantificação de vazamentos dentro dos subsetores (áreas de </a:t>
            </a:r>
            <a:r>
              <a:rPr lang="pt-BR" sz="1800" dirty="0" err="1" smtClean="0">
                <a:solidFill>
                  <a:schemeClr val="tx1"/>
                </a:solidFill>
                <a:latin typeface="Calibri" pitchFamily="34" charset="0"/>
              </a:rPr>
              <a:t>VRP’s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24CB8-C095-412E-A2F4-8AA0F0B4D41B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Processo de Pesquisa de Vazamento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Equipe de Perdas (chefe de setor, encanador e mecânico): final de 2013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Equipamentos: haste de escuta, haste de perfuração, </a:t>
            </a:r>
            <a:r>
              <a:rPr lang="pt-BR" sz="1800" dirty="0" err="1" smtClean="0">
                <a:solidFill>
                  <a:schemeClr val="tx1"/>
                </a:solidFill>
                <a:latin typeface="Calibri" pitchFamily="34" charset="0"/>
              </a:rPr>
              <a:t>geofone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eletrônico e </a:t>
            </a:r>
            <a:r>
              <a:rPr lang="pt-BR" sz="1800" i="1" dirty="0" smtClean="0">
                <a:solidFill>
                  <a:schemeClr val="tx1"/>
                </a:solidFill>
                <a:latin typeface="Calibri" pitchFamily="34" charset="0"/>
              </a:rPr>
              <a:t>data </a:t>
            </a:r>
            <a:r>
              <a:rPr lang="pt-BR" sz="1800" i="1" dirty="0" err="1" smtClean="0">
                <a:solidFill>
                  <a:schemeClr val="tx1"/>
                </a:solidFill>
                <a:latin typeface="Calibri" pitchFamily="34" charset="0"/>
              </a:rPr>
              <a:t>loggers</a:t>
            </a:r>
            <a:r>
              <a:rPr lang="pt-BR" sz="18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de vazão e pressão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Pesquisa – Relatório de Pesquisa de Vazamentos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FBCCB-F226-428E-ADB2-301E59487BA9}" type="slidenum">
              <a:rPr lang="pt-BR"/>
              <a:pPr>
                <a:defRPr/>
              </a:pPr>
              <a:t>8</a:t>
            </a:fld>
            <a:endParaRPr lang="pt-BR"/>
          </a:p>
        </p:txBody>
      </p:sp>
      <p:pic>
        <p:nvPicPr>
          <p:cNvPr id="3075" name="Picture 3" descr="E:\FUMEP\TCC pós\TCC - Denis\Fotos\DSCF4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97152"/>
            <a:ext cx="2722880" cy="181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FUMEP\TCC pós\TCC - Denis\Fotos\DSCF4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92600"/>
            <a:ext cx="2722562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C:\Users\denis\Desktop\Sem títul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46475"/>
            <a:ext cx="3717925" cy="2762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4" name="Picture 7" descr="Logo Assembleia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Priorização da pesquisa de vazamentos: quanto maior o Fator de Pesquisa, maior a prioridade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Pesquisa de vazamentos realizada em três subsetores: Cônego Henrique M. Matos (03), Henriqueta Soares (12) e Santa Terezinha (18)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A partir da coleta dos dados realizada, e após o efetivo início da pesquisa de vazamentos nos subsetores, e a compilação dos dados de vazamentos nos anos de 2012, 2013 e 2014 (totais ocorridos no município, e dentro das áreas de </a:t>
            </a:r>
            <a:r>
              <a:rPr lang="pt-BR" sz="1800" dirty="0" err="1">
                <a:solidFill>
                  <a:schemeClr val="tx1"/>
                </a:solidFill>
                <a:latin typeface="Calibri" pitchFamily="34" charset="0"/>
              </a:rPr>
              <a:t>VRP’s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), é possível apresentar os resultados e discutir a importância dos trabalhos de pesquisa de vazamentos dentro do SAAE de Itapira e demais companhias de saneamento. 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00" b="1" smtClean="0">
                <a:solidFill>
                  <a:schemeClr val="tx1"/>
                </a:solidFill>
                <a:latin typeface="Calibri" pitchFamily="34" charset="0"/>
              </a:rPr>
              <a:t>REDUÇÃO DE PERDAS REAIS DE ÁGUA NO MUNICÍPIO DE ITAPIRA/SP ATRAVÉS DA PESQUISA E COMBATE DE VAZAMENTOS</a:t>
            </a:r>
            <a:endParaRPr lang="pt-BR" sz="110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1500</Words>
  <Application>Microsoft Office PowerPoint</Application>
  <PresentationFormat>Apresentação na tela (4:3)</PresentationFormat>
  <Paragraphs>269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Executivo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Denis</dc:creator>
  <cp:lastModifiedBy>Denis</cp:lastModifiedBy>
  <cp:revision>82</cp:revision>
  <dcterms:created xsi:type="dcterms:W3CDTF">2014-10-07T15:05:04Z</dcterms:created>
  <dcterms:modified xsi:type="dcterms:W3CDTF">2015-05-26T16:51:36Z</dcterms:modified>
</cp:coreProperties>
</file>