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58" r:id="rId3"/>
    <p:sldId id="262" r:id="rId4"/>
    <p:sldId id="263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238"/>
    <p:restoredTop sz="94537"/>
  </p:normalViewPr>
  <p:slideViewPr>
    <p:cSldViewPr>
      <p:cViewPr>
        <p:scale>
          <a:sx n="87" d="100"/>
          <a:sy n="87" d="100"/>
        </p:scale>
        <p:origin x="160" y="5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  <p:pic>
        <p:nvPicPr>
          <p:cNvPr id="7" name="Picture 3" descr="Z:\Documentos\2018\48º Congresso da Assemae\Peças Gráficas\Template Power Point\banner 730x124 (2) - Cópia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3"/>
            <a:ext cx="9180512" cy="140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Z:\Documentos\2018\48º Congresso da Assemae\Peças Gráficas\Template Power Point\fundo power point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36512" y="0"/>
            <a:ext cx="9180512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683568" y="3789040"/>
            <a:ext cx="7776864" cy="1655762"/>
          </a:xfrm>
        </p:spPr>
        <p:txBody>
          <a:bodyPr>
            <a:normAutofit fontScale="70000" lnSpcReduction="20000"/>
          </a:bodyPr>
          <a:lstStyle/>
          <a:p>
            <a:pPr marL="0" indent="0" algn="l">
              <a:buNone/>
            </a:pPr>
            <a:r>
              <a:rPr lang="pt-BR" sz="2800" b="1" dirty="0" smtClean="0"/>
              <a:t>Autores: </a:t>
            </a:r>
          </a:p>
          <a:p>
            <a:pPr marL="0" indent="0" algn="l">
              <a:buNone/>
            </a:pPr>
            <a:r>
              <a:rPr lang="pt-BR" sz="2800" dirty="0" smtClean="0"/>
              <a:t>Flora </a:t>
            </a:r>
            <a:r>
              <a:rPr lang="pt-BR" sz="2800" dirty="0" err="1" smtClean="0"/>
              <a:t>Lyn</a:t>
            </a:r>
            <a:r>
              <a:rPr lang="pt-BR" sz="2800" dirty="0" smtClean="0"/>
              <a:t> </a:t>
            </a:r>
            <a:r>
              <a:rPr lang="pt-BR" sz="2800" dirty="0" err="1" smtClean="0"/>
              <a:t>Fujiwara</a:t>
            </a:r>
            <a:endParaRPr lang="pt-BR" sz="2800" dirty="0"/>
          </a:p>
          <a:p>
            <a:pPr marL="0" indent="0" algn="l">
              <a:buNone/>
            </a:pPr>
            <a:r>
              <a:rPr lang="pt-BR" sz="2800" dirty="0" smtClean="0"/>
              <a:t>Tatiana Marins Caiado</a:t>
            </a:r>
          </a:p>
          <a:p>
            <a:pPr marL="0" indent="0" algn="l">
              <a:buNone/>
            </a:pPr>
            <a:r>
              <a:rPr lang="pt-BR" sz="2800" dirty="0" smtClean="0"/>
              <a:t>Andréa Portugal Dourado</a:t>
            </a:r>
          </a:p>
          <a:p>
            <a:pPr marL="0" indent="0" algn="l">
              <a:buNone/>
            </a:pPr>
            <a:r>
              <a:rPr lang="pt-BR" sz="2800" dirty="0" smtClean="0"/>
              <a:t>Paulo Celso dos Reis Gomes</a:t>
            </a:r>
          </a:p>
          <a:p>
            <a:pPr algn="l"/>
            <a:endParaRPr lang="pt-BR" sz="2800" dirty="0"/>
          </a:p>
        </p:txBody>
      </p:sp>
      <p:sp>
        <p:nvSpPr>
          <p:cNvPr id="5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260648"/>
            <a:ext cx="7956376" cy="3528392"/>
          </a:xfrm>
        </p:spPr>
        <p:txBody>
          <a:bodyPr anchor="ctr" anchorCtr="0">
            <a:normAutofit fontScale="90000"/>
          </a:bodyPr>
          <a:lstStyle/>
          <a:p>
            <a:r>
              <a:rPr lang="pt-BR" b="1" dirty="0"/>
              <a:t>MODELOS DE COLETA SELETIVA: COMPARAÇÃO ENTRE O SERVIÇO PRESTADO POR ORGANIZAÇÕES DE CATADORES DE MATERIAIS RECICLÁVEIS E EMPRESAS TERCEIRIZADAS </a:t>
            </a:r>
          </a:p>
        </p:txBody>
      </p:sp>
    </p:spTree>
    <p:extLst>
      <p:ext uri="{BB962C8B-B14F-4D97-AF65-F5344CB8AC3E}">
        <p14:creationId xmlns:p14="http://schemas.microsoft.com/office/powerpoint/2010/main" val="260215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Custos</a:t>
            </a:r>
            <a:r>
              <a:rPr lang="en-US" dirty="0" smtClean="0"/>
              <a:t> </a:t>
            </a:r>
            <a:r>
              <a:rPr lang="en-US" dirty="0" err="1" smtClean="0"/>
              <a:t>associados</a:t>
            </a:r>
            <a:r>
              <a:rPr lang="en-US" dirty="0" smtClean="0"/>
              <a:t>: </a:t>
            </a:r>
            <a:r>
              <a:rPr lang="en-US" dirty="0" err="1"/>
              <a:t>c</a:t>
            </a:r>
            <a:r>
              <a:rPr lang="en-US" dirty="0" err="1" smtClean="0"/>
              <a:t>oleta</a:t>
            </a:r>
            <a:r>
              <a:rPr lang="en-US" dirty="0" smtClean="0"/>
              <a:t> </a:t>
            </a:r>
            <a:r>
              <a:rPr lang="en-US" dirty="0" err="1" smtClean="0"/>
              <a:t>seletiva</a:t>
            </a:r>
            <a:r>
              <a:rPr lang="en-US" dirty="0" smtClean="0"/>
              <a:t> + </a:t>
            </a:r>
            <a:r>
              <a:rPr lang="en-US" dirty="0" err="1" smtClean="0"/>
              <a:t>retirada</a:t>
            </a:r>
            <a:r>
              <a:rPr lang="en-US" dirty="0" smtClean="0"/>
              <a:t> de </a:t>
            </a:r>
            <a:r>
              <a:rPr lang="en-US" dirty="0" err="1" smtClean="0"/>
              <a:t>rejeito</a:t>
            </a:r>
            <a:r>
              <a:rPr lang="en-US" dirty="0" smtClean="0"/>
              <a:t> + </a:t>
            </a:r>
            <a:r>
              <a:rPr lang="en-US" dirty="0" err="1" smtClean="0"/>
              <a:t>aterramento</a:t>
            </a:r>
            <a:r>
              <a:rPr lang="en-US" dirty="0" smtClean="0"/>
              <a:t> de </a:t>
            </a:r>
            <a:r>
              <a:rPr lang="en-US" dirty="0" err="1" smtClean="0"/>
              <a:t>rejeito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856" y="1988840"/>
            <a:ext cx="9187856" cy="3024336"/>
          </a:xfrm>
        </p:spPr>
      </p:pic>
    </p:spTree>
    <p:extLst>
      <p:ext uri="{BB962C8B-B14F-4D97-AF65-F5344CB8AC3E}">
        <p14:creationId xmlns:p14="http://schemas.microsoft.com/office/powerpoint/2010/main" val="6213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Simulação</a:t>
            </a:r>
            <a:r>
              <a:rPr lang="en-US" dirty="0" smtClean="0"/>
              <a:t>: </a:t>
            </a:r>
            <a:r>
              <a:rPr lang="en-US" dirty="0" err="1" smtClean="0"/>
              <a:t>quantidade</a:t>
            </a:r>
            <a:r>
              <a:rPr lang="en-US" dirty="0" smtClean="0"/>
              <a:t> de </a:t>
            </a:r>
            <a:r>
              <a:rPr lang="en-US" dirty="0" err="1" smtClean="0"/>
              <a:t>rejeito</a:t>
            </a:r>
            <a:r>
              <a:rPr lang="en-US" dirty="0" smtClean="0"/>
              <a:t> </a:t>
            </a:r>
            <a:r>
              <a:rPr lang="en-US" dirty="0" err="1" smtClean="0"/>
              <a:t>gerada</a:t>
            </a:r>
            <a:r>
              <a:rPr lang="en-US" dirty="0" smtClean="0"/>
              <a:t> com </a:t>
            </a:r>
            <a:r>
              <a:rPr lang="en-US" dirty="0" err="1" smtClean="0"/>
              <a:t>aproveitamento</a:t>
            </a:r>
            <a:r>
              <a:rPr lang="en-US" dirty="0" smtClean="0"/>
              <a:t> de (88,87%)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28" y="2276872"/>
            <a:ext cx="9152676" cy="2881855"/>
          </a:xfrm>
        </p:spPr>
      </p:pic>
    </p:spTree>
    <p:extLst>
      <p:ext uri="{BB962C8B-B14F-4D97-AF65-F5344CB8AC3E}">
        <p14:creationId xmlns:p14="http://schemas.microsoft.com/office/powerpoint/2010/main" val="45357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Custos</a:t>
            </a:r>
            <a:r>
              <a:rPr lang="en-US" dirty="0" smtClean="0"/>
              <a:t> </a:t>
            </a:r>
            <a:r>
              <a:rPr lang="en-US" dirty="0" err="1" smtClean="0"/>
              <a:t>estimados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um </a:t>
            </a:r>
            <a:r>
              <a:rPr lang="en-US" dirty="0" err="1" smtClean="0"/>
              <a:t>cenário</a:t>
            </a:r>
            <a:r>
              <a:rPr lang="en-US" dirty="0" smtClean="0"/>
              <a:t> de </a:t>
            </a:r>
            <a:r>
              <a:rPr lang="en-US" dirty="0" err="1" smtClean="0"/>
              <a:t>aproveitamento</a:t>
            </a:r>
            <a:r>
              <a:rPr lang="en-US" dirty="0" smtClean="0"/>
              <a:t> de 88,87%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64" y="1988840"/>
            <a:ext cx="9183528" cy="264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Conclusão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24" y="1446238"/>
            <a:ext cx="8568952" cy="4525963"/>
          </a:xfrm>
        </p:spPr>
        <p:txBody>
          <a:bodyPr/>
          <a:lstStyle/>
          <a:p>
            <a:r>
              <a:rPr lang="en-US" dirty="0" smtClean="0"/>
              <a:t>O </a:t>
            </a:r>
            <a:r>
              <a:rPr lang="en-US" dirty="0" err="1" smtClean="0"/>
              <a:t>envolvimento</a:t>
            </a:r>
            <a:r>
              <a:rPr lang="en-US" dirty="0" smtClean="0"/>
              <a:t> do </a:t>
            </a:r>
            <a:r>
              <a:rPr lang="en-US" dirty="0" err="1" smtClean="0"/>
              <a:t>prestador</a:t>
            </a:r>
            <a:r>
              <a:rPr lang="en-US" dirty="0" smtClean="0"/>
              <a:t> com as </a:t>
            </a:r>
            <a:r>
              <a:rPr lang="en-US" dirty="0" err="1" smtClean="0"/>
              <a:t>etapas</a:t>
            </a:r>
            <a:r>
              <a:rPr lang="en-US" dirty="0" smtClean="0"/>
              <a:t> </a:t>
            </a:r>
            <a:r>
              <a:rPr lang="en-US" dirty="0" err="1" smtClean="0"/>
              <a:t>posteriores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coleta</a:t>
            </a:r>
            <a:r>
              <a:rPr lang="en-US" dirty="0" smtClean="0"/>
              <a:t>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influenciar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qualidade</a:t>
            </a:r>
            <a:r>
              <a:rPr lang="en-US" dirty="0" smtClean="0"/>
              <a:t> do </a:t>
            </a:r>
            <a:r>
              <a:rPr lang="en-US" dirty="0" err="1" smtClean="0"/>
              <a:t>serviço</a:t>
            </a:r>
            <a:r>
              <a:rPr lang="en-US" dirty="0" smtClean="0"/>
              <a:t> de </a:t>
            </a:r>
            <a:r>
              <a:rPr lang="en-US" dirty="0" err="1" smtClean="0"/>
              <a:t>coleta</a:t>
            </a:r>
            <a:r>
              <a:rPr lang="en-US" dirty="0" smtClean="0"/>
              <a:t>;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etapa</a:t>
            </a:r>
            <a:r>
              <a:rPr lang="en-US" dirty="0" smtClean="0"/>
              <a:t> de </a:t>
            </a:r>
            <a:r>
              <a:rPr lang="en-US" dirty="0" err="1" smtClean="0"/>
              <a:t>mobilização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contribuir</a:t>
            </a:r>
            <a:r>
              <a:rPr lang="en-US" dirty="0" smtClean="0"/>
              <a:t> para a </a:t>
            </a:r>
            <a:r>
              <a:rPr lang="en-US" dirty="0" err="1" smtClean="0"/>
              <a:t>qualidade</a:t>
            </a:r>
            <a:r>
              <a:rPr lang="en-US" dirty="0" smtClean="0"/>
              <a:t> da </a:t>
            </a:r>
            <a:r>
              <a:rPr lang="en-US" dirty="0" err="1" smtClean="0"/>
              <a:t>coleta</a:t>
            </a:r>
            <a:r>
              <a:rPr lang="en-US" dirty="0" smtClean="0"/>
              <a:t>;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qualidade</a:t>
            </a:r>
            <a:r>
              <a:rPr lang="en-US" dirty="0" smtClean="0"/>
              <a:t> da </a:t>
            </a:r>
            <a:r>
              <a:rPr lang="en-US" dirty="0" err="1" smtClean="0"/>
              <a:t>coleta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reduzir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custos</a:t>
            </a:r>
            <a:r>
              <a:rPr lang="en-US" dirty="0" smtClean="0"/>
              <a:t> </a:t>
            </a:r>
            <a:r>
              <a:rPr lang="en-US" dirty="0" err="1" smtClean="0"/>
              <a:t>contratuais</a:t>
            </a:r>
            <a:r>
              <a:rPr lang="en-US" dirty="0" smtClean="0"/>
              <a:t> e a </a:t>
            </a:r>
            <a:r>
              <a:rPr lang="en-US" dirty="0" err="1" smtClean="0"/>
              <a:t>quantidade</a:t>
            </a:r>
            <a:r>
              <a:rPr lang="en-US" dirty="0" smtClean="0"/>
              <a:t> de </a:t>
            </a:r>
            <a:r>
              <a:rPr lang="en-US" dirty="0" err="1" smtClean="0"/>
              <a:t>materiais</a:t>
            </a:r>
            <a:r>
              <a:rPr lang="en-US" dirty="0" smtClean="0"/>
              <a:t> </a:t>
            </a:r>
            <a:r>
              <a:rPr lang="en-US" dirty="0" err="1" smtClean="0"/>
              <a:t>aterradas</a:t>
            </a:r>
            <a:r>
              <a:rPr lang="en-US" dirty="0" smtClean="0"/>
              <a:t>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1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Conclusão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Quantidade</a:t>
            </a:r>
            <a:r>
              <a:rPr lang="en-US" dirty="0"/>
              <a:t> </a:t>
            </a:r>
            <a:r>
              <a:rPr lang="en-US" dirty="0" err="1" smtClean="0"/>
              <a:t>coletada</a:t>
            </a:r>
            <a:r>
              <a:rPr lang="en-US" dirty="0" smtClean="0"/>
              <a:t> e </a:t>
            </a:r>
            <a:r>
              <a:rPr lang="en-US" dirty="0" err="1" smtClean="0"/>
              <a:t>qualidade</a:t>
            </a:r>
            <a:r>
              <a:rPr lang="en-US" dirty="0" smtClean="0"/>
              <a:t> da </a:t>
            </a:r>
            <a:r>
              <a:rPr lang="en-US" dirty="0" err="1" smtClean="0"/>
              <a:t>coleta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contempladas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um </a:t>
            </a:r>
            <a:r>
              <a:rPr lang="en-US" dirty="0" err="1" smtClean="0"/>
              <a:t>único</a:t>
            </a:r>
            <a:r>
              <a:rPr lang="en-US" dirty="0" smtClean="0"/>
              <a:t> </a:t>
            </a:r>
            <a:r>
              <a:rPr lang="en-US" dirty="0" err="1" smtClean="0"/>
              <a:t>modelo</a:t>
            </a:r>
            <a:r>
              <a:rPr lang="en-US" dirty="0" smtClean="0"/>
              <a:t> </a:t>
            </a:r>
            <a:r>
              <a:rPr lang="en-US" dirty="0" err="1" smtClean="0"/>
              <a:t>sendo</a:t>
            </a:r>
            <a:r>
              <a:rPr lang="en-US" dirty="0" smtClean="0"/>
              <a:t> </a:t>
            </a:r>
            <a:r>
              <a:rPr lang="en-US" dirty="0" err="1" smtClean="0"/>
              <a:t>necessária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escolha</a:t>
            </a:r>
            <a:r>
              <a:rPr lang="en-US" dirty="0"/>
              <a:t> </a:t>
            </a:r>
            <a:r>
              <a:rPr lang="en-US" dirty="0" err="1" smtClean="0"/>
              <a:t>criteriosa</a:t>
            </a:r>
            <a:r>
              <a:rPr lang="en-US" dirty="0" smtClean="0"/>
              <a:t> das </a:t>
            </a:r>
            <a:r>
              <a:rPr lang="en-US" dirty="0" err="1" smtClean="0"/>
              <a:t>áreas</a:t>
            </a:r>
            <a:r>
              <a:rPr lang="en-US" dirty="0" smtClean="0"/>
              <a:t> </a:t>
            </a:r>
            <a:r>
              <a:rPr lang="en-US" dirty="0" err="1" smtClean="0"/>
              <a:t>atendidas</a:t>
            </a:r>
            <a:r>
              <a:rPr lang="en-US" dirty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7280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8840"/>
            <a:ext cx="8229600" cy="1143000"/>
          </a:xfrm>
        </p:spPr>
        <p:txBody>
          <a:bodyPr/>
          <a:lstStyle/>
          <a:p>
            <a:r>
              <a:rPr lang="en-US" dirty="0" err="1" smtClean="0"/>
              <a:t>Obrigada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193109"/>
          </a:xfrm>
        </p:spPr>
        <p:txBody>
          <a:bodyPr/>
          <a:lstStyle/>
          <a:p>
            <a:pPr marL="0" indent="0" algn="ctr">
              <a:buNone/>
            </a:pPr>
            <a:r>
              <a:rPr lang="en-US"/>
              <a:t>f</a:t>
            </a:r>
            <a:r>
              <a:rPr lang="en-US" smtClean="0"/>
              <a:t>lorafujiwara@gmail.com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13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3773014"/>
          </a:xfrm>
        </p:spPr>
        <p:txBody>
          <a:bodyPr/>
          <a:lstStyle/>
          <a:p>
            <a:r>
              <a:rPr lang="pt-BR" dirty="0" smtClean="0"/>
              <a:t>Universalização do serviço de coleta seletiva</a:t>
            </a:r>
          </a:p>
          <a:p>
            <a:r>
              <a:rPr lang="pt-BR" dirty="0" smtClean="0"/>
              <a:t>Realidades sócio econômicas </a:t>
            </a:r>
            <a:r>
              <a:rPr lang="pt-BR" dirty="0" smtClean="0"/>
              <a:t>distintas</a:t>
            </a:r>
          </a:p>
          <a:p>
            <a:r>
              <a:rPr lang="pt-BR" dirty="0" smtClean="0"/>
              <a:t>Inclusão de catadores na gestão dos resíduos (Lei 12.305/10 </a:t>
            </a:r>
            <a:r>
              <a:rPr lang="mr-IN" dirty="0" smtClean="0"/>
              <a:t>–</a:t>
            </a:r>
            <a:r>
              <a:rPr lang="pt-BR" dirty="0" smtClean="0"/>
              <a:t> PNRS)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5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34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0"/>
            <a:ext cx="903707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44208" y="6558865"/>
            <a:ext cx="2699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/>
              <a:t>Mapa</a:t>
            </a:r>
            <a:r>
              <a:rPr lang="en-US" sz="1200" dirty="0" smtClean="0"/>
              <a:t> das </a:t>
            </a:r>
            <a:r>
              <a:rPr lang="en-US" sz="1200" dirty="0" err="1" smtClean="0"/>
              <a:t>desigualdades</a:t>
            </a:r>
            <a:r>
              <a:rPr lang="en-US" sz="1200" dirty="0" smtClean="0"/>
              <a:t>. INESC, 2016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4927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Coleta</a:t>
            </a:r>
            <a:r>
              <a:rPr lang="en-US" dirty="0" smtClean="0"/>
              <a:t> </a:t>
            </a:r>
            <a:r>
              <a:rPr lang="en-US" dirty="0" err="1" smtClean="0"/>
              <a:t>seletiva</a:t>
            </a:r>
            <a:r>
              <a:rPr lang="en-US" dirty="0" smtClean="0"/>
              <a:t> </a:t>
            </a:r>
            <a:r>
              <a:rPr lang="en-US" dirty="0" err="1" smtClean="0"/>
              <a:t>realizada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empresa</a:t>
            </a:r>
            <a:r>
              <a:rPr lang="en-US" dirty="0" smtClean="0"/>
              <a:t> </a:t>
            </a:r>
            <a:r>
              <a:rPr lang="en-US" dirty="0" err="1" smtClean="0"/>
              <a:t>terceirizada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16832"/>
            <a:ext cx="8507288" cy="4209333"/>
          </a:xfrm>
        </p:spPr>
        <p:txBody>
          <a:bodyPr/>
          <a:lstStyle/>
          <a:p>
            <a:r>
              <a:rPr lang="en-US" dirty="0" err="1" smtClean="0"/>
              <a:t>Empresa</a:t>
            </a:r>
            <a:r>
              <a:rPr lang="en-US" dirty="0" smtClean="0"/>
              <a:t> de </a:t>
            </a:r>
            <a:r>
              <a:rPr lang="en-US" dirty="0" err="1" smtClean="0"/>
              <a:t>grande</a:t>
            </a:r>
            <a:r>
              <a:rPr lang="en-US" dirty="0" smtClean="0"/>
              <a:t> </a:t>
            </a:r>
            <a:r>
              <a:rPr lang="en-US" dirty="0" err="1" smtClean="0"/>
              <a:t>porte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Caminhão</a:t>
            </a:r>
            <a:r>
              <a:rPr lang="en-US" dirty="0" smtClean="0"/>
              <a:t> </a:t>
            </a:r>
            <a:r>
              <a:rPr lang="en-US" dirty="0" err="1" smtClean="0"/>
              <a:t>compactador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Atendimento</a:t>
            </a:r>
            <a:r>
              <a:rPr lang="en-US" dirty="0" smtClean="0"/>
              <a:t> de </a:t>
            </a:r>
            <a:r>
              <a:rPr lang="en-US" dirty="0" err="1" smtClean="0"/>
              <a:t>áreas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verticalizadas</a:t>
            </a:r>
            <a:r>
              <a:rPr lang="en-US" dirty="0" smtClean="0"/>
              <a:t> (containers)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" b="2243"/>
          <a:stretch/>
        </p:blipFill>
        <p:spPr>
          <a:xfrm>
            <a:off x="5076056" y="2003386"/>
            <a:ext cx="3954812" cy="29184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6056" y="4869899"/>
            <a:ext cx="3954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mtClean="0"/>
              <a:t>ASCOM, SLU/DF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8849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Coleta</a:t>
            </a:r>
            <a:r>
              <a:rPr lang="en-US" dirty="0" smtClean="0"/>
              <a:t> </a:t>
            </a:r>
            <a:r>
              <a:rPr lang="en-US" dirty="0" err="1" smtClean="0"/>
              <a:t>seletiva</a:t>
            </a:r>
            <a:r>
              <a:rPr lang="en-US" dirty="0" smtClean="0"/>
              <a:t> </a:t>
            </a:r>
            <a:r>
              <a:rPr lang="en-US" dirty="0" err="1" smtClean="0"/>
              <a:t>inclusiva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Cooperativas</a:t>
            </a:r>
            <a:r>
              <a:rPr lang="en-US" dirty="0" smtClean="0"/>
              <a:t> e </a:t>
            </a:r>
            <a:r>
              <a:rPr lang="en-US" dirty="0" err="1" smtClean="0"/>
              <a:t>associações</a:t>
            </a:r>
            <a:r>
              <a:rPr lang="en-US" dirty="0" smtClean="0"/>
              <a:t> de </a:t>
            </a:r>
            <a:r>
              <a:rPr lang="en-US" dirty="0" err="1" smtClean="0"/>
              <a:t>catadores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Caminhões</a:t>
            </a:r>
            <a:r>
              <a:rPr lang="en-US" dirty="0" smtClean="0"/>
              <a:t> </a:t>
            </a:r>
            <a:r>
              <a:rPr lang="en-US" dirty="0" err="1" smtClean="0"/>
              <a:t>caçamba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Catadores</a:t>
            </a:r>
            <a:r>
              <a:rPr lang="en-US" dirty="0" smtClean="0"/>
              <a:t> </a:t>
            </a:r>
            <a:r>
              <a:rPr lang="en-US" dirty="0" err="1" smtClean="0"/>
              <a:t>realizam</a:t>
            </a:r>
            <a:r>
              <a:rPr lang="en-US" dirty="0" smtClean="0"/>
              <a:t> a </a:t>
            </a:r>
            <a:br>
              <a:rPr lang="en-US" dirty="0" smtClean="0"/>
            </a:br>
            <a:r>
              <a:rPr lang="en-US" dirty="0" err="1" smtClean="0"/>
              <a:t>triagem</a:t>
            </a:r>
            <a:r>
              <a:rPr lang="en-US" dirty="0" smtClean="0"/>
              <a:t> do material </a:t>
            </a:r>
            <a:br>
              <a:rPr lang="en-US" dirty="0" smtClean="0"/>
            </a:br>
            <a:r>
              <a:rPr lang="en-US" dirty="0" err="1" smtClean="0"/>
              <a:t>coletado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"/>
          <a:stretch/>
        </p:blipFill>
        <p:spPr>
          <a:xfrm>
            <a:off x="4587200" y="2204864"/>
            <a:ext cx="4449192" cy="254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81580" y="4716297"/>
            <a:ext cx="3954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mtClean="0"/>
              <a:t>ASCOM, SLU/DF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4307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Contratos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362" y="1700808"/>
            <a:ext cx="9312724" cy="51571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12160" y="2636912"/>
            <a:ext cx="2674640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39752" y="4146044"/>
            <a:ext cx="6480720" cy="3737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68144" y="4624752"/>
            <a:ext cx="2952328" cy="6044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68144" y="5229200"/>
            <a:ext cx="2952328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7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Composição</a:t>
            </a:r>
            <a:r>
              <a:rPr lang="en-US" dirty="0" smtClean="0"/>
              <a:t> </a:t>
            </a:r>
            <a:r>
              <a:rPr lang="en-US" dirty="0" err="1" smtClean="0"/>
              <a:t>gravimétrica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1777"/>
            <a:ext cx="9081805" cy="4988037"/>
          </a:xfrm>
        </p:spPr>
      </p:pic>
    </p:spTree>
    <p:extLst>
      <p:ext uri="{BB962C8B-B14F-4D97-AF65-F5344CB8AC3E}">
        <p14:creationId xmlns:p14="http://schemas.microsoft.com/office/powerpoint/2010/main" val="193697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Resultados</a:t>
            </a:r>
            <a:r>
              <a:rPr lang="en-US" dirty="0" smtClean="0"/>
              <a:t> da </a:t>
            </a:r>
            <a:r>
              <a:rPr lang="en-US" dirty="0" err="1" smtClean="0"/>
              <a:t>triagem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79" y="1417638"/>
            <a:ext cx="9235157" cy="2999000"/>
          </a:xfrm>
        </p:spPr>
      </p:pic>
      <p:sp>
        <p:nvSpPr>
          <p:cNvPr id="5" name="TextBox 4"/>
          <p:cNvSpPr txBox="1"/>
          <p:nvPr/>
        </p:nvSpPr>
        <p:spPr>
          <a:xfrm>
            <a:off x="2915816" y="4509120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Aproveitamento</a:t>
            </a:r>
            <a:r>
              <a:rPr lang="en-US" b="1" dirty="0" smtClean="0"/>
              <a:t> </a:t>
            </a:r>
            <a:r>
              <a:rPr lang="en-US" b="1" dirty="0" err="1" smtClean="0"/>
              <a:t>médio</a:t>
            </a:r>
            <a:endParaRPr lang="en-US" b="1" dirty="0" smtClean="0"/>
          </a:p>
          <a:p>
            <a:pPr algn="ctr"/>
            <a:r>
              <a:rPr lang="en-US" dirty="0" smtClean="0"/>
              <a:t>CS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empresa</a:t>
            </a:r>
            <a:r>
              <a:rPr lang="en-US" dirty="0" smtClean="0"/>
              <a:t> </a:t>
            </a:r>
            <a:r>
              <a:rPr lang="en-US" dirty="0" err="1" smtClean="0"/>
              <a:t>terceirizada</a:t>
            </a:r>
            <a:r>
              <a:rPr lang="en-US" dirty="0" smtClean="0"/>
              <a:t>: </a:t>
            </a:r>
            <a:r>
              <a:rPr lang="en-US" b="1" dirty="0" smtClean="0"/>
              <a:t>42%</a:t>
            </a:r>
          </a:p>
          <a:p>
            <a:pPr algn="ctr"/>
            <a:r>
              <a:rPr lang="en-US" dirty="0" smtClean="0"/>
              <a:t>CS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cooperativas</a:t>
            </a:r>
            <a:r>
              <a:rPr lang="en-US" dirty="0" smtClean="0"/>
              <a:t>: </a:t>
            </a:r>
            <a:r>
              <a:rPr lang="en-US" b="1" dirty="0" smtClean="0"/>
              <a:t>89%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54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235</Words>
  <Application>Microsoft Macintosh PowerPoint</Application>
  <PresentationFormat>On-screen Show (4:3)</PresentationFormat>
  <Paragraphs>38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Mangal</vt:lpstr>
      <vt:lpstr>Arial</vt:lpstr>
      <vt:lpstr>Tema do Office</vt:lpstr>
      <vt:lpstr>MODELOS DE COLETA SELETIVA: COMPARAÇÃO ENTRE O SERVIÇO PRESTADO POR ORGANIZAÇÕES DE CATADORES DE MATERIAIS RECICLÁVEIS E EMPRESAS TERCEIRIZADAS </vt:lpstr>
      <vt:lpstr>Introdução</vt:lpstr>
      <vt:lpstr>PowerPoint Presentation</vt:lpstr>
      <vt:lpstr>PowerPoint Presentation</vt:lpstr>
      <vt:lpstr>Coleta seletiva realizada por empresa terceirizada</vt:lpstr>
      <vt:lpstr>Coleta seletiva inclusiva</vt:lpstr>
      <vt:lpstr>Contratos</vt:lpstr>
      <vt:lpstr>Composição gravimétrica</vt:lpstr>
      <vt:lpstr>Resultados da triagem</vt:lpstr>
      <vt:lpstr>Custos associados: coleta seletiva + retirada de rejeito + aterramento de rejeito</vt:lpstr>
      <vt:lpstr>Simulação: quantidade de rejeito gerada com aproveitamento de (88,87%)</vt:lpstr>
      <vt:lpstr>Custos estimados em um cenário de aproveitamento de 88,87%</vt:lpstr>
      <vt:lpstr>Conclusão</vt:lpstr>
      <vt:lpstr>Conclusão</vt:lpstr>
      <vt:lpstr>Obrigada!</vt:lpstr>
    </vt:vector>
  </TitlesOfParts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Flora Lyn Fujiwara</cp:lastModifiedBy>
  <cp:revision>26</cp:revision>
  <dcterms:created xsi:type="dcterms:W3CDTF">2018-05-02T19:43:05Z</dcterms:created>
  <dcterms:modified xsi:type="dcterms:W3CDTF">2018-05-30T10:04:23Z</dcterms:modified>
</cp:coreProperties>
</file>