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5" r:id="rId9"/>
    <p:sldId id="268" r:id="rId10"/>
    <p:sldId id="269" r:id="rId11"/>
    <p:sldId id="271" r:id="rId12"/>
    <p:sldId id="273" r:id="rId13"/>
    <p:sldId id="272" r:id="rId14"/>
    <p:sldId id="27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94660"/>
  </p:normalViewPr>
  <p:slideViewPr>
    <p:cSldViewPr>
      <p:cViewPr>
        <p:scale>
          <a:sx n="73" d="100"/>
          <a:sy n="73" d="100"/>
        </p:scale>
        <p:origin x="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0C7C3-DE1D-49F0-A56E-49505DB9B419}" type="doc">
      <dgm:prSet loTypeId="urn:microsoft.com/office/officeart/2005/8/layout/hProcess9" loCatId="process" qsTypeId="urn:microsoft.com/office/officeart/2005/8/quickstyle/3d5" qsCatId="3D" csTypeId="urn:microsoft.com/office/officeart/2005/8/colors/colorful4" csCatId="colorful" phldr="1"/>
      <dgm:spPr/>
    </dgm:pt>
    <dgm:pt modelId="{CB41BF57-265E-42F6-8A60-98C8B3FC0425}">
      <dgm:prSet phldrT="[Texto]"/>
      <dgm:spPr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pt-BR" b="0" dirty="0" smtClean="0">
              <a:solidFill>
                <a:srgbClr val="002060"/>
              </a:solidFill>
              <a:effectLst/>
            </a:rPr>
            <a:t>Estudos de regionalização da gestão integrada de resíduos sólidos</a:t>
          </a:r>
          <a:endParaRPr lang="pt-BR" b="0" dirty="0">
            <a:solidFill>
              <a:srgbClr val="002060"/>
            </a:solidFill>
            <a:effectLst/>
          </a:endParaRPr>
        </a:p>
      </dgm:t>
    </dgm:pt>
    <dgm:pt modelId="{7D96EF04-B8A5-41E7-86B0-EA4C1C867B15}" type="parTrans" cxnId="{3A0E317E-7B11-4989-8F19-E1787FA6B4F7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543AC5DB-A366-4B21-8FD5-773E4A91D169}" type="sibTrans" cxnId="{3A0E317E-7B11-4989-8F19-E1787FA6B4F7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2D6EBB04-1E4A-4C66-B3F5-4FA66A6D1927}">
      <dgm:prSet phldrT="[Texto]"/>
      <dgm:spPr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pt-BR" b="0" dirty="0" smtClean="0">
              <a:solidFill>
                <a:srgbClr val="002060"/>
              </a:solidFill>
              <a:effectLst/>
            </a:rPr>
            <a:t>Proposta de arranjos territoriais para formação de Consórcios Públicos</a:t>
          </a:r>
          <a:endParaRPr lang="pt-BR" b="0" dirty="0">
            <a:solidFill>
              <a:srgbClr val="002060"/>
            </a:solidFill>
            <a:effectLst/>
          </a:endParaRPr>
        </a:p>
      </dgm:t>
    </dgm:pt>
    <dgm:pt modelId="{33F9E89C-FC49-4E3A-AB83-9D83CB1F75CE}" type="parTrans" cxnId="{D8F75D11-3BD4-4C53-B189-C4715BE2A22C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E068B7A9-835C-4367-8D90-5C499B2D45C3}" type="sibTrans" cxnId="{D8F75D11-3BD4-4C53-B189-C4715BE2A22C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6381F6AA-69DD-455D-B101-7E32BB2CB31E}">
      <dgm:prSet phldrT="[Texto]"/>
      <dgm:spPr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pt-BR" b="0" dirty="0" smtClean="0">
              <a:solidFill>
                <a:srgbClr val="002060"/>
              </a:solidFill>
              <a:effectLst/>
            </a:rPr>
            <a:t>17 Estados  concluíram</a:t>
          </a:r>
          <a:endParaRPr lang="pt-BR" b="0" dirty="0">
            <a:solidFill>
              <a:srgbClr val="002060"/>
            </a:solidFill>
            <a:effectLst/>
          </a:endParaRPr>
        </a:p>
      </dgm:t>
    </dgm:pt>
    <dgm:pt modelId="{19F19C07-2F4C-458B-9F62-D91FEDFDD1BB}" type="parTrans" cxnId="{96B8FB50-6DBA-4446-9AFB-092E17E9EC2B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36E4F991-BA7D-43BE-9964-E31F1B4909EA}" type="sibTrans" cxnId="{96B8FB50-6DBA-4446-9AFB-092E17E9EC2B}">
      <dgm:prSet/>
      <dgm:spPr/>
      <dgm:t>
        <a:bodyPr/>
        <a:lstStyle/>
        <a:p>
          <a:endParaRPr lang="pt-BR" b="0">
            <a:solidFill>
              <a:srgbClr val="002060"/>
            </a:solidFill>
            <a:effectLst/>
          </a:endParaRPr>
        </a:p>
      </dgm:t>
    </dgm:pt>
    <dgm:pt modelId="{25DD29AC-3663-467C-B0BA-4E02439CD187}" type="pres">
      <dgm:prSet presAssocID="{D770C7C3-DE1D-49F0-A56E-49505DB9B419}" presName="CompostProcess" presStyleCnt="0">
        <dgm:presLayoutVars>
          <dgm:dir/>
          <dgm:resizeHandles val="exact"/>
        </dgm:presLayoutVars>
      </dgm:prSet>
      <dgm:spPr/>
    </dgm:pt>
    <dgm:pt modelId="{1CE3F882-67DB-43D0-ABE9-262B7756E005}" type="pres">
      <dgm:prSet presAssocID="{D770C7C3-DE1D-49F0-A56E-49505DB9B419}" presName="arrow" presStyleLbl="bgShp" presStyleIdx="0" presStyleCnt="1" custLinFactNeighborX="1063" custLinFactNeighborY="1389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400500" extrusionH="63500" contourW="12700" prstMaterial="matte">
          <a:bevelT prst="angle"/>
          <a:contourClr>
            <a:schemeClr val="lt1">
              <a:tint val="50000"/>
            </a:schemeClr>
          </a:contourClr>
        </a:sp3d>
      </dgm:spPr>
    </dgm:pt>
    <dgm:pt modelId="{3AE9CAEA-D8EA-4801-831B-73DEBE73B503}" type="pres">
      <dgm:prSet presAssocID="{D770C7C3-DE1D-49F0-A56E-49505DB9B419}" presName="linearProcess" presStyleCnt="0"/>
      <dgm:spPr/>
    </dgm:pt>
    <dgm:pt modelId="{3C9284DC-9CE7-433B-9C0D-30506325DCE0}" type="pres">
      <dgm:prSet presAssocID="{CB41BF57-265E-42F6-8A60-98C8B3FC04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814F68-C6BD-4326-8E4A-2A8901E282EE}" type="pres">
      <dgm:prSet presAssocID="{543AC5DB-A366-4B21-8FD5-773E4A91D169}" presName="sibTrans" presStyleCnt="0"/>
      <dgm:spPr/>
    </dgm:pt>
    <dgm:pt modelId="{1DA3DC62-2642-434A-A6C0-93CB4DECDE3C}" type="pres">
      <dgm:prSet presAssocID="{2D6EBB04-1E4A-4C66-B3F5-4FA66A6D192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9A93ED-CDA3-4532-8938-C6347B6865A8}" type="pres">
      <dgm:prSet presAssocID="{E068B7A9-835C-4367-8D90-5C499B2D45C3}" presName="sibTrans" presStyleCnt="0"/>
      <dgm:spPr/>
    </dgm:pt>
    <dgm:pt modelId="{FA9E6F5D-7F1E-47A0-A710-E2A490AD1E25}" type="pres">
      <dgm:prSet presAssocID="{6381F6AA-69DD-455D-B101-7E32BB2CB3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0D8CEF-3853-412F-8D5D-88A9E4ACF6BA}" type="presOf" srcId="{CB41BF57-265E-42F6-8A60-98C8B3FC0425}" destId="{3C9284DC-9CE7-433B-9C0D-30506325DCE0}" srcOrd="0" destOrd="0" presId="urn:microsoft.com/office/officeart/2005/8/layout/hProcess9"/>
    <dgm:cxn modelId="{D8F75D11-3BD4-4C53-B189-C4715BE2A22C}" srcId="{D770C7C3-DE1D-49F0-A56E-49505DB9B419}" destId="{2D6EBB04-1E4A-4C66-B3F5-4FA66A6D1927}" srcOrd="1" destOrd="0" parTransId="{33F9E89C-FC49-4E3A-AB83-9D83CB1F75CE}" sibTransId="{E068B7A9-835C-4367-8D90-5C499B2D45C3}"/>
    <dgm:cxn modelId="{011D2A03-61EB-47A3-AF94-6A756A7A977F}" type="presOf" srcId="{2D6EBB04-1E4A-4C66-B3F5-4FA66A6D1927}" destId="{1DA3DC62-2642-434A-A6C0-93CB4DECDE3C}" srcOrd="0" destOrd="0" presId="urn:microsoft.com/office/officeart/2005/8/layout/hProcess9"/>
    <dgm:cxn modelId="{96B8FB50-6DBA-4446-9AFB-092E17E9EC2B}" srcId="{D770C7C3-DE1D-49F0-A56E-49505DB9B419}" destId="{6381F6AA-69DD-455D-B101-7E32BB2CB31E}" srcOrd="2" destOrd="0" parTransId="{19F19C07-2F4C-458B-9F62-D91FEDFDD1BB}" sibTransId="{36E4F991-BA7D-43BE-9964-E31F1B4909EA}"/>
    <dgm:cxn modelId="{2A0FACF2-5A0C-427C-ACB3-AF85A30D9511}" type="presOf" srcId="{6381F6AA-69DD-455D-B101-7E32BB2CB31E}" destId="{FA9E6F5D-7F1E-47A0-A710-E2A490AD1E25}" srcOrd="0" destOrd="0" presId="urn:microsoft.com/office/officeart/2005/8/layout/hProcess9"/>
    <dgm:cxn modelId="{301CBA87-C99A-4C0F-BAA9-30673C8B6565}" type="presOf" srcId="{D770C7C3-DE1D-49F0-A56E-49505DB9B419}" destId="{25DD29AC-3663-467C-B0BA-4E02439CD187}" srcOrd="0" destOrd="0" presId="urn:microsoft.com/office/officeart/2005/8/layout/hProcess9"/>
    <dgm:cxn modelId="{3A0E317E-7B11-4989-8F19-E1787FA6B4F7}" srcId="{D770C7C3-DE1D-49F0-A56E-49505DB9B419}" destId="{CB41BF57-265E-42F6-8A60-98C8B3FC0425}" srcOrd="0" destOrd="0" parTransId="{7D96EF04-B8A5-41E7-86B0-EA4C1C867B15}" sibTransId="{543AC5DB-A366-4B21-8FD5-773E4A91D169}"/>
    <dgm:cxn modelId="{9502135A-E97A-412D-BAB2-332EE48751CC}" type="presParOf" srcId="{25DD29AC-3663-467C-B0BA-4E02439CD187}" destId="{1CE3F882-67DB-43D0-ABE9-262B7756E005}" srcOrd="0" destOrd="0" presId="urn:microsoft.com/office/officeart/2005/8/layout/hProcess9"/>
    <dgm:cxn modelId="{A83E2706-A086-4AA3-9EEA-F37B98E63E4F}" type="presParOf" srcId="{25DD29AC-3663-467C-B0BA-4E02439CD187}" destId="{3AE9CAEA-D8EA-4801-831B-73DEBE73B503}" srcOrd="1" destOrd="0" presId="urn:microsoft.com/office/officeart/2005/8/layout/hProcess9"/>
    <dgm:cxn modelId="{06AA8F35-0717-4C74-8E8D-31B5A3E1B6D2}" type="presParOf" srcId="{3AE9CAEA-D8EA-4801-831B-73DEBE73B503}" destId="{3C9284DC-9CE7-433B-9C0D-30506325DCE0}" srcOrd="0" destOrd="0" presId="urn:microsoft.com/office/officeart/2005/8/layout/hProcess9"/>
    <dgm:cxn modelId="{79C23947-96F0-4BA7-B298-E2B3D1A562B2}" type="presParOf" srcId="{3AE9CAEA-D8EA-4801-831B-73DEBE73B503}" destId="{42814F68-C6BD-4326-8E4A-2A8901E282EE}" srcOrd="1" destOrd="0" presId="urn:microsoft.com/office/officeart/2005/8/layout/hProcess9"/>
    <dgm:cxn modelId="{4C71D930-5AD6-4FE2-9ADB-94B55D6C9367}" type="presParOf" srcId="{3AE9CAEA-D8EA-4801-831B-73DEBE73B503}" destId="{1DA3DC62-2642-434A-A6C0-93CB4DECDE3C}" srcOrd="2" destOrd="0" presId="urn:microsoft.com/office/officeart/2005/8/layout/hProcess9"/>
    <dgm:cxn modelId="{4ED64998-332B-48FC-B2FF-60E21ED4FB57}" type="presParOf" srcId="{3AE9CAEA-D8EA-4801-831B-73DEBE73B503}" destId="{5F9A93ED-CDA3-4532-8938-C6347B6865A8}" srcOrd="3" destOrd="0" presId="urn:microsoft.com/office/officeart/2005/8/layout/hProcess9"/>
    <dgm:cxn modelId="{70FC72E5-C941-4A05-9733-091E93DBC0D1}" type="presParOf" srcId="{3AE9CAEA-D8EA-4801-831B-73DEBE73B503}" destId="{FA9E6F5D-7F1E-47A0-A710-E2A490AD1E25}" srcOrd="4" destOrd="0" presId="urn:microsoft.com/office/officeart/2005/8/layout/hProcess9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43021-234A-4C8A-B955-6A20A9487D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643D70-6E7C-4804-B1AE-ECF01C6272BD}">
      <dgm:prSet phldrT="[Texto]"/>
      <dgm:spPr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AFF25DF4-2BC3-43E5-A9D4-07B5D890A3CC}" type="parTrans" cxnId="{71870251-07CD-4A41-8B0E-659D560F252E}">
      <dgm:prSet/>
      <dgm:spPr/>
      <dgm:t>
        <a:bodyPr/>
        <a:lstStyle/>
        <a:p>
          <a:endParaRPr lang="pt-BR"/>
        </a:p>
      </dgm:t>
    </dgm:pt>
    <dgm:pt modelId="{58F55A43-D264-4245-831F-143EC50E6BB3}" type="sibTrans" cxnId="{71870251-07CD-4A41-8B0E-659D560F252E}">
      <dgm:prSet/>
      <dgm:spPr/>
      <dgm:t>
        <a:bodyPr/>
        <a:lstStyle/>
        <a:p>
          <a:endParaRPr lang="pt-BR"/>
        </a:p>
      </dgm:t>
    </dgm:pt>
    <dgm:pt modelId="{DE111543-CADE-4C25-836E-18EBE1D94477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spcAft>
              <a:spcPts val="600"/>
            </a:spcAft>
          </a:pPr>
          <a:r>
            <a:rPr lang="pt-BR" b="0" dirty="0" smtClean="0"/>
            <a:t>Identificação das variáveis capazes de serem fatores intervenientes por meio de revisão de literatura (Quadro 1).</a:t>
          </a:r>
          <a:endParaRPr lang="pt-BR" b="0" dirty="0"/>
        </a:p>
      </dgm:t>
    </dgm:pt>
    <dgm:pt modelId="{B7BD9AD9-DFF8-4C8F-B402-E80E1BB094F6}" type="parTrans" cxnId="{7CC50598-EDED-4008-B3D1-9F6BA62D2E1B}">
      <dgm:prSet/>
      <dgm:spPr/>
      <dgm:t>
        <a:bodyPr/>
        <a:lstStyle/>
        <a:p>
          <a:endParaRPr lang="pt-BR"/>
        </a:p>
      </dgm:t>
    </dgm:pt>
    <dgm:pt modelId="{8651762A-BC84-4D6C-B591-A8BD960052E2}" type="sibTrans" cxnId="{7CC50598-EDED-4008-B3D1-9F6BA62D2E1B}">
      <dgm:prSet/>
      <dgm:spPr/>
      <dgm:t>
        <a:bodyPr/>
        <a:lstStyle/>
        <a:p>
          <a:endParaRPr lang="pt-BR"/>
        </a:p>
      </dgm:t>
    </dgm:pt>
    <dgm:pt modelId="{8A5AF572-B561-4D95-A4F2-51DD8DBB94AF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spcAft>
              <a:spcPts val="600"/>
            </a:spcAft>
          </a:pPr>
          <a:r>
            <a:rPr lang="pt-BR" b="0" dirty="0" smtClean="0"/>
            <a:t>Dimensões política, administrativa e sociocultural</a:t>
          </a:r>
          <a:endParaRPr lang="pt-BR" b="0" dirty="0"/>
        </a:p>
      </dgm:t>
    </dgm:pt>
    <dgm:pt modelId="{655D8CA0-20E9-4C0E-B2E3-AF64229259EF}" type="parTrans" cxnId="{58B26CF3-235C-4AB6-A3A4-D10A53766184}">
      <dgm:prSet/>
      <dgm:spPr/>
      <dgm:t>
        <a:bodyPr/>
        <a:lstStyle/>
        <a:p>
          <a:endParaRPr lang="pt-BR"/>
        </a:p>
      </dgm:t>
    </dgm:pt>
    <dgm:pt modelId="{FB95A7EB-D2E6-4BE6-8F29-51BC374A0FCC}" type="sibTrans" cxnId="{58B26CF3-235C-4AB6-A3A4-D10A53766184}">
      <dgm:prSet/>
      <dgm:spPr/>
      <dgm:t>
        <a:bodyPr/>
        <a:lstStyle/>
        <a:p>
          <a:endParaRPr lang="pt-BR"/>
        </a:p>
      </dgm:t>
    </dgm:pt>
    <dgm:pt modelId="{A0972B01-A55A-47DD-873B-9C049E735EF0}">
      <dgm:prSet phldrT="[Texto]"/>
      <dgm:spPr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9B510787-AA24-4310-B019-D37E8C01F251}" type="parTrans" cxnId="{D038D6D8-DA02-442B-8F58-CFFCF062BE14}">
      <dgm:prSet/>
      <dgm:spPr/>
      <dgm:t>
        <a:bodyPr/>
        <a:lstStyle/>
        <a:p>
          <a:endParaRPr lang="pt-BR"/>
        </a:p>
      </dgm:t>
    </dgm:pt>
    <dgm:pt modelId="{D12092EC-D538-4861-86BF-52B2C32AA1F9}" type="sibTrans" cxnId="{D038D6D8-DA02-442B-8F58-CFFCF062BE14}">
      <dgm:prSet/>
      <dgm:spPr/>
      <dgm:t>
        <a:bodyPr/>
        <a:lstStyle/>
        <a:p>
          <a:endParaRPr lang="pt-BR"/>
        </a:p>
      </dgm:t>
    </dgm:pt>
    <dgm:pt modelId="{604CDE55-3E5A-46CE-AF30-D5DEE5D9D991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just"/>
          <a:r>
            <a:rPr lang="pt-BR" b="0" dirty="0" smtClean="0"/>
            <a:t>Identificação dos Estados  que concluíram os Estudos de Regionalização.</a:t>
          </a:r>
          <a:endParaRPr lang="pt-BR" b="0" dirty="0"/>
        </a:p>
      </dgm:t>
    </dgm:pt>
    <dgm:pt modelId="{E6554DEF-172C-40F4-8FBD-B223DF9FF5FC}" type="parTrans" cxnId="{29AF11F2-EC4A-4899-90F0-994065286105}">
      <dgm:prSet/>
      <dgm:spPr/>
      <dgm:t>
        <a:bodyPr/>
        <a:lstStyle/>
        <a:p>
          <a:endParaRPr lang="pt-BR"/>
        </a:p>
      </dgm:t>
    </dgm:pt>
    <dgm:pt modelId="{48FB1A66-98F8-4E34-AB9F-0FFBE14979D5}" type="sibTrans" cxnId="{29AF11F2-EC4A-4899-90F0-994065286105}">
      <dgm:prSet/>
      <dgm:spPr/>
      <dgm:t>
        <a:bodyPr/>
        <a:lstStyle/>
        <a:p>
          <a:endParaRPr lang="pt-BR"/>
        </a:p>
      </dgm:t>
    </dgm:pt>
    <dgm:pt modelId="{81AA9C51-246A-4662-93A7-3D614C101EF1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441BD583-10F8-4867-9E10-8BE8574F1E6F}" type="parTrans" cxnId="{5703538A-89B8-4EFC-A168-C725B700A7BC}">
      <dgm:prSet/>
      <dgm:spPr/>
      <dgm:t>
        <a:bodyPr/>
        <a:lstStyle/>
        <a:p>
          <a:endParaRPr lang="pt-BR"/>
        </a:p>
      </dgm:t>
    </dgm:pt>
    <dgm:pt modelId="{826192AE-1B18-40F3-BAB1-785054A299F2}" type="sibTrans" cxnId="{5703538A-89B8-4EFC-A168-C725B700A7BC}">
      <dgm:prSet/>
      <dgm:spPr/>
      <dgm:t>
        <a:bodyPr/>
        <a:lstStyle/>
        <a:p>
          <a:endParaRPr lang="pt-BR"/>
        </a:p>
      </dgm:t>
    </dgm:pt>
    <dgm:pt modelId="{05B128EE-35C1-4875-9DE7-A3D009303FAF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just"/>
          <a:r>
            <a:rPr lang="pt-BR" sz="1800" b="0" dirty="0" smtClean="0"/>
            <a:t>Envio de questionário semiestruturado a rede de especialista, das instituições que celebraram os convênios, para validação das variáveis e complementação.</a:t>
          </a:r>
          <a:endParaRPr lang="pt-BR" sz="1800" b="0" dirty="0"/>
        </a:p>
      </dgm:t>
    </dgm:pt>
    <dgm:pt modelId="{C21D714F-347D-4AE5-9382-6C7593232C73}" type="parTrans" cxnId="{7F2AAE7D-D14D-46CA-A733-F69F77A87631}">
      <dgm:prSet/>
      <dgm:spPr/>
      <dgm:t>
        <a:bodyPr/>
        <a:lstStyle/>
        <a:p>
          <a:endParaRPr lang="pt-BR"/>
        </a:p>
      </dgm:t>
    </dgm:pt>
    <dgm:pt modelId="{E5EA92BE-5AED-41B1-9929-7A98BA0052A4}" type="sibTrans" cxnId="{7F2AAE7D-D14D-46CA-A733-F69F77A87631}">
      <dgm:prSet/>
      <dgm:spPr/>
      <dgm:t>
        <a:bodyPr/>
        <a:lstStyle/>
        <a:p>
          <a:endParaRPr lang="pt-BR"/>
        </a:p>
      </dgm:t>
    </dgm:pt>
    <dgm:pt modelId="{28BB2F4A-931D-4AC9-B68C-B1AEA30C838F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just"/>
          <a:r>
            <a:rPr lang="pt-BR" sz="1800" b="0" dirty="0" smtClean="0"/>
            <a:t>Escala Likert (concordo totalmente, concordo parcialmente, não sei, discordo parcialmente, discordo totalmente).</a:t>
          </a:r>
          <a:endParaRPr lang="pt-BR" sz="1800" b="0" dirty="0"/>
        </a:p>
      </dgm:t>
    </dgm:pt>
    <dgm:pt modelId="{11921A63-85D8-432D-A3E3-C159D8F59355}" type="parTrans" cxnId="{0454FC7B-EBB0-46AA-93C8-FC785B7557DB}">
      <dgm:prSet/>
      <dgm:spPr/>
      <dgm:t>
        <a:bodyPr/>
        <a:lstStyle/>
        <a:p>
          <a:endParaRPr lang="pt-BR"/>
        </a:p>
      </dgm:t>
    </dgm:pt>
    <dgm:pt modelId="{EB68FE91-8BFE-4B6E-B92C-C3E58C62650F}" type="sibTrans" cxnId="{0454FC7B-EBB0-46AA-93C8-FC785B7557DB}">
      <dgm:prSet/>
      <dgm:spPr/>
      <dgm:t>
        <a:bodyPr/>
        <a:lstStyle/>
        <a:p>
          <a:endParaRPr lang="pt-BR"/>
        </a:p>
      </dgm:t>
    </dgm:pt>
    <dgm:pt modelId="{06C5CE60-E615-4908-9199-B3C4DD90D2B7}" type="pres">
      <dgm:prSet presAssocID="{F5B43021-234A-4C8A-B955-6A20A9487D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21E7EC-A83F-45AA-9976-D109005EB8EF}" type="pres">
      <dgm:prSet presAssocID="{7D643D70-6E7C-4804-B1AE-ECF01C6272BD}" presName="composite" presStyleCnt="0"/>
      <dgm:spPr/>
    </dgm:pt>
    <dgm:pt modelId="{858FF715-3375-4E1C-B594-9475768031B6}" type="pres">
      <dgm:prSet presAssocID="{7D643D70-6E7C-4804-B1AE-ECF01C6272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98ED7C-258A-4A55-AA96-8CE58637558A}" type="pres">
      <dgm:prSet presAssocID="{7D643D70-6E7C-4804-B1AE-ECF01C6272BD}" presName="descendantText" presStyleLbl="alignAcc1" presStyleIdx="0" presStyleCnt="3" custScaleY="131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7C0C1-2F94-41ED-AD30-DFF0244B1B90}" type="pres">
      <dgm:prSet presAssocID="{58F55A43-D264-4245-831F-143EC50E6BB3}" presName="sp" presStyleCnt="0"/>
      <dgm:spPr/>
    </dgm:pt>
    <dgm:pt modelId="{196C580C-392E-43E2-BE61-4B98DB2852D9}" type="pres">
      <dgm:prSet presAssocID="{A0972B01-A55A-47DD-873B-9C049E735EF0}" presName="composite" presStyleCnt="0"/>
      <dgm:spPr/>
    </dgm:pt>
    <dgm:pt modelId="{E7B47E62-3499-4285-845E-15B8CEF50587}" type="pres">
      <dgm:prSet presAssocID="{A0972B01-A55A-47DD-873B-9C049E735E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49EC6-564F-4C88-AA0C-421AA5621F92}" type="pres">
      <dgm:prSet presAssocID="{A0972B01-A55A-47DD-873B-9C049E735E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22E20-C047-4C45-99C7-034BB3810931}" type="pres">
      <dgm:prSet presAssocID="{D12092EC-D538-4861-86BF-52B2C32AA1F9}" presName="sp" presStyleCnt="0"/>
      <dgm:spPr/>
    </dgm:pt>
    <dgm:pt modelId="{A7D99984-953A-4E33-8C19-B182826889D4}" type="pres">
      <dgm:prSet presAssocID="{81AA9C51-246A-4662-93A7-3D614C101EF1}" presName="composite" presStyleCnt="0"/>
      <dgm:spPr/>
    </dgm:pt>
    <dgm:pt modelId="{47A55270-236B-47E6-B5A7-9E2FFA3184B6}" type="pres">
      <dgm:prSet presAssocID="{81AA9C51-246A-4662-93A7-3D614C101E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7A098B-5DDD-4467-ACC8-02D699E776C5}" type="pres">
      <dgm:prSet presAssocID="{81AA9C51-246A-4662-93A7-3D614C101EF1}" presName="descendantText" presStyleLbl="alignAcc1" presStyleIdx="2" presStyleCnt="3" custScaleX="98921" custScaleY="189909" custLinFactNeighborX="-596" custLinFactNeighborY="92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2A1E45-E606-49F7-89FF-E538D4BD81B5}" type="presOf" srcId="{A0972B01-A55A-47DD-873B-9C049E735EF0}" destId="{E7B47E62-3499-4285-845E-15B8CEF50587}" srcOrd="0" destOrd="0" presId="urn:microsoft.com/office/officeart/2005/8/layout/chevron2"/>
    <dgm:cxn modelId="{7F2AAE7D-D14D-46CA-A733-F69F77A87631}" srcId="{81AA9C51-246A-4662-93A7-3D614C101EF1}" destId="{05B128EE-35C1-4875-9DE7-A3D009303FAF}" srcOrd="0" destOrd="0" parTransId="{C21D714F-347D-4AE5-9382-6C7593232C73}" sibTransId="{E5EA92BE-5AED-41B1-9929-7A98BA0052A4}"/>
    <dgm:cxn modelId="{2A5F840B-F816-4937-9BAD-77A7E3483696}" type="presOf" srcId="{604CDE55-3E5A-46CE-AF30-D5DEE5D9D991}" destId="{F9E49EC6-564F-4C88-AA0C-421AA5621F92}" srcOrd="0" destOrd="0" presId="urn:microsoft.com/office/officeart/2005/8/layout/chevron2"/>
    <dgm:cxn modelId="{0454FC7B-EBB0-46AA-93C8-FC785B7557DB}" srcId="{81AA9C51-246A-4662-93A7-3D614C101EF1}" destId="{28BB2F4A-931D-4AC9-B68C-B1AEA30C838F}" srcOrd="1" destOrd="0" parTransId="{11921A63-85D8-432D-A3E3-C159D8F59355}" sibTransId="{EB68FE91-8BFE-4B6E-B92C-C3E58C62650F}"/>
    <dgm:cxn modelId="{BA1B11B2-535D-4D9D-93CA-AA6EE42C6F50}" type="presOf" srcId="{05B128EE-35C1-4875-9DE7-A3D009303FAF}" destId="{1B7A098B-5DDD-4467-ACC8-02D699E776C5}" srcOrd="0" destOrd="0" presId="urn:microsoft.com/office/officeart/2005/8/layout/chevron2"/>
    <dgm:cxn modelId="{71870251-07CD-4A41-8B0E-659D560F252E}" srcId="{F5B43021-234A-4C8A-B955-6A20A9487D7A}" destId="{7D643D70-6E7C-4804-B1AE-ECF01C6272BD}" srcOrd="0" destOrd="0" parTransId="{AFF25DF4-2BC3-43E5-A9D4-07B5D890A3CC}" sibTransId="{58F55A43-D264-4245-831F-143EC50E6BB3}"/>
    <dgm:cxn modelId="{5703538A-89B8-4EFC-A168-C725B700A7BC}" srcId="{F5B43021-234A-4C8A-B955-6A20A9487D7A}" destId="{81AA9C51-246A-4662-93A7-3D614C101EF1}" srcOrd="2" destOrd="0" parTransId="{441BD583-10F8-4867-9E10-8BE8574F1E6F}" sibTransId="{826192AE-1B18-40F3-BAB1-785054A299F2}"/>
    <dgm:cxn modelId="{29AF11F2-EC4A-4899-90F0-994065286105}" srcId="{A0972B01-A55A-47DD-873B-9C049E735EF0}" destId="{604CDE55-3E5A-46CE-AF30-D5DEE5D9D991}" srcOrd="0" destOrd="0" parTransId="{E6554DEF-172C-40F4-8FBD-B223DF9FF5FC}" sibTransId="{48FB1A66-98F8-4E34-AB9F-0FFBE14979D5}"/>
    <dgm:cxn modelId="{7CC50598-EDED-4008-B3D1-9F6BA62D2E1B}" srcId="{7D643D70-6E7C-4804-B1AE-ECF01C6272BD}" destId="{DE111543-CADE-4C25-836E-18EBE1D94477}" srcOrd="0" destOrd="0" parTransId="{B7BD9AD9-DFF8-4C8F-B402-E80E1BB094F6}" sibTransId="{8651762A-BC84-4D6C-B591-A8BD960052E2}"/>
    <dgm:cxn modelId="{9F7EF249-ECD4-47A2-83F0-6D80B99CC861}" type="presOf" srcId="{81AA9C51-246A-4662-93A7-3D614C101EF1}" destId="{47A55270-236B-47E6-B5A7-9E2FFA3184B6}" srcOrd="0" destOrd="0" presId="urn:microsoft.com/office/officeart/2005/8/layout/chevron2"/>
    <dgm:cxn modelId="{D038D6D8-DA02-442B-8F58-CFFCF062BE14}" srcId="{F5B43021-234A-4C8A-B955-6A20A9487D7A}" destId="{A0972B01-A55A-47DD-873B-9C049E735EF0}" srcOrd="1" destOrd="0" parTransId="{9B510787-AA24-4310-B019-D37E8C01F251}" sibTransId="{D12092EC-D538-4861-86BF-52B2C32AA1F9}"/>
    <dgm:cxn modelId="{30F03298-239A-478F-B918-153C29866CE1}" type="presOf" srcId="{7D643D70-6E7C-4804-B1AE-ECF01C6272BD}" destId="{858FF715-3375-4E1C-B594-9475768031B6}" srcOrd="0" destOrd="0" presId="urn:microsoft.com/office/officeart/2005/8/layout/chevron2"/>
    <dgm:cxn modelId="{8D8D3B9C-CCB5-4864-BA6C-6B9DAB6066CB}" type="presOf" srcId="{DE111543-CADE-4C25-836E-18EBE1D94477}" destId="{9798ED7C-258A-4A55-AA96-8CE58637558A}" srcOrd="0" destOrd="0" presId="urn:microsoft.com/office/officeart/2005/8/layout/chevron2"/>
    <dgm:cxn modelId="{9E0900E7-ECAA-4A5C-AD38-D7E990FDC707}" type="presOf" srcId="{8A5AF572-B561-4D95-A4F2-51DD8DBB94AF}" destId="{9798ED7C-258A-4A55-AA96-8CE58637558A}" srcOrd="0" destOrd="1" presId="urn:microsoft.com/office/officeart/2005/8/layout/chevron2"/>
    <dgm:cxn modelId="{58B26CF3-235C-4AB6-A3A4-D10A53766184}" srcId="{7D643D70-6E7C-4804-B1AE-ECF01C6272BD}" destId="{8A5AF572-B561-4D95-A4F2-51DD8DBB94AF}" srcOrd="1" destOrd="0" parTransId="{655D8CA0-20E9-4C0E-B2E3-AF64229259EF}" sibTransId="{FB95A7EB-D2E6-4BE6-8F29-51BC374A0FCC}"/>
    <dgm:cxn modelId="{A7004054-4963-4D10-BCB5-E0BF981AFE9B}" type="presOf" srcId="{F5B43021-234A-4C8A-B955-6A20A9487D7A}" destId="{06C5CE60-E615-4908-9199-B3C4DD90D2B7}" srcOrd="0" destOrd="0" presId="urn:microsoft.com/office/officeart/2005/8/layout/chevron2"/>
    <dgm:cxn modelId="{3E65E5CD-C5DF-4E44-A35B-961B2FFCA645}" type="presOf" srcId="{28BB2F4A-931D-4AC9-B68C-B1AEA30C838F}" destId="{1B7A098B-5DDD-4467-ACC8-02D699E776C5}" srcOrd="0" destOrd="1" presId="urn:microsoft.com/office/officeart/2005/8/layout/chevron2"/>
    <dgm:cxn modelId="{3B38A3DB-7089-47A6-B504-16C66E5A814F}" type="presParOf" srcId="{06C5CE60-E615-4908-9199-B3C4DD90D2B7}" destId="{DE21E7EC-A83F-45AA-9976-D109005EB8EF}" srcOrd="0" destOrd="0" presId="urn:microsoft.com/office/officeart/2005/8/layout/chevron2"/>
    <dgm:cxn modelId="{11E4C1B1-C7FF-4E6F-BF1B-89D3090A61DA}" type="presParOf" srcId="{DE21E7EC-A83F-45AA-9976-D109005EB8EF}" destId="{858FF715-3375-4E1C-B594-9475768031B6}" srcOrd="0" destOrd="0" presId="urn:microsoft.com/office/officeart/2005/8/layout/chevron2"/>
    <dgm:cxn modelId="{B7A2FD4C-FE16-420D-BA65-F9C1A73A5F3E}" type="presParOf" srcId="{DE21E7EC-A83F-45AA-9976-D109005EB8EF}" destId="{9798ED7C-258A-4A55-AA96-8CE58637558A}" srcOrd="1" destOrd="0" presId="urn:microsoft.com/office/officeart/2005/8/layout/chevron2"/>
    <dgm:cxn modelId="{01A690BA-7BAB-4C3C-8201-3682524C96F1}" type="presParOf" srcId="{06C5CE60-E615-4908-9199-B3C4DD90D2B7}" destId="{F447C0C1-2F94-41ED-AD30-DFF0244B1B90}" srcOrd="1" destOrd="0" presId="urn:microsoft.com/office/officeart/2005/8/layout/chevron2"/>
    <dgm:cxn modelId="{55D8927A-0D0E-489B-BB97-6961BB6A7A64}" type="presParOf" srcId="{06C5CE60-E615-4908-9199-B3C4DD90D2B7}" destId="{196C580C-392E-43E2-BE61-4B98DB2852D9}" srcOrd="2" destOrd="0" presId="urn:microsoft.com/office/officeart/2005/8/layout/chevron2"/>
    <dgm:cxn modelId="{7230DC7F-D3AF-4908-8F3E-2D80D536522C}" type="presParOf" srcId="{196C580C-392E-43E2-BE61-4B98DB2852D9}" destId="{E7B47E62-3499-4285-845E-15B8CEF50587}" srcOrd="0" destOrd="0" presId="urn:microsoft.com/office/officeart/2005/8/layout/chevron2"/>
    <dgm:cxn modelId="{C5054475-569B-450F-A074-66C389C2B53E}" type="presParOf" srcId="{196C580C-392E-43E2-BE61-4B98DB2852D9}" destId="{F9E49EC6-564F-4C88-AA0C-421AA5621F92}" srcOrd="1" destOrd="0" presId="urn:microsoft.com/office/officeart/2005/8/layout/chevron2"/>
    <dgm:cxn modelId="{3C0AB575-3C0E-45B2-8E53-84973CFF00CB}" type="presParOf" srcId="{06C5CE60-E615-4908-9199-B3C4DD90D2B7}" destId="{34B22E20-C047-4C45-99C7-034BB3810931}" srcOrd="3" destOrd="0" presId="urn:microsoft.com/office/officeart/2005/8/layout/chevron2"/>
    <dgm:cxn modelId="{63DF1F83-BD47-4124-AF9C-294D36CE309F}" type="presParOf" srcId="{06C5CE60-E615-4908-9199-B3C4DD90D2B7}" destId="{A7D99984-953A-4E33-8C19-B182826889D4}" srcOrd="4" destOrd="0" presId="urn:microsoft.com/office/officeart/2005/8/layout/chevron2"/>
    <dgm:cxn modelId="{C369DE57-D9DC-4690-ADCA-55158DF876C8}" type="presParOf" srcId="{A7D99984-953A-4E33-8C19-B182826889D4}" destId="{47A55270-236B-47E6-B5A7-9E2FFA3184B6}" srcOrd="0" destOrd="0" presId="urn:microsoft.com/office/officeart/2005/8/layout/chevron2"/>
    <dgm:cxn modelId="{83723ADF-F460-432F-8035-7D7720E629C3}" type="presParOf" srcId="{A7D99984-953A-4E33-8C19-B182826889D4}" destId="{1B7A098B-5DDD-4467-ACC8-02D699E776C5}" srcOrd="1" destOrd="0" presId="urn:microsoft.com/office/officeart/2005/8/layout/chevron2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>
    <a:ln>
      <a:solidFill>
        <a:schemeClr val="tx2"/>
      </a:solidFill>
    </a:ln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F882-67DB-43D0-ABE9-262B7756E005}">
      <dsp:nvSpPr>
        <dsp:cNvPr id="0" name=""/>
        <dsp:cNvSpPr/>
      </dsp:nvSpPr>
      <dsp:spPr>
        <a:xfrm>
          <a:off x="720096" y="0"/>
          <a:ext cx="7283609" cy="404822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400500" extrusionH="63500" contourW="12700" prstMaterial="matte">
          <a:bevelT prst="angle"/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284DC-9CE7-433B-9C0D-30506325DCE0}">
      <dsp:nvSpPr>
        <dsp:cNvPr id="0" name=""/>
        <dsp:cNvSpPr/>
      </dsp:nvSpPr>
      <dsp:spPr>
        <a:xfrm>
          <a:off x="9204" y="1214467"/>
          <a:ext cx="2758131" cy="16192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>
              <a:solidFill>
                <a:srgbClr val="002060"/>
              </a:solidFill>
              <a:effectLst/>
            </a:rPr>
            <a:t>Estudos de regionalização da gestão integrada de resíduos sólidos</a:t>
          </a:r>
          <a:endParaRPr lang="pt-BR" sz="2300" b="0" kern="1200" dirty="0">
            <a:solidFill>
              <a:srgbClr val="002060"/>
            </a:solidFill>
            <a:effectLst/>
          </a:endParaRPr>
        </a:p>
      </dsp:txBody>
      <dsp:txXfrm>
        <a:off x="88251" y="1293514"/>
        <a:ext cx="2600037" cy="1461195"/>
      </dsp:txXfrm>
    </dsp:sp>
    <dsp:sp modelId="{1DA3DC62-2642-434A-A6C0-93CB4DECDE3C}">
      <dsp:nvSpPr>
        <dsp:cNvPr id="0" name=""/>
        <dsp:cNvSpPr/>
      </dsp:nvSpPr>
      <dsp:spPr>
        <a:xfrm>
          <a:off x="2905410" y="1214467"/>
          <a:ext cx="2758131" cy="161928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>
              <a:solidFill>
                <a:srgbClr val="002060"/>
              </a:solidFill>
              <a:effectLst/>
            </a:rPr>
            <a:t>Proposta de arranjos territoriais para formação de Consórcios Públicos</a:t>
          </a:r>
          <a:endParaRPr lang="pt-BR" sz="2300" b="0" kern="1200" dirty="0">
            <a:solidFill>
              <a:srgbClr val="002060"/>
            </a:solidFill>
            <a:effectLst/>
          </a:endParaRPr>
        </a:p>
      </dsp:txBody>
      <dsp:txXfrm>
        <a:off x="2984457" y="1293514"/>
        <a:ext cx="2600037" cy="1461195"/>
      </dsp:txXfrm>
    </dsp:sp>
    <dsp:sp modelId="{FA9E6F5D-7F1E-47A0-A710-E2A490AD1E25}">
      <dsp:nvSpPr>
        <dsp:cNvPr id="0" name=""/>
        <dsp:cNvSpPr/>
      </dsp:nvSpPr>
      <dsp:spPr>
        <a:xfrm>
          <a:off x="5801615" y="1214467"/>
          <a:ext cx="2758131" cy="161928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>
              <a:solidFill>
                <a:srgbClr val="002060"/>
              </a:solidFill>
              <a:effectLst/>
            </a:rPr>
            <a:t>17 Estados  concluíram</a:t>
          </a:r>
          <a:endParaRPr lang="pt-BR" sz="2300" b="0" kern="1200" dirty="0">
            <a:solidFill>
              <a:srgbClr val="002060"/>
            </a:solidFill>
            <a:effectLst/>
          </a:endParaRPr>
        </a:p>
      </dsp:txBody>
      <dsp:txXfrm>
        <a:off x="5880662" y="1293514"/>
        <a:ext cx="2600037" cy="1461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F715-3375-4E1C-B594-9475768031B6}">
      <dsp:nvSpPr>
        <dsp:cNvPr id="0" name=""/>
        <dsp:cNvSpPr/>
      </dsp:nvSpPr>
      <dsp:spPr>
        <a:xfrm rot="5400000">
          <a:off x="-203875" y="346275"/>
          <a:ext cx="1359167" cy="951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1</a:t>
          </a:r>
          <a:endParaRPr lang="pt-BR" sz="2600" kern="1200" dirty="0"/>
        </a:p>
      </dsp:txBody>
      <dsp:txXfrm rot="-5400000">
        <a:off x="1" y="618109"/>
        <a:ext cx="951417" cy="407750"/>
      </dsp:txXfrm>
    </dsp:sp>
    <dsp:sp modelId="{9798ED7C-258A-4A55-AA96-8CE58637558A}">
      <dsp:nvSpPr>
        <dsp:cNvPr id="0" name=""/>
        <dsp:cNvSpPr/>
      </dsp:nvSpPr>
      <dsp:spPr>
        <a:xfrm rot="5400000">
          <a:off x="3999224" y="-3044617"/>
          <a:ext cx="1161880" cy="725749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2100" b="0" kern="1200" dirty="0" smtClean="0"/>
            <a:t>Identificação das variáveis capazes de serem fatores intervenientes por meio de revisão de literatura (Quadro 1).</a:t>
          </a:r>
          <a:endParaRPr lang="pt-BR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2100" b="0" kern="1200" dirty="0" smtClean="0"/>
            <a:t>Dimensões política, administrativa e sociocultural</a:t>
          </a:r>
          <a:endParaRPr lang="pt-BR" sz="2100" b="0" kern="1200" dirty="0"/>
        </a:p>
      </dsp:txBody>
      <dsp:txXfrm rot="-5400000">
        <a:off x="951417" y="59908"/>
        <a:ext cx="7200776" cy="1048444"/>
      </dsp:txXfrm>
    </dsp:sp>
    <dsp:sp modelId="{E7B47E62-3499-4285-845E-15B8CEF50587}">
      <dsp:nvSpPr>
        <dsp:cNvPr id="0" name=""/>
        <dsp:cNvSpPr/>
      </dsp:nvSpPr>
      <dsp:spPr>
        <a:xfrm rot="5400000">
          <a:off x="-203875" y="1535331"/>
          <a:ext cx="1359167" cy="951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2</a:t>
          </a:r>
          <a:endParaRPr lang="pt-BR" sz="2600" kern="1200" dirty="0"/>
        </a:p>
      </dsp:txBody>
      <dsp:txXfrm rot="-5400000">
        <a:off x="1" y="1807165"/>
        <a:ext cx="951417" cy="407750"/>
      </dsp:txXfrm>
    </dsp:sp>
    <dsp:sp modelId="{F9E49EC6-564F-4C88-AA0C-421AA5621F92}">
      <dsp:nvSpPr>
        <dsp:cNvPr id="0" name=""/>
        <dsp:cNvSpPr/>
      </dsp:nvSpPr>
      <dsp:spPr>
        <a:xfrm rot="5400000">
          <a:off x="4138435" y="-1855561"/>
          <a:ext cx="883458" cy="725749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0" kern="1200" dirty="0" smtClean="0"/>
            <a:t>Identificação dos Estados  que concluíram os Estudos de Regionalização.</a:t>
          </a:r>
          <a:endParaRPr lang="pt-BR" sz="2100" b="0" kern="1200" dirty="0"/>
        </a:p>
      </dsp:txBody>
      <dsp:txXfrm rot="-5400000">
        <a:off x="951418" y="1374583"/>
        <a:ext cx="7214367" cy="797204"/>
      </dsp:txXfrm>
    </dsp:sp>
    <dsp:sp modelId="{47A55270-236B-47E6-B5A7-9E2FFA3184B6}">
      <dsp:nvSpPr>
        <dsp:cNvPr id="0" name=""/>
        <dsp:cNvSpPr/>
      </dsp:nvSpPr>
      <dsp:spPr>
        <a:xfrm rot="5400000">
          <a:off x="-203875" y="3121542"/>
          <a:ext cx="1359167" cy="951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3</a:t>
          </a:r>
          <a:endParaRPr lang="pt-BR" sz="2600" kern="1200" dirty="0"/>
        </a:p>
      </dsp:txBody>
      <dsp:txXfrm rot="-5400000">
        <a:off x="1" y="3393376"/>
        <a:ext cx="951417" cy="407750"/>
      </dsp:txXfrm>
    </dsp:sp>
    <dsp:sp modelId="{1B7A098B-5DDD-4467-ACC8-02D699E776C5}">
      <dsp:nvSpPr>
        <dsp:cNvPr id="0" name=""/>
        <dsp:cNvSpPr/>
      </dsp:nvSpPr>
      <dsp:spPr>
        <a:xfrm rot="5400000">
          <a:off x="3698026" y="-148453"/>
          <a:ext cx="1677767" cy="717918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kern="1200" dirty="0" smtClean="0"/>
            <a:t>Envio de questionário semiestruturado a rede de especialista, das instituições que celebraram os convênios, para validação das variáveis e complementação.</a:t>
          </a:r>
          <a:endParaRPr lang="pt-BR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kern="1200" dirty="0" smtClean="0"/>
            <a:t>Escala Likert (concordo totalmente, concordo parcialmente, não sei, discordo parcialmente, discordo totalmente).</a:t>
          </a:r>
          <a:endParaRPr lang="pt-BR" sz="1800" b="0" kern="1200" dirty="0"/>
        </a:p>
      </dsp:txBody>
      <dsp:txXfrm rot="-5400000">
        <a:off x="947317" y="2684158"/>
        <a:ext cx="7097284" cy="151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FD6C-A845-4A0E-B21F-62A4B3D6B4CD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2634-370E-49D1-80B6-ECED283257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04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Apesar disso, é importante destacar que a seleção dos participantes da rede foi baseada na experiência profissional em relação aos estudos de regionalização.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 tempo de atuação dos participantes, demonstrou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os profissionais acompanharam o processo de elaboração dos estudos de regionalização, o que pode refletir em uma resposta sustentada na experiência. 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72634-370E-49D1-80B6-ECED2832579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36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INK%20GEST&#195;O%20ASSOCIADA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51520" y="3789040"/>
            <a:ext cx="8208912" cy="15117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b="1" dirty="0" smtClean="0"/>
              <a:t>Patrícia Silva Souza</a:t>
            </a:r>
          </a:p>
          <a:p>
            <a:pPr algn="ctr">
              <a:buNone/>
            </a:pPr>
            <a:r>
              <a:rPr lang="pt-BR" sz="2800" b="1" dirty="0" smtClean="0"/>
              <a:t>Mariana Silva Santos</a:t>
            </a:r>
          </a:p>
          <a:p>
            <a:pPr algn="ctr">
              <a:buNone/>
            </a:pPr>
            <a:r>
              <a:rPr lang="pt-BR" sz="2800" b="1" dirty="0" smtClean="0"/>
              <a:t>Patrícia Campos Borja</a:t>
            </a:r>
          </a:p>
          <a:p>
            <a:pPr algn="l"/>
            <a:endParaRPr lang="pt-BR" sz="2800" b="1" dirty="0" smtClean="0"/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64384"/>
            <a:ext cx="1177629" cy="1736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80728"/>
            <a:ext cx="88924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VALIDAÇÃO DOS FATORES INTERVENIENTES PARA IMPLEMENTAÇÃO DA GESTÃO REGIONALIZADA DE RESÍDUOS SÓLIDOS: UMA ANÁLISE DA PERCEPÇÃO DOS DIVERSOS ATORES NO BRASIL </a:t>
            </a:r>
            <a:endParaRPr lang="pt-B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683568" y="66340"/>
            <a:ext cx="7992888" cy="84238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IDENTIFICAÇÃO E CLASSIFICAÇÃO DOS FATORES INTERVENIENTES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4210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Variáveis destacadas, pelos especialista, com capacidade de </a:t>
            </a:r>
            <a:r>
              <a:rPr lang="pt-BR" sz="2400" b="1" u="sng" dirty="0" smtClean="0"/>
              <a:t>exercer maior nível de influência:</a:t>
            </a:r>
            <a:endParaRPr lang="pt-BR" sz="2400" b="1" u="sng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99592" y="2492896"/>
            <a:ext cx="7344816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Referências políticas sobre questões que orientam a ação pública</a:t>
            </a:r>
            <a:endParaRPr lang="pt-BR" sz="2200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99592" y="3645024"/>
            <a:ext cx="73448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Qualificação dos técnicos </a:t>
            </a:r>
            <a:endParaRPr lang="pt-BR" sz="2200" b="1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71600" y="4581128"/>
            <a:ext cx="727280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Prioridade na ação  pública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7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611560" y="263643"/>
            <a:ext cx="8208912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IDENTIFICAÇÃO E CLASSIFICAÇÃO DOS FATORES INTERVENIENTES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127224"/>
          <a:ext cx="8712968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SUGESTÃO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VARIAVEIS CAPAZES DE SEREM FATORES INTERVENIENTES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Atuação do Ministério Público de forma mais incisiva junto aos Consórcios Públicos e Municípios.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de políticas públicas de educação ambiental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Mercado regionalizado para recicláveis, incentivos fiscais para ações regionalizadas. 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social e envolvimento formal dos municípios envolvidos nos projetos com recursos da União ou outras esferas federativas.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aval dos municípios, titulares dos serviços de gestão dos resíduos sólidos, deveria ser obrigatório nos projetos e ações nos quais são contemplados, inclusive vinculados à liberação dos recursos.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vontade política do Estado e dos Municípios é decisiva para a implementação da gestão regionalizada. 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atratividade para o setor privado é também um fator interveniente nessa implementação.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RESULTADOS/DISCUSSÃO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395536" y="1600202"/>
            <a:ext cx="8291264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Embora a maioria dos participantes da rede tenham concordado com as variáveis investigadas, ao se analisar os estudos de regionalização percebe-se que os critérios utilizados para </a:t>
            </a:r>
            <a:r>
              <a:rPr lang="pt-BR" sz="2400" u="sng" dirty="0" smtClean="0"/>
              <a:t>os arranjos territoriais são restritos a aspectos geográficos e financeiros</a:t>
            </a:r>
            <a:r>
              <a:rPr lang="pt-BR" sz="2400" dirty="0" smtClean="0"/>
              <a:t>, em sua maioria.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Compreende-se que a distância entre municípios, deve ser considerada na gestão compartilhada dos resíduos sólidos, diante da logística e custo do deslocamento dos rejeitos até o local da disposição final ambientalmente adequada. Porém, para o fortalecimento desses arranjos territoriais, apenas esses aspectos têm se mostrado insuficientes.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107504" y="1351309"/>
            <a:ext cx="8892480" cy="4237931"/>
          </a:xfrm>
        </p:spPr>
        <p:txBody>
          <a:bodyPr>
            <a:normAutofit/>
          </a:bodyPr>
          <a:lstStyle/>
          <a:p>
            <a:pPr algn="just"/>
            <a:r>
              <a:rPr lang="pt-BR" sz="2500" dirty="0" smtClean="0"/>
              <a:t>Necessidade  de uma </a:t>
            </a:r>
            <a:r>
              <a:rPr lang="pt-BR" sz="2500" u="sng" dirty="0" smtClean="0"/>
              <a:t>reavaliação  dos critérios</a:t>
            </a:r>
            <a:r>
              <a:rPr lang="pt-BR" sz="2500" dirty="0" smtClean="0"/>
              <a:t> de referências que subsidiaram os estudos de regionalização da gestão integrada de resíduos sólidos.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Percebe-se que a motivação das propostas de regiões nos estudos foi a otimização do planejamento por meio da estratégia regional, </a:t>
            </a:r>
            <a:r>
              <a:rPr lang="pt-BR" sz="2500" u="sng" dirty="0" smtClean="0"/>
              <a:t>desconsiderando critérios mais endógenos </a:t>
            </a:r>
            <a:r>
              <a:rPr lang="pt-BR" sz="2500" dirty="0" smtClean="0"/>
              <a:t>que podem </a:t>
            </a:r>
            <a:r>
              <a:rPr lang="pt-BR" sz="2500" u="sng" dirty="0" smtClean="0"/>
              <a:t>fortalecer a coesão da região </a:t>
            </a:r>
            <a:r>
              <a:rPr lang="pt-BR" sz="2500" dirty="0" smtClean="0"/>
              <a:t>e, consequentemente, a sua </a:t>
            </a:r>
            <a:r>
              <a:rPr lang="pt-BR" sz="2500" u="sng" dirty="0" smtClean="0"/>
              <a:t>autonomia para implementação de políticas públicas.</a:t>
            </a:r>
            <a:endParaRPr lang="pt-BR" sz="2500" u="sng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4D2BE32-8D83-402A-BADB-FA97A26BC55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95288" y="1600201"/>
            <a:ext cx="8291512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3800" b="1" dirty="0">
                <a:solidFill>
                  <a:srgbClr val="000099"/>
                </a:solidFill>
                <a:latin typeface="Kunstler Script" panose="030304020206070D0D06" pitchFamily="66" charset="0"/>
              </a:rPr>
              <a:t>Gratidão!</a:t>
            </a:r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CONTEXTUALIZAÇÃO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19">
            <a:extLst>
              <a:ext uri="{FF2B5EF4-FFF2-40B4-BE49-F238E27FC236}">
                <a16:creationId xmlns:a16="http://schemas.microsoft.com/office/drawing/2014/main" xmlns="" id="{99498CB7-52DD-4988-BA61-3462E6C1D97A}"/>
              </a:ext>
            </a:extLst>
          </p:cNvPr>
          <p:cNvSpPr/>
          <p:nvPr/>
        </p:nvSpPr>
        <p:spPr bwMode="auto">
          <a:xfrm>
            <a:off x="2488802" y="1412776"/>
            <a:ext cx="4536504" cy="9044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3200" b="1" dirty="0">
                <a:solidFill>
                  <a:schemeClr val="bg1"/>
                </a:solidFill>
                <a:latin typeface="Centaur" panose="02030504050205020304" pitchFamily="18" charset="0"/>
              </a:rPr>
              <a:t>Constituição</a:t>
            </a:r>
            <a:r>
              <a:rPr lang="pt-BR" sz="2800" b="1" dirty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Centaur" panose="02030504050205020304" pitchFamily="18" charset="0"/>
              </a:rPr>
              <a:t>Federal 1988</a:t>
            </a:r>
            <a:endParaRPr lang="pt-BR" sz="2800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3E2B4DD-47AC-43DD-8EB0-FA523BEFE8A6}"/>
              </a:ext>
            </a:extLst>
          </p:cNvPr>
          <p:cNvSpPr/>
          <p:nvPr/>
        </p:nvSpPr>
        <p:spPr bwMode="auto">
          <a:xfrm>
            <a:off x="6689364" y="2924944"/>
            <a:ext cx="1808790" cy="17281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Centaur" panose="02030504050205020304" pitchFamily="18" charset="0"/>
              </a:rPr>
              <a:t>Emenda Constitucional nº 19 /1988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BDDEBE73-BFD9-49B3-B092-9B7822764A5B}"/>
              </a:ext>
            </a:extLst>
          </p:cNvPr>
          <p:cNvSpPr/>
          <p:nvPr/>
        </p:nvSpPr>
        <p:spPr bwMode="auto">
          <a:xfrm>
            <a:off x="3635896" y="4437112"/>
            <a:ext cx="1943963" cy="10216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Centaur" panose="02030504050205020304" pitchFamily="18" charset="0"/>
              </a:rPr>
              <a:t>Recursos financeiros insuficientes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24BCE8D-A130-4593-B430-9FF582C03B50}"/>
              </a:ext>
            </a:extLst>
          </p:cNvPr>
          <p:cNvSpPr/>
          <p:nvPr/>
        </p:nvSpPr>
        <p:spPr bwMode="auto">
          <a:xfrm>
            <a:off x="755576" y="3068960"/>
            <a:ext cx="2233693" cy="1800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500" b="1" dirty="0">
                <a:solidFill>
                  <a:schemeClr val="bg1"/>
                </a:solidFill>
                <a:latin typeface="Centaur" panose="02030504050205020304" pitchFamily="18" charset="0"/>
              </a:rPr>
              <a:t>Reconhecimento dos municípios como entes federados</a:t>
            </a:r>
            <a:endParaRPr lang="pt-BR" sz="25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E9300840-2F1F-4142-BA3F-72515BE6497C}"/>
              </a:ext>
            </a:extLst>
          </p:cNvPr>
          <p:cNvSpPr/>
          <p:nvPr/>
        </p:nvSpPr>
        <p:spPr bwMode="auto">
          <a:xfrm>
            <a:off x="3780123" y="2708920"/>
            <a:ext cx="1781966" cy="11324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Centaur" panose="02030504050205020304" pitchFamily="18" charset="0"/>
              </a:rPr>
              <a:t>Novas competências municipais</a:t>
            </a:r>
            <a:endParaRPr lang="pt-BR" sz="24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01BE2863-89C2-4278-9FA3-004A5DB450A2}"/>
              </a:ext>
            </a:extLst>
          </p:cNvPr>
          <p:cNvCxnSpPr>
            <a:cxnSpLocks/>
          </p:cNvCxnSpPr>
          <p:nvPr/>
        </p:nvCxnSpPr>
        <p:spPr>
          <a:xfrm flipH="1">
            <a:off x="2105391" y="2156481"/>
            <a:ext cx="378648" cy="0"/>
          </a:xfrm>
          <a:prstGeom prst="line">
            <a:avLst/>
          </a:prstGeom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4B8D9AFF-E459-4F93-9C8D-CF55AD1A4BAF}"/>
              </a:ext>
            </a:extLst>
          </p:cNvPr>
          <p:cNvCxnSpPr/>
          <p:nvPr/>
        </p:nvCxnSpPr>
        <p:spPr>
          <a:xfrm>
            <a:off x="2114550" y="2156482"/>
            <a:ext cx="0" cy="847069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326C9C45-3750-4C83-AC54-5152EA46D0C6}"/>
              </a:ext>
            </a:extLst>
          </p:cNvPr>
          <p:cNvCxnSpPr/>
          <p:nvPr/>
        </p:nvCxnSpPr>
        <p:spPr>
          <a:xfrm>
            <a:off x="3135086" y="3501008"/>
            <a:ext cx="53702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0475CB3B-E4E2-4DD5-A58C-1436333ED8C8}"/>
              </a:ext>
            </a:extLst>
          </p:cNvPr>
          <p:cNvCxnSpPr/>
          <p:nvPr/>
        </p:nvCxnSpPr>
        <p:spPr>
          <a:xfrm>
            <a:off x="4681991" y="3883688"/>
            <a:ext cx="0" cy="4814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F2FED937-82A0-475D-A205-4F5433F46753}"/>
              </a:ext>
            </a:extLst>
          </p:cNvPr>
          <p:cNvCxnSpPr>
            <a:cxnSpLocks/>
          </p:cNvCxnSpPr>
          <p:nvPr/>
        </p:nvCxnSpPr>
        <p:spPr>
          <a:xfrm flipH="1">
            <a:off x="7028883" y="2145695"/>
            <a:ext cx="378648" cy="0"/>
          </a:xfrm>
          <a:prstGeom prst="line">
            <a:avLst/>
          </a:prstGeom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xmlns="" id="{4E56D3FF-EAD3-4BE6-BF54-2D6E82AAE183}"/>
              </a:ext>
            </a:extLst>
          </p:cNvPr>
          <p:cNvCxnSpPr/>
          <p:nvPr/>
        </p:nvCxnSpPr>
        <p:spPr>
          <a:xfrm>
            <a:off x="7407531" y="2145696"/>
            <a:ext cx="0" cy="847069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m para seta branca png 3d">
            <a:extLst>
              <a:ext uri="{FF2B5EF4-FFF2-40B4-BE49-F238E27FC236}">
                <a16:creationId xmlns:a16="http://schemas.microsoft.com/office/drawing/2014/main" xmlns="" id="{738490D0-4537-4552-B0B0-C0962923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4725144"/>
            <a:ext cx="805543" cy="10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3615DF35-656B-4F9D-82C5-14617C739513}"/>
              </a:ext>
            </a:extLst>
          </p:cNvPr>
          <p:cNvSpPr/>
          <p:nvPr/>
        </p:nvSpPr>
        <p:spPr bwMode="auto">
          <a:xfrm>
            <a:off x="1619672" y="5157192"/>
            <a:ext cx="1242134" cy="8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rgbClr val="002060"/>
                </a:solidFill>
              </a:rPr>
              <a:t>Decreto nº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rgbClr val="002060"/>
                </a:solidFill>
              </a:rPr>
              <a:t>7. 217/10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79A266B6-849A-4068-B137-BBB22D76AFF8}"/>
              </a:ext>
            </a:extLst>
          </p:cNvPr>
          <p:cNvSpPr/>
          <p:nvPr/>
        </p:nvSpPr>
        <p:spPr bwMode="auto">
          <a:xfrm>
            <a:off x="7740352" y="1773491"/>
            <a:ext cx="1242137" cy="791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sz="2000" b="1" dirty="0">
                <a:solidFill>
                  <a:srgbClr val="002060"/>
                </a:solidFill>
              </a:rPr>
              <a:t>Decreto nº 6.017/07</a:t>
            </a:r>
          </a:p>
        </p:txBody>
      </p:sp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899592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CONTEXTUALIZAÇÃO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01BE2863-89C2-4278-9FA3-004A5DB450A2}"/>
              </a:ext>
            </a:extLst>
          </p:cNvPr>
          <p:cNvCxnSpPr>
            <a:cxnSpLocks/>
          </p:cNvCxnSpPr>
          <p:nvPr/>
        </p:nvCxnSpPr>
        <p:spPr>
          <a:xfrm flipH="1">
            <a:off x="1691680" y="3212976"/>
            <a:ext cx="931074" cy="0"/>
          </a:xfrm>
          <a:prstGeom prst="line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4B8D9AFF-E459-4F93-9C8D-CF55AD1A4BAF}"/>
              </a:ext>
            </a:extLst>
          </p:cNvPr>
          <p:cNvCxnSpPr>
            <a:cxnSpLocks/>
          </p:cNvCxnSpPr>
          <p:nvPr/>
        </p:nvCxnSpPr>
        <p:spPr>
          <a:xfrm>
            <a:off x="1691680" y="3212976"/>
            <a:ext cx="0" cy="5384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326C9C45-3750-4C83-AC54-5152EA46D0C6}"/>
              </a:ext>
            </a:extLst>
          </p:cNvPr>
          <p:cNvCxnSpPr>
            <a:cxnSpLocks/>
          </p:cNvCxnSpPr>
          <p:nvPr/>
        </p:nvCxnSpPr>
        <p:spPr>
          <a:xfrm>
            <a:off x="2987824" y="1988840"/>
            <a:ext cx="220519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5100011B-C1A8-42BB-ADA4-807307B9F0E3}"/>
              </a:ext>
            </a:extLst>
          </p:cNvPr>
          <p:cNvSpPr/>
          <p:nvPr/>
        </p:nvSpPr>
        <p:spPr bwMode="auto">
          <a:xfrm>
            <a:off x="2742036" y="2929979"/>
            <a:ext cx="3132348" cy="13631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rial" pitchFamily="34" charset="0"/>
              </a:rPr>
              <a:t>Consórcios Públicos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rial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3171748A-0C4D-4C86-B695-5FA97A70BBDA}"/>
              </a:ext>
            </a:extLst>
          </p:cNvPr>
          <p:cNvSpPr/>
          <p:nvPr/>
        </p:nvSpPr>
        <p:spPr bwMode="auto">
          <a:xfrm>
            <a:off x="323528" y="3861048"/>
            <a:ext cx="1836204" cy="11521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Lei Nacional de Saneamento Básico </a:t>
            </a:r>
            <a:r>
              <a:rPr lang="pt-BR" sz="2000" dirty="0">
                <a:solidFill>
                  <a:schemeClr val="bg1"/>
                </a:solidFill>
              </a:rPr>
              <a:t>(Lei nº 11.445/2007)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E4F60893-134D-4548-BC13-AF303105D627}"/>
              </a:ext>
            </a:extLst>
          </p:cNvPr>
          <p:cNvSpPr/>
          <p:nvPr/>
        </p:nvSpPr>
        <p:spPr bwMode="auto">
          <a:xfrm>
            <a:off x="5899862" y="4149080"/>
            <a:ext cx="1939086" cy="15879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Política Nacional de Resíduos Sólidos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</a:rPr>
              <a:t>(Lei nº 12.305/2010</a:t>
            </a:r>
            <a:r>
              <a:rPr lang="pt-BR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Retângulo 2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xmlns="" id="{E9BBF40A-9D82-4D08-8536-800426166DB0}"/>
              </a:ext>
            </a:extLst>
          </p:cNvPr>
          <p:cNvSpPr/>
          <p:nvPr/>
        </p:nvSpPr>
        <p:spPr bwMode="auto">
          <a:xfrm>
            <a:off x="562030" y="1412776"/>
            <a:ext cx="2268252" cy="11919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sz="2000" b="1" dirty="0">
                <a:solidFill>
                  <a:schemeClr val="bg1"/>
                </a:solidFill>
                <a:latin typeface="Centaur" panose="02030504050205020304" pitchFamily="18" charset="0"/>
              </a:rPr>
              <a:t>Art. 241 da CF/88 –Autoriza Gestão Associada de Serviços Públicos</a:t>
            </a:r>
            <a:endParaRPr lang="pt-BR" sz="24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2EBB124-77EE-4BEF-A74D-5049EE10545C}"/>
              </a:ext>
            </a:extLst>
          </p:cNvPr>
          <p:cNvSpPr/>
          <p:nvPr/>
        </p:nvSpPr>
        <p:spPr bwMode="auto">
          <a:xfrm>
            <a:off x="5580112" y="1412776"/>
            <a:ext cx="2068289" cy="13681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Lei Federal dos Consórcios Públicos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</a:rPr>
              <a:t>(Lei nº 11.107/2005)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FF0F5786-4630-4D5B-814C-1CBAEE6593EA}"/>
              </a:ext>
            </a:extLst>
          </p:cNvPr>
          <p:cNvSpPr/>
          <p:nvPr/>
        </p:nvSpPr>
        <p:spPr bwMode="auto">
          <a:xfrm>
            <a:off x="7901864" y="4653136"/>
            <a:ext cx="1242136" cy="8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rgbClr val="002060"/>
                </a:solidFill>
              </a:rPr>
              <a:t>Decreto nº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rgbClr val="002060"/>
                </a:solidFill>
              </a:rPr>
              <a:t>7. 404/10</a:t>
            </a:r>
            <a:endParaRPr lang="pt-BR" sz="2000" dirty="0">
              <a:solidFill>
                <a:srgbClr val="002060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11981CB1-1F25-4084-8C49-E56C4C3F22B7}"/>
              </a:ext>
            </a:extLst>
          </p:cNvPr>
          <p:cNvCxnSpPr/>
          <p:nvPr/>
        </p:nvCxnSpPr>
        <p:spPr>
          <a:xfrm>
            <a:off x="7092280" y="2924944"/>
            <a:ext cx="0" cy="576064"/>
          </a:xfrm>
          <a:prstGeom prst="line">
            <a:avLst/>
          </a:prstGeom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89D3179B-1755-4A5D-870E-CA48595FAE2C}"/>
              </a:ext>
            </a:extLst>
          </p:cNvPr>
          <p:cNvCxnSpPr>
            <a:cxnSpLocks/>
          </p:cNvCxnSpPr>
          <p:nvPr/>
        </p:nvCxnSpPr>
        <p:spPr>
          <a:xfrm flipH="1">
            <a:off x="6012160" y="3501008"/>
            <a:ext cx="1080120" cy="0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xmlns="" id="{AB618D4A-3E02-44E4-BC92-2AEEE6249102}"/>
              </a:ext>
            </a:extLst>
          </p:cNvPr>
          <p:cNvCxnSpPr>
            <a:cxnSpLocks/>
          </p:cNvCxnSpPr>
          <p:nvPr/>
        </p:nvCxnSpPr>
        <p:spPr>
          <a:xfrm>
            <a:off x="4335731" y="5013176"/>
            <a:ext cx="133886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2FAF5420-02F9-4780-88F6-58684A3E225A}"/>
              </a:ext>
            </a:extLst>
          </p:cNvPr>
          <p:cNvCxnSpPr>
            <a:cxnSpLocks/>
          </p:cNvCxnSpPr>
          <p:nvPr/>
        </p:nvCxnSpPr>
        <p:spPr>
          <a:xfrm>
            <a:off x="4335731" y="4437112"/>
            <a:ext cx="0" cy="576064"/>
          </a:xfrm>
          <a:prstGeom prst="line">
            <a:avLst/>
          </a:prstGeom>
          <a:ln w="381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Retângulo: Cantos Diagonais Arredondados 3083">
            <a:extLst>
              <a:ext uri="{FF2B5EF4-FFF2-40B4-BE49-F238E27FC236}">
                <a16:creationId xmlns:a16="http://schemas.microsoft.com/office/drawing/2014/main" xmlns="" id="{B6419BE1-690A-46B0-8F6B-924BC05B8632}"/>
              </a:ext>
            </a:extLst>
          </p:cNvPr>
          <p:cNvSpPr/>
          <p:nvPr/>
        </p:nvSpPr>
        <p:spPr>
          <a:xfrm>
            <a:off x="6228184" y="3284984"/>
            <a:ext cx="2708292" cy="35730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0000"/>
              <a:defRPr/>
            </a:pPr>
            <a:r>
              <a:rPr lang="pt-BR" sz="1700" b="1" dirty="0">
                <a:solidFill>
                  <a:srgbClr val="002060"/>
                </a:solidFill>
                <a:latin typeface="+mj-lt"/>
                <a:ea typeface="Microsoft YaHei" charset="-122"/>
                <a:cs typeface="Arial" pitchFamily="34" charset="0"/>
              </a:rPr>
              <a:t>Artigo 45 da PNRS:  </a:t>
            </a:r>
          </a:p>
          <a:p>
            <a:pPr marL="95250" algn="just">
              <a:buClr>
                <a:srgbClr val="000000"/>
              </a:buClr>
              <a:buSzPct val="70000"/>
              <a:defRPr/>
            </a:pPr>
            <a:r>
              <a:rPr lang="pt-BR" sz="1700" dirty="0">
                <a:solidFill>
                  <a:srgbClr val="002060"/>
                </a:solidFill>
                <a:latin typeface="+mj-lt"/>
                <a:ea typeface="Microsoft YaHei" charset="-122"/>
                <a:cs typeface="Arial" pitchFamily="34" charset="0"/>
              </a:rPr>
              <a:t>Os consórcios públicos constituídos, nos termos da Lei 11.107/2005, com objetivo de viabilizar a descentralização e a prestação de serviços públicos que envolvam resíduos sólidos, </a:t>
            </a:r>
            <a:r>
              <a:rPr lang="pt-BR" sz="1700" u="sng" dirty="0">
                <a:solidFill>
                  <a:srgbClr val="002060"/>
                </a:solidFill>
                <a:latin typeface="+mj-lt"/>
                <a:ea typeface="Microsoft YaHei" charset="-122"/>
                <a:cs typeface="Arial" pitchFamily="34" charset="0"/>
              </a:rPr>
              <a:t>têm prioridade na obtenção de incentivos instituídos pelo Governo Federal</a:t>
            </a:r>
            <a:r>
              <a:rPr lang="pt-BR" sz="1700" u="sng" dirty="0">
                <a:solidFill>
                  <a:schemeClr val="tx1"/>
                </a:solidFill>
                <a:latin typeface="Centaur" panose="02030504050205020304" pitchFamily="18" charset="0"/>
                <a:ea typeface="Microsoft YaHei" charset="-122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CONTEXTUALIZAÇÃO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2" name="Diagrama 31"/>
          <p:cNvGraphicFramePr/>
          <p:nvPr/>
        </p:nvGraphicFramePr>
        <p:xfrm>
          <a:off x="323528" y="1685032"/>
          <a:ext cx="856895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899592" y="1311151"/>
            <a:ext cx="7272808" cy="46166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Celebração de convênio entre os Estados e o MMA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3079" r="8802"/>
          <a:stretch>
            <a:fillRect/>
          </a:stretch>
        </p:blipFill>
        <p:spPr bwMode="auto">
          <a:xfrm>
            <a:off x="6804248" y="3717032"/>
            <a:ext cx="2339752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CONTEXTUALIZAÇÃO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endParaRPr lang="pt-BR" sz="2400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323528" y="1628800"/>
            <a:ext cx="5832648" cy="2952328"/>
          </a:xfrm>
          <a:prstGeom prst="wedgeRoundRectCallout">
            <a:avLst>
              <a:gd name="adj1" fmla="val 60601"/>
              <a:gd name="adj2" fmla="val 6259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Apesar de uma regulação que estimula a gestão regionalizada de resíduos sólidos, as práticas, o discurso dos gestores, bem como a literatura, revelam questões que limitam o avanço desse modelo de gestão.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OBJETIVO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67544" y="2132856"/>
            <a:ext cx="8352928" cy="255454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Contribuir na definição de fatores intervenientes  nos avanços e dificuldades da implementação gestão regionalizada de resíduos sólidos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MATERIAL E METODO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2" name="Diagrama 11"/>
          <p:cNvGraphicFramePr/>
          <p:nvPr/>
        </p:nvGraphicFramePr>
        <p:xfrm>
          <a:off x="539552" y="1196752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MATERIAL E METODO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 l="26287" t="24240" r="25558" b="17671"/>
          <a:stretch>
            <a:fillRect/>
          </a:stretch>
        </p:blipFill>
        <p:spPr bwMode="auto">
          <a:xfrm>
            <a:off x="1475656" y="1052736"/>
            <a:ext cx="6264696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771800" y="53012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Própria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m para abstrato prata">
            <a:extLst>
              <a:ext uri="{FF2B5EF4-FFF2-40B4-BE49-F238E27FC236}">
                <a16:creationId xmlns:a16="http://schemas.microsoft.com/office/drawing/2014/main" xmlns="" id="{356615C3-5172-4A90-A841-07E5F9BE9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/>
        </p:blipFill>
        <p:spPr bwMode="auto">
          <a:xfrm rot="10800000">
            <a:off x="-1" y="66341"/>
            <a:ext cx="9144000" cy="1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1A47B1C-4633-4D32-9351-E47FF4909D79}"/>
              </a:ext>
            </a:extLst>
          </p:cNvPr>
          <p:cNvSpPr/>
          <p:nvPr/>
        </p:nvSpPr>
        <p:spPr>
          <a:xfrm>
            <a:off x="30127" y="-13856"/>
            <a:ext cx="9143999" cy="943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A2AE6-A99E-4555-A677-BC0F401A20B3}"/>
              </a:ext>
            </a:extLst>
          </p:cNvPr>
          <p:cNvSpPr/>
          <p:nvPr/>
        </p:nvSpPr>
        <p:spPr>
          <a:xfrm>
            <a:off x="1" y="1058676"/>
            <a:ext cx="9143999" cy="2280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1185068" y="66340"/>
            <a:ext cx="6834115" cy="64507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RESULTADOS/DISCUSSÃO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40F8C1-E017-4B4E-8992-EA04187F8135}"/>
              </a:ext>
            </a:extLst>
          </p:cNvPr>
          <p:cNvSpPr/>
          <p:nvPr/>
        </p:nvSpPr>
        <p:spPr>
          <a:xfrm>
            <a:off x="357853" y="50505"/>
            <a:ext cx="189914" cy="89292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66F85262-8957-4C57-AD0A-6AC85C4420B6}"/>
              </a:ext>
            </a:extLst>
          </p:cNvPr>
          <p:cNvSpPr/>
          <p:nvPr/>
        </p:nvSpPr>
        <p:spPr>
          <a:xfrm>
            <a:off x="357853" y="1087058"/>
            <a:ext cx="189914" cy="199634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6" name="AutoShape 2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DUVI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Do total de convidados, 54% concordaram em participar da consulta.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Pouca diversidade na área dos profissionais das instituições pesquisadas, predominância engenheiros sanitarista e ambientais.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47% dos participantes possuíam mais de 15 anos de experiência.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33% dos participantes atuam ou atuaram por mais de 10 anos nas instituições.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35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790</Words>
  <Application>Microsoft Office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Arial</vt:lpstr>
      <vt:lpstr>Calibri</vt:lpstr>
      <vt:lpstr>Centaur</vt:lpstr>
      <vt:lpstr>Kunstler Script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Borja e Moraes</cp:lastModifiedBy>
  <cp:revision>48</cp:revision>
  <dcterms:created xsi:type="dcterms:W3CDTF">2018-05-02T19:43:05Z</dcterms:created>
  <dcterms:modified xsi:type="dcterms:W3CDTF">2018-05-30T04:00:04Z</dcterms:modified>
</cp:coreProperties>
</file>