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9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7" r:id="rId11"/>
    <p:sldId id="270" r:id="rId12"/>
    <p:sldId id="271" r:id="rId13"/>
    <p:sldId id="272" r:id="rId14"/>
    <p:sldId id="273" r:id="rId15"/>
    <p:sldId id="275" r:id="rId16"/>
    <p:sldId id="276" r:id="rId17"/>
    <p:sldId id="274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280" autoAdjust="0"/>
  </p:normalViewPr>
  <p:slideViewPr>
    <p:cSldViewPr>
      <p:cViewPr varScale="1">
        <p:scale>
          <a:sx n="66" d="100"/>
          <a:sy n="66" d="100"/>
        </p:scale>
        <p:origin x="193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AA8A7A-8E95-43A5-82DC-796F0A26F1E5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BD1E429-FE1D-462F-B0F9-4C43FA959871}">
      <dgm:prSet phldrT="[Texto]"/>
      <dgm:spPr/>
      <dgm:t>
        <a:bodyPr/>
        <a:lstStyle/>
        <a:p>
          <a:r>
            <a:rPr lang="pt-BR" dirty="0"/>
            <a:t>Quantidades</a:t>
          </a:r>
        </a:p>
      </dgm:t>
    </dgm:pt>
    <dgm:pt modelId="{28639427-B86B-4E91-BAA9-D1CE58B3BCCC}" type="parTrans" cxnId="{95FD68AC-6023-44B5-A621-56DC196708D7}">
      <dgm:prSet/>
      <dgm:spPr/>
      <dgm:t>
        <a:bodyPr/>
        <a:lstStyle/>
        <a:p>
          <a:endParaRPr lang="pt-BR"/>
        </a:p>
      </dgm:t>
    </dgm:pt>
    <dgm:pt modelId="{96166955-D853-421B-ABBE-C440BB120015}" type="sibTrans" cxnId="{95FD68AC-6023-44B5-A621-56DC196708D7}">
      <dgm:prSet/>
      <dgm:spPr/>
      <dgm:t>
        <a:bodyPr/>
        <a:lstStyle/>
        <a:p>
          <a:endParaRPr lang="pt-BR"/>
        </a:p>
      </dgm:t>
    </dgm:pt>
    <dgm:pt modelId="{F4B18F8E-7964-48A0-AD6D-76AC137297BF}">
      <dgm:prSet phldrT="[Texto]"/>
      <dgm:spPr/>
      <dgm:t>
        <a:bodyPr/>
        <a:lstStyle/>
        <a:p>
          <a:r>
            <a:rPr lang="pt-BR" dirty="0"/>
            <a:t>Graduação de cores </a:t>
          </a:r>
        </a:p>
        <a:p>
          <a:r>
            <a:rPr lang="pt-BR" dirty="0"/>
            <a:t>Insere dados SNIS</a:t>
          </a:r>
        </a:p>
      </dgm:t>
    </dgm:pt>
    <dgm:pt modelId="{19C30AB7-6F8F-47D8-AB0D-E352AC0CF121}" type="parTrans" cxnId="{97EE0339-51B3-406B-9EDB-8FFE81908A9D}">
      <dgm:prSet/>
      <dgm:spPr/>
      <dgm:t>
        <a:bodyPr/>
        <a:lstStyle/>
        <a:p>
          <a:endParaRPr lang="pt-BR"/>
        </a:p>
      </dgm:t>
    </dgm:pt>
    <dgm:pt modelId="{6A2C0F31-CD25-4949-8360-E2CBD19346CD}" type="sibTrans" cxnId="{97EE0339-51B3-406B-9EDB-8FFE81908A9D}">
      <dgm:prSet/>
      <dgm:spPr/>
      <dgm:t>
        <a:bodyPr/>
        <a:lstStyle/>
        <a:p>
          <a:endParaRPr lang="pt-BR"/>
        </a:p>
      </dgm:t>
    </dgm:pt>
    <dgm:pt modelId="{6DD8B221-0399-4A6D-BE06-6A3D705A4018}">
      <dgm:prSet phldrT="[Texto]"/>
      <dgm:spPr/>
      <dgm:t>
        <a:bodyPr/>
        <a:lstStyle/>
        <a:p>
          <a:r>
            <a:rPr lang="pt-BR" dirty="0"/>
            <a:t>Insere Parâmetros PLANSAB</a:t>
          </a:r>
        </a:p>
      </dgm:t>
    </dgm:pt>
    <dgm:pt modelId="{96760D2E-D23B-4824-A02D-B3BB249BB392}" type="parTrans" cxnId="{E5D3B4C6-AF0B-4897-BEAE-F612DAD2BBE9}">
      <dgm:prSet/>
      <dgm:spPr/>
      <dgm:t>
        <a:bodyPr/>
        <a:lstStyle/>
        <a:p>
          <a:endParaRPr lang="pt-BR"/>
        </a:p>
      </dgm:t>
    </dgm:pt>
    <dgm:pt modelId="{9755BD47-9F6C-4F4D-91EB-F2187F99B3EF}" type="sibTrans" cxnId="{E5D3B4C6-AF0B-4897-BEAE-F612DAD2BBE9}">
      <dgm:prSet/>
      <dgm:spPr/>
      <dgm:t>
        <a:bodyPr/>
        <a:lstStyle/>
        <a:p>
          <a:endParaRPr lang="pt-BR"/>
        </a:p>
      </dgm:t>
    </dgm:pt>
    <dgm:pt modelId="{346CCB48-9189-4AB8-B161-231370926777}">
      <dgm:prSet phldrT="[Texto]"/>
      <dgm:spPr/>
      <dgm:t>
        <a:bodyPr/>
        <a:lstStyle/>
        <a:p>
          <a:r>
            <a:rPr lang="pt-BR" dirty="0"/>
            <a:t>Vermelho para não atendimento </a:t>
          </a:r>
        </a:p>
      </dgm:t>
    </dgm:pt>
    <dgm:pt modelId="{9CB19B49-0159-4A6B-ABDF-7D120C4EE3BE}" type="parTrans" cxnId="{7B8D6F86-20CE-4855-A994-5E7A4F2D1FF1}">
      <dgm:prSet/>
      <dgm:spPr/>
      <dgm:t>
        <a:bodyPr/>
        <a:lstStyle/>
        <a:p>
          <a:endParaRPr lang="pt-BR"/>
        </a:p>
      </dgm:t>
    </dgm:pt>
    <dgm:pt modelId="{B26E81CF-EC87-4355-8E73-8B3E3E9BDE8D}" type="sibTrans" cxnId="{7B8D6F86-20CE-4855-A994-5E7A4F2D1FF1}">
      <dgm:prSet/>
      <dgm:spPr/>
      <dgm:t>
        <a:bodyPr/>
        <a:lstStyle/>
        <a:p>
          <a:endParaRPr lang="pt-BR"/>
        </a:p>
      </dgm:t>
    </dgm:pt>
    <dgm:pt modelId="{65C5F247-0760-486F-A6EE-C17A89D23684}">
      <dgm:prSet phldrT="[Texto]"/>
      <dgm:spPr/>
      <dgm:t>
        <a:bodyPr/>
        <a:lstStyle/>
        <a:p>
          <a:r>
            <a:rPr lang="pt-BR" dirty="0"/>
            <a:t>Azul para atendimento</a:t>
          </a:r>
        </a:p>
      </dgm:t>
    </dgm:pt>
    <dgm:pt modelId="{EC932B24-7D69-484A-BD8F-F6ACFDD84504}" type="parTrans" cxnId="{3A23B479-655E-40F4-A276-3E4A2D65A380}">
      <dgm:prSet/>
      <dgm:spPr/>
      <dgm:t>
        <a:bodyPr/>
        <a:lstStyle/>
        <a:p>
          <a:endParaRPr lang="pt-BR"/>
        </a:p>
      </dgm:t>
    </dgm:pt>
    <dgm:pt modelId="{CD1D1F08-3EE2-413D-87E3-F677932B253C}" type="sibTrans" cxnId="{3A23B479-655E-40F4-A276-3E4A2D65A380}">
      <dgm:prSet/>
      <dgm:spPr/>
      <dgm:t>
        <a:bodyPr/>
        <a:lstStyle/>
        <a:p>
          <a:endParaRPr lang="pt-BR"/>
        </a:p>
      </dgm:t>
    </dgm:pt>
    <dgm:pt modelId="{5C897790-D002-4948-9C80-D91C6ACF4385}">
      <dgm:prSet phldrT="[Texto]"/>
      <dgm:spPr/>
      <dgm:t>
        <a:bodyPr/>
        <a:lstStyle/>
        <a:p>
          <a:r>
            <a:rPr lang="pt-BR" dirty="0"/>
            <a:t>Branco para não declarante</a:t>
          </a:r>
        </a:p>
      </dgm:t>
    </dgm:pt>
    <dgm:pt modelId="{511C6DA9-5D94-4919-8A1F-9665F92870D9}" type="parTrans" cxnId="{B4235BCF-3084-400E-8263-83D371C457E0}">
      <dgm:prSet/>
      <dgm:spPr/>
      <dgm:t>
        <a:bodyPr/>
        <a:lstStyle/>
        <a:p>
          <a:endParaRPr lang="pt-BR"/>
        </a:p>
      </dgm:t>
    </dgm:pt>
    <dgm:pt modelId="{0BB5078F-F993-4DC6-AD00-6D6D0BC9E18D}" type="sibTrans" cxnId="{B4235BCF-3084-400E-8263-83D371C457E0}">
      <dgm:prSet/>
      <dgm:spPr/>
      <dgm:t>
        <a:bodyPr/>
        <a:lstStyle/>
        <a:p>
          <a:endParaRPr lang="pt-BR"/>
        </a:p>
      </dgm:t>
    </dgm:pt>
    <dgm:pt modelId="{75F85782-3E93-4D94-A02F-9F5593ABB953}" type="pres">
      <dgm:prSet presAssocID="{B2AA8A7A-8E95-43A5-82DC-796F0A26F1E5}" presName="Name0" presStyleCnt="0">
        <dgm:presLayoutVars>
          <dgm:dir/>
          <dgm:resizeHandles val="exact"/>
        </dgm:presLayoutVars>
      </dgm:prSet>
      <dgm:spPr/>
    </dgm:pt>
    <dgm:pt modelId="{6527F711-D09F-49EB-AC8F-5D46C7F98979}" type="pres">
      <dgm:prSet presAssocID="{9BD1E429-FE1D-462F-B0F9-4C43FA959871}" presName="node" presStyleLbl="node1" presStyleIdx="0" presStyleCnt="6">
        <dgm:presLayoutVars>
          <dgm:bulletEnabled val="1"/>
        </dgm:presLayoutVars>
      </dgm:prSet>
      <dgm:spPr/>
    </dgm:pt>
    <dgm:pt modelId="{B9996974-1585-4B36-AE54-7EC21B3A8C7C}" type="pres">
      <dgm:prSet presAssocID="{96166955-D853-421B-ABBE-C440BB120015}" presName="sibTrans" presStyleLbl="sibTrans1D1" presStyleIdx="0" presStyleCnt="5"/>
      <dgm:spPr/>
    </dgm:pt>
    <dgm:pt modelId="{A90F9F8F-0EDF-442C-A6D3-79517DC1EC46}" type="pres">
      <dgm:prSet presAssocID="{96166955-D853-421B-ABBE-C440BB120015}" presName="connectorText" presStyleLbl="sibTrans1D1" presStyleIdx="0" presStyleCnt="5"/>
      <dgm:spPr/>
    </dgm:pt>
    <dgm:pt modelId="{9BDE343F-9C1C-4239-BB4C-A3FF202DC680}" type="pres">
      <dgm:prSet presAssocID="{F4B18F8E-7964-48A0-AD6D-76AC137297BF}" presName="node" presStyleLbl="node1" presStyleIdx="1" presStyleCnt="6">
        <dgm:presLayoutVars>
          <dgm:bulletEnabled val="1"/>
        </dgm:presLayoutVars>
      </dgm:prSet>
      <dgm:spPr/>
    </dgm:pt>
    <dgm:pt modelId="{233FDEC9-C6A2-403D-B8DE-5131AE019207}" type="pres">
      <dgm:prSet presAssocID="{6A2C0F31-CD25-4949-8360-E2CBD19346CD}" presName="sibTrans" presStyleLbl="sibTrans1D1" presStyleIdx="1" presStyleCnt="5"/>
      <dgm:spPr/>
    </dgm:pt>
    <dgm:pt modelId="{217791B4-AB10-4184-83BE-135F2DC6584B}" type="pres">
      <dgm:prSet presAssocID="{6A2C0F31-CD25-4949-8360-E2CBD19346CD}" presName="connectorText" presStyleLbl="sibTrans1D1" presStyleIdx="1" presStyleCnt="5"/>
      <dgm:spPr/>
    </dgm:pt>
    <dgm:pt modelId="{78A2B5EF-116C-469D-8E15-856B0A8125F8}" type="pres">
      <dgm:prSet presAssocID="{6DD8B221-0399-4A6D-BE06-6A3D705A4018}" presName="node" presStyleLbl="node1" presStyleIdx="2" presStyleCnt="6">
        <dgm:presLayoutVars>
          <dgm:bulletEnabled val="1"/>
        </dgm:presLayoutVars>
      </dgm:prSet>
      <dgm:spPr/>
    </dgm:pt>
    <dgm:pt modelId="{0E86C30F-240F-42CA-8471-7DF52138E2C4}" type="pres">
      <dgm:prSet presAssocID="{9755BD47-9F6C-4F4D-91EB-F2187F99B3EF}" presName="sibTrans" presStyleLbl="sibTrans1D1" presStyleIdx="2" presStyleCnt="5"/>
      <dgm:spPr/>
    </dgm:pt>
    <dgm:pt modelId="{2EE81234-D34B-481B-B988-E83037EE6B2E}" type="pres">
      <dgm:prSet presAssocID="{9755BD47-9F6C-4F4D-91EB-F2187F99B3EF}" presName="connectorText" presStyleLbl="sibTrans1D1" presStyleIdx="2" presStyleCnt="5"/>
      <dgm:spPr/>
    </dgm:pt>
    <dgm:pt modelId="{271A77C6-534E-4682-A708-894AACB74E7E}" type="pres">
      <dgm:prSet presAssocID="{346CCB48-9189-4AB8-B161-231370926777}" presName="node" presStyleLbl="node1" presStyleIdx="3" presStyleCnt="6">
        <dgm:presLayoutVars>
          <dgm:bulletEnabled val="1"/>
        </dgm:presLayoutVars>
      </dgm:prSet>
      <dgm:spPr/>
    </dgm:pt>
    <dgm:pt modelId="{7C16CF66-19BC-4C78-AE82-98EED5BC0BCD}" type="pres">
      <dgm:prSet presAssocID="{B26E81CF-EC87-4355-8E73-8B3E3E9BDE8D}" presName="sibTrans" presStyleLbl="sibTrans1D1" presStyleIdx="3" presStyleCnt="5"/>
      <dgm:spPr/>
    </dgm:pt>
    <dgm:pt modelId="{4BA98B83-675B-45C1-A769-AD949985A42A}" type="pres">
      <dgm:prSet presAssocID="{B26E81CF-EC87-4355-8E73-8B3E3E9BDE8D}" presName="connectorText" presStyleLbl="sibTrans1D1" presStyleIdx="3" presStyleCnt="5"/>
      <dgm:spPr/>
    </dgm:pt>
    <dgm:pt modelId="{92E7E398-8B00-4233-B653-914E37134D5A}" type="pres">
      <dgm:prSet presAssocID="{65C5F247-0760-486F-A6EE-C17A89D23684}" presName="node" presStyleLbl="node1" presStyleIdx="4" presStyleCnt="6">
        <dgm:presLayoutVars>
          <dgm:bulletEnabled val="1"/>
        </dgm:presLayoutVars>
      </dgm:prSet>
      <dgm:spPr/>
    </dgm:pt>
    <dgm:pt modelId="{F5A7EBC2-10FE-43F5-A98F-58DE9FB8CBCD}" type="pres">
      <dgm:prSet presAssocID="{CD1D1F08-3EE2-413D-87E3-F677932B253C}" presName="sibTrans" presStyleLbl="sibTrans1D1" presStyleIdx="4" presStyleCnt="5"/>
      <dgm:spPr/>
    </dgm:pt>
    <dgm:pt modelId="{931CF9AA-22FA-4DBC-B3CE-E40A014F549C}" type="pres">
      <dgm:prSet presAssocID="{CD1D1F08-3EE2-413D-87E3-F677932B253C}" presName="connectorText" presStyleLbl="sibTrans1D1" presStyleIdx="4" presStyleCnt="5"/>
      <dgm:spPr/>
    </dgm:pt>
    <dgm:pt modelId="{70F80B0B-DE1C-476F-88E6-0819B1FBCEAB}" type="pres">
      <dgm:prSet presAssocID="{5C897790-D002-4948-9C80-D91C6ACF4385}" presName="node" presStyleLbl="node1" presStyleIdx="5" presStyleCnt="6">
        <dgm:presLayoutVars>
          <dgm:bulletEnabled val="1"/>
        </dgm:presLayoutVars>
      </dgm:prSet>
      <dgm:spPr/>
    </dgm:pt>
  </dgm:ptLst>
  <dgm:cxnLst>
    <dgm:cxn modelId="{43D60C01-0322-478C-BE7E-64574A30CBAE}" type="presOf" srcId="{CD1D1F08-3EE2-413D-87E3-F677932B253C}" destId="{F5A7EBC2-10FE-43F5-A98F-58DE9FB8CBCD}" srcOrd="0" destOrd="0" presId="urn:microsoft.com/office/officeart/2005/8/layout/bProcess3"/>
    <dgm:cxn modelId="{2F246410-B045-4B42-AF7F-17C244911C7F}" type="presOf" srcId="{6A2C0F31-CD25-4949-8360-E2CBD19346CD}" destId="{233FDEC9-C6A2-403D-B8DE-5131AE019207}" srcOrd="0" destOrd="0" presId="urn:microsoft.com/office/officeart/2005/8/layout/bProcess3"/>
    <dgm:cxn modelId="{97EE0339-51B3-406B-9EDB-8FFE81908A9D}" srcId="{B2AA8A7A-8E95-43A5-82DC-796F0A26F1E5}" destId="{F4B18F8E-7964-48A0-AD6D-76AC137297BF}" srcOrd="1" destOrd="0" parTransId="{19C30AB7-6F8F-47D8-AB0D-E352AC0CF121}" sibTransId="{6A2C0F31-CD25-4949-8360-E2CBD19346CD}"/>
    <dgm:cxn modelId="{04927E5C-7EA9-4C2F-8360-2946BADDF7F6}" type="presOf" srcId="{CD1D1F08-3EE2-413D-87E3-F677932B253C}" destId="{931CF9AA-22FA-4DBC-B3CE-E40A014F549C}" srcOrd="1" destOrd="0" presId="urn:microsoft.com/office/officeart/2005/8/layout/bProcess3"/>
    <dgm:cxn modelId="{D10FF747-9E2A-4D16-B59A-06325A28D5A3}" type="presOf" srcId="{6A2C0F31-CD25-4949-8360-E2CBD19346CD}" destId="{217791B4-AB10-4184-83BE-135F2DC6584B}" srcOrd="1" destOrd="0" presId="urn:microsoft.com/office/officeart/2005/8/layout/bProcess3"/>
    <dgm:cxn modelId="{4597016B-3BEE-4306-87E1-BF27AAF49FA3}" type="presOf" srcId="{F4B18F8E-7964-48A0-AD6D-76AC137297BF}" destId="{9BDE343F-9C1C-4239-BB4C-A3FF202DC680}" srcOrd="0" destOrd="0" presId="urn:microsoft.com/office/officeart/2005/8/layout/bProcess3"/>
    <dgm:cxn modelId="{48047074-FD3D-4BE3-B20F-E2415ED6E241}" type="presOf" srcId="{346CCB48-9189-4AB8-B161-231370926777}" destId="{271A77C6-534E-4682-A708-894AACB74E7E}" srcOrd="0" destOrd="0" presId="urn:microsoft.com/office/officeart/2005/8/layout/bProcess3"/>
    <dgm:cxn modelId="{3A23B479-655E-40F4-A276-3E4A2D65A380}" srcId="{B2AA8A7A-8E95-43A5-82DC-796F0A26F1E5}" destId="{65C5F247-0760-486F-A6EE-C17A89D23684}" srcOrd="4" destOrd="0" parTransId="{EC932B24-7D69-484A-BD8F-F6ACFDD84504}" sibTransId="{CD1D1F08-3EE2-413D-87E3-F677932B253C}"/>
    <dgm:cxn modelId="{C2FBB95A-A591-4A46-94F8-0F2AA798F641}" type="presOf" srcId="{96166955-D853-421B-ABBE-C440BB120015}" destId="{A90F9F8F-0EDF-442C-A6D3-79517DC1EC46}" srcOrd="1" destOrd="0" presId="urn:microsoft.com/office/officeart/2005/8/layout/bProcess3"/>
    <dgm:cxn modelId="{7B8D6F86-20CE-4855-A994-5E7A4F2D1FF1}" srcId="{B2AA8A7A-8E95-43A5-82DC-796F0A26F1E5}" destId="{346CCB48-9189-4AB8-B161-231370926777}" srcOrd="3" destOrd="0" parTransId="{9CB19B49-0159-4A6B-ABDF-7D120C4EE3BE}" sibTransId="{B26E81CF-EC87-4355-8E73-8B3E3E9BDE8D}"/>
    <dgm:cxn modelId="{EA778CA7-A5C4-4634-BC85-0EE629889C35}" type="presOf" srcId="{5C897790-D002-4948-9C80-D91C6ACF4385}" destId="{70F80B0B-DE1C-476F-88E6-0819B1FBCEAB}" srcOrd="0" destOrd="0" presId="urn:microsoft.com/office/officeart/2005/8/layout/bProcess3"/>
    <dgm:cxn modelId="{95FD68AC-6023-44B5-A621-56DC196708D7}" srcId="{B2AA8A7A-8E95-43A5-82DC-796F0A26F1E5}" destId="{9BD1E429-FE1D-462F-B0F9-4C43FA959871}" srcOrd="0" destOrd="0" parTransId="{28639427-B86B-4E91-BAA9-D1CE58B3BCCC}" sibTransId="{96166955-D853-421B-ABBE-C440BB120015}"/>
    <dgm:cxn modelId="{4A7BF7C0-5AF5-41CF-87C2-191B44EB6C03}" type="presOf" srcId="{96166955-D853-421B-ABBE-C440BB120015}" destId="{B9996974-1585-4B36-AE54-7EC21B3A8C7C}" srcOrd="0" destOrd="0" presId="urn:microsoft.com/office/officeart/2005/8/layout/bProcess3"/>
    <dgm:cxn modelId="{8F4661C2-5B96-442D-B712-F637A8480F6C}" type="presOf" srcId="{9755BD47-9F6C-4F4D-91EB-F2187F99B3EF}" destId="{2EE81234-D34B-481B-B988-E83037EE6B2E}" srcOrd="1" destOrd="0" presId="urn:microsoft.com/office/officeart/2005/8/layout/bProcess3"/>
    <dgm:cxn modelId="{E5D3B4C6-AF0B-4897-BEAE-F612DAD2BBE9}" srcId="{B2AA8A7A-8E95-43A5-82DC-796F0A26F1E5}" destId="{6DD8B221-0399-4A6D-BE06-6A3D705A4018}" srcOrd="2" destOrd="0" parTransId="{96760D2E-D23B-4824-A02D-B3BB249BB392}" sibTransId="{9755BD47-9F6C-4F4D-91EB-F2187F99B3EF}"/>
    <dgm:cxn modelId="{A067D8C6-575A-491C-A15B-1525CD7BD7E9}" type="presOf" srcId="{9BD1E429-FE1D-462F-B0F9-4C43FA959871}" destId="{6527F711-D09F-49EB-AC8F-5D46C7F98979}" srcOrd="0" destOrd="0" presId="urn:microsoft.com/office/officeart/2005/8/layout/bProcess3"/>
    <dgm:cxn modelId="{B4235BCF-3084-400E-8263-83D371C457E0}" srcId="{B2AA8A7A-8E95-43A5-82DC-796F0A26F1E5}" destId="{5C897790-D002-4948-9C80-D91C6ACF4385}" srcOrd="5" destOrd="0" parTransId="{511C6DA9-5D94-4919-8A1F-9665F92870D9}" sibTransId="{0BB5078F-F993-4DC6-AD00-6D6D0BC9E18D}"/>
    <dgm:cxn modelId="{70FC0ED6-A149-4504-89DA-373B135D16E3}" type="presOf" srcId="{65C5F247-0760-486F-A6EE-C17A89D23684}" destId="{92E7E398-8B00-4233-B653-914E37134D5A}" srcOrd="0" destOrd="0" presId="urn:microsoft.com/office/officeart/2005/8/layout/bProcess3"/>
    <dgm:cxn modelId="{C0558DDD-D0DE-4896-9A12-F2C28CC8D624}" type="presOf" srcId="{B26E81CF-EC87-4355-8E73-8B3E3E9BDE8D}" destId="{7C16CF66-19BC-4C78-AE82-98EED5BC0BCD}" srcOrd="0" destOrd="0" presId="urn:microsoft.com/office/officeart/2005/8/layout/bProcess3"/>
    <dgm:cxn modelId="{C9D7CAE0-5277-4CCC-B4C0-56AF9026AA36}" type="presOf" srcId="{6DD8B221-0399-4A6D-BE06-6A3D705A4018}" destId="{78A2B5EF-116C-469D-8E15-856B0A8125F8}" srcOrd="0" destOrd="0" presId="urn:microsoft.com/office/officeart/2005/8/layout/bProcess3"/>
    <dgm:cxn modelId="{F2FB15F0-1B59-46D6-A4D1-CA7FD2AADFF8}" type="presOf" srcId="{B2AA8A7A-8E95-43A5-82DC-796F0A26F1E5}" destId="{75F85782-3E93-4D94-A02F-9F5593ABB953}" srcOrd="0" destOrd="0" presId="urn:microsoft.com/office/officeart/2005/8/layout/bProcess3"/>
    <dgm:cxn modelId="{6221A4FA-E5B8-4943-AC5C-6CF50F2D30AB}" type="presOf" srcId="{B26E81CF-EC87-4355-8E73-8B3E3E9BDE8D}" destId="{4BA98B83-675B-45C1-A769-AD949985A42A}" srcOrd="1" destOrd="0" presId="urn:microsoft.com/office/officeart/2005/8/layout/bProcess3"/>
    <dgm:cxn modelId="{27509EFB-D0F0-4E8C-9F5F-93A53EC69F0D}" type="presOf" srcId="{9755BD47-9F6C-4F4D-91EB-F2187F99B3EF}" destId="{0E86C30F-240F-42CA-8471-7DF52138E2C4}" srcOrd="0" destOrd="0" presId="urn:microsoft.com/office/officeart/2005/8/layout/bProcess3"/>
    <dgm:cxn modelId="{B6240ACE-D417-4B9A-A11B-2ABD3289F0C1}" type="presParOf" srcId="{75F85782-3E93-4D94-A02F-9F5593ABB953}" destId="{6527F711-D09F-49EB-AC8F-5D46C7F98979}" srcOrd="0" destOrd="0" presId="urn:microsoft.com/office/officeart/2005/8/layout/bProcess3"/>
    <dgm:cxn modelId="{4D556F36-50D3-4E1C-9293-C09F2E1BD57F}" type="presParOf" srcId="{75F85782-3E93-4D94-A02F-9F5593ABB953}" destId="{B9996974-1585-4B36-AE54-7EC21B3A8C7C}" srcOrd="1" destOrd="0" presId="urn:microsoft.com/office/officeart/2005/8/layout/bProcess3"/>
    <dgm:cxn modelId="{FC85F8A3-E8AF-45F6-B90F-F86A8D40023F}" type="presParOf" srcId="{B9996974-1585-4B36-AE54-7EC21B3A8C7C}" destId="{A90F9F8F-0EDF-442C-A6D3-79517DC1EC46}" srcOrd="0" destOrd="0" presId="urn:microsoft.com/office/officeart/2005/8/layout/bProcess3"/>
    <dgm:cxn modelId="{765D71AE-B980-4811-ADA0-402532A881A4}" type="presParOf" srcId="{75F85782-3E93-4D94-A02F-9F5593ABB953}" destId="{9BDE343F-9C1C-4239-BB4C-A3FF202DC680}" srcOrd="2" destOrd="0" presId="urn:microsoft.com/office/officeart/2005/8/layout/bProcess3"/>
    <dgm:cxn modelId="{D7706666-3732-4AF9-AE47-517A97C185F9}" type="presParOf" srcId="{75F85782-3E93-4D94-A02F-9F5593ABB953}" destId="{233FDEC9-C6A2-403D-B8DE-5131AE019207}" srcOrd="3" destOrd="0" presId="urn:microsoft.com/office/officeart/2005/8/layout/bProcess3"/>
    <dgm:cxn modelId="{CDB20888-2CEF-4229-B443-5D55BD42A8CA}" type="presParOf" srcId="{233FDEC9-C6A2-403D-B8DE-5131AE019207}" destId="{217791B4-AB10-4184-83BE-135F2DC6584B}" srcOrd="0" destOrd="0" presId="urn:microsoft.com/office/officeart/2005/8/layout/bProcess3"/>
    <dgm:cxn modelId="{8EA93B79-077B-408E-8ABD-7ECBEB027D87}" type="presParOf" srcId="{75F85782-3E93-4D94-A02F-9F5593ABB953}" destId="{78A2B5EF-116C-469D-8E15-856B0A8125F8}" srcOrd="4" destOrd="0" presId="urn:microsoft.com/office/officeart/2005/8/layout/bProcess3"/>
    <dgm:cxn modelId="{1C60D13E-6A7B-4EA9-AE0A-C11F62B6469D}" type="presParOf" srcId="{75F85782-3E93-4D94-A02F-9F5593ABB953}" destId="{0E86C30F-240F-42CA-8471-7DF52138E2C4}" srcOrd="5" destOrd="0" presId="urn:microsoft.com/office/officeart/2005/8/layout/bProcess3"/>
    <dgm:cxn modelId="{35306016-6612-4602-A818-54D12D28F709}" type="presParOf" srcId="{0E86C30F-240F-42CA-8471-7DF52138E2C4}" destId="{2EE81234-D34B-481B-B988-E83037EE6B2E}" srcOrd="0" destOrd="0" presId="urn:microsoft.com/office/officeart/2005/8/layout/bProcess3"/>
    <dgm:cxn modelId="{16FB4061-C8B6-4608-81DC-D48B9370FD81}" type="presParOf" srcId="{75F85782-3E93-4D94-A02F-9F5593ABB953}" destId="{271A77C6-534E-4682-A708-894AACB74E7E}" srcOrd="6" destOrd="0" presId="urn:microsoft.com/office/officeart/2005/8/layout/bProcess3"/>
    <dgm:cxn modelId="{EEC22370-47BF-4BCD-BF20-5616CFD4D971}" type="presParOf" srcId="{75F85782-3E93-4D94-A02F-9F5593ABB953}" destId="{7C16CF66-19BC-4C78-AE82-98EED5BC0BCD}" srcOrd="7" destOrd="0" presId="urn:microsoft.com/office/officeart/2005/8/layout/bProcess3"/>
    <dgm:cxn modelId="{F6AF630C-379C-4299-8AEB-629E8F36AC92}" type="presParOf" srcId="{7C16CF66-19BC-4C78-AE82-98EED5BC0BCD}" destId="{4BA98B83-675B-45C1-A769-AD949985A42A}" srcOrd="0" destOrd="0" presId="urn:microsoft.com/office/officeart/2005/8/layout/bProcess3"/>
    <dgm:cxn modelId="{4D5CBC81-F1F9-4165-A00C-83113BB2E1F1}" type="presParOf" srcId="{75F85782-3E93-4D94-A02F-9F5593ABB953}" destId="{92E7E398-8B00-4233-B653-914E37134D5A}" srcOrd="8" destOrd="0" presId="urn:microsoft.com/office/officeart/2005/8/layout/bProcess3"/>
    <dgm:cxn modelId="{B0F59188-E3B7-4494-9804-F508B291CB51}" type="presParOf" srcId="{75F85782-3E93-4D94-A02F-9F5593ABB953}" destId="{F5A7EBC2-10FE-43F5-A98F-58DE9FB8CBCD}" srcOrd="9" destOrd="0" presId="urn:microsoft.com/office/officeart/2005/8/layout/bProcess3"/>
    <dgm:cxn modelId="{ECF51103-1815-46DD-AADD-0572C4597253}" type="presParOf" srcId="{F5A7EBC2-10FE-43F5-A98F-58DE9FB8CBCD}" destId="{931CF9AA-22FA-4DBC-B3CE-E40A014F549C}" srcOrd="0" destOrd="0" presId="urn:microsoft.com/office/officeart/2005/8/layout/bProcess3"/>
    <dgm:cxn modelId="{E669B969-679F-4290-BFCB-640D5DE8A977}" type="presParOf" srcId="{75F85782-3E93-4D94-A02F-9F5593ABB953}" destId="{70F80B0B-DE1C-476F-88E6-0819B1FBCEAB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96974-1585-4B36-AE54-7EC21B3A8C7C}">
      <dsp:nvSpPr>
        <dsp:cNvPr id="0" name=""/>
        <dsp:cNvSpPr/>
      </dsp:nvSpPr>
      <dsp:spPr>
        <a:xfrm>
          <a:off x="2379359" y="1231698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623511" y="1274687"/>
        <a:ext cx="27310" cy="5462"/>
      </dsp:txXfrm>
    </dsp:sp>
    <dsp:sp modelId="{6527F711-D09F-49EB-AC8F-5D46C7F98979}">
      <dsp:nvSpPr>
        <dsp:cNvPr id="0" name=""/>
        <dsp:cNvSpPr/>
      </dsp:nvSpPr>
      <dsp:spPr>
        <a:xfrm>
          <a:off x="6308" y="564963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Quantidades</a:t>
          </a:r>
        </a:p>
      </dsp:txBody>
      <dsp:txXfrm>
        <a:off x="6308" y="564963"/>
        <a:ext cx="2374850" cy="1424910"/>
      </dsp:txXfrm>
    </dsp:sp>
    <dsp:sp modelId="{233FDEC9-C6A2-403D-B8DE-5131AE019207}">
      <dsp:nvSpPr>
        <dsp:cNvPr id="0" name=""/>
        <dsp:cNvSpPr/>
      </dsp:nvSpPr>
      <dsp:spPr>
        <a:xfrm>
          <a:off x="5300425" y="1231698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544577" y="1274687"/>
        <a:ext cx="27310" cy="5462"/>
      </dsp:txXfrm>
    </dsp:sp>
    <dsp:sp modelId="{9BDE343F-9C1C-4239-BB4C-A3FF202DC680}">
      <dsp:nvSpPr>
        <dsp:cNvPr id="0" name=""/>
        <dsp:cNvSpPr/>
      </dsp:nvSpPr>
      <dsp:spPr>
        <a:xfrm>
          <a:off x="2927374" y="564963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Graduação de cores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Insere dados SNIS</a:t>
          </a:r>
        </a:p>
      </dsp:txBody>
      <dsp:txXfrm>
        <a:off x="2927374" y="564963"/>
        <a:ext cx="2374850" cy="1424910"/>
      </dsp:txXfrm>
    </dsp:sp>
    <dsp:sp modelId="{0E86C30F-240F-42CA-8471-7DF52138E2C4}">
      <dsp:nvSpPr>
        <dsp:cNvPr id="0" name=""/>
        <dsp:cNvSpPr/>
      </dsp:nvSpPr>
      <dsp:spPr>
        <a:xfrm>
          <a:off x="1193734" y="1988073"/>
          <a:ext cx="5842131" cy="515615"/>
        </a:xfrm>
        <a:custGeom>
          <a:avLst/>
          <a:gdLst/>
          <a:ahLst/>
          <a:cxnLst/>
          <a:rect l="0" t="0" r="0" b="0"/>
          <a:pathLst>
            <a:path>
              <a:moveTo>
                <a:pt x="5842131" y="0"/>
              </a:moveTo>
              <a:lnTo>
                <a:pt x="5842131" y="274907"/>
              </a:lnTo>
              <a:lnTo>
                <a:pt x="0" y="274907"/>
              </a:lnTo>
              <a:lnTo>
                <a:pt x="0" y="51561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968109" y="2243150"/>
        <a:ext cx="293380" cy="5462"/>
      </dsp:txXfrm>
    </dsp:sp>
    <dsp:sp modelId="{78A2B5EF-116C-469D-8E15-856B0A8125F8}">
      <dsp:nvSpPr>
        <dsp:cNvPr id="0" name=""/>
        <dsp:cNvSpPr/>
      </dsp:nvSpPr>
      <dsp:spPr>
        <a:xfrm>
          <a:off x="5848440" y="564963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Insere Parâmetros PLANSAB</a:t>
          </a:r>
        </a:p>
      </dsp:txBody>
      <dsp:txXfrm>
        <a:off x="5848440" y="564963"/>
        <a:ext cx="2374850" cy="1424910"/>
      </dsp:txXfrm>
    </dsp:sp>
    <dsp:sp modelId="{7C16CF66-19BC-4C78-AE82-98EED5BC0BCD}">
      <dsp:nvSpPr>
        <dsp:cNvPr id="0" name=""/>
        <dsp:cNvSpPr/>
      </dsp:nvSpPr>
      <dsp:spPr>
        <a:xfrm>
          <a:off x="2379359" y="3202824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623511" y="3245813"/>
        <a:ext cx="27310" cy="5462"/>
      </dsp:txXfrm>
    </dsp:sp>
    <dsp:sp modelId="{271A77C6-534E-4682-A708-894AACB74E7E}">
      <dsp:nvSpPr>
        <dsp:cNvPr id="0" name=""/>
        <dsp:cNvSpPr/>
      </dsp:nvSpPr>
      <dsp:spPr>
        <a:xfrm>
          <a:off x="6308" y="2536089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Vermelho para não atendimento </a:t>
          </a:r>
        </a:p>
      </dsp:txBody>
      <dsp:txXfrm>
        <a:off x="6308" y="2536089"/>
        <a:ext cx="2374850" cy="1424910"/>
      </dsp:txXfrm>
    </dsp:sp>
    <dsp:sp modelId="{F5A7EBC2-10FE-43F5-A98F-58DE9FB8CBCD}">
      <dsp:nvSpPr>
        <dsp:cNvPr id="0" name=""/>
        <dsp:cNvSpPr/>
      </dsp:nvSpPr>
      <dsp:spPr>
        <a:xfrm>
          <a:off x="5300425" y="3202824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544577" y="3245813"/>
        <a:ext cx="27310" cy="5462"/>
      </dsp:txXfrm>
    </dsp:sp>
    <dsp:sp modelId="{92E7E398-8B00-4233-B653-914E37134D5A}">
      <dsp:nvSpPr>
        <dsp:cNvPr id="0" name=""/>
        <dsp:cNvSpPr/>
      </dsp:nvSpPr>
      <dsp:spPr>
        <a:xfrm>
          <a:off x="2927374" y="2536089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Azul para atendimento</a:t>
          </a:r>
        </a:p>
      </dsp:txBody>
      <dsp:txXfrm>
        <a:off x="2927374" y="2536089"/>
        <a:ext cx="2374850" cy="1424910"/>
      </dsp:txXfrm>
    </dsp:sp>
    <dsp:sp modelId="{70F80B0B-DE1C-476F-88E6-0819B1FBCEAB}">
      <dsp:nvSpPr>
        <dsp:cNvPr id="0" name=""/>
        <dsp:cNvSpPr/>
      </dsp:nvSpPr>
      <dsp:spPr>
        <a:xfrm>
          <a:off x="5848440" y="2536089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Branco para não declarante</a:t>
          </a:r>
        </a:p>
      </dsp:txBody>
      <dsp:txXfrm>
        <a:off x="5848440" y="2536089"/>
        <a:ext cx="2374850" cy="1424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2" descr="C:\Users\gabriel.silva\Desktop\Template-49CN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81121" cy="69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ar.org.b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521387" y="1763597"/>
            <a:ext cx="7956376" cy="2387600"/>
          </a:xfrm>
        </p:spPr>
        <p:txBody>
          <a:bodyPr anchor="ctr" anchorCtr="0">
            <a:noAutofit/>
          </a:bodyPr>
          <a:lstStyle/>
          <a:p>
            <a:r>
              <a:rPr lang="pt-BR" sz="2000" b="1" dirty="0"/>
              <a:t>MÉTODO SUNCHINE PARA EXPOSIÇÃO DE DESEMPENHO DE INDICADORES DE SERVIÇOS DE SANEAMENTO BÁSICO NO ESTADO DE MATO GROSSO COMO FERRAMENTA DE VISUALIZAÇÃO.</a:t>
            </a:r>
          </a:p>
        </p:txBody>
      </p:sp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66237" y="3861048"/>
            <a:ext cx="7776864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1800" b="1" dirty="0"/>
              <a:t>Autores: </a:t>
            </a:r>
            <a:r>
              <a:rPr lang="pt-BR" sz="1800" b="1" dirty="0" err="1"/>
              <a:t>Profª</a:t>
            </a:r>
            <a:r>
              <a:rPr lang="pt-BR" sz="1800" b="1" dirty="0"/>
              <a:t> </a:t>
            </a:r>
            <a:r>
              <a:rPr lang="pt-BR" sz="1800" b="1" dirty="0" err="1"/>
              <a:t>Drª</a:t>
            </a:r>
            <a:r>
              <a:rPr lang="pt-BR" sz="1800" b="1" dirty="0"/>
              <a:t>. Margarida Marcheto</a:t>
            </a:r>
          </a:p>
          <a:p>
            <a:pPr marL="0" indent="0" algn="ctr">
              <a:buNone/>
            </a:pPr>
            <a:r>
              <a:rPr lang="pt-BR" sz="1800" b="1" dirty="0"/>
              <a:t>Engª. Sanitarista	Marciely Ferreira Alves</a:t>
            </a:r>
          </a:p>
          <a:p>
            <a:pPr algn="l"/>
            <a:endParaRPr lang="pt-BR" sz="2800" dirty="0"/>
          </a:p>
        </p:txBody>
      </p:sp>
      <p:pic>
        <p:nvPicPr>
          <p:cNvPr id="7" name="Imagem 6" descr="FAET">
            <a:extLst>
              <a:ext uri="{FF2B5EF4-FFF2-40B4-BE49-F238E27FC236}">
                <a16:creationId xmlns:a16="http://schemas.microsoft.com/office/drawing/2014/main" id="{7D80498E-95DB-4C2E-8155-FA8B709943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43947"/>
            <a:ext cx="1529916" cy="13288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C8EE3-2A63-483B-A3C8-52233E5D7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ArcGis</a:t>
            </a: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9A2DFFC6-8732-4200-8210-1EAE0640C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1690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1391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055FD-142C-4EDC-BBCE-38F16141C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000" b="1" dirty="0"/>
              <a:t>INDICADOR IN023 – ÍNDICE DE ATENDIMENTO URBANO DE ÁGUA (%)</a:t>
            </a:r>
            <a:endParaRPr lang="pt-BR" sz="3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00BA9A-A20D-45CD-BA86-EFEE97FA5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500" dirty="0"/>
              <a:t>Municípios declarantes = 56,7% 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500" dirty="0"/>
              <a:t>Atingiram a meta de 98% para este indicador = 51 municípios;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500" dirty="0"/>
              <a:t>Totalizando 36% somente dos 141 municípios;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500" dirty="0"/>
              <a:t>Ficando estabelecido a cor azul para os municípios que atingiram a meta, vermelho para os que não à alcançaram e branco para os que não responderam.</a:t>
            </a:r>
          </a:p>
        </p:txBody>
      </p:sp>
    </p:spTree>
    <p:extLst>
      <p:ext uri="{BB962C8B-B14F-4D97-AF65-F5344CB8AC3E}">
        <p14:creationId xmlns:p14="http://schemas.microsoft.com/office/powerpoint/2010/main" val="2677702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C:\Users\MARCIELY\Downloads\13663475_1403551833004555_80225536_o.jpg">
            <a:extLst>
              <a:ext uri="{FF2B5EF4-FFF2-40B4-BE49-F238E27FC236}">
                <a16:creationId xmlns:a16="http://schemas.microsoft.com/office/drawing/2014/main" id="{4DBFFED6-504E-49B9-B815-8CCC0942BF5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40" y="404664"/>
            <a:ext cx="4932548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8061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7520DB-E2FA-460E-A393-A43444072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500" b="1" dirty="0"/>
              <a:t>INDICADOR IN015 - ÍNDICE DE COLETA DE ESGOTO (%)</a:t>
            </a:r>
            <a:endParaRPr lang="pt-BR" sz="25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68FC2C-3898-49BD-A639-BAB68A6C0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688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500" dirty="0"/>
              <a:t>Declaram dados referentes ao Índice de Coleta de esgoto = 31 municípios = 22% do total de municípios do Estado;</a:t>
            </a:r>
          </a:p>
          <a:p>
            <a:pPr marL="0" indent="0" algn="just">
              <a:buNone/>
            </a:pPr>
            <a:endParaRPr lang="pt-BR" sz="2500" dirty="0"/>
          </a:p>
          <a:p>
            <a:pPr marL="0" indent="0" algn="just">
              <a:buNone/>
            </a:pPr>
            <a:r>
              <a:rPr lang="pt-BR" sz="2500" dirty="0"/>
              <a:t>Deste total de municípios declarantes nenhuma dos 31 municípios declarantes atingem as metas do PLANSAB para o ano de 2014, quanto ao índice de coleta de esgotamento sanitário;</a:t>
            </a:r>
          </a:p>
          <a:p>
            <a:pPr marL="0" indent="0" algn="just">
              <a:buNone/>
            </a:pPr>
            <a:endParaRPr lang="pt-BR" sz="2500" dirty="0"/>
          </a:p>
          <a:p>
            <a:pPr marL="0" indent="0" algn="just">
              <a:buNone/>
            </a:pPr>
            <a:r>
              <a:rPr lang="pt-BR" sz="2500" dirty="0"/>
              <a:t>Ficando todos representados em vermelho, municípios em branco não responderam quanto ao índice de coleta de esgoto de seus municípios.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358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C:\Users\MARCIELY\Downloads\IN015.jpg">
            <a:extLst>
              <a:ext uri="{FF2B5EF4-FFF2-40B4-BE49-F238E27FC236}">
                <a16:creationId xmlns:a16="http://schemas.microsoft.com/office/drawing/2014/main" id="{DE46A6C9-32E0-4C97-81D0-148574A65CE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6672"/>
            <a:ext cx="5040560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5040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68DC8-3B7B-4C70-973F-E95709EAA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059" y="260648"/>
            <a:ext cx="8229600" cy="710952"/>
          </a:xfrm>
        </p:spPr>
        <p:txBody>
          <a:bodyPr>
            <a:normAutofit/>
          </a:bodyPr>
          <a:lstStyle/>
          <a:p>
            <a:pPr algn="l"/>
            <a:r>
              <a:rPr lang="pt-BR" sz="2500" b="1" dirty="0"/>
              <a:t>PRINCIPAIS VANTAGENS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72071B-9EA4-4634-A0C2-506A66554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9294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500" dirty="0"/>
              <a:t>Fomento da qualidade de serviço, ao exercer pressão contínua sobre os prestadores, para melhoria da qualidade do serviço prestado; </a:t>
            </a:r>
          </a:p>
          <a:p>
            <a:pPr>
              <a:lnSpc>
                <a:spcPct val="150000"/>
              </a:lnSpc>
            </a:pPr>
            <a:r>
              <a:rPr lang="pt-BR" sz="2500" dirty="0"/>
              <a:t>Custo reduzido na implementação da técnica; </a:t>
            </a:r>
          </a:p>
          <a:p>
            <a:pPr>
              <a:lnSpc>
                <a:spcPct val="150000"/>
              </a:lnSpc>
            </a:pPr>
            <a:r>
              <a:rPr lang="pt-BR" sz="2500" dirty="0"/>
              <a:t>A regulação Sunshine pode ser implementada isoladamente ou complementando outras técnicas; </a:t>
            </a:r>
          </a:p>
          <a:p>
            <a:pPr>
              <a:lnSpc>
                <a:spcPct val="150000"/>
              </a:lnSpc>
            </a:pPr>
            <a:r>
              <a:rPr lang="pt-BR" sz="2500" dirty="0"/>
              <a:t>Fácil interpretação pelos stakeholders; </a:t>
            </a:r>
          </a:p>
          <a:p>
            <a:pPr>
              <a:lnSpc>
                <a:spcPct val="150000"/>
              </a:lnSpc>
            </a:pPr>
            <a:r>
              <a:rPr lang="pt-BR" sz="2500" dirty="0"/>
              <a:t>Bons resultados através da pressão externa.</a:t>
            </a:r>
          </a:p>
        </p:txBody>
      </p:sp>
    </p:spTree>
    <p:extLst>
      <p:ext uri="{BB962C8B-B14F-4D97-AF65-F5344CB8AC3E}">
        <p14:creationId xmlns:p14="http://schemas.microsoft.com/office/powerpoint/2010/main" val="2725753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ECF1E-E6E8-41DD-BC6B-D2D052736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500" b="1" dirty="0"/>
              <a:t>LIMITAÇÕES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C597A0-8BC0-4091-AA29-367054D16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38733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Poder coercivo limitado; 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Necessidade de informação credível; 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Necessidade de um organismo que desenvolva o trabalho de compilação; 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Se aplicada isoladamente o seu poder de atuação pode tornar-se menos abrangente.</a:t>
            </a:r>
          </a:p>
        </p:txBody>
      </p:sp>
    </p:spTree>
    <p:extLst>
      <p:ext uri="{BB962C8B-B14F-4D97-AF65-F5344CB8AC3E}">
        <p14:creationId xmlns:p14="http://schemas.microsoft.com/office/powerpoint/2010/main" val="336023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5D8C19-441C-42FC-927B-4910709D0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/>
              <a:t>REFERÊNCIAS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397D57-4556-4040-B84E-EFFD0FFC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21"/>
          </a:xfrm>
        </p:spPr>
        <p:txBody>
          <a:bodyPr>
            <a:normAutofit fontScale="25000" lnSpcReduction="20000"/>
          </a:bodyPr>
          <a:lstStyle/>
          <a:p>
            <a:r>
              <a:rPr lang="pt-BR" sz="3600" dirty="0"/>
              <a:t>ABAR- Associação Brasileira de Agências de Regulação. Grupo de estudos sobre Indicadores. Disponível em </a:t>
            </a:r>
            <a:r>
              <a:rPr lang="pt-BR" sz="3600" u="sng" dirty="0">
                <a:hlinkClick r:id="rId2"/>
              </a:rPr>
              <a:t>http://www.abar.org.br/</a:t>
            </a:r>
            <a:r>
              <a:rPr lang="pt-BR" sz="3600" dirty="0"/>
              <a:t>, Acesso em: Jan. 2015;</a:t>
            </a:r>
          </a:p>
          <a:p>
            <a:r>
              <a:rPr lang="pt-BR" sz="3600" dirty="0"/>
              <a:t>ARES - PCJ - Agência Reguladora dos Serviços de Saneamento das Bacias dos rios Piracicaba, Capivari e Jundiaí. Disponível em http://www.arespcj.com.br. Acesso em: Fev. 2015;</a:t>
            </a:r>
          </a:p>
          <a:p>
            <a:r>
              <a:rPr lang="pt-BR" sz="3600" dirty="0"/>
              <a:t>ABCON – Associação Brasileira das Concessionárias Privadas de Serviços Públicos de Água e Esgoto. 2007. Disponível no site: &lt;http: www.abcon.com.br &gt; acessado em 16/04/2016; </a:t>
            </a:r>
          </a:p>
          <a:p>
            <a:r>
              <a:rPr lang="pt-BR" sz="3600" dirty="0"/>
              <a:t>AESABESP - Associação dos Engenheiros da Sabesp Ano IX . Edição 57 . Janeiro a Março de 2016;</a:t>
            </a:r>
          </a:p>
          <a:p>
            <a:r>
              <a:rPr lang="pt-BR" sz="3600" dirty="0"/>
              <a:t> ANJOS JÚNIOR, Ary </a:t>
            </a:r>
            <a:r>
              <a:rPr lang="pt-BR" sz="3600" dirty="0" err="1"/>
              <a:t>Haro</a:t>
            </a:r>
            <a:r>
              <a:rPr lang="pt-BR" sz="3600" dirty="0"/>
              <a:t> – Gestão Estratégica do Saneamento, série sustentabilidade - Eng. Sanitária Ambiental vol.16 no.3 Rio de Janeiro July/</a:t>
            </a:r>
            <a:r>
              <a:rPr lang="pt-BR" sz="3600" dirty="0" err="1"/>
              <a:t>Sept</a:t>
            </a:r>
            <a:r>
              <a:rPr lang="pt-BR" sz="3600" dirty="0"/>
              <a:t>. 2011;</a:t>
            </a:r>
          </a:p>
          <a:p>
            <a:r>
              <a:rPr lang="pt-BR" sz="3600" dirty="0"/>
              <a:t> ASSEMAE – Concessões Privadas: Radiografia de um Equívoco – PUBLICAÇÃO DA ASSEMAE/ÁGUA E VIDA; BRASÍLIA 1996;</a:t>
            </a:r>
          </a:p>
          <a:p>
            <a:r>
              <a:rPr lang="pt-BR" sz="3600" dirty="0"/>
              <a:t> A reinvenção do planejamento governamental no Brasil / organizador: José Celso Cardoso Jr. – Brasília : Ipea, 2011. v.4 (517 p.) : </a:t>
            </a:r>
            <a:r>
              <a:rPr lang="pt-BR" sz="3600" dirty="0" err="1"/>
              <a:t>tabs</a:t>
            </a:r>
            <a:r>
              <a:rPr lang="pt-BR" sz="3600" dirty="0"/>
              <a:t>. (Diálogos para o Desenvolvimento) ISBN 978-85-7811-103-8;</a:t>
            </a:r>
          </a:p>
          <a:p>
            <a:r>
              <a:rPr lang="pt-BR" sz="3600" dirty="0"/>
              <a:t>BARCELLOS, </a:t>
            </a:r>
            <a:r>
              <a:rPr lang="pt-BR" sz="3600" dirty="0" err="1"/>
              <a:t>Christovam</a:t>
            </a:r>
            <a:r>
              <a:rPr lang="pt-BR" sz="3600" dirty="0"/>
              <a:t> - Desenvolvimento de Indicadores para um sistema de gerenciamento de informações sobre saneamento, água e agravos à saúde relacionados - T Instituto Geográfico Português (IGP), integrado no Ministério da Agricultura, do Mar, do Ambiente e do Ordenamento do Território, é o organismo responsável pela execução da política de informação geográfica 2013/2;</a:t>
            </a:r>
          </a:p>
          <a:p>
            <a:r>
              <a:rPr lang="pt-BR" sz="3600" dirty="0"/>
              <a:t>BRASIL, MC. – Secretária Nacional de Saneamento Ambiental – Estudo realizado para Investimentos no setor de saneamento básico no Brasil. 2014. Disponível http://www.cidades.gov.br acessado em 2016;</a:t>
            </a:r>
          </a:p>
          <a:p>
            <a:r>
              <a:rPr lang="pt-BR" sz="3600" dirty="0"/>
              <a:t>BRASIL. Lei nº 11.445, de 5 de janeiro de 2007. Disponível em: . Acesso em: 21 maç. 2016.;</a:t>
            </a:r>
          </a:p>
          <a:p>
            <a:r>
              <a:rPr lang="pt-BR" sz="3600" dirty="0"/>
              <a:t>BRASIL. Lei nº 12.527, de 18 de novembro de 2011. Disponível em: . Acesso em: 22 maç. 2016.;</a:t>
            </a:r>
          </a:p>
          <a:p>
            <a:r>
              <a:rPr lang="pt-BR" sz="3600" dirty="0"/>
              <a:t>BRASIL. Ministério das Cidades. Proposta de Plano Nacional de Saneamento Básico – PLANSAB Disponível em: . Acesso em: 04 abr. 2016. BRASIL.;</a:t>
            </a:r>
          </a:p>
          <a:p>
            <a:r>
              <a:rPr lang="pt-BR" sz="3600" dirty="0"/>
              <a:t>COOPER, Donald R.; SCHINDLER, Pamela S. Métodos de pesquisa em administração. 7. ed. Porto Alegre: Bookman, 2003;</a:t>
            </a:r>
          </a:p>
          <a:p>
            <a:r>
              <a:rPr lang="pt-BR" sz="3600" dirty="0"/>
              <a:t>COSTA, S. A. B.; CÔRTES, L. S.; COELHO, T.; FREITAS, M. M. - Indicadores Em Saneamento: Avaliação da Prestação dos Serviços de Agua e de Esgoto em Minas Gerais - Rev. UFMG, Belo Horizonte, V. 20, N.2, P. 334-357, Jul./Dez. 2013;</a:t>
            </a:r>
          </a:p>
          <a:p>
            <a:r>
              <a:rPr lang="pt-BR" sz="3600" dirty="0"/>
              <a:t>FERREIRA, Fernanda Meirelles - Regulação Por Contrato No Setor De Saneamento: O Caso de Ribeirão Preto Dissertação apresentada à Escola de Administração de Empresas de São Paulo da Fundação Getúlio Vargas como requisito para obtenção do titulo de Mestre em Administração Pública e Governo. Campo de conhecimento: Transformação do Estado e Políticas Públicas Orientadora: Regina Pacheco SÃO PAULO 2005</a:t>
            </a:r>
          </a:p>
          <a:p>
            <a:r>
              <a:rPr lang="pt-BR" sz="3600" dirty="0"/>
              <a:t>DUGUIT, León. </a:t>
            </a:r>
            <a:r>
              <a:rPr lang="pt-BR" sz="3600" dirty="0" err="1"/>
              <a:t>Traité</a:t>
            </a:r>
            <a:r>
              <a:rPr lang="pt-BR" sz="3600" dirty="0"/>
              <a:t> de </a:t>
            </a:r>
            <a:r>
              <a:rPr lang="pt-BR" sz="3600" dirty="0" err="1"/>
              <a:t>droit</a:t>
            </a:r>
            <a:r>
              <a:rPr lang="pt-BR" sz="3600" dirty="0"/>
              <a:t> </a:t>
            </a:r>
            <a:r>
              <a:rPr lang="pt-BR" sz="3600" dirty="0" err="1"/>
              <a:t>administratif</a:t>
            </a:r>
            <a:r>
              <a:rPr lang="pt-BR" sz="3600" dirty="0"/>
              <a:t>. 1927. Apud: HOHMANN C. Ana Carolina. Regulação e Saneamento na Lei Federal nº 11.445/07. Revista Jurídica da Procuradoria Geral do Estado do Paraná, Curitiba, n. 3, p. 211-244, 2012.</a:t>
            </a:r>
          </a:p>
          <a:p>
            <a:r>
              <a:rPr lang="pt-BR" sz="3600" dirty="0"/>
              <a:t>ESCOLA POLITÉCNICA DA USP PHD 2537 ÁGUAS EM AMBIENTES URBANOS - Influência do Saneamento Básico na Saúde Pública de Grandes Cidades - Fernando Andrade </a:t>
            </a:r>
            <a:r>
              <a:rPr lang="pt-BR" sz="3600" dirty="0" err="1"/>
              <a:t>Starling</a:t>
            </a:r>
            <a:r>
              <a:rPr lang="pt-BR" sz="3600" dirty="0"/>
              <a:t> Gerson Francisco Romero </a:t>
            </a:r>
            <a:r>
              <a:rPr lang="pt-BR" sz="3600" dirty="0" err="1"/>
              <a:t>Kutianski</a:t>
            </a:r>
            <a:r>
              <a:rPr lang="pt-BR" sz="3600" dirty="0"/>
              <a:t> Gisela Mangabeira de Sousa Guilherme Mafra Machado William Nascimento Tavares Willian Carreira Novembro de 2005;</a:t>
            </a:r>
          </a:p>
          <a:p>
            <a:r>
              <a:rPr lang="pt-BR" sz="3600" dirty="0"/>
              <a:t>GALVÃO </a:t>
            </a:r>
            <a:r>
              <a:rPr lang="pt-BR" sz="3600" dirty="0" err="1"/>
              <a:t>Júnior,Alceu</a:t>
            </a:r>
            <a:r>
              <a:rPr lang="pt-BR" sz="3600" dirty="0"/>
              <a:t> de Castro Regulação: indicadores para a prestação de serviços de água e esgoto 2.ed. / Alceu de Castro Galvão Júnior, Alexandre Caetano da Silva, Editores.- Fortaleza: Expressão Gráfica e Editora Ltda.,2006;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184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593812" y="692696"/>
            <a:ext cx="7956376" cy="4320480"/>
          </a:xfrm>
        </p:spPr>
        <p:txBody>
          <a:bodyPr anchor="t" anchorCtr="0"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pt-BR" sz="2500" dirty="0"/>
              <a:t>SUMÁRIO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Introdução;</a:t>
            </a:r>
            <a:br>
              <a:rPr lang="pt-BR" sz="2000" dirty="0"/>
            </a:br>
            <a:r>
              <a:rPr lang="pt-BR" sz="2000" dirty="0"/>
              <a:t>Objetivos;</a:t>
            </a:r>
            <a:br>
              <a:rPr lang="pt-BR" sz="2000" dirty="0"/>
            </a:br>
            <a:r>
              <a:rPr lang="pt-BR" sz="2000" dirty="0"/>
              <a:t>Metodologia;</a:t>
            </a:r>
            <a:br>
              <a:rPr lang="pt-BR" sz="2000" dirty="0"/>
            </a:br>
            <a:r>
              <a:rPr lang="pt-BR" sz="2000" dirty="0"/>
              <a:t>Resultados e Discussões;</a:t>
            </a:r>
            <a:br>
              <a:rPr lang="pt-BR" sz="2000" dirty="0"/>
            </a:br>
            <a:r>
              <a:rPr lang="pt-BR" sz="2000" dirty="0"/>
              <a:t>Bibliografia.</a:t>
            </a:r>
          </a:p>
        </p:txBody>
      </p:sp>
    </p:spTree>
    <p:extLst>
      <p:ext uri="{BB962C8B-B14F-4D97-AF65-F5344CB8AC3E}">
        <p14:creationId xmlns:p14="http://schemas.microsoft.com/office/powerpoint/2010/main" val="284457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D58E61-4DCE-4E78-8408-F27026387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500" b="1" dirty="0"/>
              <a:t>INTRODUÇÃO</a:t>
            </a:r>
            <a:endParaRPr lang="pt-BR" sz="25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86AACE-AD69-421A-8D99-BC54FBAFE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	</a:t>
            </a:r>
            <a:r>
              <a:rPr lang="pt-BR" sz="2600" dirty="0"/>
              <a:t>O Brasil passou </a:t>
            </a:r>
            <a:r>
              <a:rPr lang="pt-BR" sz="2600" b="1" dirty="0"/>
              <a:t>duas décadas </a:t>
            </a:r>
            <a:r>
              <a:rPr lang="pt-BR" sz="2600" dirty="0"/>
              <a:t>com a agenda do saneamento básico parada, não houve praticamente nenhum investimento significativo nos anos 80 e 90, o que acarretou um enorme déficit em praticamente todas as cidades brasileiras (FUNASA, 2014).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600" dirty="0"/>
              <a:t>	Após a criação do marco regulatório do Saneamento Básico instituído pela Lei Federal 11445/2007, </a:t>
            </a:r>
            <a:r>
              <a:rPr lang="pt-BR" sz="2600" u="sng" dirty="0"/>
              <a:t>iniciou se aplicação de instrumentos normativo-regulatórios com vistas a possibilitar a universalização dos serviços públicos de saneamento básico</a:t>
            </a:r>
            <a:r>
              <a:rPr lang="pt-BR" sz="2600" dirty="0"/>
              <a:t>, estímulos à concorrência e solução para situações monopolísticas (HOHMANN, 2012).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940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4577F-FA1C-41C6-AEC9-E59BA9B8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500" b="1" dirty="0"/>
              <a:t>REGULAÇÃO DOS SERVIÇOS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FA4EDF-E5F9-419D-B300-067B50D8A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pt-BR" sz="2500" dirty="0"/>
              <a:t>Lei 11445/2007, que estabelece as diretrizes gerais para o setor de saneamento, </a:t>
            </a:r>
            <a:r>
              <a:rPr lang="pt-BR" sz="2500" u="sng" dirty="0"/>
              <a:t>ocorre a obrigatoriedade de regulação em todas as concessões de água e esgoto no país.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828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DEC24-CDB4-4E71-B3A1-E4F7824C8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500" b="1" dirty="0"/>
              <a:t>INDICADORES</a:t>
            </a:r>
            <a:endParaRPr lang="pt-BR" sz="25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6FD3D9-17DB-471E-9EEA-B74387F30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Visa “democratizar as informações disponíveis e possibilitar uma leitura da realidade social sob a ótica dos grupos organizados da sociedade civil. De forma adicional, à apropriação das informações por parte da sociedade civil e dos poderes públicos deve contribuir com o diálogo, favorecendo a participação nos processos de formulação (LIMA, 2007).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A utilização de indicadores segundo (GALVAO 2006) é um grande apoio para o afirmação de uma linguagem única no setor do saneamento no Brasil.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168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0F3018-054E-4188-9472-A733BABCE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500" b="1" dirty="0"/>
              <a:t>REGULAÇÃO SUNSHINE</a:t>
            </a:r>
            <a:endParaRPr lang="pt-BR" sz="25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AA2883-DC42-47B6-BF6B-1553CDBD9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400" dirty="0"/>
              <a:t>Consiste comparação e discussão pública dos resultados do desempenho dos prestadores de serviço.</a:t>
            </a:r>
          </a:p>
          <a:p>
            <a:pPr algn="just">
              <a:lnSpc>
                <a:spcPct val="150000"/>
              </a:lnSpc>
            </a:pPr>
            <a:r>
              <a:rPr lang="pt-BR" sz="2400" dirty="0"/>
              <a:t>REGULAÇÃO SUNSHINE: Prática regulatória baseada na medição (através de indicadores), comparação e discussão pública dos resultados do desempenho dos prestadores de serviço.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9718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795A0-87E0-4AB5-9DA7-66B1181AC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-60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sz="3000" b="1" dirty="0"/>
              <a:t>OBJETIVO GERAL</a:t>
            </a:r>
            <a:endParaRPr lang="pt-BR" sz="3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CDD733-9786-41D8-9D3E-193EF2D69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66" y="116601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500" dirty="0"/>
              <a:t>Conhecimento de metodologia de exposição de desempenho por prática regulatória baseada na medição (através de indicadores), como comparação e discussão pública de resultados do desempenho dos prestadores de serviço de cobertura de abastecimento de água e esgotamento sanitário do estado de Mato Grosso .</a:t>
            </a:r>
          </a:p>
          <a:p>
            <a:pPr marL="0" indent="0" algn="just">
              <a:buNone/>
            </a:pPr>
            <a:endParaRPr lang="pt-BR" sz="2500" dirty="0"/>
          </a:p>
          <a:p>
            <a:pPr marL="0" indent="0">
              <a:buNone/>
            </a:pPr>
            <a:r>
              <a:rPr lang="pt-BR" sz="2500" b="1" dirty="0"/>
              <a:t>OBJETIVOS ESPECÍFICOS</a:t>
            </a:r>
          </a:p>
          <a:p>
            <a:pPr marL="0" indent="0" algn="just">
              <a:buNone/>
            </a:pPr>
            <a:r>
              <a:rPr lang="pt-BR" sz="2500" dirty="0"/>
              <a:t>Elaboração de mapas temáticos utilizando a metodologia de exposição de desempenho e breve discussão quanto ao atendimento ou não, das metas pré-estabelecidas pelo PLANSAB 2014 frente aos parâmetros.</a:t>
            </a:r>
          </a:p>
        </p:txBody>
      </p:sp>
    </p:spTree>
    <p:extLst>
      <p:ext uri="{BB962C8B-B14F-4D97-AF65-F5344CB8AC3E}">
        <p14:creationId xmlns:p14="http://schemas.microsoft.com/office/powerpoint/2010/main" val="339491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B513AF-5BC6-42F2-8F41-DD122DF17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301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sz="2500" b="1" dirty="0"/>
              <a:t>METODOLOGIA</a:t>
            </a:r>
            <a:endParaRPr lang="pt-BR" sz="25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5D8B09-30F8-41A8-840B-3CDFB4697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Aquisição de dados relacionados ao abastecimento de água e esgotamento sanitário do Estado de Mato Grosso (SNIS);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Seleção de indicadores relevantes para aplicação aos dados adquiridos para o Estado de Mato Grosso;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Estabelecimento dos parâmetros para (PLANSAB);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Construção de mapa temático (</a:t>
            </a:r>
            <a:r>
              <a:rPr lang="pt-BR" dirty="0" err="1"/>
              <a:t>ArcGis</a:t>
            </a:r>
            <a:r>
              <a:rPr lang="pt-BR" dirty="0"/>
              <a:t>), utilizando os indicadores pré selecionados na etapa anterior;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7848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B65AD-93DC-4D43-A8F6-6076F2979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/>
              <a:t>PARÂMETROS</a:t>
            </a:r>
            <a:endParaRPr lang="pt-BR" dirty="0"/>
          </a:p>
        </p:txBody>
      </p:sp>
      <p:pic>
        <p:nvPicPr>
          <p:cNvPr id="4" name="Espaço Reservado para Conteúdo 7">
            <a:extLst>
              <a:ext uri="{FF2B5EF4-FFF2-40B4-BE49-F238E27FC236}">
                <a16:creationId xmlns:a16="http://schemas.microsoft.com/office/drawing/2014/main" id="{3AEF226A-5ACA-4DE7-B946-1D3C1F8F9C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1106"/>
          <a:stretch/>
        </p:blipFill>
        <p:spPr>
          <a:xfrm>
            <a:off x="454383" y="2063969"/>
            <a:ext cx="8229600" cy="17250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BA9FE304-BBFC-409B-B925-DCBD73FB15A7}"/>
              </a:ext>
            </a:extLst>
          </p:cNvPr>
          <p:cNvSpPr/>
          <p:nvPr/>
        </p:nvSpPr>
        <p:spPr>
          <a:xfrm>
            <a:off x="1115616" y="14176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pt-BR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Tabela 1 Parâmetros de Referências para aplicação dos Indicadores.</a:t>
            </a:r>
            <a:endParaRPr lang="pt-BR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385F764-84C7-43A9-B12F-63E79B043F0E}"/>
              </a:ext>
            </a:extLst>
          </p:cNvPr>
          <p:cNvSpPr/>
          <p:nvPr/>
        </p:nvSpPr>
        <p:spPr>
          <a:xfrm>
            <a:off x="287524" y="4626263"/>
            <a:ext cx="8568952" cy="740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calaSansPro-Regular"/>
              </a:rPr>
              <a:t>Fonte: Elaborado a partir do PLANSAB (2014) e</a:t>
            </a:r>
            <a:endParaRPr lang="pt-BR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PANORAMA DO SANEAMENTO BÁSICO NO BRASIL (</a:t>
            </a:r>
            <a:r>
              <a:rPr lang="pt-BR" i="1" dirty="0">
                <a:effectLst/>
                <a:latin typeface="Arial" panose="020B0604020202020204" pitchFamily="34" charset="0"/>
                <a:ea typeface="ScalaSansPro-Regular"/>
                <a:cs typeface="Times New Roman" panose="02020603050405020304" pitchFamily="18" charset="0"/>
              </a:rPr>
              <a:t>2011).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235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753</Words>
  <Application>Microsoft Office PowerPoint</Application>
  <PresentationFormat>Apresentação na tela (4:3)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Tema do Office</vt:lpstr>
      <vt:lpstr>MÉTODO SUNCHINE PARA EXPOSIÇÃO DE DESEMPENHO DE INDICADORES DE SERVIÇOS DE SANEAMENTO BÁSICO NO ESTADO DE MATO GROSSO COMO FERRAMENTA DE VISUALIZAÇÃO.</vt:lpstr>
      <vt:lpstr>SUMÁRIO  Introdução; Objetivos; Metodologia; Resultados e Discussões; Bibliografia.</vt:lpstr>
      <vt:lpstr>INTRODUÇÃO</vt:lpstr>
      <vt:lpstr>REGULAÇÃO DOS SERVIÇOS </vt:lpstr>
      <vt:lpstr>INDICADORES</vt:lpstr>
      <vt:lpstr>REGULAÇÃO SUNSHINE</vt:lpstr>
      <vt:lpstr>OBJETIVO GERAL</vt:lpstr>
      <vt:lpstr>METODOLOGIA</vt:lpstr>
      <vt:lpstr>PARÂMETROS</vt:lpstr>
      <vt:lpstr>ArcGis</vt:lpstr>
      <vt:lpstr>INDICADOR IN023 – ÍNDICE DE ATENDIMENTO URBANO DE ÁGUA (%)</vt:lpstr>
      <vt:lpstr>Apresentação do PowerPoint</vt:lpstr>
      <vt:lpstr>INDICADOR IN015 - ÍNDICE DE COLETA DE ESGOTO (%)</vt:lpstr>
      <vt:lpstr>Apresentação do PowerPoint</vt:lpstr>
      <vt:lpstr>PRINCIPAIS VANTAGENS</vt:lpstr>
      <vt:lpstr>LIMITAÇÕES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MARCIELY</cp:lastModifiedBy>
  <cp:revision>25</cp:revision>
  <dcterms:created xsi:type="dcterms:W3CDTF">2018-05-02T19:43:05Z</dcterms:created>
  <dcterms:modified xsi:type="dcterms:W3CDTF">2019-05-07T11:55:41Z</dcterms:modified>
</cp:coreProperties>
</file>