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1" r:id="rId4"/>
    <p:sldId id="267" r:id="rId5"/>
    <p:sldId id="258" r:id="rId6"/>
    <p:sldId id="370" r:id="rId7"/>
    <p:sldId id="259" r:id="rId8"/>
    <p:sldId id="260" r:id="rId9"/>
    <p:sldId id="265" r:id="rId10"/>
    <p:sldId id="262" r:id="rId11"/>
    <p:sldId id="263" r:id="rId12"/>
    <p:sldId id="264" r:id="rId13"/>
    <p:sldId id="266" r:id="rId14"/>
    <p:sldId id="368" r:id="rId15"/>
    <p:sldId id="367" r:id="rId16"/>
    <p:sldId id="363" r:id="rId17"/>
    <p:sldId id="364" r:id="rId18"/>
    <p:sldId id="369" r:id="rId19"/>
    <p:sldId id="365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514"/>
    <a:srgbClr val="E2A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9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ime Silveira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–Jaime Silveira</a:t>
            </a:r>
          </a:p>
        </p:txBody>
      </p:sp>
      <p:sp>
        <p:nvSpPr>
          <p:cNvPr id="94" name="“Digite uma citação aqui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m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m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gab@adasa.df.gov.b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7586C4-0284-4C78-8404-5F076AFD95D5}"/>
              </a:ext>
            </a:extLst>
          </p:cNvPr>
          <p:cNvSpPr/>
          <p:nvPr/>
        </p:nvSpPr>
        <p:spPr>
          <a:xfrm>
            <a:off x="-138134" y="2169039"/>
            <a:ext cx="13030200" cy="184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O Papel da Regulação para a 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Universalização do Saneamento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2F5DBD76-011A-4F21-9D9D-232EABF59545}"/>
              </a:ext>
            </a:extLst>
          </p:cNvPr>
          <p:cNvSpPr txBox="1">
            <a:spLocks/>
          </p:cNvSpPr>
          <p:nvPr/>
        </p:nvSpPr>
        <p:spPr>
          <a:xfrm>
            <a:off x="-275572" y="5025968"/>
            <a:ext cx="13004799" cy="576064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000" dirty="0">
                <a:latin typeface="Arial Black" panose="020B0A04020102020204" pitchFamily="34" charset="0"/>
              </a:rPr>
              <a:t>José Walter </a:t>
            </a:r>
            <a:r>
              <a:rPr lang="pt-BR" sz="3000" dirty="0" err="1">
                <a:latin typeface="Arial Black" panose="020B0A04020102020204" pitchFamily="34" charset="0"/>
              </a:rPr>
              <a:t>Vazquez</a:t>
            </a:r>
            <a:r>
              <a:rPr lang="pt-BR" sz="3000" dirty="0">
                <a:latin typeface="Arial Black" panose="020B0A04020102020204" pitchFamily="34" charset="0"/>
              </a:rPr>
              <a:t> Filho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Diretor da </a:t>
            </a:r>
            <a:r>
              <a:rPr lang="pt-BR" sz="2000" dirty="0" err="1">
                <a:latin typeface="Arial Black" panose="020B0A04020102020204" pitchFamily="34" charset="0"/>
              </a:rPr>
              <a:t>Adasa</a:t>
            </a: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Vice-Presidente Centro-Oeste da ABAR</a:t>
            </a:r>
            <a:endParaRPr lang="pt-BR" sz="2000" b="1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49º Congresso Nacional de Saneamento da </a:t>
            </a:r>
            <a:r>
              <a:rPr lang="pt-BR" sz="2000" b="1" i="1" dirty="0" err="1">
                <a:latin typeface="Arial Black" panose="020B0A04020102020204" pitchFamily="34" charset="0"/>
              </a:rPr>
              <a:t>Assemae</a:t>
            </a:r>
            <a:r>
              <a:rPr lang="pt-BR" sz="2000" b="1" i="1" dirty="0">
                <a:latin typeface="Arial Black" panose="020B0A04020102020204" pitchFamily="34" charset="0"/>
              </a:rPr>
              <a:t> – Cuiabá (MT)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“Novos Desafios para a Gestão do Saneamento”</a:t>
            </a:r>
            <a:endParaRPr lang="pt-BR" sz="2000" b="1" i="1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7586C4-0284-4C78-8404-5F076AFD95D5}"/>
              </a:ext>
            </a:extLst>
          </p:cNvPr>
          <p:cNvSpPr/>
          <p:nvPr/>
        </p:nvSpPr>
        <p:spPr>
          <a:xfrm>
            <a:off x="0" y="2871674"/>
            <a:ext cx="13004800" cy="5214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Projetos Acertar, </a:t>
            </a:r>
            <a:r>
              <a:rPr lang="pt-BR" sz="2500" b="0" dirty="0" err="1">
                <a:latin typeface="Arial" panose="020B0604020202020204" pitchFamily="34" charset="0"/>
                <a:cs typeface="Arial" panose="020B0604020202020204" pitchFamily="34" charset="0"/>
              </a:rPr>
              <a:t>Regulasan</a:t>
            </a: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 e Regulares com o </a:t>
            </a:r>
          </a:p>
          <a:p>
            <a:pPr>
              <a:lnSpc>
                <a:spcPct val="150000"/>
              </a:lnSpc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Ministério do Desenvolvimento Regional;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Acordos de Cooperação com a WAREG, Laboratório Nacional de Engenharia Civil – LINEC, Agência Francesa de Desenvolvimento, Instituto </a:t>
            </a:r>
            <a:r>
              <a:rPr lang="pt-BR" sz="2500" b="0" dirty="0" err="1">
                <a:latin typeface="Arial" panose="020B0604020202020204" pitchFamily="34" charset="0"/>
                <a:cs typeface="Arial" panose="020B0604020202020204" pitchFamily="34" charset="0"/>
              </a:rPr>
              <a:t>Serdezela</a:t>
            </a: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 Correa (TCU);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Membro do Conselho de </a:t>
            </a:r>
            <a:r>
              <a:rPr lang="pt-BR" sz="2500" b="0" dirty="0" err="1">
                <a:latin typeface="Arial" panose="020B0604020202020204" pitchFamily="34" charset="0"/>
                <a:cs typeface="Arial" panose="020B0604020202020204" pitchFamily="34" charset="0"/>
              </a:rPr>
              <a:t>Governandores</a:t>
            </a: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 do Conselho Mundial da Água </a:t>
            </a:r>
          </a:p>
          <a:p>
            <a:pPr>
              <a:lnSpc>
                <a:spcPct val="150000"/>
              </a:lnSpc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e da Diretoria da </a:t>
            </a:r>
            <a:r>
              <a:rPr lang="pt-BR" sz="2500" b="0" dirty="0" err="1">
                <a:latin typeface="Arial" panose="020B0604020202020204" pitchFamily="34" charset="0"/>
                <a:cs typeface="Arial" panose="020B0604020202020204" pitchFamily="34" charset="0"/>
              </a:rPr>
              <a:t>Aderasa</a:t>
            </a: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Assessoria Parlamentar no Congresso Nacional;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Medida Provisória 868/2018 (Marco Regulatório do Saneamento);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Projeto de Lei 6621/2016 (Lei das Agências).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685A623-9CE7-4167-B639-3C7A018B1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716" y="-56856"/>
            <a:ext cx="4829684" cy="2524012"/>
          </a:xfrm>
          <a:prstGeom prst="rect">
            <a:avLst/>
          </a:prstGeom>
          <a:ln w="25400">
            <a:solidFill>
              <a:srgbClr val="E2A11E"/>
            </a:solidFill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3B05C91-FCCA-465A-B68B-15FF8B541497}"/>
              </a:ext>
            </a:extLst>
          </p:cNvPr>
          <p:cNvSpPr txBox="1"/>
          <p:nvPr/>
        </p:nvSpPr>
        <p:spPr>
          <a:xfrm>
            <a:off x="643801" y="807605"/>
            <a:ext cx="6659593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4500" dirty="0">
                <a:latin typeface="Arial Black" panose="020B0A04020102020204" pitchFamily="34" charset="0"/>
              </a:rPr>
              <a:t>Parcerias e Ações</a:t>
            </a:r>
          </a:p>
        </p:txBody>
      </p:sp>
    </p:spTree>
    <p:extLst>
      <p:ext uri="{BB962C8B-B14F-4D97-AF65-F5344CB8AC3E}">
        <p14:creationId xmlns:p14="http://schemas.microsoft.com/office/powerpoint/2010/main" val="128457902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7586C4-0284-4C78-8404-5F076AFD95D5}"/>
              </a:ext>
            </a:extLst>
          </p:cNvPr>
          <p:cNvSpPr/>
          <p:nvPr/>
        </p:nvSpPr>
        <p:spPr>
          <a:xfrm>
            <a:off x="-138134" y="2169039"/>
            <a:ext cx="13030200" cy="184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O Papel da Regulação para a 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Universalização do Saneamento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2F5DBD76-011A-4F21-9D9D-232EABF59545}"/>
              </a:ext>
            </a:extLst>
          </p:cNvPr>
          <p:cNvSpPr txBox="1">
            <a:spLocks/>
          </p:cNvSpPr>
          <p:nvPr/>
        </p:nvSpPr>
        <p:spPr>
          <a:xfrm>
            <a:off x="-275572" y="5025968"/>
            <a:ext cx="13004799" cy="576064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000" dirty="0">
                <a:latin typeface="Arial Black" panose="020B0A04020102020204" pitchFamily="34" charset="0"/>
              </a:rPr>
              <a:t>José Walter </a:t>
            </a:r>
            <a:r>
              <a:rPr lang="pt-BR" sz="3000" dirty="0" err="1">
                <a:latin typeface="Arial Black" panose="020B0A04020102020204" pitchFamily="34" charset="0"/>
              </a:rPr>
              <a:t>Vazquez</a:t>
            </a:r>
            <a:r>
              <a:rPr lang="pt-BR" sz="3000" dirty="0">
                <a:latin typeface="Arial Black" panose="020B0A04020102020204" pitchFamily="34" charset="0"/>
              </a:rPr>
              <a:t> Filho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Diretor da </a:t>
            </a:r>
            <a:r>
              <a:rPr lang="pt-BR" sz="2000" dirty="0" err="1">
                <a:latin typeface="Arial Black" panose="020B0A04020102020204" pitchFamily="34" charset="0"/>
              </a:rPr>
              <a:t>Adasa</a:t>
            </a: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Vice-Presidente Centro-Oeste da ABAR</a:t>
            </a:r>
            <a:endParaRPr lang="pt-BR" sz="2000" b="1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49º Congresso Nacional de Saneamento da </a:t>
            </a:r>
            <a:r>
              <a:rPr lang="pt-BR" sz="2000" b="1" i="1" dirty="0" err="1">
                <a:latin typeface="Arial Black" panose="020B0A04020102020204" pitchFamily="34" charset="0"/>
              </a:rPr>
              <a:t>Assemae</a:t>
            </a:r>
            <a:r>
              <a:rPr lang="pt-BR" sz="2000" b="1" i="1" dirty="0">
                <a:latin typeface="Arial Black" panose="020B0A04020102020204" pitchFamily="34" charset="0"/>
              </a:rPr>
              <a:t> – Cuiabá (MT)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“Novos Desafios para a Gestão do Saneamento”</a:t>
            </a:r>
            <a:endParaRPr lang="pt-BR" sz="2000" b="1" i="1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26692E1-9D97-4EAA-9A43-80BD4876A824}"/>
              </a:ext>
            </a:extLst>
          </p:cNvPr>
          <p:cNvSpPr txBox="1"/>
          <p:nvPr/>
        </p:nvSpPr>
        <p:spPr>
          <a:xfrm>
            <a:off x="8246852" y="821008"/>
            <a:ext cx="4351547" cy="410368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61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>
                <a:latin typeface="Arial Black" panose="020B0A04020102020204" pitchFamily="34" charset="0"/>
              </a:rPr>
              <a:t>AGÊNCIA REGULADORAS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ASSOCIADAS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8000" u="sng" dirty="0">
                <a:latin typeface="Arial Black" panose="020B0A04020102020204" pitchFamily="34" charset="0"/>
              </a:rPr>
              <a:t>52</a:t>
            </a:r>
            <a:r>
              <a:rPr lang="pt-BR" sz="2500" dirty="0">
                <a:latin typeface="Arial Black" panose="020B0A04020102020204" pitchFamily="34" charset="0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AGÊNCIAS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>
                <a:latin typeface="Arial Black" panose="020B0A04020102020204" pitchFamily="34" charset="0"/>
              </a:rPr>
              <a:t>REGULADORAS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SANEAMENTO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F501FB1-CA42-4633-B7B1-F2DD3FE311C1}"/>
              </a:ext>
            </a:extLst>
          </p:cNvPr>
          <p:cNvSpPr txBox="1"/>
          <p:nvPr/>
        </p:nvSpPr>
        <p:spPr>
          <a:xfrm>
            <a:off x="8246853" y="5334024"/>
            <a:ext cx="4351547" cy="31803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07 Agências Federais</a:t>
            </a:r>
          </a:p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>
                <a:latin typeface="Arial Black" panose="020B0A04020102020204" pitchFamily="34" charset="0"/>
              </a:rPr>
              <a:t>28 Agências Estaduais</a:t>
            </a:r>
          </a:p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0</a:t>
            </a:r>
            <a:r>
              <a:rPr lang="pt-BR" sz="2000" dirty="0">
                <a:latin typeface="Arial Black" panose="020B0A04020102020204" pitchFamily="34" charset="0"/>
              </a:rPr>
              <a:t>5 Agências Intermunicipais</a:t>
            </a:r>
          </a:p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21 Agências Municipais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F6728B9-7A9D-48DA-94C9-634507C88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004800" cy="886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2838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7586C4-0284-4C78-8404-5F076AFD95D5}"/>
              </a:ext>
            </a:extLst>
          </p:cNvPr>
          <p:cNvSpPr/>
          <p:nvPr/>
        </p:nvSpPr>
        <p:spPr>
          <a:xfrm>
            <a:off x="-138134" y="2169039"/>
            <a:ext cx="13030200" cy="184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O Papel da Regulação para a 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Universalização do Saneamento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2F5DBD76-011A-4F21-9D9D-232EABF59545}"/>
              </a:ext>
            </a:extLst>
          </p:cNvPr>
          <p:cNvSpPr txBox="1">
            <a:spLocks/>
          </p:cNvSpPr>
          <p:nvPr/>
        </p:nvSpPr>
        <p:spPr>
          <a:xfrm>
            <a:off x="-275572" y="5025968"/>
            <a:ext cx="13004799" cy="576064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000" dirty="0">
                <a:latin typeface="Arial Black" panose="020B0A04020102020204" pitchFamily="34" charset="0"/>
              </a:rPr>
              <a:t>José Walter </a:t>
            </a:r>
            <a:r>
              <a:rPr lang="pt-BR" sz="3000" dirty="0" err="1">
                <a:latin typeface="Arial Black" panose="020B0A04020102020204" pitchFamily="34" charset="0"/>
              </a:rPr>
              <a:t>Vazquez</a:t>
            </a:r>
            <a:r>
              <a:rPr lang="pt-BR" sz="3000" dirty="0">
                <a:latin typeface="Arial Black" panose="020B0A04020102020204" pitchFamily="34" charset="0"/>
              </a:rPr>
              <a:t> Filho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Diretor da </a:t>
            </a:r>
            <a:r>
              <a:rPr lang="pt-BR" sz="2000" dirty="0" err="1">
                <a:latin typeface="Arial Black" panose="020B0A04020102020204" pitchFamily="34" charset="0"/>
              </a:rPr>
              <a:t>Adasa</a:t>
            </a: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Vice-Presidente Centro-Oeste da ABAR</a:t>
            </a:r>
            <a:endParaRPr lang="pt-BR" sz="2000" b="1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49º Congresso Nacional de Saneamento da </a:t>
            </a:r>
            <a:r>
              <a:rPr lang="pt-BR" sz="2000" b="1" i="1" dirty="0" err="1">
                <a:latin typeface="Arial Black" panose="020B0A04020102020204" pitchFamily="34" charset="0"/>
              </a:rPr>
              <a:t>Assemae</a:t>
            </a:r>
            <a:r>
              <a:rPr lang="pt-BR" sz="2000" b="1" i="1" dirty="0">
                <a:latin typeface="Arial Black" panose="020B0A04020102020204" pitchFamily="34" charset="0"/>
              </a:rPr>
              <a:t> – Cuiabá (MT)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“Novos Desafios para a Gestão do Saneamento”</a:t>
            </a:r>
            <a:endParaRPr lang="pt-BR" sz="2000" b="1" i="1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26692E1-9D97-4EAA-9A43-80BD4876A824}"/>
              </a:ext>
            </a:extLst>
          </p:cNvPr>
          <p:cNvSpPr txBox="1"/>
          <p:nvPr/>
        </p:nvSpPr>
        <p:spPr>
          <a:xfrm>
            <a:off x="8246852" y="821008"/>
            <a:ext cx="4351547" cy="410368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61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>
                <a:latin typeface="Arial Black" panose="020B0A04020102020204" pitchFamily="34" charset="0"/>
              </a:rPr>
              <a:t>AGÊNCIA REGULADORAS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ASSOCIADAS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8000" u="sng" dirty="0">
                <a:latin typeface="Arial Black" panose="020B0A04020102020204" pitchFamily="34" charset="0"/>
              </a:rPr>
              <a:t>52</a:t>
            </a:r>
            <a:r>
              <a:rPr lang="pt-BR" sz="2500" dirty="0">
                <a:latin typeface="Arial Black" panose="020B0A04020102020204" pitchFamily="34" charset="0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AGÊNCIAS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>
                <a:latin typeface="Arial Black" panose="020B0A04020102020204" pitchFamily="34" charset="0"/>
              </a:rPr>
              <a:t>REGULADORAS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SANEAMENTO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F501FB1-CA42-4633-B7B1-F2DD3FE311C1}"/>
              </a:ext>
            </a:extLst>
          </p:cNvPr>
          <p:cNvSpPr txBox="1"/>
          <p:nvPr/>
        </p:nvSpPr>
        <p:spPr>
          <a:xfrm>
            <a:off x="8246853" y="5334024"/>
            <a:ext cx="4351547" cy="31803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07 Agências Federais</a:t>
            </a:r>
          </a:p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>
                <a:latin typeface="Arial Black" panose="020B0A04020102020204" pitchFamily="34" charset="0"/>
              </a:rPr>
              <a:t>28 Agências Estaduais</a:t>
            </a:r>
          </a:p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0</a:t>
            </a:r>
            <a:r>
              <a:rPr lang="pt-BR" sz="2000" dirty="0">
                <a:latin typeface="Arial Black" panose="020B0A04020102020204" pitchFamily="34" charset="0"/>
              </a:rPr>
              <a:t>5 Agências Intermunicipais</a:t>
            </a:r>
          </a:p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21 Agências Municipais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35B17EE-E442-4326-8589-EDB57F66D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887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6842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B05C91-FCCA-465A-B68B-15FF8B541497}"/>
              </a:ext>
            </a:extLst>
          </p:cNvPr>
          <p:cNvSpPr txBox="1"/>
          <p:nvPr/>
        </p:nvSpPr>
        <p:spPr>
          <a:xfrm>
            <a:off x="1" y="499064"/>
            <a:ext cx="10621828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4500" dirty="0">
                <a:latin typeface="Arial Black" panose="020B0A04020102020204" pitchFamily="34" charset="0"/>
              </a:rPr>
              <a:t>MP 868/2018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E09FC11-D1BD-4495-BE3F-C35123290638}"/>
              </a:ext>
            </a:extLst>
          </p:cNvPr>
          <p:cNvSpPr/>
          <p:nvPr/>
        </p:nvSpPr>
        <p:spPr>
          <a:xfrm>
            <a:off x="297145" y="2257626"/>
            <a:ext cx="12410510" cy="5866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b="0" dirty="0">
                <a:latin typeface="Arial" panose="020B0604020202020204" pitchFamily="34" charset="0"/>
                <a:cs typeface="Arial" panose="020B0604020202020204" pitchFamily="34" charset="0"/>
              </a:rPr>
              <a:t>Competências da ANA para edição de normas de âmbito nacional para a regulação da prestação dos serviços públicos de saneamento básico;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b="0" dirty="0">
                <a:latin typeface="Arial" panose="020B0604020202020204" pitchFamily="34" charset="0"/>
                <a:cs typeface="Arial" panose="020B0604020202020204" pitchFamily="34" charset="0"/>
              </a:rPr>
              <a:t>O acesso aos recursos públicos federais ou à contratação de </a:t>
            </a:r>
          </a:p>
          <a:p>
            <a:pPr>
              <a:lnSpc>
                <a:spcPct val="150000"/>
              </a:lnSpc>
            </a:pPr>
            <a:r>
              <a:rPr lang="pt-BR" sz="2300" b="0" dirty="0">
                <a:latin typeface="Arial" panose="020B0604020202020204" pitchFamily="34" charset="0"/>
                <a:cs typeface="Arial" panose="020B0604020202020204" pitchFamily="34" charset="0"/>
              </a:rPr>
              <a:t>financiamentos com recursos da União será condicionado ao cumprimento </a:t>
            </a:r>
          </a:p>
          <a:p>
            <a:pPr>
              <a:lnSpc>
                <a:spcPct val="150000"/>
              </a:lnSpc>
            </a:pPr>
            <a:r>
              <a:rPr lang="pt-BR" sz="2300" b="0" dirty="0">
                <a:latin typeface="Arial" panose="020B0604020202020204" pitchFamily="34" charset="0"/>
                <a:cs typeface="Arial" panose="020B0604020202020204" pitchFamily="34" charset="0"/>
              </a:rPr>
              <a:t>das normas de referência estabelecidas pela ANA;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b="0" dirty="0">
                <a:latin typeface="Arial" panose="020B0604020202020204" pitchFamily="34" charset="0"/>
                <a:cs typeface="Arial" panose="020B0604020202020204" pitchFamily="34" charset="0"/>
              </a:rPr>
              <a:t>Os contratos de saneamento passarão a ser estabelecidos por meio de licitações. Supressão na Lei nº 11.107/2005 do instituto do contrato de programa, </a:t>
            </a:r>
          </a:p>
          <a:p>
            <a:pPr>
              <a:lnSpc>
                <a:spcPct val="150000"/>
              </a:lnSpc>
            </a:pPr>
            <a:r>
              <a:rPr lang="pt-BR" sz="2300" b="0" dirty="0">
                <a:latin typeface="Arial" panose="020B0604020202020204" pitchFamily="34" charset="0"/>
                <a:cs typeface="Arial" panose="020B0604020202020204" pitchFamily="34" charset="0"/>
              </a:rPr>
              <a:t>sem prejuízo da continuidade dos ajustes em vigor;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300" b="0" dirty="0">
                <a:latin typeface="Arial" panose="020B0604020202020204" pitchFamily="34" charset="0"/>
                <a:cs typeface="Arial" panose="020B0604020202020204" pitchFamily="34" charset="0"/>
              </a:rPr>
              <a:t>Os Municípios com população inferior a vinte mil habitantes poderão </a:t>
            </a:r>
          </a:p>
          <a:p>
            <a:pPr>
              <a:lnSpc>
                <a:spcPct val="150000"/>
              </a:lnSpc>
            </a:pPr>
            <a:r>
              <a:rPr lang="pt-BR" sz="2300" b="0" dirty="0">
                <a:latin typeface="Arial" panose="020B0604020202020204" pitchFamily="34" charset="0"/>
                <a:cs typeface="Arial" panose="020B0604020202020204" pitchFamily="34" charset="0"/>
              </a:rPr>
              <a:t>apresentar planos simplificados com menor nível de detalhamento dos </a:t>
            </a:r>
          </a:p>
          <a:p>
            <a:pPr>
              <a:lnSpc>
                <a:spcPct val="150000"/>
              </a:lnSpc>
            </a:pPr>
            <a:r>
              <a:rPr lang="pt-BR" sz="2300" b="0" dirty="0">
                <a:latin typeface="Arial" panose="020B0604020202020204" pitchFamily="34" charset="0"/>
                <a:cs typeface="Arial" panose="020B0604020202020204" pitchFamily="34" charset="0"/>
              </a:rPr>
              <a:t>aspectos conforme regulamentação do Ministério das Cidades.</a:t>
            </a:r>
          </a:p>
        </p:txBody>
      </p:sp>
    </p:spTree>
    <p:extLst>
      <p:ext uri="{BB962C8B-B14F-4D97-AF65-F5344CB8AC3E}">
        <p14:creationId xmlns:p14="http://schemas.microsoft.com/office/powerpoint/2010/main" val="402825023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B05C91-FCCA-465A-B68B-15FF8B541497}"/>
              </a:ext>
            </a:extLst>
          </p:cNvPr>
          <p:cNvSpPr txBox="1"/>
          <p:nvPr/>
        </p:nvSpPr>
        <p:spPr>
          <a:xfrm>
            <a:off x="1" y="499064"/>
            <a:ext cx="10621828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4500" dirty="0">
                <a:latin typeface="Arial Black" panose="020B0A04020102020204" pitchFamily="34" charset="0"/>
              </a:rPr>
              <a:t>MP 868/2018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E09FC11-D1BD-4495-BE3F-C35123290638}"/>
              </a:ext>
            </a:extLst>
          </p:cNvPr>
          <p:cNvSpPr/>
          <p:nvPr/>
        </p:nvSpPr>
        <p:spPr>
          <a:xfrm>
            <a:off x="288098" y="2871674"/>
            <a:ext cx="12413293" cy="4219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600" b="0" dirty="0">
                <a:latin typeface="Arial" panose="020B0604020202020204" pitchFamily="34" charset="0"/>
                <a:cs typeface="Arial" panose="020B0604020202020204" pitchFamily="34" charset="0"/>
              </a:rPr>
              <a:t>	O impacto social com o novo marco legal do saneamento;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600" b="0" dirty="0">
                <a:latin typeface="Arial" panose="020B0604020202020204" pitchFamily="34" charset="0"/>
                <a:cs typeface="Arial" panose="020B0604020202020204" pitchFamily="34" charset="0"/>
              </a:rPr>
              <a:t>	O novo modelo de regulação para o saneamento;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600" b="0" dirty="0">
                <a:latin typeface="Arial" panose="020B0604020202020204" pitchFamily="34" charset="0"/>
                <a:cs typeface="Arial" panose="020B0604020202020204" pitchFamily="34" charset="0"/>
              </a:rPr>
              <a:t>	O impacto da pulverização da prestação de serviços nas empresas estaduais;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600" b="0" dirty="0">
                <a:latin typeface="Arial" panose="020B0604020202020204" pitchFamily="34" charset="0"/>
                <a:cs typeface="Arial" panose="020B0604020202020204" pitchFamily="34" charset="0"/>
              </a:rPr>
              <a:t>	A melhoria na segurança jurídica para operação dos serviços de saneamento;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600" b="0" dirty="0">
                <a:latin typeface="Arial" panose="020B0604020202020204" pitchFamily="34" charset="0"/>
                <a:cs typeface="Arial" panose="020B0604020202020204" pitchFamily="34" charset="0"/>
              </a:rPr>
              <a:t>	A titularidade municipal dos serviços de saneamento está sendo afetada?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600" b="0" dirty="0">
                <a:latin typeface="Arial" panose="020B0604020202020204" pitchFamily="34" charset="0"/>
                <a:cs typeface="Arial" panose="020B0604020202020204" pitchFamily="34" charset="0"/>
              </a:rPr>
              <a:t>	Regionalização da prestação dos serviços;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600" b="0" dirty="0">
                <a:latin typeface="Arial" panose="020B0604020202020204" pitchFamily="34" charset="0"/>
                <a:cs typeface="Arial" panose="020B0604020202020204" pitchFamily="34" charset="0"/>
              </a:rPr>
              <a:t>	A universalização do saneamento será solucionada?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FC10B70-C57B-4F7B-8499-00AD3E141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34728">
            <a:off x="257217" y="157544"/>
            <a:ext cx="2273257" cy="250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2738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B05C91-FCCA-465A-B68B-15FF8B541497}"/>
              </a:ext>
            </a:extLst>
          </p:cNvPr>
          <p:cNvSpPr txBox="1"/>
          <p:nvPr/>
        </p:nvSpPr>
        <p:spPr>
          <a:xfrm>
            <a:off x="643801" y="807605"/>
            <a:ext cx="6659593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4500" dirty="0">
                <a:latin typeface="Arial Black" panose="020B0A04020102020204" pitchFamily="34" charset="0"/>
              </a:rPr>
              <a:t>Parcerias e Ações</a:t>
            </a:r>
          </a:p>
        </p:txBody>
      </p:sp>
      <p:sp>
        <p:nvSpPr>
          <p:cNvPr id="8" name="Retângulo de cantos arredondados 31">
            <a:extLst>
              <a:ext uri="{FF2B5EF4-FFF2-40B4-BE49-F238E27FC236}">
                <a16:creationId xmlns:a16="http://schemas.microsoft.com/office/drawing/2014/main" id="{77B77E62-AD19-45B7-B081-FB6033017A2D}"/>
              </a:ext>
            </a:extLst>
          </p:cNvPr>
          <p:cNvSpPr/>
          <p:nvPr/>
        </p:nvSpPr>
        <p:spPr>
          <a:xfrm>
            <a:off x="460129" y="2275840"/>
            <a:ext cx="5226206" cy="6733978"/>
          </a:xfrm>
          <a:prstGeom prst="roundRect">
            <a:avLst/>
          </a:prstGeom>
          <a:solidFill>
            <a:srgbClr val="3E8853"/>
          </a:solidFill>
          <a:ln w="19050" cap="flat" cmpd="sng" algn="ctr">
            <a:solidFill>
              <a:srgbClr val="3E885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3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Regionalização na prestação dos serviços, será atribuído aos estados competência para estabelecer blocos de prestação dos serviços, de modo a se gerar ganhos </a:t>
            </a:r>
          </a:p>
          <a:p>
            <a:r>
              <a:rPr lang="pt-BR" sz="33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 escala;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33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Regulação fortalecida.</a:t>
            </a:r>
          </a:p>
        </p:txBody>
      </p:sp>
      <p:pic>
        <p:nvPicPr>
          <p:cNvPr id="9" name="Picture 2" descr="Imagem relacionada">
            <a:extLst>
              <a:ext uri="{FF2B5EF4-FFF2-40B4-BE49-F238E27FC236}">
                <a16:creationId xmlns:a16="http://schemas.microsoft.com/office/drawing/2014/main" id="{D333C531-BFC3-4B6E-9103-52B40A7AC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290" y="2275841"/>
            <a:ext cx="6498554" cy="656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77529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CF37EA8-BA34-4366-B732-01597974E48F}"/>
              </a:ext>
            </a:extLst>
          </p:cNvPr>
          <p:cNvGrpSpPr/>
          <p:nvPr/>
        </p:nvGrpSpPr>
        <p:grpSpPr>
          <a:xfrm>
            <a:off x="123867" y="1804937"/>
            <a:ext cx="12757068" cy="7055595"/>
            <a:chOff x="123867" y="1804937"/>
            <a:chExt cx="12757068" cy="7292969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C03347A3-5A6C-4CE1-97F4-F642419D0D87}"/>
                </a:ext>
              </a:extLst>
            </p:cNvPr>
            <p:cNvSpPr/>
            <p:nvPr/>
          </p:nvSpPr>
          <p:spPr>
            <a:xfrm>
              <a:off x="9465421" y="1804937"/>
              <a:ext cx="3415514" cy="20946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413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10B652DA-7BA5-4C14-929A-F31B20BAE4CF}"/>
                </a:ext>
              </a:extLst>
            </p:cNvPr>
            <p:cNvSpPr/>
            <p:nvPr/>
          </p:nvSpPr>
          <p:spPr>
            <a:xfrm>
              <a:off x="123867" y="1804937"/>
              <a:ext cx="3228582" cy="20946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413"/>
            </a:p>
          </p:txBody>
        </p:sp>
        <p:sp>
          <p:nvSpPr>
            <p:cNvPr id="12" name="Retângulo de cantos arredondados 14">
              <a:extLst>
                <a:ext uri="{FF2B5EF4-FFF2-40B4-BE49-F238E27FC236}">
                  <a16:creationId xmlns:a16="http://schemas.microsoft.com/office/drawing/2014/main" id="{62D15DFF-692A-4A0F-BFC0-43D3F7F8DFE0}"/>
                </a:ext>
              </a:extLst>
            </p:cNvPr>
            <p:cNvSpPr/>
            <p:nvPr/>
          </p:nvSpPr>
          <p:spPr>
            <a:xfrm>
              <a:off x="281113" y="2396262"/>
              <a:ext cx="2944124" cy="852928"/>
            </a:xfrm>
            <a:prstGeom prst="roundRect">
              <a:avLst/>
            </a:prstGeom>
            <a:solidFill>
              <a:srgbClr val="1CADE4"/>
            </a:solidFill>
            <a:ln w="19050" cap="flat" cmpd="sng" algn="ctr">
              <a:solidFill>
                <a:srgbClr val="1CADE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300460" hangingPunct="1">
                <a:defRPr/>
              </a:pPr>
              <a:r>
                <a:rPr lang="pt-BR" sz="3413" dirty="0">
                  <a:solidFill>
                    <a:prstClr val="white"/>
                  </a:solidFill>
                  <a:latin typeface="Corbel" panose="020B0503020204020204"/>
                  <a:ea typeface="+mn-ea"/>
                  <a:cs typeface="+mn-cs"/>
                </a:rPr>
                <a:t>Antes</a:t>
              </a:r>
            </a:p>
          </p:txBody>
        </p:sp>
        <p:sp>
          <p:nvSpPr>
            <p:cNvPr id="13" name="Retângulo de cantos arredondados 15">
              <a:extLst>
                <a:ext uri="{FF2B5EF4-FFF2-40B4-BE49-F238E27FC236}">
                  <a16:creationId xmlns:a16="http://schemas.microsoft.com/office/drawing/2014/main" id="{BEEF1D17-30CC-4A95-8E94-D1DC43D740E6}"/>
                </a:ext>
              </a:extLst>
            </p:cNvPr>
            <p:cNvSpPr/>
            <p:nvPr/>
          </p:nvSpPr>
          <p:spPr>
            <a:xfrm>
              <a:off x="163542" y="3981248"/>
              <a:ext cx="12717393" cy="2553731"/>
            </a:xfrm>
            <a:prstGeom prst="roundRect">
              <a:avLst/>
            </a:prstGeom>
            <a:solidFill>
              <a:srgbClr val="3E8853"/>
            </a:solidFill>
            <a:ln w="19050" cap="flat" cmpd="sng" algn="ctr">
              <a:solidFill>
                <a:srgbClr val="3E885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just" defTabSz="1300460" hangingPunct="1">
                <a:defRPr/>
              </a:pP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Acreditamos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que por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meio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da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regulação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poderemos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criar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um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ambiente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propício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para a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garantia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da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prestação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dos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serviços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de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saneamento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básico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.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Muito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já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foi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feito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,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porém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,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muito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ainda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há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para se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fazer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.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Os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desafios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são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contínuos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,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porém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,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transponíveis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mediante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uma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atuação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conjunta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e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consciente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de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todos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os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atores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envolvidos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nesta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 </a:t>
              </a:r>
              <a:r>
                <a:rPr lang="en-US" sz="2844" dirty="0" err="1">
                  <a:solidFill>
                    <a:prstClr val="white"/>
                  </a:solidFill>
                  <a:latin typeface="Corbel" panose="020B0503020204020204"/>
                </a:rPr>
                <a:t>busca</a:t>
              </a:r>
              <a:r>
                <a:rPr lang="en-US" sz="2844" dirty="0">
                  <a:solidFill>
                    <a:prstClr val="white"/>
                  </a:solidFill>
                  <a:latin typeface="Corbel" panose="020B0503020204020204"/>
                </a:rPr>
                <a:t>.</a:t>
              </a:r>
              <a:endParaRPr lang="pt-BR" sz="2844" dirty="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4" name="Retângulo de cantos arredondados 14">
              <a:extLst>
                <a:ext uri="{FF2B5EF4-FFF2-40B4-BE49-F238E27FC236}">
                  <a16:creationId xmlns:a16="http://schemas.microsoft.com/office/drawing/2014/main" id="{4E63A3CF-BEBC-4B09-806B-4305C2E8DF99}"/>
                </a:ext>
              </a:extLst>
            </p:cNvPr>
            <p:cNvSpPr/>
            <p:nvPr/>
          </p:nvSpPr>
          <p:spPr>
            <a:xfrm>
              <a:off x="9675398" y="2416112"/>
              <a:ext cx="2944124" cy="852928"/>
            </a:xfrm>
            <a:prstGeom prst="roundRect">
              <a:avLst/>
            </a:prstGeom>
            <a:solidFill>
              <a:srgbClr val="1CADE4"/>
            </a:solidFill>
            <a:ln w="19050" cap="flat" cmpd="sng" algn="ctr">
              <a:solidFill>
                <a:srgbClr val="1CADE4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300460" hangingPunct="1">
                <a:defRPr/>
              </a:pPr>
              <a:r>
                <a:rPr lang="pt-BR" sz="3413" dirty="0">
                  <a:solidFill>
                    <a:prstClr val="white"/>
                  </a:solidFill>
                  <a:latin typeface="Corbel" panose="020B0503020204020204"/>
                  <a:ea typeface="+mn-ea"/>
                  <a:cs typeface="+mn-cs"/>
                </a:rPr>
                <a:t>Depois</a:t>
              </a:r>
            </a:p>
          </p:txBody>
        </p:sp>
        <p:sp>
          <p:nvSpPr>
            <p:cNvPr id="15" name="Retângulo de cantos arredondados 15">
              <a:extLst>
                <a:ext uri="{FF2B5EF4-FFF2-40B4-BE49-F238E27FC236}">
                  <a16:creationId xmlns:a16="http://schemas.microsoft.com/office/drawing/2014/main" id="{60F7DF41-1C27-4264-8E48-67BE49BFBACB}"/>
                </a:ext>
              </a:extLst>
            </p:cNvPr>
            <p:cNvSpPr/>
            <p:nvPr/>
          </p:nvSpPr>
          <p:spPr>
            <a:xfrm>
              <a:off x="4797932" y="2334473"/>
              <a:ext cx="3228581" cy="1035601"/>
            </a:xfrm>
            <a:prstGeom prst="roundRect">
              <a:avLst/>
            </a:prstGeom>
            <a:solidFill>
              <a:srgbClr val="3E8853"/>
            </a:solidFill>
            <a:ln w="19050" cap="flat" cmpd="sng" algn="ctr">
              <a:solidFill>
                <a:srgbClr val="3E885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1300460" hangingPunct="1">
                <a:defRPr/>
              </a:pPr>
              <a:r>
                <a:rPr lang="en-US" sz="4978" dirty="0" err="1">
                  <a:solidFill>
                    <a:prstClr val="white"/>
                  </a:solidFill>
                  <a:latin typeface="Corbel" panose="020B0503020204020204"/>
                  <a:ea typeface="+mn-ea"/>
                  <a:cs typeface="+mn-cs"/>
                </a:rPr>
                <a:t>Regulação</a:t>
              </a:r>
              <a:endParaRPr lang="pt-BR" sz="4978" dirty="0">
                <a:solidFill>
                  <a:prstClr val="white"/>
                </a:solidFill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" name="Seta: para a Direita 15">
              <a:extLst>
                <a:ext uri="{FF2B5EF4-FFF2-40B4-BE49-F238E27FC236}">
                  <a16:creationId xmlns:a16="http://schemas.microsoft.com/office/drawing/2014/main" id="{AD76E692-C54F-4F6A-8447-2FE70CEF1D5A}"/>
                </a:ext>
              </a:extLst>
            </p:cNvPr>
            <p:cNvSpPr/>
            <p:nvPr/>
          </p:nvSpPr>
          <p:spPr>
            <a:xfrm>
              <a:off x="3560472" y="2592487"/>
              <a:ext cx="1073301" cy="4604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413"/>
            </a:p>
          </p:txBody>
        </p:sp>
        <p:sp>
          <p:nvSpPr>
            <p:cNvPr id="17" name="Seta: para a Direita 16">
              <a:extLst>
                <a:ext uri="{FF2B5EF4-FFF2-40B4-BE49-F238E27FC236}">
                  <a16:creationId xmlns:a16="http://schemas.microsoft.com/office/drawing/2014/main" id="{FA4F2088-21E2-4035-97D8-46228CF3EDC7}"/>
                </a:ext>
              </a:extLst>
            </p:cNvPr>
            <p:cNvSpPr/>
            <p:nvPr/>
          </p:nvSpPr>
          <p:spPr>
            <a:xfrm>
              <a:off x="8162719" y="2597498"/>
              <a:ext cx="1073301" cy="46046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3413"/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8533C193-F696-4580-8CD7-C4BB8865CE9B}"/>
                </a:ext>
              </a:extLst>
            </p:cNvPr>
            <p:cNvGrpSpPr/>
            <p:nvPr/>
          </p:nvGrpSpPr>
          <p:grpSpPr>
            <a:xfrm>
              <a:off x="563577" y="6852103"/>
              <a:ext cx="11632905" cy="2245803"/>
              <a:chOff x="2515120" y="4557635"/>
              <a:chExt cx="8179386" cy="1579080"/>
            </a:xfrm>
          </p:grpSpPr>
          <p:sp>
            <p:nvSpPr>
              <p:cNvPr id="19" name="Retângulo de cantos arredondados 16">
                <a:extLst>
                  <a:ext uri="{FF2B5EF4-FFF2-40B4-BE49-F238E27FC236}">
                    <a16:creationId xmlns:a16="http://schemas.microsoft.com/office/drawing/2014/main" id="{A15DDD06-4554-483C-B9EE-0A2421C02ABF}"/>
                  </a:ext>
                </a:extLst>
              </p:cNvPr>
              <p:cNvSpPr/>
              <p:nvPr/>
            </p:nvSpPr>
            <p:spPr>
              <a:xfrm>
                <a:off x="2515120" y="4557635"/>
                <a:ext cx="5343146" cy="1454575"/>
              </a:xfrm>
              <a:prstGeom prst="roundRect">
                <a:avLst/>
              </a:prstGeom>
              <a:solidFill>
                <a:srgbClr val="FFFF00"/>
              </a:solidFill>
              <a:ln w="19050" cap="flat" cmpd="sng" algn="ctr">
                <a:solidFill>
                  <a:srgbClr val="2683C6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defTabSz="1300460" hangingPunct="1">
                  <a:defRPr/>
                </a:pPr>
                <a:r>
                  <a:rPr lang="en-US" sz="2844" dirty="0">
                    <a:solidFill>
                      <a:prstClr val="black"/>
                    </a:solidFill>
                    <a:latin typeface="Corbel" panose="020B0503020204020204"/>
                    <a:ea typeface="+mn-ea"/>
                    <a:cs typeface="+mn-cs"/>
                  </a:rPr>
                  <a:t>É </a:t>
                </a:r>
                <a:r>
                  <a:rPr lang="en-US" sz="2844" dirty="0" err="1">
                    <a:solidFill>
                      <a:prstClr val="black"/>
                    </a:solidFill>
                    <a:latin typeface="Corbel" panose="020B0503020204020204"/>
                    <a:ea typeface="+mn-ea"/>
                    <a:cs typeface="+mn-cs"/>
                  </a:rPr>
                  <a:t>isto</a:t>
                </a:r>
                <a:r>
                  <a:rPr lang="en-US" sz="2844" dirty="0">
                    <a:solidFill>
                      <a:prstClr val="black"/>
                    </a:solidFill>
                    <a:latin typeface="Corbel" panose="020B0503020204020204"/>
                    <a:ea typeface="+mn-ea"/>
                    <a:cs typeface="+mn-cs"/>
                  </a:rPr>
                  <a:t> o que </a:t>
                </a:r>
                <a:r>
                  <a:rPr lang="en-US" sz="2844" dirty="0" err="1">
                    <a:solidFill>
                      <a:prstClr val="black"/>
                    </a:solidFill>
                    <a:latin typeface="Corbel" panose="020B0503020204020204"/>
                    <a:ea typeface="+mn-ea"/>
                    <a:cs typeface="+mn-cs"/>
                  </a:rPr>
                  <a:t>fazemos</a:t>
                </a:r>
                <a:r>
                  <a:rPr lang="en-US" sz="2844" dirty="0">
                    <a:solidFill>
                      <a:prstClr val="black"/>
                    </a:solidFill>
                    <a:latin typeface="Corbel" panose="020B0503020204020204"/>
                    <a:ea typeface="+mn-ea"/>
                    <a:cs typeface="+mn-cs"/>
                  </a:rPr>
                  <a:t>, o que </a:t>
                </a:r>
                <a:r>
                  <a:rPr lang="en-US" sz="2844" dirty="0" err="1">
                    <a:solidFill>
                      <a:prstClr val="black"/>
                    </a:solidFill>
                    <a:latin typeface="Corbel" panose="020B0503020204020204"/>
                    <a:ea typeface="+mn-ea"/>
                    <a:cs typeface="+mn-cs"/>
                  </a:rPr>
                  <a:t>estamos</a:t>
                </a:r>
                <a:r>
                  <a:rPr lang="en-US" sz="2844" dirty="0">
                    <a:solidFill>
                      <a:prstClr val="black"/>
                    </a:solidFill>
                    <a:latin typeface="Corbel" panose="020B0503020204020204"/>
                    <a:ea typeface="+mn-ea"/>
                    <a:cs typeface="+mn-cs"/>
                  </a:rPr>
                  <a:t> </a:t>
                </a:r>
                <a:r>
                  <a:rPr lang="en-US" sz="2844" dirty="0" err="1">
                    <a:solidFill>
                      <a:prstClr val="black"/>
                    </a:solidFill>
                    <a:latin typeface="Corbel" panose="020B0503020204020204"/>
                    <a:ea typeface="+mn-ea"/>
                    <a:cs typeface="+mn-cs"/>
                  </a:rPr>
                  <a:t>buscando</a:t>
                </a:r>
                <a:r>
                  <a:rPr lang="en-US" sz="2844" dirty="0">
                    <a:solidFill>
                      <a:prstClr val="black"/>
                    </a:solidFill>
                    <a:latin typeface="Corbel" panose="020B0503020204020204"/>
                    <a:ea typeface="+mn-ea"/>
                    <a:cs typeface="+mn-cs"/>
                  </a:rPr>
                  <a:t> e no que </a:t>
                </a:r>
                <a:r>
                  <a:rPr lang="en-US" sz="2844" dirty="0" err="1">
                    <a:solidFill>
                      <a:prstClr val="black"/>
                    </a:solidFill>
                    <a:latin typeface="Corbel" panose="020B0503020204020204"/>
                    <a:ea typeface="+mn-ea"/>
                    <a:cs typeface="+mn-cs"/>
                  </a:rPr>
                  <a:t>acreditamos</a:t>
                </a:r>
                <a:r>
                  <a:rPr lang="en-US" sz="2844" dirty="0">
                    <a:solidFill>
                      <a:prstClr val="black"/>
                    </a:solidFill>
                    <a:latin typeface="Corbel" panose="020B0503020204020204"/>
                    <a:ea typeface="+mn-ea"/>
                    <a:cs typeface="+mn-cs"/>
                  </a:rPr>
                  <a:t>!</a:t>
                </a:r>
              </a:p>
              <a:p>
                <a:pPr defTabSz="1300460" hangingPunct="1">
                  <a:defRPr/>
                </a:pPr>
                <a:r>
                  <a:rPr lang="en-US" sz="2844" dirty="0">
                    <a:solidFill>
                      <a:prstClr val="black"/>
                    </a:solidFill>
                    <a:latin typeface="Corbel" panose="020B0503020204020204"/>
                  </a:rPr>
                  <a:t>-  REGULAÇÃO -</a:t>
                </a:r>
                <a:endParaRPr lang="pt-BR" sz="2844" b="0" dirty="0">
                  <a:solidFill>
                    <a:prstClr val="white"/>
                  </a:solidFill>
                  <a:latin typeface="Corbel" panose="020B0503020204020204"/>
                  <a:ea typeface="+mn-ea"/>
                  <a:cs typeface="+mn-cs"/>
                </a:endParaRPr>
              </a:p>
            </p:txBody>
          </p:sp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id="{36299A3E-01A5-4129-9B10-8C1A8E3606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6207" y="4557635"/>
                <a:ext cx="2668299" cy="1579080"/>
              </a:xfrm>
              <a:prstGeom prst="rect">
                <a:avLst/>
              </a:prstGeom>
            </p:spPr>
          </p:pic>
        </p:grpSp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034C7A-7156-4AF5-A6F2-34A7CE4DAAAF}"/>
              </a:ext>
            </a:extLst>
          </p:cNvPr>
          <p:cNvSpPr txBox="1"/>
          <p:nvPr/>
        </p:nvSpPr>
        <p:spPr>
          <a:xfrm>
            <a:off x="1" y="499064"/>
            <a:ext cx="10621828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4500" dirty="0">
                <a:latin typeface="Arial Black" panose="020B0A04020102020204" pitchFamily="34" charset="0"/>
              </a:rPr>
              <a:t>Considerações finais</a:t>
            </a:r>
          </a:p>
        </p:txBody>
      </p:sp>
    </p:spTree>
    <p:extLst>
      <p:ext uri="{BB962C8B-B14F-4D97-AF65-F5344CB8AC3E}">
        <p14:creationId xmlns:p14="http://schemas.microsoft.com/office/powerpoint/2010/main" val="71850414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6034C7A-7156-4AF5-A6F2-34A7CE4DAAAF}"/>
              </a:ext>
            </a:extLst>
          </p:cNvPr>
          <p:cNvSpPr txBox="1"/>
          <p:nvPr/>
        </p:nvSpPr>
        <p:spPr>
          <a:xfrm>
            <a:off x="1" y="499064"/>
            <a:ext cx="10621828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4500" dirty="0">
                <a:latin typeface="Arial Black" panose="020B0A04020102020204" pitchFamily="34" charset="0"/>
              </a:rPr>
              <a:t>Considerações finais</a:t>
            </a:r>
          </a:p>
        </p:txBody>
      </p:sp>
      <p:pic>
        <p:nvPicPr>
          <p:cNvPr id="22" name="Picture 2" descr="Resultado de imagem para fiscalizaÃ§Ã£o ambiental">
            <a:extLst>
              <a:ext uri="{FF2B5EF4-FFF2-40B4-BE49-F238E27FC236}">
                <a16:creationId xmlns:a16="http://schemas.microsoft.com/office/drawing/2014/main" id="{57665827-6830-45D0-989C-97EC3CF09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452"/>
            <a:ext cx="13004800" cy="705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96381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5EFD66A-30F1-4796-B1E7-D68471A30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06" y="2202924"/>
            <a:ext cx="12210093" cy="6331475"/>
          </a:xfrm>
          <a:prstGeom prst="rect">
            <a:avLst/>
          </a:prstGeom>
        </p:spPr>
      </p:pic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pic>
        <p:nvPicPr>
          <p:cNvPr id="1026" name="Picture 2" descr="Logo Menu">
            <a:extLst>
              <a:ext uri="{FF2B5EF4-FFF2-40B4-BE49-F238E27FC236}">
                <a16:creationId xmlns:a16="http://schemas.microsoft.com/office/drawing/2014/main" id="{96CA2FC4-7347-4E5B-870F-E1824EB3A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671" y="533400"/>
            <a:ext cx="6534150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282E517-6982-45AD-A986-EAFC5FFCD82B}"/>
              </a:ext>
            </a:extLst>
          </p:cNvPr>
          <p:cNvSpPr/>
          <p:nvPr/>
        </p:nvSpPr>
        <p:spPr>
          <a:xfrm>
            <a:off x="850377" y="2202924"/>
            <a:ext cx="11285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a 16 de Agosto de 2019</a:t>
            </a:r>
          </a:p>
          <a:p>
            <a:pPr fontAlgn="base"/>
            <a:r>
              <a:rPr lang="pt-BR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Centro Cultural e de Exposições Ruth Cardoso, em </a:t>
            </a:r>
            <a:r>
              <a:rPr lang="pt-BR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Maceió-AL</a:t>
            </a:r>
            <a:endParaRPr lang="pt-BR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01746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grpSp>
        <p:nvGrpSpPr>
          <p:cNvPr id="8" name="Grupo 5">
            <a:extLst>
              <a:ext uri="{FF2B5EF4-FFF2-40B4-BE49-F238E27FC236}">
                <a16:creationId xmlns:a16="http://schemas.microsoft.com/office/drawing/2014/main" id="{C251C8AA-9299-4DA4-8889-EA0D93FCB457}"/>
              </a:ext>
            </a:extLst>
          </p:cNvPr>
          <p:cNvGrpSpPr/>
          <p:nvPr/>
        </p:nvGrpSpPr>
        <p:grpSpPr>
          <a:xfrm>
            <a:off x="1194877" y="2467628"/>
            <a:ext cx="10091073" cy="5231727"/>
            <a:chOff x="0" y="-409462"/>
            <a:chExt cx="11143488" cy="4792147"/>
          </a:xfrm>
        </p:grpSpPr>
        <p:sp>
          <p:nvSpPr>
            <p:cNvPr id="9" name="Retângulo de cantos arredondados 7">
              <a:extLst>
                <a:ext uri="{FF2B5EF4-FFF2-40B4-BE49-F238E27FC236}">
                  <a16:creationId xmlns:a16="http://schemas.microsoft.com/office/drawing/2014/main" id="{2199D92A-4A58-4754-B93F-A63177A4D644}"/>
                </a:ext>
              </a:extLst>
            </p:cNvPr>
            <p:cNvSpPr/>
            <p:nvPr/>
          </p:nvSpPr>
          <p:spPr>
            <a:xfrm>
              <a:off x="0" y="-409462"/>
              <a:ext cx="11143488" cy="4792147"/>
            </a:xfrm>
            <a:prstGeom prst="roundRect">
              <a:avLst>
                <a:gd name="adj" fmla="val 10000"/>
              </a:avLst>
            </a:prstGeom>
            <a:solidFill>
              <a:srgbClr val="1CADE4">
                <a:hueOff val="0"/>
                <a:satOff val="0"/>
                <a:lumOff val="0"/>
                <a:alphaOff val="0"/>
              </a:srgbClr>
            </a:solidFill>
            <a:ln w="1905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3277A800-C7EB-4D9B-A34E-8DA2069E28D2}"/>
                </a:ext>
              </a:extLst>
            </p:cNvPr>
            <p:cNvSpPr/>
            <p:nvPr/>
          </p:nvSpPr>
          <p:spPr>
            <a:xfrm>
              <a:off x="859597" y="-409462"/>
              <a:ext cx="10283891" cy="479214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05740" tIns="205740" rIns="205740" bIns="205740" numCol="1" spcCol="1270" anchor="t" anchorCtr="0">
              <a:noAutofit/>
            </a:bodyPr>
            <a:lstStyle/>
            <a:p>
              <a:pPr marL="0" marR="0" lvl="0" indent="0" algn="ctr" defTabSz="2400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6000" dirty="0">
                  <a:solidFill>
                    <a:sysClr val="window" lastClr="FFFFFF"/>
                  </a:solidFill>
                  <a:latin typeface="Arial Black" panose="020B0A04020102020204" pitchFamily="34" charset="0"/>
                </a:rPr>
                <a:t>Muito obrigado!</a:t>
              </a:r>
            </a:p>
            <a:p>
              <a:pPr marL="0" marR="0" lvl="0" indent="0" algn="ctr" defTabSz="24003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  <a:p>
              <a:pPr marL="285750" marR="0" lvl="1" indent="-285750" algn="l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José Walter </a:t>
              </a:r>
              <a:r>
                <a:rPr kumimoji="0" lang="pt-BR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Vazquez</a:t>
              </a: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Filho</a:t>
              </a:r>
            </a:p>
            <a:p>
              <a:pPr marL="285750" marR="0" lvl="1" indent="-285750" algn="l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Diretor da </a:t>
              </a:r>
              <a:r>
                <a:rPr kumimoji="0" lang="pt-BR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Adasa</a:t>
              </a: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e Vice-Presidente Centro-Oeste da ABAR</a:t>
              </a:r>
            </a:p>
            <a:p>
              <a:pPr marL="285750" marR="0" lvl="1" indent="-285750" algn="l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pt-BR" sz="2800" b="0" u="sng" kern="1200" dirty="0">
                  <a:solidFill>
                    <a:sysClr val="window" lastClr="FFFFFF"/>
                  </a:solidFill>
                  <a:latin typeface="Arial Black" panose="020B0A04020102020204" pitchFamily="34" charset="0"/>
                  <a:ea typeface="+mn-ea"/>
                  <a:cs typeface="+mn-cs"/>
                  <a:hlinkClick r:id="rId3"/>
                </a:rPr>
                <a:t>diretores</a:t>
              </a:r>
              <a:r>
                <a:rPr kumimoji="0" lang="pt-BR" sz="28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  <a:hlinkClick r:id="rId3"/>
                </a:rPr>
                <a:t>@adasa.df.gov.br</a:t>
              </a:r>
              <a:endParaRPr kumimoji="0" lang="pt-BR" sz="2800" b="0" i="0" u="sng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  <a:p>
              <a:pPr marL="285750" marR="0" lvl="1" indent="-285750" algn="l" defTabSz="1422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pt-BR" sz="2800" b="0" u="sng" kern="1200" dirty="0">
                  <a:solidFill>
                    <a:sysClr val="window" lastClr="FFFFFF"/>
                  </a:solidFill>
                  <a:latin typeface="Arial Black" panose="020B0A04020102020204" pitchFamily="34" charset="0"/>
                  <a:ea typeface="+mn-ea"/>
                  <a:cs typeface="+mn-cs"/>
                </a:rPr>
                <a:t>(61) 3961-4949</a:t>
              </a: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606457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7586C4-0284-4C78-8404-5F076AFD95D5}"/>
              </a:ext>
            </a:extLst>
          </p:cNvPr>
          <p:cNvSpPr/>
          <p:nvPr/>
        </p:nvSpPr>
        <p:spPr>
          <a:xfrm>
            <a:off x="-138134" y="2169039"/>
            <a:ext cx="13030200" cy="184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O Papel da Regulação para a 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Universalização do Saneamento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2F5DBD76-011A-4F21-9D9D-232EABF59545}"/>
              </a:ext>
            </a:extLst>
          </p:cNvPr>
          <p:cNvSpPr txBox="1">
            <a:spLocks/>
          </p:cNvSpPr>
          <p:nvPr/>
        </p:nvSpPr>
        <p:spPr>
          <a:xfrm>
            <a:off x="-275572" y="5025968"/>
            <a:ext cx="13004799" cy="576064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000" dirty="0">
                <a:latin typeface="Arial Black" panose="020B0A04020102020204" pitchFamily="34" charset="0"/>
              </a:rPr>
              <a:t>José Walter </a:t>
            </a:r>
            <a:r>
              <a:rPr lang="pt-BR" sz="3000" dirty="0" err="1">
                <a:latin typeface="Arial Black" panose="020B0A04020102020204" pitchFamily="34" charset="0"/>
              </a:rPr>
              <a:t>Vazquez</a:t>
            </a:r>
            <a:r>
              <a:rPr lang="pt-BR" sz="3000" dirty="0">
                <a:latin typeface="Arial Black" panose="020B0A04020102020204" pitchFamily="34" charset="0"/>
              </a:rPr>
              <a:t> Filho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Diretor da </a:t>
            </a:r>
            <a:r>
              <a:rPr lang="pt-BR" sz="2000" dirty="0" err="1">
                <a:latin typeface="Arial Black" panose="020B0A04020102020204" pitchFamily="34" charset="0"/>
              </a:rPr>
              <a:t>Adasa</a:t>
            </a: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Vice-Presidente Centro-Oeste da ABAR</a:t>
            </a:r>
            <a:endParaRPr lang="pt-BR" sz="2000" b="1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49º Congresso Nacional de Saneamento da </a:t>
            </a:r>
            <a:r>
              <a:rPr lang="pt-BR" sz="2000" b="1" i="1" dirty="0" err="1">
                <a:latin typeface="Arial Black" panose="020B0A04020102020204" pitchFamily="34" charset="0"/>
              </a:rPr>
              <a:t>Assemae</a:t>
            </a:r>
            <a:r>
              <a:rPr lang="pt-BR" sz="2000" b="1" i="1" dirty="0">
                <a:latin typeface="Arial Black" panose="020B0A04020102020204" pitchFamily="34" charset="0"/>
              </a:rPr>
              <a:t> – Cuiabá (MT)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“Novos Desafios para a Gestão do Saneamento”</a:t>
            </a:r>
            <a:endParaRPr lang="pt-BR" sz="2000" b="1" i="1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2" descr="Resultado de imagem para sumÃ¡rio">
            <a:extLst>
              <a:ext uri="{FF2B5EF4-FFF2-40B4-BE49-F238E27FC236}">
                <a16:creationId xmlns:a16="http://schemas.microsoft.com/office/drawing/2014/main" id="{B72B8313-7AE4-43BD-9892-BACE2DA3F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5648"/>
            <a:ext cx="13004800" cy="732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9B5C7E4-EF51-46F2-90D6-D687D64D566D}"/>
              </a:ext>
            </a:extLst>
          </p:cNvPr>
          <p:cNvSpPr txBox="1"/>
          <p:nvPr/>
        </p:nvSpPr>
        <p:spPr>
          <a:xfrm>
            <a:off x="362309" y="1833945"/>
            <a:ext cx="909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Histórico</a:t>
            </a:r>
            <a:endParaRPr lang="pt-BR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93ED2BF-6E0F-4D50-B664-666153321144}"/>
              </a:ext>
            </a:extLst>
          </p:cNvPr>
          <p:cNvSpPr txBox="1"/>
          <p:nvPr/>
        </p:nvSpPr>
        <p:spPr>
          <a:xfrm>
            <a:off x="362309" y="3170807"/>
            <a:ext cx="909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ABAR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D904D91-A800-41C0-A21F-0D2231F4FF1B}"/>
              </a:ext>
            </a:extLst>
          </p:cNvPr>
          <p:cNvSpPr txBox="1"/>
          <p:nvPr/>
        </p:nvSpPr>
        <p:spPr>
          <a:xfrm>
            <a:off x="362309" y="4552477"/>
            <a:ext cx="909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Ações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AB37748-525F-4E45-9121-564B9B2DD7C8}"/>
              </a:ext>
            </a:extLst>
          </p:cNvPr>
          <p:cNvSpPr txBox="1"/>
          <p:nvPr/>
        </p:nvSpPr>
        <p:spPr>
          <a:xfrm>
            <a:off x="362309" y="5943840"/>
            <a:ext cx="909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MP 868/2018</a:t>
            </a:r>
            <a:endParaRPr lang="pt-BR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3CDDEE1-FD25-4C95-AF0E-7B17D37C7B4E}"/>
              </a:ext>
            </a:extLst>
          </p:cNvPr>
          <p:cNvSpPr txBox="1"/>
          <p:nvPr/>
        </p:nvSpPr>
        <p:spPr>
          <a:xfrm>
            <a:off x="362309" y="7270864"/>
            <a:ext cx="909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dirty="0">
                <a:solidFill>
                  <a:schemeClr val="bg1"/>
                </a:solidFill>
                <a:latin typeface="Arial Black" panose="020B0A04020102020204" pitchFamily="34" charset="0"/>
              </a:rPr>
              <a:t>Desafios e perspectivas</a:t>
            </a:r>
            <a:endParaRPr lang="pt-BR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2864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7586C4-0284-4C78-8404-5F076AFD95D5}"/>
              </a:ext>
            </a:extLst>
          </p:cNvPr>
          <p:cNvSpPr/>
          <p:nvPr/>
        </p:nvSpPr>
        <p:spPr>
          <a:xfrm>
            <a:off x="444842" y="3011781"/>
            <a:ext cx="12153557" cy="5214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O surgimento das agências reguladoras no Brasil ocorreu nos anos 90</a:t>
            </a:r>
          </a:p>
          <a:p>
            <a:pPr>
              <a:lnSpc>
                <a:spcPct val="150000"/>
              </a:lnSpc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durante o processo de reforma do Estado;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As primeiras agências reguladoras nacionais surgiram para atuar junto </a:t>
            </a:r>
          </a:p>
          <a:p>
            <a:pPr>
              <a:lnSpc>
                <a:spcPct val="150000"/>
              </a:lnSpc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aos setores de energia, petróleo e telefonia. Em seguida, foram surgindo agências reguladoras estaduais e municipais para a regulação de outros segmentos, </a:t>
            </a:r>
          </a:p>
          <a:p>
            <a:pPr>
              <a:lnSpc>
                <a:spcPct val="150000"/>
              </a:lnSpc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como saneamento básico e gás canalizado;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A regulação no setor de saneamento básico ocorreu, em nível nacional, </a:t>
            </a:r>
          </a:p>
          <a:p>
            <a:pPr>
              <a:lnSpc>
                <a:spcPct val="150000"/>
              </a:lnSpc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com a edição da Lei nº 11.445/2007, regulamentada pelo </a:t>
            </a:r>
          </a:p>
          <a:p>
            <a:pPr>
              <a:lnSpc>
                <a:spcPct val="150000"/>
              </a:lnSpc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Decreto nº 7.217, de 21 de junho de 2010.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B05C91-FCCA-465A-B68B-15FF8B541497}"/>
              </a:ext>
            </a:extLst>
          </p:cNvPr>
          <p:cNvSpPr txBox="1"/>
          <p:nvPr/>
        </p:nvSpPr>
        <p:spPr>
          <a:xfrm>
            <a:off x="656327" y="1100223"/>
            <a:ext cx="6659593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4500" dirty="0"/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51115815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5DF678-0DFD-480A-A1B9-7D8D2C032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08" y="254000"/>
            <a:ext cx="12603892" cy="83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9470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E3C3920-CB94-4F4C-88A0-5B67BE2DD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13" y="1732148"/>
            <a:ext cx="12701204" cy="711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933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7586C4-0284-4C78-8404-5F076AFD95D5}"/>
              </a:ext>
            </a:extLst>
          </p:cNvPr>
          <p:cNvSpPr/>
          <p:nvPr/>
        </p:nvSpPr>
        <p:spPr>
          <a:xfrm>
            <a:off x="332109" y="3542130"/>
            <a:ext cx="774718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4000" b="0" dirty="0">
                <a:latin typeface="Arial" panose="020B0604020202020204" pitchFamily="34" charset="0"/>
                <a:cs typeface="Arial" panose="020B0604020202020204" pitchFamily="34" charset="0"/>
              </a:rPr>
              <a:t>Qualidade dos serviços;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4000" b="0" dirty="0">
                <a:latin typeface="Arial" panose="020B0604020202020204" pitchFamily="34" charset="0"/>
                <a:cs typeface="Arial" panose="020B0604020202020204" pitchFamily="34" charset="0"/>
              </a:rPr>
              <a:t>Continuidade da prestação;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4000" b="0" dirty="0">
                <a:latin typeface="Arial" panose="020B0604020202020204" pitchFamily="34" charset="0"/>
                <a:cs typeface="Arial" panose="020B0604020202020204" pitchFamily="34" charset="0"/>
              </a:rPr>
              <a:t>Universalização;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4000" b="0" dirty="0">
                <a:latin typeface="Arial" panose="020B0604020202020204" pitchFamily="34" charset="0"/>
                <a:cs typeface="Arial" panose="020B0604020202020204" pitchFamily="34" charset="0"/>
              </a:rPr>
              <a:t>Modicidade tarifária.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B05C91-FCCA-465A-B68B-15FF8B541497}"/>
              </a:ext>
            </a:extLst>
          </p:cNvPr>
          <p:cNvSpPr txBox="1"/>
          <p:nvPr/>
        </p:nvSpPr>
        <p:spPr>
          <a:xfrm>
            <a:off x="693905" y="678182"/>
            <a:ext cx="9239235" cy="17953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5500" dirty="0"/>
              <a:t>Princípios básicos da Regulação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9572F86-018C-4FAB-B4CA-7CD1B0E0F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921" y="3888346"/>
            <a:ext cx="4411945" cy="3308959"/>
          </a:xfrm>
          <a:prstGeom prst="rect">
            <a:avLst/>
          </a:prstGeom>
          <a:ln w="25400">
            <a:solidFill>
              <a:srgbClr val="EC8514"/>
            </a:solidFill>
          </a:ln>
        </p:spPr>
      </p:pic>
    </p:spTree>
    <p:extLst>
      <p:ext uri="{BB962C8B-B14F-4D97-AF65-F5344CB8AC3E}">
        <p14:creationId xmlns:p14="http://schemas.microsoft.com/office/powerpoint/2010/main" val="172448238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7586C4-0284-4C78-8404-5F076AFD95D5}"/>
              </a:ext>
            </a:extLst>
          </p:cNvPr>
          <p:cNvSpPr/>
          <p:nvPr/>
        </p:nvSpPr>
        <p:spPr>
          <a:xfrm>
            <a:off x="-138134" y="2169039"/>
            <a:ext cx="13030200" cy="184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O Papel da Regulação para a 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Universalização do Saneamento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2F5DBD76-011A-4F21-9D9D-232EABF59545}"/>
              </a:ext>
            </a:extLst>
          </p:cNvPr>
          <p:cNvSpPr txBox="1">
            <a:spLocks/>
          </p:cNvSpPr>
          <p:nvPr/>
        </p:nvSpPr>
        <p:spPr>
          <a:xfrm>
            <a:off x="-275572" y="5025968"/>
            <a:ext cx="13004799" cy="576064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000" dirty="0">
                <a:latin typeface="Arial Black" panose="020B0A04020102020204" pitchFamily="34" charset="0"/>
              </a:rPr>
              <a:t>José Walter </a:t>
            </a:r>
            <a:r>
              <a:rPr lang="pt-BR" sz="3000" dirty="0" err="1">
                <a:latin typeface="Arial Black" panose="020B0A04020102020204" pitchFamily="34" charset="0"/>
              </a:rPr>
              <a:t>Vazquez</a:t>
            </a:r>
            <a:r>
              <a:rPr lang="pt-BR" sz="3000" dirty="0">
                <a:latin typeface="Arial Black" panose="020B0A04020102020204" pitchFamily="34" charset="0"/>
              </a:rPr>
              <a:t> Filho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Diretor da </a:t>
            </a:r>
            <a:r>
              <a:rPr lang="pt-BR" sz="2000" dirty="0" err="1">
                <a:latin typeface="Arial Black" panose="020B0A04020102020204" pitchFamily="34" charset="0"/>
              </a:rPr>
              <a:t>Adasa</a:t>
            </a: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Vice-Presidente Centro-Oeste da ABAR</a:t>
            </a:r>
            <a:endParaRPr lang="pt-BR" sz="2000" b="1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49º Congresso Nacional de Saneamento da </a:t>
            </a:r>
            <a:r>
              <a:rPr lang="pt-BR" sz="2000" b="1" i="1" dirty="0" err="1">
                <a:latin typeface="Arial Black" panose="020B0A04020102020204" pitchFamily="34" charset="0"/>
              </a:rPr>
              <a:t>Assemae</a:t>
            </a:r>
            <a:r>
              <a:rPr lang="pt-BR" sz="2000" b="1" i="1" dirty="0">
                <a:latin typeface="Arial Black" panose="020B0A04020102020204" pitchFamily="34" charset="0"/>
              </a:rPr>
              <a:t> – Cuiabá (MT)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“Novos Desafios para a Gestão do Saneamento”</a:t>
            </a:r>
            <a:endParaRPr lang="pt-BR" sz="2000" b="1" i="1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964692-8373-4F63-82C1-7ADB253E8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3004800" cy="88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663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7586C4-0284-4C78-8404-5F076AFD95D5}"/>
              </a:ext>
            </a:extLst>
          </p:cNvPr>
          <p:cNvSpPr/>
          <p:nvPr/>
        </p:nvSpPr>
        <p:spPr>
          <a:xfrm>
            <a:off x="-138134" y="2169039"/>
            <a:ext cx="13030200" cy="184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O Papel da Regulação para a 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 Black" panose="020B0A04020102020204" pitchFamily="34" charset="0"/>
              </a:rPr>
              <a:t>Universalização do Saneamento</a:t>
            </a:r>
          </a:p>
        </p:txBody>
      </p:sp>
      <p:sp>
        <p:nvSpPr>
          <p:cNvPr id="10" name="Espaço Reservado para Texto 6">
            <a:extLst>
              <a:ext uri="{FF2B5EF4-FFF2-40B4-BE49-F238E27FC236}">
                <a16:creationId xmlns:a16="http://schemas.microsoft.com/office/drawing/2014/main" id="{2F5DBD76-011A-4F21-9D9D-232EABF59545}"/>
              </a:ext>
            </a:extLst>
          </p:cNvPr>
          <p:cNvSpPr txBox="1">
            <a:spLocks/>
          </p:cNvSpPr>
          <p:nvPr/>
        </p:nvSpPr>
        <p:spPr>
          <a:xfrm>
            <a:off x="-275572" y="5025968"/>
            <a:ext cx="13004799" cy="576064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000" dirty="0">
                <a:latin typeface="Arial Black" panose="020B0A04020102020204" pitchFamily="34" charset="0"/>
              </a:rPr>
              <a:t>José Walter </a:t>
            </a:r>
            <a:r>
              <a:rPr lang="pt-BR" sz="3000" dirty="0" err="1">
                <a:latin typeface="Arial Black" panose="020B0A04020102020204" pitchFamily="34" charset="0"/>
              </a:rPr>
              <a:t>Vazquez</a:t>
            </a:r>
            <a:r>
              <a:rPr lang="pt-BR" sz="3000" dirty="0">
                <a:latin typeface="Arial Black" panose="020B0A04020102020204" pitchFamily="34" charset="0"/>
              </a:rPr>
              <a:t> Filho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Diretor da </a:t>
            </a:r>
            <a:r>
              <a:rPr lang="pt-BR" sz="2000" dirty="0" err="1">
                <a:latin typeface="Arial Black" panose="020B0A04020102020204" pitchFamily="34" charset="0"/>
              </a:rPr>
              <a:t>Adasa</a:t>
            </a: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latin typeface="Arial Black" panose="020B0A04020102020204" pitchFamily="34" charset="0"/>
              </a:rPr>
              <a:t>Vice-Presidente Centro-Oeste da ABAR</a:t>
            </a:r>
            <a:endParaRPr lang="pt-BR" sz="2000" b="1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endParaRPr lang="pt-BR" sz="2000" dirty="0">
              <a:latin typeface="Arial Black" panose="020B0A04020102020204" pitchFamily="34" charset="0"/>
            </a:endParaRP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49º Congresso Nacional de Saneamento da </a:t>
            </a:r>
            <a:r>
              <a:rPr lang="pt-BR" sz="2000" b="1" i="1" dirty="0" err="1">
                <a:latin typeface="Arial Black" panose="020B0A04020102020204" pitchFamily="34" charset="0"/>
              </a:rPr>
              <a:t>Assemae</a:t>
            </a:r>
            <a:r>
              <a:rPr lang="pt-BR" sz="2000" b="1" i="1" dirty="0">
                <a:latin typeface="Arial Black" panose="020B0A04020102020204" pitchFamily="34" charset="0"/>
              </a:rPr>
              <a:t> – Cuiabá (MT)</a:t>
            </a:r>
          </a:p>
          <a:p>
            <a:pPr marL="0" indent="0" algn="ctr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b="1" i="1" dirty="0">
                <a:latin typeface="Arial Black" panose="020B0A04020102020204" pitchFamily="34" charset="0"/>
              </a:rPr>
              <a:t>“Novos Desafios para a Gestão do Saneamento”</a:t>
            </a:r>
            <a:endParaRPr lang="pt-BR" sz="2000" b="1" i="1" dirty="0">
              <a:solidFill>
                <a:srgbClr val="003366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67B935-6EF0-4C46-9552-B5DE99672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894110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26692E1-9D97-4EAA-9A43-80BD4876A824}"/>
              </a:ext>
            </a:extLst>
          </p:cNvPr>
          <p:cNvSpPr txBox="1"/>
          <p:nvPr/>
        </p:nvSpPr>
        <p:spPr>
          <a:xfrm>
            <a:off x="8246852" y="821008"/>
            <a:ext cx="4351547" cy="410368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61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>
                <a:latin typeface="Arial Black" panose="020B0A04020102020204" pitchFamily="34" charset="0"/>
              </a:rPr>
              <a:t>AGÊNCIA REGULADORAS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ASSOCIADAS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8000" u="sng" dirty="0">
                <a:latin typeface="Arial Black" panose="020B0A04020102020204" pitchFamily="34" charset="0"/>
              </a:rPr>
              <a:t>52</a:t>
            </a:r>
            <a:r>
              <a:rPr lang="pt-BR" sz="2500" dirty="0">
                <a:latin typeface="Arial Black" panose="020B0A04020102020204" pitchFamily="34" charset="0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AGÊNCIAS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>
                <a:latin typeface="Arial Black" panose="020B0A04020102020204" pitchFamily="34" charset="0"/>
              </a:rPr>
              <a:t>REGULADORAS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SANEAMENTO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F501FB1-CA42-4633-B7B1-F2DD3FE311C1}"/>
              </a:ext>
            </a:extLst>
          </p:cNvPr>
          <p:cNvSpPr txBox="1"/>
          <p:nvPr/>
        </p:nvSpPr>
        <p:spPr>
          <a:xfrm>
            <a:off x="8246853" y="5334024"/>
            <a:ext cx="4351547" cy="31803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07 Agências Federais</a:t>
            </a:r>
          </a:p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000" dirty="0">
                <a:latin typeface="Arial Black" panose="020B0A04020102020204" pitchFamily="34" charset="0"/>
              </a:rPr>
              <a:t>28 Agências Estaduais</a:t>
            </a:r>
          </a:p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0</a:t>
            </a:r>
            <a:r>
              <a:rPr lang="pt-BR" sz="2000" dirty="0">
                <a:latin typeface="Arial Black" panose="020B0A04020102020204" pitchFamily="34" charset="0"/>
              </a:rPr>
              <a:t>5 Agências Intermunicipais</a:t>
            </a:r>
          </a:p>
          <a:p>
            <a:pPr marL="0" marR="0" indent="0" algn="l" defTabSz="584200" rtl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Helvetica Neue"/>
              </a:rPr>
              <a:t>21 Agências Municipais</a:t>
            </a:r>
          </a:p>
        </p:txBody>
      </p:sp>
    </p:spTree>
    <p:extLst>
      <p:ext uri="{BB962C8B-B14F-4D97-AF65-F5344CB8AC3E}">
        <p14:creationId xmlns:p14="http://schemas.microsoft.com/office/powerpoint/2010/main" val="30357533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tângulo"/>
          <p:cNvSpPr/>
          <p:nvPr/>
        </p:nvSpPr>
        <p:spPr>
          <a:xfrm>
            <a:off x="-25400" y="9202340"/>
            <a:ext cx="13055600" cy="589360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0" name="Retângulo"/>
          <p:cNvSpPr/>
          <p:nvPr/>
        </p:nvSpPr>
        <p:spPr>
          <a:xfrm>
            <a:off x="-25400" y="8860532"/>
            <a:ext cx="13055600" cy="359668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1" name="Logo ABAR 20 anos.png" descr="Logo ABAR 20 ano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21829" y="254000"/>
            <a:ext cx="1976571" cy="115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www.abar.org.br"/>
          <p:cNvSpPr txBox="1"/>
          <p:nvPr/>
        </p:nvSpPr>
        <p:spPr>
          <a:xfrm>
            <a:off x="10547502" y="8878028"/>
            <a:ext cx="2823312" cy="3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www.abar.org.br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7586C4-0284-4C78-8404-5F076AFD95D5}"/>
              </a:ext>
            </a:extLst>
          </p:cNvPr>
          <p:cNvSpPr/>
          <p:nvPr/>
        </p:nvSpPr>
        <p:spPr>
          <a:xfrm>
            <a:off x="-25400" y="3011781"/>
            <a:ext cx="13004800" cy="5214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Agência Municipal de Regulação de Ariquemes – AMR (RO);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Agência Municipal de Regulação dos Serviços Públicos </a:t>
            </a:r>
          </a:p>
          <a:p>
            <a:pPr>
              <a:lnSpc>
                <a:spcPct val="150000"/>
              </a:lnSpc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Delegados de São Borja – AGESB (RS);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Agência Municipal de Regulação dos Serviços Públicos </a:t>
            </a:r>
          </a:p>
          <a:p>
            <a:pPr>
              <a:lnSpc>
                <a:spcPct val="150000"/>
              </a:lnSpc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de Campo Grande – AGEREG (MS);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Agência Reguladora de Serviços Públicos Delegados do </a:t>
            </a:r>
          </a:p>
          <a:p>
            <a:pPr>
              <a:lnSpc>
                <a:spcPct val="150000"/>
              </a:lnSpc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Município de Barra das Garças – AGER BARRA (MT);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Agência Municipal de Regulação de Serviços Públicos </a:t>
            </a:r>
          </a:p>
          <a:p>
            <a:pPr>
              <a:lnSpc>
                <a:spcPct val="150000"/>
              </a:lnSpc>
            </a:pPr>
            <a:r>
              <a:rPr lang="pt-BR" sz="2500" b="0" dirty="0">
                <a:latin typeface="Arial" panose="020B0604020202020204" pitchFamily="34" charset="0"/>
                <a:cs typeface="Arial" panose="020B0604020202020204" pitchFamily="34" charset="0"/>
              </a:rPr>
              <a:t>de Teresina – ARSETE (PI).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3B05C91-FCCA-465A-B68B-15FF8B541497}"/>
              </a:ext>
            </a:extLst>
          </p:cNvPr>
          <p:cNvSpPr txBox="1"/>
          <p:nvPr/>
        </p:nvSpPr>
        <p:spPr>
          <a:xfrm>
            <a:off x="656327" y="753974"/>
            <a:ext cx="6659593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pt-BR" sz="4500" dirty="0">
                <a:latin typeface="Arial Black" panose="020B0A04020102020204" pitchFamily="34" charset="0"/>
              </a:rPr>
              <a:t>Agências Filiadas </a:t>
            </a:r>
          </a:p>
          <a:p>
            <a:r>
              <a:rPr lang="pt-BR" sz="4500" dirty="0">
                <a:latin typeface="Arial Black" panose="020B0A04020102020204" pitchFamily="34" charset="0"/>
              </a:rPr>
              <a:t>em 2019: 05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ED45B44-A2DF-4B06-85FD-A1192C563F89}"/>
              </a:ext>
            </a:extLst>
          </p:cNvPr>
          <p:cNvSpPr txBox="1"/>
          <p:nvPr/>
        </p:nvSpPr>
        <p:spPr>
          <a:xfrm>
            <a:off x="8379912" y="214097"/>
            <a:ext cx="4599488" cy="2164695"/>
          </a:xfrm>
          <a:prstGeom prst="rect">
            <a:avLst/>
          </a:prstGeom>
          <a:solidFill>
            <a:schemeClr val="bg1">
              <a:lumMod val="65000"/>
            </a:schemeClr>
          </a:solidFill>
          <a:ln w="22225" cap="flat">
            <a:solidFill>
              <a:srgbClr val="E2A11E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Para filiar-se:</a:t>
            </a:r>
          </a:p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pt-BR" sz="2200" b="0" dirty="0">
                <a:latin typeface="Arial" panose="020B0604020202020204" pitchFamily="34" charset="0"/>
                <a:cs typeface="Arial" panose="020B0604020202020204" pitchFamily="34" charset="0"/>
              </a:rPr>
              <a:t>Pedido formal à ABAR;</a:t>
            </a:r>
          </a:p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Lei de criação;</a:t>
            </a:r>
          </a:p>
          <a:p>
            <a:pPr marL="342900" marR="0" indent="-3429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Decreto/Estatuto/Regimento;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*Independência administrativa financeira.</a:t>
            </a:r>
          </a:p>
        </p:txBody>
      </p:sp>
    </p:spTree>
    <p:extLst>
      <p:ext uri="{BB962C8B-B14F-4D97-AF65-F5344CB8AC3E}">
        <p14:creationId xmlns:p14="http://schemas.microsoft.com/office/powerpoint/2010/main" val="200824332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1022</Words>
  <Application>Microsoft Office PowerPoint</Application>
  <PresentationFormat>Personalizar</PresentationFormat>
  <Paragraphs>182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30" baseType="lpstr">
      <vt:lpstr>Arial</vt:lpstr>
      <vt:lpstr>Arial Black</vt:lpstr>
      <vt:lpstr>Cambria Math</vt:lpstr>
      <vt:lpstr>Corbel</vt:lpstr>
      <vt:lpstr>Helvetica Light</vt:lpstr>
      <vt:lpstr>Helvetica Neue</vt:lpstr>
      <vt:lpstr>Helvetica Neue Light</vt:lpstr>
      <vt:lpstr>Helvetica Neue Medium</vt:lpstr>
      <vt:lpstr>Helvetica Neue Thin</vt:lpstr>
      <vt:lpstr>Wingdings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Vanessa Fernanda Schmitt</dc:creator>
  <cp:lastModifiedBy>Vanessa Fernanda Schmitt</cp:lastModifiedBy>
  <cp:revision>20</cp:revision>
  <dcterms:modified xsi:type="dcterms:W3CDTF">2019-05-07T18:07:13Z</dcterms:modified>
</cp:coreProperties>
</file>