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9" r:id="rId2"/>
    <p:sldId id="260" r:id="rId3"/>
    <p:sldId id="262" r:id="rId4"/>
    <p:sldId id="264" r:id="rId5"/>
    <p:sldId id="265" r:id="rId6"/>
    <p:sldId id="263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CA720-BE64-42AF-B881-99D08BC1E9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2F7BBA6-D215-47E9-9235-1E6D5FBBE843}">
      <dgm:prSet phldrT="[Texto]" custT="1"/>
      <dgm:spPr/>
      <dgm:t>
        <a:bodyPr/>
        <a:lstStyle/>
        <a:p>
          <a:r>
            <a:rPr lang="pt-BR" sz="1800" dirty="0"/>
            <a:t>Q=140 m/h</a:t>
          </a:r>
        </a:p>
      </dgm:t>
    </dgm:pt>
    <dgm:pt modelId="{71974B28-F2AD-48D7-8A0C-8524D9EF20A9}" type="parTrans" cxnId="{C1BA486B-28B2-4CCC-A2AA-4F7DDABB4A2F}">
      <dgm:prSet/>
      <dgm:spPr/>
      <dgm:t>
        <a:bodyPr/>
        <a:lstStyle/>
        <a:p>
          <a:endParaRPr lang="pt-BR"/>
        </a:p>
      </dgm:t>
    </dgm:pt>
    <dgm:pt modelId="{45E54AE0-FD03-4C02-A813-CA4ECCEA13C2}" type="sibTrans" cxnId="{C1BA486B-28B2-4CCC-A2AA-4F7DDABB4A2F}">
      <dgm:prSet/>
      <dgm:spPr/>
      <dgm:t>
        <a:bodyPr/>
        <a:lstStyle/>
        <a:p>
          <a:endParaRPr lang="pt-BR"/>
        </a:p>
      </dgm:t>
    </dgm:pt>
    <dgm:pt modelId="{38504D0C-EF5F-4D41-A746-992BF0DC7E6C}">
      <dgm:prSet phldrT="[Texto]" custT="1"/>
      <dgm:spPr/>
      <dgm:t>
        <a:bodyPr/>
        <a:lstStyle/>
        <a:p>
          <a:r>
            <a:rPr lang="pt-BR" sz="1800" dirty="0"/>
            <a:t>X 20 h / dia</a:t>
          </a:r>
        </a:p>
      </dgm:t>
    </dgm:pt>
    <dgm:pt modelId="{B4505153-0A33-479C-82D3-C4FB50DB4522}" type="parTrans" cxnId="{855CE4D5-8DA6-49FE-AEE2-0ED4229A4CC9}">
      <dgm:prSet/>
      <dgm:spPr/>
      <dgm:t>
        <a:bodyPr/>
        <a:lstStyle/>
        <a:p>
          <a:endParaRPr lang="pt-BR"/>
        </a:p>
      </dgm:t>
    </dgm:pt>
    <dgm:pt modelId="{875F16D9-1930-49A1-A6F5-B7F6DC3D206B}" type="sibTrans" cxnId="{855CE4D5-8DA6-49FE-AEE2-0ED4229A4CC9}">
      <dgm:prSet/>
      <dgm:spPr/>
      <dgm:t>
        <a:bodyPr/>
        <a:lstStyle/>
        <a:p>
          <a:endParaRPr lang="pt-BR"/>
        </a:p>
      </dgm:t>
    </dgm:pt>
    <dgm:pt modelId="{BA7A7794-7C69-4CD7-BE8B-149303679B0B}">
      <dgm:prSet phldrT="[Texto]" custT="1"/>
      <dgm:spPr/>
      <dgm:t>
        <a:bodyPr/>
        <a:lstStyle/>
        <a:p>
          <a:r>
            <a:rPr lang="pt-BR" sz="1800" dirty="0"/>
            <a:t>2.800m³ / dia</a:t>
          </a:r>
        </a:p>
      </dgm:t>
    </dgm:pt>
    <dgm:pt modelId="{4F08BE08-A7E9-4482-8324-8695A4CB14E4}" type="parTrans" cxnId="{2AA57E71-0C01-41C2-8011-39BE05B79358}">
      <dgm:prSet/>
      <dgm:spPr/>
      <dgm:t>
        <a:bodyPr/>
        <a:lstStyle/>
        <a:p>
          <a:endParaRPr lang="pt-BR"/>
        </a:p>
      </dgm:t>
    </dgm:pt>
    <dgm:pt modelId="{EDE4D541-06B2-4CE9-8789-D68FD47A2D89}" type="sibTrans" cxnId="{2AA57E71-0C01-41C2-8011-39BE05B79358}">
      <dgm:prSet/>
      <dgm:spPr/>
      <dgm:t>
        <a:bodyPr/>
        <a:lstStyle/>
        <a:p>
          <a:endParaRPr lang="pt-BR"/>
        </a:p>
      </dgm:t>
    </dgm:pt>
    <dgm:pt modelId="{A111BA80-08B0-4896-A107-25109ED37D0D}">
      <dgm:prSet phldrT="[Texto]" custT="1"/>
      <dgm:spPr/>
      <dgm:t>
        <a:bodyPr/>
        <a:lstStyle/>
        <a:p>
          <a:r>
            <a:rPr lang="pt-BR" sz="1800" dirty="0"/>
            <a:t>x 6 ml / m³</a:t>
          </a:r>
        </a:p>
      </dgm:t>
    </dgm:pt>
    <dgm:pt modelId="{2D5689D7-A7AF-4EEE-A6DF-5DED6EA67643}" type="parTrans" cxnId="{86383905-88B4-4FF6-AE8E-CD5647F41FE3}">
      <dgm:prSet/>
      <dgm:spPr/>
      <dgm:t>
        <a:bodyPr/>
        <a:lstStyle/>
        <a:p>
          <a:endParaRPr lang="pt-BR"/>
        </a:p>
      </dgm:t>
    </dgm:pt>
    <dgm:pt modelId="{9754CA97-49FD-4440-9226-9E89E164C10D}" type="sibTrans" cxnId="{86383905-88B4-4FF6-AE8E-CD5647F41FE3}">
      <dgm:prSet/>
      <dgm:spPr/>
      <dgm:t>
        <a:bodyPr/>
        <a:lstStyle/>
        <a:p>
          <a:endParaRPr lang="pt-BR"/>
        </a:p>
      </dgm:t>
    </dgm:pt>
    <dgm:pt modelId="{67E28BE5-A8FB-4D46-9295-F6673DC75F74}">
      <dgm:prSet phldrT="[Texto]" custT="1"/>
      <dgm:spPr/>
      <dgm:t>
        <a:bodyPr/>
        <a:lstStyle/>
        <a:p>
          <a:r>
            <a:rPr lang="pt-BR" sz="1800" dirty="0"/>
            <a:t>16,8 L/dia</a:t>
          </a:r>
        </a:p>
      </dgm:t>
    </dgm:pt>
    <dgm:pt modelId="{B6F22A19-062A-43B4-A5AC-20E6ACDA1275}" type="parTrans" cxnId="{74C4C2B7-02FB-423B-B2D8-82C49FC4C957}">
      <dgm:prSet/>
      <dgm:spPr/>
      <dgm:t>
        <a:bodyPr/>
        <a:lstStyle/>
        <a:p>
          <a:endParaRPr lang="pt-BR"/>
        </a:p>
      </dgm:t>
    </dgm:pt>
    <dgm:pt modelId="{C1E5EEFC-BB3A-4510-BDB8-AB891AAFB0E7}" type="sibTrans" cxnId="{74C4C2B7-02FB-423B-B2D8-82C49FC4C957}">
      <dgm:prSet/>
      <dgm:spPr/>
      <dgm:t>
        <a:bodyPr/>
        <a:lstStyle/>
        <a:p>
          <a:endParaRPr lang="pt-BR"/>
        </a:p>
      </dgm:t>
    </dgm:pt>
    <dgm:pt modelId="{7C7D4E2D-0D5F-4538-B215-2A4720D4945C}">
      <dgm:prSet phldrT="[Texto]" custT="1"/>
      <dgm:spPr/>
      <dgm:t>
        <a:bodyPr/>
        <a:lstStyle/>
        <a:p>
          <a:r>
            <a:rPr lang="pt-BR" sz="1800" dirty="0"/>
            <a:t>R$ 16,71/Litro</a:t>
          </a:r>
        </a:p>
      </dgm:t>
    </dgm:pt>
    <dgm:pt modelId="{CC9F3054-ABC8-4975-B55B-4BAD38819979}" type="parTrans" cxnId="{296B6814-9FA1-476A-96F5-7EA9F021D130}">
      <dgm:prSet/>
      <dgm:spPr/>
      <dgm:t>
        <a:bodyPr/>
        <a:lstStyle/>
        <a:p>
          <a:endParaRPr lang="pt-BR"/>
        </a:p>
      </dgm:t>
    </dgm:pt>
    <dgm:pt modelId="{610935E2-AB20-4DA6-B72A-BD27308B1CD3}" type="sibTrans" cxnId="{296B6814-9FA1-476A-96F5-7EA9F021D130}">
      <dgm:prSet/>
      <dgm:spPr/>
      <dgm:t>
        <a:bodyPr/>
        <a:lstStyle/>
        <a:p>
          <a:endParaRPr lang="pt-BR"/>
        </a:p>
      </dgm:t>
    </dgm:pt>
    <dgm:pt modelId="{8084C705-52C7-4585-B6B4-4ECAE39DF400}">
      <dgm:prSet phldrT="[Texto]" custT="1"/>
      <dgm:spPr/>
      <dgm:t>
        <a:bodyPr/>
        <a:lstStyle/>
        <a:p>
          <a:r>
            <a:rPr lang="pt-BR" sz="1600" dirty="0"/>
            <a:t>R$ </a:t>
          </a:r>
          <a:r>
            <a:rPr lang="pt-BR" sz="1800" dirty="0"/>
            <a:t>280,72</a:t>
          </a:r>
          <a:r>
            <a:rPr lang="pt-BR" sz="1600" dirty="0"/>
            <a:t> / dia</a:t>
          </a:r>
        </a:p>
      </dgm:t>
    </dgm:pt>
    <dgm:pt modelId="{46B7FAC3-C581-4F5E-B7C7-BA9D0D3905A4}" type="parTrans" cxnId="{74B2F22D-98A7-4969-AFAD-D651E70A9C62}">
      <dgm:prSet/>
      <dgm:spPr/>
      <dgm:t>
        <a:bodyPr/>
        <a:lstStyle/>
        <a:p>
          <a:endParaRPr lang="pt-BR"/>
        </a:p>
      </dgm:t>
    </dgm:pt>
    <dgm:pt modelId="{A18171AA-82F4-4A9F-BDC1-AAA550F80484}" type="sibTrans" cxnId="{74B2F22D-98A7-4969-AFAD-D651E70A9C62}">
      <dgm:prSet/>
      <dgm:spPr/>
      <dgm:t>
        <a:bodyPr/>
        <a:lstStyle/>
        <a:p>
          <a:endParaRPr lang="pt-BR"/>
        </a:p>
      </dgm:t>
    </dgm:pt>
    <dgm:pt modelId="{D893452B-4581-4879-A95D-D3CF210B0A58}">
      <dgm:prSet phldrT="[Texto]" custT="1"/>
      <dgm:spPr/>
      <dgm:t>
        <a:bodyPr/>
        <a:lstStyle/>
        <a:p>
          <a:r>
            <a:rPr lang="pt-BR" sz="1800" dirty="0"/>
            <a:t>R$ 8.421,60 / mês</a:t>
          </a:r>
        </a:p>
      </dgm:t>
    </dgm:pt>
    <dgm:pt modelId="{A192905B-B71D-4001-A0B1-A1DC1838A41E}" type="parTrans" cxnId="{BA4BD02B-5972-4E81-804D-2AABA7EB8738}">
      <dgm:prSet/>
      <dgm:spPr/>
      <dgm:t>
        <a:bodyPr/>
        <a:lstStyle/>
        <a:p>
          <a:endParaRPr lang="pt-BR"/>
        </a:p>
      </dgm:t>
    </dgm:pt>
    <dgm:pt modelId="{61351E9C-8DD6-4C1A-882E-2363A9267B6A}" type="sibTrans" cxnId="{BA4BD02B-5972-4E81-804D-2AABA7EB8738}">
      <dgm:prSet/>
      <dgm:spPr/>
      <dgm:t>
        <a:bodyPr/>
        <a:lstStyle/>
        <a:p>
          <a:endParaRPr lang="pt-BR"/>
        </a:p>
      </dgm:t>
    </dgm:pt>
    <dgm:pt modelId="{5ED991E0-A2DD-48B3-8ABD-482243577688}" type="pres">
      <dgm:prSet presAssocID="{165CA720-BE64-42AF-B881-99D08BC1E92A}" presName="Name0" presStyleCnt="0">
        <dgm:presLayoutVars>
          <dgm:dir/>
          <dgm:resizeHandles val="exact"/>
        </dgm:presLayoutVars>
      </dgm:prSet>
      <dgm:spPr/>
    </dgm:pt>
    <dgm:pt modelId="{6564F61D-4838-4197-8E94-84AB41A96A4E}" type="pres">
      <dgm:prSet presAssocID="{42F7BBA6-D215-47E9-9235-1E6D5FBBE843}" presName="node" presStyleLbl="node1" presStyleIdx="0" presStyleCnt="8">
        <dgm:presLayoutVars>
          <dgm:bulletEnabled val="1"/>
        </dgm:presLayoutVars>
      </dgm:prSet>
      <dgm:spPr/>
    </dgm:pt>
    <dgm:pt modelId="{C8CA87D5-2CB0-4950-BDE2-889008A88366}" type="pres">
      <dgm:prSet presAssocID="{45E54AE0-FD03-4C02-A813-CA4ECCEA13C2}" presName="sibTrans" presStyleLbl="sibTrans2D1" presStyleIdx="0" presStyleCnt="7"/>
      <dgm:spPr/>
    </dgm:pt>
    <dgm:pt modelId="{FB07BA17-5C4B-4EB8-BEF5-4A5A4E46B27E}" type="pres">
      <dgm:prSet presAssocID="{45E54AE0-FD03-4C02-A813-CA4ECCEA13C2}" presName="connectorText" presStyleLbl="sibTrans2D1" presStyleIdx="0" presStyleCnt="7"/>
      <dgm:spPr/>
    </dgm:pt>
    <dgm:pt modelId="{5CD8D5C4-4456-448C-B36C-F37158CBE0E3}" type="pres">
      <dgm:prSet presAssocID="{38504D0C-EF5F-4D41-A746-992BF0DC7E6C}" presName="node" presStyleLbl="node1" presStyleIdx="1" presStyleCnt="8">
        <dgm:presLayoutVars>
          <dgm:bulletEnabled val="1"/>
        </dgm:presLayoutVars>
      </dgm:prSet>
      <dgm:spPr/>
    </dgm:pt>
    <dgm:pt modelId="{ADB017B6-27E5-4EEC-99D4-BC60AFBAAF09}" type="pres">
      <dgm:prSet presAssocID="{875F16D9-1930-49A1-A6F5-B7F6DC3D206B}" presName="sibTrans" presStyleLbl="sibTrans2D1" presStyleIdx="1" presStyleCnt="7"/>
      <dgm:spPr/>
    </dgm:pt>
    <dgm:pt modelId="{24A8CFE4-7696-4DF7-B2D1-B318D5A88564}" type="pres">
      <dgm:prSet presAssocID="{875F16D9-1930-49A1-A6F5-B7F6DC3D206B}" presName="connectorText" presStyleLbl="sibTrans2D1" presStyleIdx="1" presStyleCnt="7"/>
      <dgm:spPr/>
    </dgm:pt>
    <dgm:pt modelId="{D1251B6E-596B-463D-876B-B2DF70AC0945}" type="pres">
      <dgm:prSet presAssocID="{BA7A7794-7C69-4CD7-BE8B-149303679B0B}" presName="node" presStyleLbl="node1" presStyleIdx="2" presStyleCnt="8">
        <dgm:presLayoutVars>
          <dgm:bulletEnabled val="1"/>
        </dgm:presLayoutVars>
      </dgm:prSet>
      <dgm:spPr/>
    </dgm:pt>
    <dgm:pt modelId="{89E00835-487B-49B4-98D6-B99CE5D900F4}" type="pres">
      <dgm:prSet presAssocID="{EDE4D541-06B2-4CE9-8789-D68FD47A2D89}" presName="sibTrans" presStyleLbl="sibTrans2D1" presStyleIdx="2" presStyleCnt="7"/>
      <dgm:spPr/>
    </dgm:pt>
    <dgm:pt modelId="{2A52BE7E-9835-49EF-905A-FD1EF643F995}" type="pres">
      <dgm:prSet presAssocID="{EDE4D541-06B2-4CE9-8789-D68FD47A2D89}" presName="connectorText" presStyleLbl="sibTrans2D1" presStyleIdx="2" presStyleCnt="7"/>
      <dgm:spPr/>
    </dgm:pt>
    <dgm:pt modelId="{C6935066-1E97-4658-8D35-271EC3E9C35A}" type="pres">
      <dgm:prSet presAssocID="{A111BA80-08B0-4896-A107-25109ED37D0D}" presName="node" presStyleLbl="node1" presStyleIdx="3" presStyleCnt="8" custLinFactNeighborX="9502" custLinFactNeighborY="-3998">
        <dgm:presLayoutVars>
          <dgm:bulletEnabled val="1"/>
        </dgm:presLayoutVars>
      </dgm:prSet>
      <dgm:spPr/>
    </dgm:pt>
    <dgm:pt modelId="{212900C4-BDED-4911-B984-BD04185DD0CF}" type="pres">
      <dgm:prSet presAssocID="{9754CA97-49FD-4440-9226-9E89E164C10D}" presName="sibTrans" presStyleLbl="sibTrans2D1" presStyleIdx="3" presStyleCnt="7"/>
      <dgm:spPr/>
    </dgm:pt>
    <dgm:pt modelId="{669946AE-F1B4-47A7-BFC6-2572E6BBFC24}" type="pres">
      <dgm:prSet presAssocID="{9754CA97-49FD-4440-9226-9E89E164C10D}" presName="connectorText" presStyleLbl="sibTrans2D1" presStyleIdx="3" presStyleCnt="7"/>
      <dgm:spPr/>
    </dgm:pt>
    <dgm:pt modelId="{AE04E3B4-1DD9-4842-BF67-FAEDBE1D2D63}" type="pres">
      <dgm:prSet presAssocID="{67E28BE5-A8FB-4D46-9295-F6673DC75F74}" presName="node" presStyleLbl="node1" presStyleIdx="4" presStyleCnt="8" custLinFactX="-95555" custLinFactY="50463" custLinFactNeighborX="-100000" custLinFactNeighborY="100000">
        <dgm:presLayoutVars>
          <dgm:bulletEnabled val="1"/>
        </dgm:presLayoutVars>
      </dgm:prSet>
      <dgm:spPr/>
    </dgm:pt>
    <dgm:pt modelId="{6C05257D-631A-42F0-BB1F-29537B73F57B}" type="pres">
      <dgm:prSet presAssocID="{C1E5EEFC-BB3A-4510-BDB8-AB891AAFB0E7}" presName="sibTrans" presStyleLbl="sibTrans2D1" presStyleIdx="4" presStyleCnt="7"/>
      <dgm:spPr/>
    </dgm:pt>
    <dgm:pt modelId="{0DD2A28B-51BE-431B-897D-1320853176AF}" type="pres">
      <dgm:prSet presAssocID="{C1E5EEFC-BB3A-4510-BDB8-AB891AAFB0E7}" presName="connectorText" presStyleLbl="sibTrans2D1" presStyleIdx="4" presStyleCnt="7"/>
      <dgm:spPr/>
    </dgm:pt>
    <dgm:pt modelId="{322647A6-FC6D-4BA9-B947-0666D2119950}" type="pres">
      <dgm:prSet presAssocID="{7C7D4E2D-0D5F-4538-B215-2A4720D4945C}" presName="node" presStyleLbl="node1" presStyleIdx="5" presStyleCnt="8" custLinFactX="-300000" custLinFactY="50223" custLinFactNeighborX="-306247" custLinFactNeighborY="100000">
        <dgm:presLayoutVars>
          <dgm:bulletEnabled val="1"/>
        </dgm:presLayoutVars>
      </dgm:prSet>
      <dgm:spPr/>
    </dgm:pt>
    <dgm:pt modelId="{3A80FD86-CCAB-481A-90CF-5D142619A069}" type="pres">
      <dgm:prSet presAssocID="{610935E2-AB20-4DA6-B72A-BD27308B1CD3}" presName="sibTrans" presStyleLbl="sibTrans2D1" presStyleIdx="5" presStyleCnt="7"/>
      <dgm:spPr/>
    </dgm:pt>
    <dgm:pt modelId="{956E5CDD-B675-4BDF-BEEC-209648F866C5}" type="pres">
      <dgm:prSet presAssocID="{610935E2-AB20-4DA6-B72A-BD27308B1CD3}" presName="connectorText" presStyleLbl="sibTrans2D1" presStyleIdx="5" presStyleCnt="7"/>
      <dgm:spPr/>
    </dgm:pt>
    <dgm:pt modelId="{9C767BC7-729F-43CA-88F4-E4263067FB76}" type="pres">
      <dgm:prSet presAssocID="{8084C705-52C7-4585-B6B4-4ECAE39DF400}" presName="node" presStyleLbl="node1" presStyleIdx="6" presStyleCnt="8" custLinFactX="-500000" custLinFactY="54338" custLinFactNeighborX="-505114" custLinFactNeighborY="100000">
        <dgm:presLayoutVars>
          <dgm:bulletEnabled val="1"/>
        </dgm:presLayoutVars>
      </dgm:prSet>
      <dgm:spPr/>
    </dgm:pt>
    <dgm:pt modelId="{C07EE3B8-09C2-4208-ABE6-3B33DE5AF56B}" type="pres">
      <dgm:prSet presAssocID="{A18171AA-82F4-4A9F-BDC1-AAA550F80484}" presName="sibTrans" presStyleLbl="sibTrans2D1" presStyleIdx="6" presStyleCnt="7"/>
      <dgm:spPr/>
    </dgm:pt>
    <dgm:pt modelId="{6E592B0D-6BA5-4445-B268-F6FE3F1D33BF}" type="pres">
      <dgm:prSet presAssocID="{A18171AA-82F4-4A9F-BDC1-AAA550F80484}" presName="connectorText" presStyleLbl="sibTrans2D1" presStyleIdx="6" presStyleCnt="7"/>
      <dgm:spPr/>
    </dgm:pt>
    <dgm:pt modelId="{79EE73F8-7872-4DFF-8270-AC0BFBD7B59B}" type="pres">
      <dgm:prSet presAssocID="{D893452B-4581-4879-A95D-D3CF210B0A58}" presName="node" presStyleLbl="node1" presStyleIdx="7" presStyleCnt="8" custLinFactX="-698716" custLinFactY="56072" custLinFactNeighborX="-700000" custLinFactNeighborY="100000">
        <dgm:presLayoutVars>
          <dgm:bulletEnabled val="1"/>
        </dgm:presLayoutVars>
      </dgm:prSet>
      <dgm:spPr/>
    </dgm:pt>
  </dgm:ptLst>
  <dgm:cxnLst>
    <dgm:cxn modelId="{060E4A00-D2E2-40BD-9DB5-F45FBBE41B0E}" type="presOf" srcId="{165CA720-BE64-42AF-B881-99D08BC1E92A}" destId="{5ED991E0-A2DD-48B3-8ABD-482243577688}" srcOrd="0" destOrd="0" presId="urn:microsoft.com/office/officeart/2005/8/layout/process1"/>
    <dgm:cxn modelId="{ED472C04-54EC-4355-B778-150C5DAF9E75}" type="presOf" srcId="{610935E2-AB20-4DA6-B72A-BD27308B1CD3}" destId="{3A80FD86-CCAB-481A-90CF-5D142619A069}" srcOrd="0" destOrd="0" presId="urn:microsoft.com/office/officeart/2005/8/layout/process1"/>
    <dgm:cxn modelId="{86383905-88B4-4FF6-AE8E-CD5647F41FE3}" srcId="{165CA720-BE64-42AF-B881-99D08BC1E92A}" destId="{A111BA80-08B0-4896-A107-25109ED37D0D}" srcOrd="3" destOrd="0" parTransId="{2D5689D7-A7AF-4EEE-A6DF-5DED6EA67643}" sibTransId="{9754CA97-49FD-4440-9226-9E89E164C10D}"/>
    <dgm:cxn modelId="{3E86780C-1D3F-419D-8515-635D9A740DA6}" type="presOf" srcId="{C1E5EEFC-BB3A-4510-BDB8-AB891AAFB0E7}" destId="{0DD2A28B-51BE-431B-897D-1320853176AF}" srcOrd="1" destOrd="0" presId="urn:microsoft.com/office/officeart/2005/8/layout/process1"/>
    <dgm:cxn modelId="{BF03580E-627F-4CB6-B109-A5D8FBAD4540}" type="presOf" srcId="{42F7BBA6-D215-47E9-9235-1E6D5FBBE843}" destId="{6564F61D-4838-4197-8E94-84AB41A96A4E}" srcOrd="0" destOrd="0" presId="urn:microsoft.com/office/officeart/2005/8/layout/process1"/>
    <dgm:cxn modelId="{4CA0FD0E-4FA8-4C68-BE89-9CBD7DE2E680}" type="presOf" srcId="{67E28BE5-A8FB-4D46-9295-F6673DC75F74}" destId="{AE04E3B4-1DD9-4842-BF67-FAEDBE1D2D63}" srcOrd="0" destOrd="0" presId="urn:microsoft.com/office/officeart/2005/8/layout/process1"/>
    <dgm:cxn modelId="{296B6814-9FA1-476A-96F5-7EA9F021D130}" srcId="{165CA720-BE64-42AF-B881-99D08BC1E92A}" destId="{7C7D4E2D-0D5F-4538-B215-2A4720D4945C}" srcOrd="5" destOrd="0" parTransId="{CC9F3054-ABC8-4975-B55B-4BAD38819979}" sibTransId="{610935E2-AB20-4DA6-B72A-BD27308B1CD3}"/>
    <dgm:cxn modelId="{8103AC14-2473-43C0-8990-465F95D85D48}" type="presOf" srcId="{875F16D9-1930-49A1-A6F5-B7F6DC3D206B}" destId="{24A8CFE4-7696-4DF7-B2D1-B318D5A88564}" srcOrd="1" destOrd="0" presId="urn:microsoft.com/office/officeart/2005/8/layout/process1"/>
    <dgm:cxn modelId="{1575101B-41C6-4463-B0F1-6EAD6B4723A0}" type="presOf" srcId="{A111BA80-08B0-4896-A107-25109ED37D0D}" destId="{C6935066-1E97-4658-8D35-271EC3E9C35A}" srcOrd="0" destOrd="0" presId="urn:microsoft.com/office/officeart/2005/8/layout/process1"/>
    <dgm:cxn modelId="{1C134526-C040-4A07-B758-43F28547CFB3}" type="presOf" srcId="{D893452B-4581-4879-A95D-D3CF210B0A58}" destId="{79EE73F8-7872-4DFF-8270-AC0BFBD7B59B}" srcOrd="0" destOrd="0" presId="urn:microsoft.com/office/officeart/2005/8/layout/process1"/>
    <dgm:cxn modelId="{7AA20F2B-D897-4730-98BF-69B5DFBF4D5B}" type="presOf" srcId="{EDE4D541-06B2-4CE9-8789-D68FD47A2D89}" destId="{89E00835-487B-49B4-98D6-B99CE5D900F4}" srcOrd="0" destOrd="0" presId="urn:microsoft.com/office/officeart/2005/8/layout/process1"/>
    <dgm:cxn modelId="{BA4BD02B-5972-4E81-804D-2AABA7EB8738}" srcId="{165CA720-BE64-42AF-B881-99D08BC1E92A}" destId="{D893452B-4581-4879-A95D-D3CF210B0A58}" srcOrd="7" destOrd="0" parTransId="{A192905B-B71D-4001-A0B1-A1DC1838A41E}" sibTransId="{61351E9C-8DD6-4C1A-882E-2363A9267B6A}"/>
    <dgm:cxn modelId="{74B2F22D-98A7-4969-AFAD-D651E70A9C62}" srcId="{165CA720-BE64-42AF-B881-99D08BC1E92A}" destId="{8084C705-52C7-4585-B6B4-4ECAE39DF400}" srcOrd="6" destOrd="0" parTransId="{46B7FAC3-C581-4F5E-B7C7-BA9D0D3905A4}" sibTransId="{A18171AA-82F4-4A9F-BDC1-AAA550F80484}"/>
    <dgm:cxn modelId="{B279142E-CB9C-447E-852B-83DA0C4096A0}" type="presOf" srcId="{C1E5EEFC-BB3A-4510-BDB8-AB891AAFB0E7}" destId="{6C05257D-631A-42F0-BB1F-29537B73F57B}" srcOrd="0" destOrd="0" presId="urn:microsoft.com/office/officeart/2005/8/layout/process1"/>
    <dgm:cxn modelId="{EC9E2940-E634-4E75-AAFA-D89DBCF7CF39}" type="presOf" srcId="{45E54AE0-FD03-4C02-A813-CA4ECCEA13C2}" destId="{C8CA87D5-2CB0-4950-BDE2-889008A88366}" srcOrd="0" destOrd="0" presId="urn:microsoft.com/office/officeart/2005/8/layout/process1"/>
    <dgm:cxn modelId="{C1BA486B-28B2-4CCC-A2AA-4F7DDABB4A2F}" srcId="{165CA720-BE64-42AF-B881-99D08BC1E92A}" destId="{42F7BBA6-D215-47E9-9235-1E6D5FBBE843}" srcOrd="0" destOrd="0" parTransId="{71974B28-F2AD-48D7-8A0C-8524D9EF20A9}" sibTransId="{45E54AE0-FD03-4C02-A813-CA4ECCEA13C2}"/>
    <dgm:cxn modelId="{2AA57E71-0C01-41C2-8011-39BE05B79358}" srcId="{165CA720-BE64-42AF-B881-99D08BC1E92A}" destId="{BA7A7794-7C69-4CD7-BE8B-149303679B0B}" srcOrd="2" destOrd="0" parTransId="{4F08BE08-A7E9-4482-8324-8695A4CB14E4}" sibTransId="{EDE4D541-06B2-4CE9-8789-D68FD47A2D89}"/>
    <dgm:cxn modelId="{A5963B78-E16E-42CC-B38D-D44AE697CD19}" type="presOf" srcId="{A18171AA-82F4-4A9F-BDC1-AAA550F80484}" destId="{6E592B0D-6BA5-4445-B268-F6FE3F1D33BF}" srcOrd="1" destOrd="0" presId="urn:microsoft.com/office/officeart/2005/8/layout/process1"/>
    <dgm:cxn modelId="{86D30D85-F450-4CD0-86CF-766FD1E33682}" type="presOf" srcId="{38504D0C-EF5F-4D41-A746-992BF0DC7E6C}" destId="{5CD8D5C4-4456-448C-B36C-F37158CBE0E3}" srcOrd="0" destOrd="0" presId="urn:microsoft.com/office/officeart/2005/8/layout/process1"/>
    <dgm:cxn modelId="{AAB2DF8B-3CEB-41DC-8C4E-E01657C0A320}" type="presOf" srcId="{EDE4D541-06B2-4CE9-8789-D68FD47A2D89}" destId="{2A52BE7E-9835-49EF-905A-FD1EF643F995}" srcOrd="1" destOrd="0" presId="urn:microsoft.com/office/officeart/2005/8/layout/process1"/>
    <dgm:cxn modelId="{4E15EE9B-EBC9-4B8A-A5D9-73019B6B287E}" type="presOf" srcId="{BA7A7794-7C69-4CD7-BE8B-149303679B0B}" destId="{D1251B6E-596B-463D-876B-B2DF70AC0945}" srcOrd="0" destOrd="0" presId="urn:microsoft.com/office/officeart/2005/8/layout/process1"/>
    <dgm:cxn modelId="{380EF59F-AEAB-4185-A787-D018818437C9}" type="presOf" srcId="{45E54AE0-FD03-4C02-A813-CA4ECCEA13C2}" destId="{FB07BA17-5C4B-4EB8-BEF5-4A5A4E46B27E}" srcOrd="1" destOrd="0" presId="urn:microsoft.com/office/officeart/2005/8/layout/process1"/>
    <dgm:cxn modelId="{8BD724B4-23AA-4A37-9CF8-A2412B94C223}" type="presOf" srcId="{8084C705-52C7-4585-B6B4-4ECAE39DF400}" destId="{9C767BC7-729F-43CA-88F4-E4263067FB76}" srcOrd="0" destOrd="0" presId="urn:microsoft.com/office/officeart/2005/8/layout/process1"/>
    <dgm:cxn modelId="{F7EC3EB6-63E5-4FAE-A20A-FD4C0C90C0B9}" type="presOf" srcId="{610935E2-AB20-4DA6-B72A-BD27308B1CD3}" destId="{956E5CDD-B675-4BDF-BEEC-209648F866C5}" srcOrd="1" destOrd="0" presId="urn:microsoft.com/office/officeart/2005/8/layout/process1"/>
    <dgm:cxn modelId="{74C4C2B7-02FB-423B-B2D8-82C49FC4C957}" srcId="{165CA720-BE64-42AF-B881-99D08BC1E92A}" destId="{67E28BE5-A8FB-4D46-9295-F6673DC75F74}" srcOrd="4" destOrd="0" parTransId="{B6F22A19-062A-43B4-A5AC-20E6ACDA1275}" sibTransId="{C1E5EEFC-BB3A-4510-BDB8-AB891AAFB0E7}"/>
    <dgm:cxn modelId="{64C6E7D4-D5A6-436C-AF5F-D5453A2934B3}" type="presOf" srcId="{A18171AA-82F4-4A9F-BDC1-AAA550F80484}" destId="{C07EE3B8-09C2-4208-ABE6-3B33DE5AF56B}" srcOrd="0" destOrd="0" presId="urn:microsoft.com/office/officeart/2005/8/layout/process1"/>
    <dgm:cxn modelId="{855CE4D5-8DA6-49FE-AEE2-0ED4229A4CC9}" srcId="{165CA720-BE64-42AF-B881-99D08BC1E92A}" destId="{38504D0C-EF5F-4D41-A746-992BF0DC7E6C}" srcOrd="1" destOrd="0" parTransId="{B4505153-0A33-479C-82D3-C4FB50DB4522}" sibTransId="{875F16D9-1930-49A1-A6F5-B7F6DC3D206B}"/>
    <dgm:cxn modelId="{62F69AEC-ADCE-417A-B2D6-6B777C30F935}" type="presOf" srcId="{7C7D4E2D-0D5F-4538-B215-2A4720D4945C}" destId="{322647A6-FC6D-4BA9-B947-0666D2119950}" srcOrd="0" destOrd="0" presId="urn:microsoft.com/office/officeart/2005/8/layout/process1"/>
    <dgm:cxn modelId="{AE2DF3F5-4FC1-410E-8B1E-45161E95F1AA}" type="presOf" srcId="{875F16D9-1930-49A1-A6F5-B7F6DC3D206B}" destId="{ADB017B6-27E5-4EEC-99D4-BC60AFBAAF09}" srcOrd="0" destOrd="0" presId="urn:microsoft.com/office/officeart/2005/8/layout/process1"/>
    <dgm:cxn modelId="{59ACACF6-7152-450B-84E7-70265BDDA41A}" type="presOf" srcId="{9754CA97-49FD-4440-9226-9E89E164C10D}" destId="{669946AE-F1B4-47A7-BFC6-2572E6BBFC24}" srcOrd="1" destOrd="0" presId="urn:microsoft.com/office/officeart/2005/8/layout/process1"/>
    <dgm:cxn modelId="{69E375F7-314F-48F2-BE06-60FA8D0A4798}" type="presOf" srcId="{9754CA97-49FD-4440-9226-9E89E164C10D}" destId="{212900C4-BDED-4911-B984-BD04185DD0CF}" srcOrd="0" destOrd="0" presId="urn:microsoft.com/office/officeart/2005/8/layout/process1"/>
    <dgm:cxn modelId="{0B653A5C-D806-4ADD-87D4-7CB429562E7E}" type="presParOf" srcId="{5ED991E0-A2DD-48B3-8ABD-482243577688}" destId="{6564F61D-4838-4197-8E94-84AB41A96A4E}" srcOrd="0" destOrd="0" presId="urn:microsoft.com/office/officeart/2005/8/layout/process1"/>
    <dgm:cxn modelId="{0C93ABEA-4477-46B6-8B52-B65D5740DA25}" type="presParOf" srcId="{5ED991E0-A2DD-48B3-8ABD-482243577688}" destId="{C8CA87D5-2CB0-4950-BDE2-889008A88366}" srcOrd="1" destOrd="0" presId="urn:microsoft.com/office/officeart/2005/8/layout/process1"/>
    <dgm:cxn modelId="{2D608E0F-9FF6-4155-B1F7-FD0E373E7F40}" type="presParOf" srcId="{C8CA87D5-2CB0-4950-BDE2-889008A88366}" destId="{FB07BA17-5C4B-4EB8-BEF5-4A5A4E46B27E}" srcOrd="0" destOrd="0" presId="urn:microsoft.com/office/officeart/2005/8/layout/process1"/>
    <dgm:cxn modelId="{B0893B8C-9EEE-47BC-9D41-69C23C047C44}" type="presParOf" srcId="{5ED991E0-A2DD-48B3-8ABD-482243577688}" destId="{5CD8D5C4-4456-448C-B36C-F37158CBE0E3}" srcOrd="2" destOrd="0" presId="urn:microsoft.com/office/officeart/2005/8/layout/process1"/>
    <dgm:cxn modelId="{F87A44FD-34CA-43CF-AC67-53A8FF72E92E}" type="presParOf" srcId="{5ED991E0-A2DD-48B3-8ABD-482243577688}" destId="{ADB017B6-27E5-4EEC-99D4-BC60AFBAAF09}" srcOrd="3" destOrd="0" presId="urn:microsoft.com/office/officeart/2005/8/layout/process1"/>
    <dgm:cxn modelId="{1F8E24C9-E1A2-4112-B732-78A961B6C97C}" type="presParOf" srcId="{ADB017B6-27E5-4EEC-99D4-BC60AFBAAF09}" destId="{24A8CFE4-7696-4DF7-B2D1-B318D5A88564}" srcOrd="0" destOrd="0" presId="urn:microsoft.com/office/officeart/2005/8/layout/process1"/>
    <dgm:cxn modelId="{4333CB90-9D7C-4379-9454-A0AE2F0F633C}" type="presParOf" srcId="{5ED991E0-A2DD-48B3-8ABD-482243577688}" destId="{D1251B6E-596B-463D-876B-B2DF70AC0945}" srcOrd="4" destOrd="0" presId="urn:microsoft.com/office/officeart/2005/8/layout/process1"/>
    <dgm:cxn modelId="{9EAC6922-D21C-480D-A73E-987587B69481}" type="presParOf" srcId="{5ED991E0-A2DD-48B3-8ABD-482243577688}" destId="{89E00835-487B-49B4-98D6-B99CE5D900F4}" srcOrd="5" destOrd="0" presId="urn:microsoft.com/office/officeart/2005/8/layout/process1"/>
    <dgm:cxn modelId="{2E8EB41D-6E8B-484E-89C5-4B55311D334C}" type="presParOf" srcId="{89E00835-487B-49B4-98D6-B99CE5D900F4}" destId="{2A52BE7E-9835-49EF-905A-FD1EF643F995}" srcOrd="0" destOrd="0" presId="urn:microsoft.com/office/officeart/2005/8/layout/process1"/>
    <dgm:cxn modelId="{A1D324AB-8955-418B-8B36-C1A07C451B18}" type="presParOf" srcId="{5ED991E0-A2DD-48B3-8ABD-482243577688}" destId="{C6935066-1E97-4658-8D35-271EC3E9C35A}" srcOrd="6" destOrd="0" presId="urn:microsoft.com/office/officeart/2005/8/layout/process1"/>
    <dgm:cxn modelId="{3D0E04E6-9B63-4CA1-AB70-9F97DF4D2142}" type="presParOf" srcId="{5ED991E0-A2DD-48B3-8ABD-482243577688}" destId="{212900C4-BDED-4911-B984-BD04185DD0CF}" srcOrd="7" destOrd="0" presId="urn:microsoft.com/office/officeart/2005/8/layout/process1"/>
    <dgm:cxn modelId="{79CD48BD-1045-4913-AAA8-50E3EA8F3F3A}" type="presParOf" srcId="{212900C4-BDED-4911-B984-BD04185DD0CF}" destId="{669946AE-F1B4-47A7-BFC6-2572E6BBFC24}" srcOrd="0" destOrd="0" presId="urn:microsoft.com/office/officeart/2005/8/layout/process1"/>
    <dgm:cxn modelId="{70A9F211-CA74-46E5-A106-C63231F17EAC}" type="presParOf" srcId="{5ED991E0-A2DD-48B3-8ABD-482243577688}" destId="{AE04E3B4-1DD9-4842-BF67-FAEDBE1D2D63}" srcOrd="8" destOrd="0" presId="urn:microsoft.com/office/officeart/2005/8/layout/process1"/>
    <dgm:cxn modelId="{FB3F56E9-157B-474B-A8B3-F8AEA28E7C29}" type="presParOf" srcId="{5ED991E0-A2DD-48B3-8ABD-482243577688}" destId="{6C05257D-631A-42F0-BB1F-29537B73F57B}" srcOrd="9" destOrd="0" presId="urn:microsoft.com/office/officeart/2005/8/layout/process1"/>
    <dgm:cxn modelId="{252CBB85-5378-411F-9093-318F0F69086C}" type="presParOf" srcId="{6C05257D-631A-42F0-BB1F-29537B73F57B}" destId="{0DD2A28B-51BE-431B-897D-1320853176AF}" srcOrd="0" destOrd="0" presId="urn:microsoft.com/office/officeart/2005/8/layout/process1"/>
    <dgm:cxn modelId="{F77F6D2C-68D8-4CB1-8368-B7510A75C9A7}" type="presParOf" srcId="{5ED991E0-A2DD-48B3-8ABD-482243577688}" destId="{322647A6-FC6D-4BA9-B947-0666D2119950}" srcOrd="10" destOrd="0" presId="urn:microsoft.com/office/officeart/2005/8/layout/process1"/>
    <dgm:cxn modelId="{5A7696B5-513D-4911-B861-5C17FCAEA679}" type="presParOf" srcId="{5ED991E0-A2DD-48B3-8ABD-482243577688}" destId="{3A80FD86-CCAB-481A-90CF-5D142619A069}" srcOrd="11" destOrd="0" presId="urn:microsoft.com/office/officeart/2005/8/layout/process1"/>
    <dgm:cxn modelId="{016FB1E4-AD3D-4C92-81A4-5FFECE0041E1}" type="presParOf" srcId="{3A80FD86-CCAB-481A-90CF-5D142619A069}" destId="{956E5CDD-B675-4BDF-BEEC-209648F866C5}" srcOrd="0" destOrd="0" presId="urn:microsoft.com/office/officeart/2005/8/layout/process1"/>
    <dgm:cxn modelId="{F44EFCB0-67F1-4BD4-A8E3-F9A6D0A73BF6}" type="presParOf" srcId="{5ED991E0-A2DD-48B3-8ABD-482243577688}" destId="{9C767BC7-729F-43CA-88F4-E4263067FB76}" srcOrd="12" destOrd="0" presId="urn:microsoft.com/office/officeart/2005/8/layout/process1"/>
    <dgm:cxn modelId="{6D796930-C4F9-4EE2-BEE8-A21D04F90C33}" type="presParOf" srcId="{5ED991E0-A2DD-48B3-8ABD-482243577688}" destId="{C07EE3B8-09C2-4208-ABE6-3B33DE5AF56B}" srcOrd="13" destOrd="0" presId="urn:microsoft.com/office/officeart/2005/8/layout/process1"/>
    <dgm:cxn modelId="{A82EFDA6-3E8C-4A1E-949F-9CEC55668B94}" type="presParOf" srcId="{C07EE3B8-09C2-4208-ABE6-3B33DE5AF56B}" destId="{6E592B0D-6BA5-4445-B268-F6FE3F1D33BF}" srcOrd="0" destOrd="0" presId="urn:microsoft.com/office/officeart/2005/8/layout/process1"/>
    <dgm:cxn modelId="{A31FFCA0-E44F-4F68-ABD0-8D38512B054B}" type="presParOf" srcId="{5ED991E0-A2DD-48B3-8ABD-482243577688}" destId="{79EE73F8-7872-4DFF-8270-AC0BFBD7B59B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F61D-4838-4197-8E94-84AB41A96A4E}">
      <dsp:nvSpPr>
        <dsp:cNvPr id="0" name=""/>
        <dsp:cNvSpPr/>
      </dsp:nvSpPr>
      <dsp:spPr>
        <a:xfrm>
          <a:off x="5648" y="3861756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Q=140 m/h</a:t>
          </a:r>
        </a:p>
      </dsp:txBody>
      <dsp:txXfrm>
        <a:off x="32519" y="3888627"/>
        <a:ext cx="1475334" cy="863704"/>
      </dsp:txXfrm>
    </dsp:sp>
    <dsp:sp modelId="{C8CA87D5-2CB0-4950-BDE2-889008A88366}">
      <dsp:nvSpPr>
        <dsp:cNvPr id="0" name=""/>
        <dsp:cNvSpPr/>
      </dsp:nvSpPr>
      <dsp:spPr>
        <a:xfrm>
          <a:off x="1687632" y="4130874"/>
          <a:ext cx="324164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687632" y="4206716"/>
        <a:ext cx="226915" cy="227527"/>
      </dsp:txXfrm>
    </dsp:sp>
    <dsp:sp modelId="{5CD8D5C4-4456-448C-B36C-F37158CBE0E3}">
      <dsp:nvSpPr>
        <dsp:cNvPr id="0" name=""/>
        <dsp:cNvSpPr/>
      </dsp:nvSpPr>
      <dsp:spPr>
        <a:xfrm>
          <a:off x="2146356" y="3861756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X 20 h / dia</a:t>
          </a:r>
        </a:p>
      </dsp:txBody>
      <dsp:txXfrm>
        <a:off x="2173227" y="3888627"/>
        <a:ext cx="1475334" cy="863704"/>
      </dsp:txXfrm>
    </dsp:sp>
    <dsp:sp modelId="{ADB017B6-27E5-4EEC-99D4-BC60AFBAAF09}">
      <dsp:nvSpPr>
        <dsp:cNvPr id="0" name=""/>
        <dsp:cNvSpPr/>
      </dsp:nvSpPr>
      <dsp:spPr>
        <a:xfrm>
          <a:off x="3828340" y="4130874"/>
          <a:ext cx="324164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828340" y="4206716"/>
        <a:ext cx="226915" cy="227527"/>
      </dsp:txXfrm>
    </dsp:sp>
    <dsp:sp modelId="{D1251B6E-596B-463D-876B-B2DF70AC0945}">
      <dsp:nvSpPr>
        <dsp:cNvPr id="0" name=""/>
        <dsp:cNvSpPr/>
      </dsp:nvSpPr>
      <dsp:spPr>
        <a:xfrm>
          <a:off x="4287063" y="3861756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2.800m³ / dia</a:t>
          </a:r>
        </a:p>
      </dsp:txBody>
      <dsp:txXfrm>
        <a:off x="4313934" y="3888627"/>
        <a:ext cx="1475334" cy="863704"/>
      </dsp:txXfrm>
    </dsp:sp>
    <dsp:sp modelId="{89E00835-487B-49B4-98D6-B99CE5D900F4}">
      <dsp:nvSpPr>
        <dsp:cNvPr id="0" name=""/>
        <dsp:cNvSpPr/>
      </dsp:nvSpPr>
      <dsp:spPr>
        <a:xfrm rot="21542659">
          <a:off x="5983553" y="4112367"/>
          <a:ext cx="355015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983560" y="4189097"/>
        <a:ext cx="248511" cy="227527"/>
      </dsp:txXfrm>
    </dsp:sp>
    <dsp:sp modelId="{C6935066-1E97-4658-8D35-271EC3E9C35A}">
      <dsp:nvSpPr>
        <dsp:cNvPr id="0" name=""/>
        <dsp:cNvSpPr/>
      </dsp:nvSpPr>
      <dsp:spPr>
        <a:xfrm>
          <a:off x="6485888" y="3825077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x 6 ml / m³</a:t>
          </a:r>
        </a:p>
      </dsp:txBody>
      <dsp:txXfrm>
        <a:off x="6512759" y="3851948"/>
        <a:ext cx="1475334" cy="863704"/>
      </dsp:txXfrm>
    </dsp:sp>
    <dsp:sp modelId="{212900C4-BDED-4911-B984-BD04185DD0CF}">
      <dsp:nvSpPr>
        <dsp:cNvPr id="0" name=""/>
        <dsp:cNvSpPr/>
      </dsp:nvSpPr>
      <dsp:spPr>
        <a:xfrm rot="5376104">
          <a:off x="7122993" y="4810237"/>
          <a:ext cx="264821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7162440" y="4846357"/>
        <a:ext cx="185375" cy="227527"/>
      </dsp:txXfrm>
    </dsp:sp>
    <dsp:sp modelId="{AE04E3B4-1DD9-4842-BF67-FAEDBE1D2D63}">
      <dsp:nvSpPr>
        <dsp:cNvPr id="0" name=""/>
        <dsp:cNvSpPr/>
      </dsp:nvSpPr>
      <dsp:spPr>
        <a:xfrm>
          <a:off x="6495739" y="5242173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16,8 L/dia</a:t>
          </a:r>
        </a:p>
      </dsp:txBody>
      <dsp:txXfrm>
        <a:off x="6522610" y="5269044"/>
        <a:ext cx="1475334" cy="863704"/>
      </dsp:txXfrm>
    </dsp:sp>
    <dsp:sp modelId="{6C05257D-631A-42F0-BB1F-29537B73F57B}">
      <dsp:nvSpPr>
        <dsp:cNvPr id="0" name=""/>
        <dsp:cNvSpPr/>
      </dsp:nvSpPr>
      <dsp:spPr>
        <a:xfrm rot="10803369">
          <a:off x="5935849" y="5510180"/>
          <a:ext cx="380437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6049612" y="5586078"/>
        <a:ext cx="266674" cy="227527"/>
      </dsp:txXfrm>
    </dsp:sp>
    <dsp:sp modelId="{322647A6-FC6D-4BA9-B947-0666D2119950}">
      <dsp:nvSpPr>
        <dsp:cNvPr id="0" name=""/>
        <dsp:cNvSpPr/>
      </dsp:nvSpPr>
      <dsp:spPr>
        <a:xfrm>
          <a:off x="4248855" y="5239972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R$ 16,71/Litro</a:t>
          </a:r>
        </a:p>
      </dsp:txBody>
      <dsp:txXfrm>
        <a:off x="4275726" y="5266843"/>
        <a:ext cx="1475334" cy="863704"/>
      </dsp:txXfrm>
    </dsp:sp>
    <dsp:sp modelId="{3A80FD86-CCAB-481A-90CF-5D142619A069}">
      <dsp:nvSpPr>
        <dsp:cNvPr id="0" name=""/>
        <dsp:cNvSpPr/>
      </dsp:nvSpPr>
      <dsp:spPr>
        <a:xfrm rot="10739182">
          <a:off x="3777163" y="5528126"/>
          <a:ext cx="320541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3873317" y="5603117"/>
        <a:ext cx="224379" cy="227527"/>
      </dsp:txXfrm>
    </dsp:sp>
    <dsp:sp modelId="{9C767BC7-729F-43CA-88F4-E4263067FB76}">
      <dsp:nvSpPr>
        <dsp:cNvPr id="0" name=""/>
        <dsp:cNvSpPr/>
      </dsp:nvSpPr>
      <dsp:spPr>
        <a:xfrm>
          <a:off x="2115077" y="5277725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R$ </a:t>
          </a:r>
          <a:r>
            <a:rPr lang="pt-BR" sz="1800" kern="1200" dirty="0"/>
            <a:t>280,72</a:t>
          </a:r>
          <a:r>
            <a:rPr lang="pt-BR" sz="1600" kern="1200" dirty="0"/>
            <a:t> / dia</a:t>
          </a:r>
        </a:p>
      </dsp:txBody>
      <dsp:txXfrm>
        <a:off x="2141948" y="5304596"/>
        <a:ext cx="1475334" cy="863704"/>
      </dsp:txXfrm>
    </dsp:sp>
    <dsp:sp modelId="{C07EE3B8-09C2-4208-ABE6-3B33DE5AF56B}">
      <dsp:nvSpPr>
        <dsp:cNvPr id="0" name=""/>
        <dsp:cNvSpPr/>
      </dsp:nvSpPr>
      <dsp:spPr>
        <a:xfrm rot="10773831">
          <a:off x="1677712" y="5554860"/>
          <a:ext cx="297189" cy="379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1766868" y="5630363"/>
        <a:ext cx="208032" cy="227527"/>
      </dsp:txXfrm>
    </dsp:sp>
    <dsp:sp modelId="{79EE73F8-7872-4DFF-8270-AC0BFBD7B59B}">
      <dsp:nvSpPr>
        <dsp:cNvPr id="0" name=""/>
        <dsp:cNvSpPr/>
      </dsp:nvSpPr>
      <dsp:spPr>
        <a:xfrm>
          <a:off x="25281" y="5293633"/>
          <a:ext cx="1529076" cy="917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R$ 8.421,60 / mês</a:t>
          </a:r>
        </a:p>
      </dsp:txBody>
      <dsp:txXfrm>
        <a:off x="52152" y="5320504"/>
        <a:ext cx="1475334" cy="86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071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74208" y="1268760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sz="3000" b="1" dirty="0"/>
              <a:t>ADEQUAÇÃO DE POÇO COM ÁGUAS FERROMANGANOSAS ATRAVÉS DE INTERVENÇÕES FÍSICA, QUÍMICA E CONTROLE POR COMPLEXAÇÃO</a:t>
            </a:r>
            <a:endParaRPr lang="pt-BR" sz="3000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593812" y="3645024"/>
            <a:ext cx="7776864" cy="20882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pt-BR" sz="2800" b="1" dirty="0"/>
              <a:t>André Ramos de Souza</a:t>
            </a:r>
            <a:r>
              <a:rPr lang="pt-BR" sz="2800" b="1" baseline="30000" dirty="0"/>
              <a:t> </a:t>
            </a:r>
          </a:p>
          <a:p>
            <a:pPr>
              <a:lnSpc>
                <a:spcPct val="120000"/>
              </a:lnSpc>
            </a:pPr>
            <a:r>
              <a:rPr lang="pt-BR" sz="2800" b="1" dirty="0"/>
              <a:t>Emanuel Sadal Santos Oliveira</a:t>
            </a:r>
            <a:endParaRPr lang="pt-BR" sz="2800" dirty="0"/>
          </a:p>
          <a:p>
            <a:pPr>
              <a:lnSpc>
                <a:spcPct val="120000"/>
              </a:lnSpc>
            </a:pPr>
            <a:r>
              <a:rPr lang="pt-BR" sz="2800" b="1" dirty="0"/>
              <a:t>Cristiano Cardoso Gomes</a:t>
            </a:r>
            <a:endParaRPr lang="pt-BR" sz="2800" dirty="0"/>
          </a:p>
          <a:p>
            <a:pPr>
              <a:lnSpc>
                <a:spcPct val="120000"/>
              </a:lnSpc>
            </a:pPr>
            <a:r>
              <a:rPr lang="pt-BR" sz="2800" b="1" dirty="0"/>
              <a:t>Francisco Hiago Vieira Grangeiro</a:t>
            </a:r>
            <a:endParaRPr lang="pt-BR" sz="2800" dirty="0"/>
          </a:p>
          <a:p>
            <a:pPr>
              <a:lnSpc>
                <a:spcPct val="120000"/>
              </a:lnSpc>
            </a:pPr>
            <a:r>
              <a:rPr lang="pt-BR" sz="2800" b="1" dirty="0"/>
              <a:t>José </a:t>
            </a:r>
            <a:r>
              <a:rPr lang="pt-BR" sz="2800" b="1" dirty="0" err="1"/>
              <a:t>Yarley</a:t>
            </a:r>
            <a:r>
              <a:rPr lang="pt-BR" sz="2800" b="1" dirty="0"/>
              <a:t> de Brito Gonçalves</a:t>
            </a:r>
            <a:endParaRPr lang="pt-BR" sz="2800" dirty="0"/>
          </a:p>
          <a:p>
            <a:endParaRPr lang="pt-BR" sz="2800" dirty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20688"/>
            <a:ext cx="155611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07576" y="1556792"/>
            <a:ext cx="828092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/>
              <a:t>1° Intervenção – Rebaixamento da Bomba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dirty="0"/>
              <a:t>Na primeira intervenção, foi realizado o rebaixamento da bomba de 33 m para 63 m de profundidade, alterando o ponto de captação d’água no poço para outro filtro e camada litológica.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Foram utilizados para esse procedimento a adição de 5 tubos galvanizados de 4’’ e 6 m, 5 luvas galvanizadas de 4’’, 72 m de cabo flexível de 70 mm e um total de 12 horas de trabalho com 5 colaboradores. Foi investido nesse procedimento </a:t>
            </a:r>
            <a:r>
              <a:rPr lang="pt-BR" b="1" dirty="0"/>
              <a:t>R$ 4.142,00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87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40768"/>
            <a:ext cx="8136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/>
              <a:t>2° Intervenção – Higienização Química do Poço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Desmontado o cavalete do poço;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Tubulação de saída do poço redirecionada para dentro do poço;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Aplicação produtos químicos específicos para a limpeza de poços tubulares profundos.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Esse processo de intervenção foi realizado através de contratação de empresa para realizar a expurgação e higienização do poço através de contrato no valor de </a:t>
            </a:r>
            <a:r>
              <a:rPr lang="pt-BR" b="1" dirty="0"/>
              <a:t>R$ 18.198,08</a:t>
            </a:r>
            <a:r>
              <a:rPr lang="pt-BR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03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40768"/>
            <a:ext cx="8136904" cy="4404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AGENTE BACTERICIDA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Na forma líquida e isento de cloro, com função de matar bactérias, composto por uma solução aquosa de peróxidos, umectantes, anticorrosivos e estabilizantes.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Elimina as Ferro-bactérias;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Decompõe a matéria orgânica dos filtros e paredes do poço;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Correção na qualidade da água por excesso de metais (ferro e manganês);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Aplicação de 30 Litros;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Tempo de Recirculação de 5 horas;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77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35534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AGENTE DESINCRUSTANTE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Químico à base de ortofosfatos ácidos na forma liquida, desenvolvido para redução de metais presentes na formação geológica.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Redução de metais presentes na formação geológica;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Correção na qualidade da água por excesso de metais (ferro e manganês);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Propicia o aumento da vazão do poço;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Aplicação de 120 litros do produto;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Tempo de Recirculação de 2 horas;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007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35534"/>
            <a:ext cx="813690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4098" name="ba5bcd36-025d-4d4b-8d3f-40fdcedc5e5d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2422"/>
          <a:stretch>
            <a:fillRect/>
          </a:stretch>
        </p:blipFill>
        <p:spPr bwMode="auto">
          <a:xfrm>
            <a:off x="2748036" y="2361804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79584" y="133553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Higienização Química do Poço PT-01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824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35534"/>
            <a:ext cx="813690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Expurgação e controle de pH</a:t>
            </a:r>
          </a:p>
          <a:p>
            <a:r>
              <a:rPr lang="pt-BR" dirty="0"/>
              <a:t>  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Após esse período, iniciou-se o processo de bombeamento para retirada dos produtos e resíduos resultantes da limpeza química.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 expurgação ocorreu por </a:t>
            </a:r>
            <a:r>
              <a:rPr lang="pt-BR" b="1" dirty="0"/>
              <a:t>14 horas</a:t>
            </a:r>
            <a:r>
              <a:rPr lang="pt-BR" dirty="0"/>
              <a:t>, com monitoramento contínuo dos níveis de pH. Nesse procedimento, o pH funcionou como parâmetro indicativo da presença ou ausência dos produtos químicos nas águas do poço.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Durante a limpeza o pH da água que em condições normais é de 6,8, caiu para cerca de </a:t>
            </a:r>
            <a:r>
              <a:rPr lang="pt-BR" b="1" dirty="0"/>
              <a:t>1,8</a:t>
            </a:r>
            <a:r>
              <a:rPr lang="pt-BR" dirty="0"/>
              <a:t> e a ação de expurgação ocorreu até a normalização do pH.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87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35534"/>
            <a:ext cx="813690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b="1" dirty="0"/>
              <a:t>Expurgação e controle de pH</a:t>
            </a:r>
          </a:p>
          <a:p>
            <a:r>
              <a:rPr lang="pt-BR" dirty="0"/>
              <a:t>  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5122" name="Imagem 12" descr="C:\Users\ANDRE SOUZA\Desktop\assemae 2019\20180411_094215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23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40768"/>
            <a:ext cx="813690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/>
              <a:t>3° Intervenção – Aplicação de Complexante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A terceira intervenção, que ocorre de forma contínua, é a aplicação (dosagem) do agente complexante não toxico, uma solução de </a:t>
            </a:r>
            <a:r>
              <a:rPr lang="pt-BR" dirty="0" err="1"/>
              <a:t>ortopolifosfato</a:t>
            </a:r>
            <a:r>
              <a:rPr lang="pt-BR" dirty="0"/>
              <a:t> de sódio.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De modo geral, ele encapsula a molécula de ferro e manganês evitando a sua precipitação através da oxidação quando entra em contato com o oxigênio, controlando dessa forma a cor e a turbidez da água;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dirty="0"/>
              <a:t>Aplicação contínua com concentração de </a:t>
            </a:r>
            <a:r>
              <a:rPr lang="pt-BR" b="1" dirty="0"/>
              <a:t>6 ml/m³ </a:t>
            </a:r>
            <a:r>
              <a:rPr lang="pt-BR" dirty="0"/>
              <a:t>através de bomba dosadora;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56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40768"/>
            <a:ext cx="813690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/>
              <a:t>3° Intervenção – Aplicação de Complexante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07258976"/>
              </p:ext>
            </p:extLst>
          </p:nvPr>
        </p:nvGraphicFramePr>
        <p:xfrm>
          <a:off x="467544" y="-1179512"/>
          <a:ext cx="16525328" cy="86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03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340768"/>
            <a:ext cx="8136904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/>
              <a:t>3° Intervenção – Aplicação de Complexante</a:t>
            </a:r>
          </a:p>
        </p:txBody>
      </p:sp>
      <p:pic>
        <p:nvPicPr>
          <p:cNvPr id="6146" name="Imagem 1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36" y="2234660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9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05264" y="1628800"/>
            <a:ext cx="788554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ea typeface="Calibri" panose="020F0502020204030204" pitchFamily="34" charset="0"/>
              </a:rPr>
              <a:t>A água é indispensável a toda forma de vida, contudo, a oferta de água em padrões aceitáveis para consumo humano</a:t>
            </a:r>
            <a:r>
              <a:rPr lang="pt-BR" dirty="0">
                <a:ea typeface="Times New Roman" panose="02020603050405020304" pitchFamily="18" charset="0"/>
              </a:rPr>
              <a:t>, em atendimento</a:t>
            </a:r>
            <a:r>
              <a:rPr lang="pt-BR" dirty="0">
                <a:ea typeface="Calibri" panose="020F0502020204030204" pitchFamily="34" charset="0"/>
              </a:rPr>
              <a:t> à crescente demanda da população</a:t>
            </a:r>
            <a:r>
              <a:rPr lang="pt-BR" dirty="0">
                <a:ea typeface="Times New Roman" panose="02020603050405020304" pitchFamily="18" charset="0"/>
              </a:rPr>
              <a:t>,</a:t>
            </a:r>
            <a:r>
              <a:rPr lang="pt-BR" dirty="0">
                <a:ea typeface="Calibri" panose="020F0502020204030204" pitchFamily="34" charset="0"/>
              </a:rPr>
              <a:t> vem se tornando um desafio contínuo para as companhias de abastecimento.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5264" y="3446151"/>
            <a:ext cx="78855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 município do Crato está situado na Bacia Sedimentar do Araripe, na região do Cariri, no extremo sul do Estados do Ceará. Esse pacote sedimentar se caracteriza como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mais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importante aquífero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do Estado do Ceará. Nesta região, os recursos hídricos subterrâneos são a mais importante fonte de água potável para abastecimento público (MENDONÇA, 2001).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1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79584" y="1285519"/>
            <a:ext cx="8136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As análises 1, 2 e 3 foram realizadas nos dias 15/03/2016, 22/06/2016 e 06/07/2016 respectivamente, </a:t>
            </a:r>
            <a:r>
              <a:rPr lang="pt-BR" b="1" dirty="0"/>
              <a:t>antes</a:t>
            </a:r>
            <a:r>
              <a:rPr lang="pt-BR" dirty="0"/>
              <a:t> das intervenções. Já as análises 4, 5 e 6 forram realizadas nos dias 23/04/2018, 24/05/2018 e 20/06/2018),</a:t>
            </a:r>
            <a:r>
              <a:rPr lang="pt-BR" b="1" dirty="0"/>
              <a:t> após </a:t>
            </a:r>
            <a:r>
              <a:rPr lang="pt-BR" dirty="0"/>
              <a:t>as intervenções.</a:t>
            </a:r>
          </a:p>
        </p:txBody>
      </p:sp>
      <p:pic>
        <p:nvPicPr>
          <p:cNvPr id="7170" name="Gráfico 1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2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75334" y="685146"/>
            <a:ext cx="4089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RESULTADOS/DISCUSSÕES - (FERRO)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12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714762"/>
            <a:ext cx="46106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RESULTADOS/DISCUSSÕES - (MANGANÊS)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285519"/>
            <a:ext cx="81369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As análises 1, 2 e 3 foram realizadas nos dias 15/03/2016, 22/06/2016 e 06/07/2016, respectivamente, </a:t>
            </a:r>
            <a:r>
              <a:rPr lang="pt-BR" b="1" dirty="0"/>
              <a:t>antes</a:t>
            </a:r>
            <a:r>
              <a:rPr lang="pt-BR" dirty="0"/>
              <a:t> das intervenções. Já as análises 4, 5 e 6 foram realizadas 23/04/2018, 24/05/2018 e 20/06/2018, respectivamente, </a:t>
            </a:r>
            <a:r>
              <a:rPr lang="pt-BR" b="1" dirty="0"/>
              <a:t>após</a:t>
            </a:r>
            <a:r>
              <a:rPr lang="pt-BR" dirty="0"/>
              <a:t> as intervenções.</a:t>
            </a:r>
          </a:p>
        </p:txBody>
      </p:sp>
      <p:pic>
        <p:nvPicPr>
          <p:cNvPr id="8194" name="Gráfico 1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6" y="2780928"/>
            <a:ext cx="720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3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95536" y="714762"/>
            <a:ext cx="46106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RESULTADOS/DISCUSSÕES - (MANGANÊS)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26876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Após as intervenções, apesar de se observar uma redução nas concentrações de manganês, essas ainda permanecerem em valores superiores ao valor máximo permitido.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Contudo, fez-se necessário efetuar uma diluição dessa água, para reduzir as concentrações e atender a legislação.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O total da demanda de consumo de água no bairro é de 3.500 m³/dia, desses hoje 700 m³ (20,0%) são provenientes de águas de outro poço (poço São Raimundo) que através de adutora alimenta o reservatório de distribuição. </a:t>
            </a:r>
          </a:p>
        </p:txBody>
      </p:sp>
    </p:spTree>
    <p:extLst>
      <p:ext uri="{BB962C8B-B14F-4D97-AF65-F5344CB8AC3E}">
        <p14:creationId xmlns:p14="http://schemas.microsoft.com/office/powerpoint/2010/main" val="3842784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27584" y="714762"/>
            <a:ext cx="3112712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RESULTADOS/DISCUSSÕES 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412776"/>
            <a:ext cx="8136904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Netto e Diniz (2002) avaliou a redução dos íons metálicos através da </a:t>
            </a:r>
            <a:r>
              <a:rPr lang="pt-BR" dirty="0" err="1"/>
              <a:t>desincrustação</a:t>
            </a:r>
            <a:r>
              <a:rPr lang="pt-BR" dirty="0"/>
              <a:t> química dos poços através do uso de Ortofosfatos isentos de metais pesados, combinado com agentes bactericidas no município de Ribeirão Preto/SP.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Os resultados obtidos em dois poços avaliados os teores de </a:t>
            </a:r>
            <a:r>
              <a:rPr lang="pt-BR" b="1" dirty="0"/>
              <a:t>ferro</a:t>
            </a:r>
            <a:r>
              <a:rPr lang="pt-BR" dirty="0"/>
              <a:t> e manganês mostraram uma redução mais significativa nas concentrações de </a:t>
            </a:r>
            <a:r>
              <a:rPr lang="pt-BR" b="1" dirty="0"/>
              <a:t>Fe</a:t>
            </a:r>
            <a:r>
              <a:rPr lang="pt-BR" dirty="0"/>
              <a:t>, variando de </a:t>
            </a:r>
            <a:r>
              <a:rPr lang="pt-BR" b="1" dirty="0"/>
              <a:t>4,40 mg/l </a:t>
            </a:r>
            <a:r>
              <a:rPr lang="pt-BR" dirty="0"/>
              <a:t>para </a:t>
            </a:r>
            <a:r>
              <a:rPr lang="pt-BR" b="1" dirty="0"/>
              <a:t>0,30 ml/l </a:t>
            </a:r>
            <a:r>
              <a:rPr lang="pt-BR" dirty="0"/>
              <a:t>no primeiro poço e de </a:t>
            </a:r>
            <a:r>
              <a:rPr lang="pt-BR" b="1" dirty="0"/>
              <a:t>2,20 ml/l </a:t>
            </a:r>
            <a:r>
              <a:rPr lang="pt-BR" dirty="0"/>
              <a:t>para </a:t>
            </a:r>
            <a:r>
              <a:rPr lang="pt-BR" b="1" dirty="0"/>
              <a:t>0,20 mg</a:t>
            </a:r>
            <a:r>
              <a:rPr lang="pt-BR" dirty="0"/>
              <a:t>/l no segundo. Já as concentrações de </a:t>
            </a:r>
            <a:r>
              <a:rPr lang="pt-BR" b="1" dirty="0"/>
              <a:t>manganês</a:t>
            </a:r>
            <a:r>
              <a:rPr lang="pt-BR" dirty="0"/>
              <a:t> reduziram de </a:t>
            </a:r>
            <a:r>
              <a:rPr lang="pt-BR" b="1" dirty="0"/>
              <a:t>0,10mg/l</a:t>
            </a:r>
            <a:r>
              <a:rPr lang="pt-BR" dirty="0"/>
              <a:t> para </a:t>
            </a:r>
            <a:r>
              <a:rPr lang="pt-BR" b="1" dirty="0"/>
              <a:t>0,09ml/</a:t>
            </a:r>
            <a:r>
              <a:rPr lang="pt-BR" dirty="0"/>
              <a:t>l no primeiro poço e </a:t>
            </a:r>
            <a:r>
              <a:rPr lang="pt-BR" b="1" dirty="0"/>
              <a:t>de 0,07mg/l </a:t>
            </a:r>
            <a:r>
              <a:rPr lang="pt-BR" dirty="0"/>
              <a:t>para </a:t>
            </a:r>
            <a:r>
              <a:rPr lang="pt-BR" b="1" dirty="0"/>
              <a:t>0,06mg/</a:t>
            </a:r>
            <a:r>
              <a:rPr lang="pt-BR" dirty="0"/>
              <a:t>l no segundo poço.</a:t>
            </a:r>
          </a:p>
        </p:txBody>
      </p:sp>
    </p:spTree>
    <p:extLst>
      <p:ext uri="{BB962C8B-B14F-4D97-AF65-F5344CB8AC3E}">
        <p14:creationId xmlns:p14="http://schemas.microsoft.com/office/powerpoint/2010/main" val="626272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83568" y="620688"/>
            <a:ext cx="1605504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41277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Conclui-se que, as ações empregadas com o objetivo de melhorar a qualidade da água que abastece o bairro Vila Alta obteve resultados relevantes no que diz respeito à atenuação dos problemas associados as elevadas concentrações dos íons metálicos, principalmente quando se trata da redução de ferro, tendo reflexo imediato na redução das reclamações por parte da população.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É importante salientar que o investimento inicial de </a:t>
            </a:r>
            <a:r>
              <a:rPr lang="pt-BR" b="1" dirty="0"/>
              <a:t>R$ 22.340,08 </a:t>
            </a:r>
            <a:r>
              <a:rPr lang="pt-BR" dirty="0"/>
              <a:t>nas duas primeiras intervenções e o valor de manutenção do complexante por meio da aplicação contínua do </a:t>
            </a:r>
            <a:r>
              <a:rPr lang="pt-BR" dirty="0" err="1"/>
              <a:t>ortopolifosfato</a:t>
            </a:r>
            <a:r>
              <a:rPr lang="pt-BR" dirty="0"/>
              <a:t> de sódio na ordem de R$ 8.421,60 por mês.</a:t>
            </a:r>
          </a:p>
        </p:txBody>
      </p:sp>
    </p:spTree>
    <p:extLst>
      <p:ext uri="{BB962C8B-B14F-4D97-AF65-F5344CB8AC3E}">
        <p14:creationId xmlns:p14="http://schemas.microsoft.com/office/powerpoint/2010/main" val="34265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83568" y="620688"/>
            <a:ext cx="1605504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9584" y="1412776"/>
            <a:ext cx="813690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Por fim, conclui-se que as intervenções são necessárias, contudo elevam o custo de fornecimento da água, sendo necessário o repasse para os clientes dessas intervenções de modo a manter a sustentabilidade e a qualidade no abastecimento.</a:t>
            </a:r>
          </a:p>
        </p:txBody>
      </p:sp>
    </p:spTree>
    <p:extLst>
      <p:ext uri="{BB962C8B-B14F-4D97-AF65-F5344CB8AC3E}">
        <p14:creationId xmlns:p14="http://schemas.microsoft.com/office/powerpoint/2010/main" val="224378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442605" y="1988840"/>
            <a:ext cx="221086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3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endParaRPr lang="pt-BR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328498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André Ramos de Souza</a:t>
            </a:r>
            <a:r>
              <a:rPr lang="pt-BR" b="1" baseline="30000" dirty="0"/>
              <a:t>  </a:t>
            </a:r>
          </a:p>
          <a:p>
            <a:pPr algn="ctr">
              <a:lnSpc>
                <a:spcPct val="150000"/>
              </a:lnSpc>
            </a:pPr>
            <a:r>
              <a:rPr lang="pt-BR" b="1" dirty="0"/>
              <a:t>SOCIEDADE ANÔNIMA DE ÁGUA E ESGOTO DO CRATO - SAAEC</a:t>
            </a:r>
          </a:p>
          <a:p>
            <a:pPr algn="ctr">
              <a:lnSpc>
                <a:spcPct val="150000"/>
              </a:lnSpc>
            </a:pPr>
            <a:r>
              <a:rPr lang="pt-BR" dirty="0"/>
              <a:t>Av. Teodorico Teles, 30 - Centro - Crato - Ceará - CEP: 63-100-161 - Brasil - </a:t>
            </a:r>
            <a:r>
              <a:rPr lang="pt-BR" dirty="0" err="1"/>
              <a:t>Tel</a:t>
            </a:r>
            <a:r>
              <a:rPr lang="pt-BR" dirty="0"/>
              <a:t>: +55 (88) 3523-2044 - engandresouza11@gmail.com</a:t>
            </a:r>
          </a:p>
        </p:txBody>
      </p:sp>
      <p:pic>
        <p:nvPicPr>
          <p:cNvPr id="8" name="Image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0688"/>
            <a:ext cx="191615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1192977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ea typeface="Calibri" panose="020F0502020204030204" pitchFamily="34" charset="0"/>
              </a:rPr>
              <a:t>O aquífero médio, pertencente às formações Rio da Batateira, Abaiara e Missão Velha, no Vale do Cariri, é composto predominantemente por arenitos e, por ser responsável pelo fornecimento de água da maioria dos municípios que compõem a região do Cariri (CAJAZEIRAS, 2007).</a:t>
            </a:r>
            <a:endParaRPr lang="pt-BR" dirty="0"/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88" y="2743215"/>
            <a:ext cx="4464496" cy="252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80800" y="5235238"/>
            <a:ext cx="6534472" cy="8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Perfil geológico da Bacia Sedimentar do Araripe</a:t>
            </a:r>
          </a:p>
          <a:p>
            <a:pPr algn="ctr"/>
            <a:r>
              <a:rPr lang="pt-BR" sz="1400" dirty="0"/>
              <a:t>Fonte: MONT’ALVERNE et al. 1996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4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07576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Na área urbana do vale do Cariri, e especialmente no Crato, os poços tem profundidade entre 90 metros a 120 metros de profundidade, tais condições permitem que a SAAEC tenha 82% do abastecimento por poços e 18% a partir de água de nascentes.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Parte significativa dos poços possuem qualidade excelente, contudo, dois poços em especial que abastecem o bairro Vila Alta, possuí elevadas concentrações de íons de Ferro e Manganês dissolvidos.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07576" y="1340768"/>
            <a:ext cx="828092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Na área urbana do vale do Cariri, e especialmente no Crato, os poços tem profundidade entre 90 metros a 120 metros de profundidade, tais condições permitem que a SAAEC tenha 82% do abastecimento por poços e 18% a partir de água de nascentes.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7576" y="305213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Parte significativa dos poços possuem qualidade excelente, contudo, dois poços em especial que abastecem o bairro Vila Alta, possuem elevadas concentrações de íons de </a:t>
            </a:r>
            <a:r>
              <a:rPr lang="pt-BR" b="1" dirty="0"/>
              <a:t>Ferro</a:t>
            </a:r>
            <a:r>
              <a:rPr lang="pt-BR" dirty="0"/>
              <a:t> e </a:t>
            </a:r>
            <a:r>
              <a:rPr lang="pt-BR" b="1" dirty="0"/>
              <a:t>Manganê</a:t>
            </a:r>
            <a:r>
              <a:rPr lang="pt-BR" dirty="0"/>
              <a:t>s dissolvidos.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A Vila Alta é um dos maiores bairros da cidade do Crato, com cerca de 10.217 habitantes, apresentando uma demanda de consumo de água, da ordem de 3.500 m³/dia, com per capta de</a:t>
            </a:r>
            <a:r>
              <a:rPr lang="pt-BR" b="1" dirty="0"/>
              <a:t> 342 l/</a:t>
            </a:r>
            <a:r>
              <a:rPr lang="pt-BR" b="1" dirty="0" err="1"/>
              <a:t>hab.dia</a:t>
            </a:r>
            <a:r>
              <a:rPr lang="pt-BR" dirty="0"/>
              <a:t>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2" descr="C:\Users\ANDRE SOUZA\Desktop\assemae 2019\d448f975-a834-4997-ba4f-503f92d91cb3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/>
          <a:stretch>
            <a:fillRect/>
          </a:stretch>
        </p:blipFill>
        <p:spPr bwMode="auto">
          <a:xfrm>
            <a:off x="1193882" y="1412776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8" descr="C:\Users\ANDRE SOUZA\Desktop\assemae 2019\20180521_134655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2" b="16064"/>
          <a:stretch>
            <a:fillRect/>
          </a:stretch>
        </p:blipFill>
        <p:spPr bwMode="auto">
          <a:xfrm>
            <a:off x="5173961" y="1412776"/>
            <a:ext cx="252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3720274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ea typeface="Calibri" panose="020F0502020204030204" pitchFamily="34" charset="0"/>
              </a:rPr>
              <a:t>Segundo </a:t>
            </a:r>
            <a:r>
              <a:rPr lang="pt-BR" dirty="0" err="1">
                <a:ea typeface="Calibri" panose="020F0502020204030204" pitchFamily="34" charset="0"/>
              </a:rPr>
              <a:t>Moruzzi</a:t>
            </a:r>
            <a:r>
              <a:rPr lang="pt-BR" dirty="0">
                <a:ea typeface="Times New Roman" panose="02020603050405020304" pitchFamily="18" charset="0"/>
              </a:rPr>
              <a:t> e Reali</a:t>
            </a:r>
            <a:r>
              <a:rPr lang="pt-BR" dirty="0">
                <a:ea typeface="Calibri" panose="020F0502020204030204" pitchFamily="34" charset="0"/>
              </a:rPr>
              <a:t> (2012), a presença de íons de ferro e manganês em águas destinadas ao abastecimento causam depósitos, incrustações e possibilitam o surgimento de bactérias ferruginosas nocivas que passam a habitar as redes de abastecimento, além de conferir gosto e odor, manchas em roupas, pisos, paredes e aparelhos sanitários.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1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412776"/>
            <a:ext cx="82809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Conforme o Anexo XX da Portaria nº 3.283, de 04 de dezembro de 2017 do Ministério da Saúde, que dispõe sobre o controle e vigilância da qualidade da água para consumo humano e seu padrão de potabilidade, o parâmetro </a:t>
            </a:r>
            <a:r>
              <a:rPr lang="pt-BR" b="1" dirty="0"/>
              <a:t>ferro</a:t>
            </a:r>
            <a:r>
              <a:rPr lang="pt-BR" dirty="0"/>
              <a:t> possui valor máximo permitido de </a:t>
            </a:r>
            <a:r>
              <a:rPr lang="pt-BR" b="1" dirty="0"/>
              <a:t>0,3 mg/l</a:t>
            </a:r>
            <a:r>
              <a:rPr lang="pt-BR" dirty="0"/>
              <a:t>, e o </a:t>
            </a:r>
            <a:r>
              <a:rPr lang="pt-BR" b="1" dirty="0"/>
              <a:t>manganê</a:t>
            </a:r>
            <a:r>
              <a:rPr lang="pt-BR" dirty="0"/>
              <a:t>s de </a:t>
            </a:r>
            <a:r>
              <a:rPr lang="pt-BR" b="1" dirty="0"/>
              <a:t>0,1 mg/l.</a:t>
            </a:r>
            <a:r>
              <a:rPr lang="pt-BR" dirty="0"/>
              <a:t> 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Os parâmetros ferro e manganês são permitidos em valores superiores aos apresentados, caso estejam complexados com produtos químicos comprovadamente de baixo risco à saúde, desde que as concentrações não ultrapassem </a:t>
            </a:r>
            <a:r>
              <a:rPr lang="pt-BR" b="1" dirty="0"/>
              <a:t>2,4 mg/l </a:t>
            </a:r>
            <a:r>
              <a:rPr lang="pt-BR" dirty="0"/>
              <a:t>e </a:t>
            </a:r>
            <a:r>
              <a:rPr lang="pt-BR" b="1" dirty="0"/>
              <a:t>0,4 mg/l</a:t>
            </a:r>
            <a:r>
              <a:rPr lang="pt-BR" dirty="0"/>
              <a:t> respectivamente (BRASIL, 2017).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1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51520" y="141277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Segundo </a:t>
            </a:r>
            <a:r>
              <a:rPr lang="pt-BR" dirty="0" err="1"/>
              <a:t>Hausman</a:t>
            </a:r>
            <a:r>
              <a:rPr lang="pt-BR" dirty="0"/>
              <a:t> (1995), a origem desses elementos está associada aos processos de decomposição das rochas vulcânicas que possuem minerais ferro-magnesianos, os quais, quando quimicamente </a:t>
            </a:r>
            <a:r>
              <a:rPr lang="pt-BR" dirty="0" err="1"/>
              <a:t>intemperizados</a:t>
            </a:r>
            <a:r>
              <a:rPr lang="pt-BR" dirty="0"/>
              <a:t> acabam por fornecer os elementos de Fe e Mn para os solos e, consequentemente, para as águas que circulam por eles.</a:t>
            </a:r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Diante da problemática, o presente trabalho tem como objetivo, apresentar as alternativas realizadas pela SAAEC, no tocante a contribuir para uma melhor gestão da qualidade da água fornecida aos nossos clientes, através de melhorias nos processos de tratamento, frente a necessidade de adequar os padrões de potabilidade e uma melhor aceitação por parte da população.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1399" y="685146"/>
            <a:ext cx="292920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INTRODUÇÃO/OBJETIVOS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-27384"/>
            <a:ext cx="9153275" cy="694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6708" y="685146"/>
            <a:ext cx="2695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7576" y="141277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PT-01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5940152" y="1412776"/>
            <a:ext cx="22322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PT-02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Desativado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/>
          </a:p>
        </p:txBody>
      </p:sp>
      <p:pic>
        <p:nvPicPr>
          <p:cNvPr id="3075" name="Diagrama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64" t="-11119" r="-70166" b="-10101"/>
          <a:stretch>
            <a:fillRect/>
          </a:stretch>
        </p:blipFill>
        <p:spPr bwMode="auto">
          <a:xfrm>
            <a:off x="-1116632" y="1556792"/>
            <a:ext cx="950505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162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1725</Words>
  <Application>Microsoft Office PowerPoint</Application>
  <PresentationFormat>Apresentação na tela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Tema do Office</vt:lpstr>
      <vt:lpstr>ADEQUAÇÃO DE POÇO COM ÁGUAS FERROMANGANOSAS ATRAVÉS DE INTERVENÇÕES FÍSICA, QUÍMICA E CONTROLE POR COMPLEXAÇÃO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Cristiano</cp:lastModifiedBy>
  <cp:revision>48</cp:revision>
  <dcterms:created xsi:type="dcterms:W3CDTF">2018-05-02T19:43:05Z</dcterms:created>
  <dcterms:modified xsi:type="dcterms:W3CDTF">2019-05-08T03:07:38Z</dcterms:modified>
</cp:coreProperties>
</file>