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  <p:sldMasterId id="2147483654" r:id="rId3"/>
  </p:sldMasterIdLst>
  <p:notesMasterIdLst>
    <p:notesMasterId r:id="rId17"/>
  </p:notesMasterIdLst>
  <p:sldIdLst>
    <p:sldId id="256" r:id="rId4"/>
    <p:sldId id="289" r:id="rId5"/>
    <p:sldId id="270" r:id="rId6"/>
    <p:sldId id="274" r:id="rId7"/>
    <p:sldId id="287" r:id="rId8"/>
    <p:sldId id="286" r:id="rId9"/>
    <p:sldId id="276" r:id="rId10"/>
    <p:sldId id="277" r:id="rId11"/>
    <p:sldId id="279" r:id="rId12"/>
    <p:sldId id="280" r:id="rId13"/>
    <p:sldId id="281" r:id="rId14"/>
    <p:sldId id="283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F055-A68E-40D8-97B2-7284F3EA9E55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97B1F-8C8D-47B6-B77D-4C662BA9B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1766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814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17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5081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45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340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1FA19-086A-495D-ABA9-CCF0D0F57C25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B782D5-CF59-4AF7-A5CA-294AAF7921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1FA19-086A-495D-ABA9-CCF0D0F57C25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B782D5-CF59-4AF7-A5CA-294AAF7921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1FA19-086A-495D-ABA9-CCF0D0F57C25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B782D5-CF59-4AF7-A5CA-294AAF7921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Arly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Lara 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Romêo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Rossilho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Maria P.P.A.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Balesteros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Paulo Jorge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Zeraik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Marco Antônio dos Santos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www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sanasa.com.br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0800 77 21 195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jpe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3242" y="1700808"/>
            <a:ext cx="8801246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63243" y="1778040"/>
            <a:ext cx="8801246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Crise Hídrica e as Ações tomadas pelo Sistema de Gestão da Qualidade</a:t>
            </a:r>
            <a:endParaRPr lang="pt-BR" sz="4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pt-BR" sz="3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549" y="3966563"/>
            <a:ext cx="5245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baseline="30000" dirty="0" smtClean="0">
                <a:solidFill>
                  <a:schemeClr val="bg1"/>
                </a:solidFill>
              </a:rPr>
              <a:t>Autores: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          </a:t>
            </a:r>
            <a:r>
              <a:rPr lang="pt-BR" sz="2600" b="1" dirty="0" smtClean="0">
                <a:solidFill>
                  <a:schemeClr val="bg1"/>
                </a:solidFill>
              </a:rPr>
              <a:t>Adilson Luis Pinto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           Alessandro Siqueira Tetzner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           Jacqueline K. M. I. Caselli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22576" r="1520" b="18426"/>
          <a:stretch>
            <a:fillRect/>
          </a:stretch>
        </p:blipFill>
        <p:spPr bwMode="auto">
          <a:xfrm>
            <a:off x="4067944" y="980728"/>
            <a:ext cx="48965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ço Reservado para Conteúdo 8" descr="C:\Documents and Settings\rtge2003\Desktop\ETA CAPIVARI\DSCN221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600400" cy="2232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m 9" descr="C:\Documents and Settings\rtge2003\Desktop\ETA CAPIVARI\DSCN22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3600400" cy="2168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842494"/>
            <a:ext cx="43559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3.1: Tubulação de Aproveitamento de Água de Lavagem de Filtro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260648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 Capivari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1"/>
          <p:cNvPicPr/>
          <p:nvPr/>
        </p:nvPicPr>
        <p:blipFill rotWithShape="1">
          <a:blip r:embed="rId3" cstate="print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4671571"/>
            <a:ext cx="3888432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Espaço Reservado para Conteúdo 4"/>
          <p:cNvPicPr>
            <a:picLocks noGrp="1"/>
          </p:cNvPicPr>
          <p:nvPr>
            <p:ph sz="half" idx="1"/>
          </p:nvPr>
        </p:nvPicPr>
        <p:blipFill>
          <a:blip r:embed="rId4" cstate="print"/>
          <a:srcRect t="23219" r="2621" b="35229"/>
          <a:stretch>
            <a:fillRect/>
          </a:stretch>
        </p:blipFill>
        <p:spPr bwMode="auto">
          <a:xfrm>
            <a:off x="323528" y="980728"/>
            <a:ext cx="42484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5" cstate="print"/>
          <a:srcRect t="18484" r="3144" b="19125"/>
          <a:stretch>
            <a:fillRect/>
          </a:stretch>
        </p:blipFill>
        <p:spPr bwMode="auto">
          <a:xfrm>
            <a:off x="323528" y="3429000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13520"/>
            <a:ext cx="2664296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323528" y="260648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Reservatórios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27984" y="6426838"/>
            <a:ext cx="47160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Figura 4.1: </a:t>
            </a:r>
            <a:r>
              <a:rPr lang="pt-BR" sz="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Reservatórios – Elevado e </a:t>
            </a:r>
            <a:r>
              <a:rPr lang="pt-BR" sz="8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Semi-enterrado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324544" y="174170"/>
            <a:ext cx="3851515" cy="950573"/>
          </a:xfrm>
        </p:spPr>
        <p:txBody>
          <a:bodyPr/>
          <a:lstStyle/>
          <a:p>
            <a:r>
              <a:rPr lang="pt-BR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  <a:endParaRPr lang="pt-BR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96686" y="899886"/>
            <a:ext cx="7990114" cy="50219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Controle e manutenção dos relatórios;</a:t>
            </a:r>
          </a:p>
          <a:p>
            <a:pPr>
              <a:buNone/>
            </a:pPr>
            <a:endPara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Transparência, competência e acessibilidade dos fatos e dos serviços prestados;</a:t>
            </a:r>
          </a:p>
          <a:p>
            <a:pPr>
              <a:buNone/>
            </a:pPr>
            <a:endPara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 Contínua;</a:t>
            </a:r>
          </a:p>
          <a:p>
            <a:pPr>
              <a:buNone/>
            </a:pPr>
            <a:endPara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SATISFAÇÃO DOS CLIENTES.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204788" y="19050"/>
            <a:ext cx="880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s-IS" altLang="pt-BR"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Contato(s):</a:t>
            </a:r>
            <a:endParaRPr lang="en-US" altLang="pt-BR" sz="1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aixaDeTexto 6"/>
          <p:cNvSpPr txBox="1">
            <a:spLocks noChangeArrowheads="1"/>
          </p:cNvSpPr>
          <p:nvPr/>
        </p:nvSpPr>
        <p:spPr bwMode="auto">
          <a:xfrm>
            <a:off x="558800" y="71438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SzPct val="95000"/>
            </a:pPr>
            <a:r>
              <a:rPr lang="pt-BR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K. M. I. Caselli</a:t>
            </a: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Técnica em Saneamento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(19) 37355426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gestao.qualidade10@sanasa.com.br</a:t>
            </a:r>
            <a:endParaRPr lang="pt-BR" alt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1886" y="232228"/>
            <a:ext cx="510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1886" y="986971"/>
            <a:ext cx="73732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Registrar </a:t>
            </a: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fatos, as melhorias, experiências por meio de Relatórios Eletrônicos</a:t>
            </a: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Armazenar as informações em Arquivos</a:t>
            </a: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Desenvolvimento de novos programas, indicadores e apontamento de </a:t>
            </a: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7503" y="116632"/>
            <a:ext cx="85720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000" b="1" dirty="0" smtClean="0">
                <a:solidFill>
                  <a:schemeClr val="bg1"/>
                </a:solidFill>
                <a:latin typeface="Arial" charset="0"/>
              </a:rPr>
              <a:t>Campinas-SP</a:t>
            </a:r>
            <a:endParaRPr lang="pt-BR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782123"/>
            <a:ext cx="885698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 localizada em uma região</a:t>
            </a:r>
          </a:p>
          <a:p>
            <a:pPr algn="just"/>
            <a:r>
              <a:rPr lang="pt-BR" sz="2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Metropolitana composta por:</a:t>
            </a:r>
            <a:endParaRPr lang="pt-BR" sz="2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643359"/>
            <a:ext cx="6281211" cy="57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80" y="2848230"/>
            <a:ext cx="3455988" cy="32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31840" y="4365103"/>
            <a:ext cx="2808312" cy="99772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35375" y="5949280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1700808"/>
            <a:ext cx="3240360" cy="8463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bg1"/>
                </a:solidFill>
              </a:rPr>
              <a:t>- 20 </a:t>
            </a:r>
            <a:r>
              <a:rPr lang="pt-BR" dirty="0">
                <a:solidFill>
                  <a:schemeClr val="bg1"/>
                </a:solidFill>
              </a:rPr>
              <a:t>municípios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bg1"/>
                </a:solidFill>
              </a:rPr>
              <a:t>- 5 </a:t>
            </a:r>
            <a:r>
              <a:rPr lang="pt-BR" dirty="0">
                <a:solidFill>
                  <a:schemeClr val="bg1"/>
                </a:solidFill>
              </a:rPr>
              <a:t>milhões habitantes</a:t>
            </a:r>
          </a:p>
        </p:txBody>
      </p:sp>
    </p:spTree>
    <p:extLst>
      <p:ext uri="{BB962C8B-B14F-4D97-AF65-F5344CB8AC3E}">
        <p14:creationId xmlns="" xmlns:p14="http://schemas.microsoft.com/office/powerpoint/2010/main" val="2629133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5646057" y="3717032"/>
            <a:ext cx="3390440" cy="29523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buFont typeface="Arial" pitchFamily="34" charset="0"/>
              <a:buChar char="•"/>
            </a:pP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Índice de Abastecimento: 99.5%</a:t>
            </a:r>
          </a:p>
          <a:p>
            <a:pPr lvl="0">
              <a:buFont typeface="Arial" pitchFamily="34" charset="0"/>
              <a:buChar char="•"/>
            </a:pP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Captação de Água: 2</a:t>
            </a:r>
          </a:p>
          <a:p>
            <a:pPr lvl="0">
              <a:buFont typeface="Arial" pitchFamily="34" charset="0"/>
              <a:buChar char="•"/>
            </a:pP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Estação </a:t>
            </a: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de Tratamento/ </a:t>
            </a:r>
            <a:r>
              <a:rPr lang="pt-BR" sz="17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ETAs</a:t>
            </a: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 5</a:t>
            </a:r>
          </a:p>
          <a:p>
            <a:pPr lvl="0">
              <a:buFont typeface="Arial" pitchFamily="34" charset="0"/>
              <a:buChar char="•"/>
            </a:pP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Estações de Tratamento / </a:t>
            </a: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ETL</a:t>
            </a: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 1</a:t>
            </a:r>
          </a:p>
          <a:p>
            <a:pPr lvl="0">
              <a:buFont typeface="Arial" pitchFamily="34" charset="0"/>
              <a:buChar char="•"/>
            </a:pP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Reservatórios: 25 elevados e 40 </a:t>
            </a:r>
            <a:r>
              <a:rPr lang="pt-BR" sz="17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semi-enterrados</a:t>
            </a:r>
            <a:r>
              <a:rPr lang="pt-BR" sz="17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4"/>
            <a:endParaRPr lang="pt-BR" sz="15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4"/>
            <a:r>
              <a:rPr lang="pt-BR" sz="1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Ref. Fev/2015</a:t>
            </a:r>
            <a:endParaRPr lang="pt-BR" sz="1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spaço Reservado para Conteúdo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11171"/>
            <a:ext cx="18722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F1"/>
          <p:cNvPicPr/>
          <p:nvPr/>
        </p:nvPicPr>
        <p:blipFill rotWithShape="1">
          <a:blip r:embed="rId5" cstate="print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4776" y="1916832"/>
            <a:ext cx="205172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95536" y="332656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SANASA em Números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232248" cy="288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 descr="eta 3 e 4 B"/>
          <p:cNvPicPr>
            <a:picLocks noChangeAspect="1" noChangeArrowheads="1"/>
          </p:cNvPicPr>
          <p:nvPr/>
        </p:nvPicPr>
        <p:blipFill rotWithShape="1">
          <a:blip r:embed="rId8" cstate="print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1" t="10985" b="21071"/>
          <a:stretch/>
        </p:blipFill>
        <p:spPr bwMode="auto">
          <a:xfrm>
            <a:off x="179512" y="4053138"/>
            <a:ext cx="1656184" cy="2688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5715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03"/>
          <a:stretch/>
        </p:blipFill>
        <p:spPr>
          <a:xfrm>
            <a:off x="1979712" y="4075439"/>
            <a:ext cx="1656184" cy="268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4" descr="captação capivari"/>
          <p:cNvPicPr>
            <a:picLocks noChangeAspect="1" noChangeArrowheads="1"/>
          </p:cNvPicPr>
          <p:nvPr/>
        </p:nvPicPr>
        <p:blipFill>
          <a:blip r:embed="rId11" cstate="print">
            <a:lum contrast="6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22322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ETA Capivari A 06"/>
          <p:cNvPicPr>
            <a:picLocks noChangeAspect="1" noChangeArrowheads="1"/>
          </p:cNvPicPr>
          <p:nvPr/>
        </p:nvPicPr>
        <p:blipFill rotWithShape="1">
          <a:blip r:embed="rId13" cstate="print">
            <a:lum contrast="6000"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4077072"/>
            <a:ext cx="15841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5715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821477" y="41490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 Capivari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95736" y="409855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 1 e 2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40770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 3 e 4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9807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Captação do Atibaia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525333" y="980728"/>
            <a:ext cx="2520280" cy="33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Captação do Capivari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36096" y="105273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Elevado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164288" y="314096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Semi-enterrado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6/68/Rio_Atibaia.JPG/300px-Rio_Atiba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324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Em plena crise hídrica, Campinas terá novos investimentos em abastecimento de á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34970"/>
            <a:ext cx="4032448" cy="260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5007430" y="1052737"/>
            <a:ext cx="3686628" cy="5589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Rio Atibaia</a:t>
            </a: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Região Altamente Adensada (população);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Rio Abastece 95% da cidade de Campinas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Vazões média do Rio Atibaia  - Crise Hídrica</a:t>
            </a: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29/01/2014: 2,21 m3/s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31/08/2014: 2,24 m3/s</a:t>
            </a:r>
            <a:r>
              <a:rPr lang="pt-BR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10/12/2014: 2,64 m3/s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16/05/2015: 6,67 m3/s</a:t>
            </a:r>
          </a:p>
          <a:p>
            <a:pPr algn="just">
              <a:buFont typeface="Wingdings" pitchFamily="2" charset="2"/>
              <a:buChar char="ü"/>
            </a:pPr>
            <a:endParaRPr lang="pt-BR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Vazão outorgada 4,7 m3/s por 20 horas/dia por 30 dias/mês</a:t>
            </a:r>
          </a:p>
          <a:p>
            <a:pPr algn="just"/>
            <a:endParaRPr lang="pt-BR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Vazão média anual normal é de 15 m3/s</a:t>
            </a:r>
            <a:endParaRPr lang="pt-BR" dirty="0" smtClean="0"/>
          </a:p>
          <a:p>
            <a:pPr algn="just"/>
            <a:endParaRPr lang="pt-BR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78971" y="319314"/>
            <a:ext cx="73877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Rio Atibaia - Vazão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128588"/>
            <a:ext cx="5409051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3000" dirty="0" smtClean="0">
                <a:solidFill>
                  <a:schemeClr val="bg1"/>
                </a:solidFill>
              </a:rPr>
              <a:t>Enfrentando a Crise Hídrica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818703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Alteamento do </a:t>
            </a:r>
            <a:r>
              <a:rPr lang="pt-BR" sz="2000" dirty="0" err="1">
                <a:solidFill>
                  <a:schemeClr val="bg1"/>
                </a:solidFill>
              </a:rPr>
              <a:t>enrocamento</a:t>
            </a:r>
            <a:r>
              <a:rPr lang="pt-BR" sz="2000" dirty="0">
                <a:solidFill>
                  <a:schemeClr val="bg1"/>
                </a:solidFill>
              </a:rPr>
              <a:t> nas tomadas de água nas </a:t>
            </a:r>
            <a:r>
              <a:rPr lang="pt-BR" sz="2000" dirty="0" smtClean="0">
                <a:solidFill>
                  <a:schemeClr val="bg1"/>
                </a:solidFill>
              </a:rPr>
              <a:t>Captações;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Campanhas </a:t>
            </a:r>
            <a:r>
              <a:rPr lang="pt-BR" sz="2000" dirty="0">
                <a:solidFill>
                  <a:schemeClr val="bg1"/>
                </a:solidFill>
              </a:rPr>
              <a:t>de </a:t>
            </a:r>
            <a:r>
              <a:rPr lang="pt-BR" sz="2000" dirty="0" smtClean="0">
                <a:solidFill>
                  <a:schemeClr val="bg1"/>
                </a:solidFill>
              </a:rPr>
              <a:t>conscientização da população quanto ao uso racional e combate ao desperdício;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Projeto </a:t>
            </a:r>
            <a:r>
              <a:rPr lang="pt-BR" sz="2000" dirty="0">
                <a:solidFill>
                  <a:schemeClr val="bg1"/>
                </a:solidFill>
              </a:rPr>
              <a:t>de universalização do </a:t>
            </a:r>
            <a:r>
              <a:rPr lang="pt-BR" sz="2000" dirty="0" smtClean="0">
                <a:solidFill>
                  <a:schemeClr val="bg1"/>
                </a:solidFill>
              </a:rPr>
              <a:t>saneamento – Plano 300%;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Produção </a:t>
            </a:r>
            <a:r>
              <a:rPr lang="pt-BR" sz="2000" dirty="0">
                <a:solidFill>
                  <a:schemeClr val="bg1"/>
                </a:solidFill>
              </a:rPr>
              <a:t>de água de </a:t>
            </a:r>
            <a:r>
              <a:rPr lang="pt-BR" sz="2000" dirty="0" err="1">
                <a:solidFill>
                  <a:schemeClr val="bg1"/>
                </a:solidFill>
              </a:rPr>
              <a:t>reúso</a:t>
            </a:r>
            <a:r>
              <a:rPr lang="pt-BR" sz="2000" dirty="0">
                <a:solidFill>
                  <a:schemeClr val="bg1"/>
                </a:solidFill>
              </a:rPr>
              <a:t> pela EPAR </a:t>
            </a:r>
            <a:r>
              <a:rPr lang="pt-BR" sz="2000" dirty="0" smtClean="0">
                <a:solidFill>
                  <a:schemeClr val="bg1"/>
                </a:solidFill>
              </a:rPr>
              <a:t>Capivari II;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Eficiência e eficácia do Controle de Perdas;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Estudo para construção de reservatório de água bruta;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Participação das discussões sobre renovação da outorga do Sistema Cantareira;</a:t>
            </a:r>
          </a:p>
          <a:p>
            <a:pPr algn="just"/>
            <a:endParaRPr lang="pt-BR" sz="1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</a:rPr>
              <a:t>IMPLANTAÇÃO DO PLANO DE SEGURANÇA DA ÁGUA.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4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quebarato.com.br/T440x/alugo+chacara+campinas+fundo+rio+atibaia+campinas+sp+brasil__412193_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5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323528" y="2132856"/>
            <a:ext cx="84969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t-BR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Relatórios do Sistema de Gestão da Qualidade sobre a Crise Hídrica</a:t>
            </a:r>
            <a:endParaRPr lang="pt-B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t="7741" r="1454" b="6072"/>
          <a:stretch>
            <a:fillRect/>
          </a:stretch>
        </p:blipFill>
        <p:spPr bwMode="auto">
          <a:xfrm>
            <a:off x="395536" y="908720"/>
            <a:ext cx="3851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 t="7573" r="4100" b="31306"/>
          <a:stretch>
            <a:fillRect/>
          </a:stretch>
        </p:blipFill>
        <p:spPr bwMode="auto">
          <a:xfrm>
            <a:off x="5220072" y="908720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4" cstate="print"/>
          <a:srcRect t="12323" r="1164" b="33255"/>
          <a:stretch>
            <a:fillRect/>
          </a:stretch>
        </p:blipFill>
        <p:spPr bwMode="auto">
          <a:xfrm>
            <a:off x="5220072" y="3573016"/>
            <a:ext cx="37799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4427984" y="3212976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188640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Relatórios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5445224"/>
            <a:ext cx="3600400" cy="6072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Relatório - Classificado</a:t>
            </a:r>
            <a:endParaRPr lang="pt-BR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220072" y="5805264"/>
            <a:ext cx="3744416" cy="836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Relatório Finalizado  após Verificação de Eficácia</a:t>
            </a:r>
            <a:endParaRPr lang="pt-BR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t="22777" r="1608" b="16681"/>
          <a:stretch>
            <a:fillRect/>
          </a:stretch>
        </p:blipFill>
        <p:spPr bwMode="auto">
          <a:xfrm>
            <a:off x="395536" y="1124744"/>
            <a:ext cx="52565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rpgq2012\Pictures\2015-04-23 imagem assemae\imagem assemae 14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952328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 descr="C:\Users\rpgq2012\Pictures\2015-04-23 imagem assemae\imagem assemae 14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9856"/>
            <a:ext cx="2952328" cy="2099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6084168" y="5829000"/>
            <a:ext cx="2664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smtClean="0">
                <a:latin typeface="Arial" pitchFamily="34" charset="0"/>
                <a:cs typeface="Arial" pitchFamily="34" charset="0"/>
              </a:rPr>
              <a:t>Figura 2.1: Realocação das Rochas – Rio Atibaia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33265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Captação e Adução do Atibaia</a:t>
            </a:r>
            <a:endParaRPr lang="pt-B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379</Words>
  <Application>Microsoft Office PowerPoint</Application>
  <PresentationFormat>Apresentação na tela (4:3)</PresentationFormat>
  <Paragraphs>105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Personalizar design</vt:lpstr>
      <vt:lpstr>2_Personalizar design</vt:lpstr>
      <vt:lpstr>1_Personalizar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Conclusão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DMC</dc:creator>
  <cp:lastModifiedBy>rtge2003</cp:lastModifiedBy>
  <cp:revision>38</cp:revision>
  <dcterms:created xsi:type="dcterms:W3CDTF">2015-03-10T18:20:36Z</dcterms:created>
  <dcterms:modified xsi:type="dcterms:W3CDTF">2015-05-25T14:31:21Z</dcterms:modified>
</cp:coreProperties>
</file>