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9" r:id="rId2"/>
    <p:sldId id="262" r:id="rId3"/>
    <p:sldId id="263" r:id="rId4"/>
    <p:sldId id="265" r:id="rId5"/>
    <p:sldId id="266" r:id="rId6"/>
    <p:sldId id="267" r:id="rId7"/>
    <p:sldId id="264" r:id="rId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2274" y="-384"/>
      </p:cViewPr>
      <p:guideLst>
        <p:guide orient="horz" pos="2160"/>
        <p:guide pos="2880"/>
      </p:guideLst>
    </p:cSldViewPr>
  </p:slideViewPr>
  <p:notesTextViewPr>
    <p:cViewPr>
      <p:scale>
        <a:sx n="1" d="1"/>
        <a:sy n="1" d="1"/>
      </p:scale>
      <p:origin x="0" y="0"/>
    </p:cViewPr>
  </p:notesTextViewPr>
  <p:notesViewPr>
    <p:cSldViewPr>
      <p:cViewPr varScale="1">
        <p:scale>
          <a:sx n="71" d="100"/>
          <a:sy n="71" d="100"/>
        </p:scale>
        <p:origin x="-270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48AA22-89A4-4CA1-A2D4-78FB884F934E}" type="datetimeFigureOut">
              <a:rPr lang="pt-BR" smtClean="0"/>
              <a:t>05/05/2019</a:t>
            </a:fld>
            <a:endParaRPr lang="pt-BR"/>
          </a:p>
        </p:txBody>
      </p:sp>
      <p:sp>
        <p:nvSpPr>
          <p:cNvPr id="4" name="Espaço Reservado para Rodapé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C3A9E8-EF9C-4540-ACF4-4051308097D5}" type="slidenum">
              <a:rPr lang="pt-BR" smtClean="0"/>
              <a:t>‹nº›</a:t>
            </a:fld>
            <a:endParaRPr lang="pt-BR"/>
          </a:p>
        </p:txBody>
      </p:sp>
    </p:spTree>
    <p:extLst>
      <p:ext uri="{BB962C8B-B14F-4D97-AF65-F5344CB8AC3E}">
        <p14:creationId xmlns:p14="http://schemas.microsoft.com/office/powerpoint/2010/main" val="35165080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05/05/2019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80252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05/05/2019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49538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40"/>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05/05/2019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79114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677C5135-C6EC-4FEB-97E1-E7A17BEAE96C}" type="datetimeFigureOut">
              <a:rPr lang="pt-BR" smtClean="0"/>
              <a:t>05/05/2019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526933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677C5135-C6EC-4FEB-97E1-E7A17BEAE96C}" type="datetimeFigureOut">
              <a:rPr lang="pt-BR" smtClean="0"/>
              <a:t>05/05/2019</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835335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77C5135-C6EC-4FEB-97E1-E7A17BEAE96C}" type="datetimeFigureOut">
              <a:rPr lang="pt-BR" smtClean="0"/>
              <a:t>05/05/2019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5274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677C5135-C6EC-4FEB-97E1-E7A17BEAE96C}" type="datetimeFigureOut">
              <a:rPr lang="pt-BR" smtClean="0"/>
              <a:t>05/05/2019</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122207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677C5135-C6EC-4FEB-97E1-E7A17BEAE96C}" type="datetimeFigureOut">
              <a:rPr lang="pt-BR" smtClean="0"/>
              <a:t>05/05/2019</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859908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77C5135-C6EC-4FEB-97E1-E7A17BEAE96C}" type="datetimeFigureOut">
              <a:rPr lang="pt-BR" smtClean="0"/>
              <a:t>05/05/2019</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2868107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t>05/05/2019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524891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677C5135-C6EC-4FEB-97E1-E7A17BEAE96C}" type="datetimeFigureOut">
              <a:rPr lang="pt-BR" smtClean="0"/>
              <a:t>05/05/2019</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AB1E68D5-6873-41D9-9B60-358195EC3482}" type="slidenum">
              <a:rPr lang="pt-BR" smtClean="0"/>
              <a:t>‹nº›</a:t>
            </a:fld>
            <a:endParaRPr lang="pt-BR"/>
          </a:p>
        </p:txBody>
      </p:sp>
    </p:spTree>
    <p:extLst>
      <p:ext uri="{BB962C8B-B14F-4D97-AF65-F5344CB8AC3E}">
        <p14:creationId xmlns:p14="http://schemas.microsoft.com/office/powerpoint/2010/main" val="3881768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7C5135-C6EC-4FEB-97E1-E7A17BEAE96C}" type="datetimeFigureOut">
              <a:rPr lang="pt-BR" smtClean="0"/>
              <a:t>05/05/2019</a:t>
            </a:fld>
            <a:endParaRPr lang="pt-BR"/>
          </a:p>
        </p:txBody>
      </p:sp>
      <p:sp>
        <p:nvSpPr>
          <p:cNvPr id="5" name="Espaço Reservado para Rodapé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1"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E68D5-6873-41D9-9B60-358195EC3482}" type="slidenum">
              <a:rPr lang="pt-BR" smtClean="0"/>
              <a:t>‹nº›</a:t>
            </a:fld>
            <a:endParaRPr lang="pt-BR"/>
          </a:p>
        </p:txBody>
      </p:sp>
      <p:pic>
        <p:nvPicPr>
          <p:cNvPr id="9" name="Picture 2" descr="C:\Users\gabriel.silva\Desktop\Template-49CNSA.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6512" y="-27384"/>
            <a:ext cx="9281121" cy="6943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97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683568" y="1124744"/>
            <a:ext cx="7956376" cy="2387600"/>
          </a:xfrm>
        </p:spPr>
        <p:txBody>
          <a:bodyPr anchor="ctr" anchorCtr="0">
            <a:noAutofit/>
          </a:bodyPr>
          <a:lstStyle/>
          <a:p>
            <a:r>
              <a:rPr lang="pt-BR" sz="2800" b="1" dirty="0"/>
              <a:t>REGULAÇÃO DO SANEAMENTO BÁSICO NO BRASIL, PACTO FEDERATIVO E A MEDIDA PROVISÓRIA 868/2018: NUANCES E ASPECTOS CONTROVERTIDOS</a:t>
            </a:r>
            <a:endParaRPr lang="pt-BR" sz="2800" dirty="0"/>
          </a:p>
        </p:txBody>
      </p:sp>
      <p:sp>
        <p:nvSpPr>
          <p:cNvPr id="4" name="Subtítulo 2"/>
          <p:cNvSpPr>
            <a:spLocks noGrp="1"/>
          </p:cNvSpPr>
          <p:nvPr>
            <p:ph type="subTitle" idx="4294967295"/>
          </p:nvPr>
        </p:nvSpPr>
        <p:spPr>
          <a:xfrm>
            <a:off x="683568" y="3789040"/>
            <a:ext cx="7776864" cy="1655762"/>
          </a:xfrm>
        </p:spPr>
        <p:txBody>
          <a:bodyPr>
            <a:normAutofit fontScale="77500" lnSpcReduction="20000"/>
          </a:bodyPr>
          <a:lstStyle/>
          <a:p>
            <a:pPr marL="0" indent="0" algn="just">
              <a:buNone/>
            </a:pPr>
            <a:r>
              <a:rPr lang="pt-BR" sz="2800" b="1" dirty="0" smtClean="0"/>
              <a:t>Vinícius Rodrigues Cavalcante - </a:t>
            </a:r>
            <a:r>
              <a:rPr lang="pt-BR" sz="2800" dirty="0"/>
              <a:t>Advogado. Procurador Jurídico da Companhia de Saneamento de Sergipe (DESO). Graduado e Mestre em Direito pela Universidade Federal de Sergipe (UFS). Professor da Disciplina Direito Administrativo no curso de Pós-Graduação em Direito Público da Universidade Tiradentes (UNIT). </a:t>
            </a:r>
          </a:p>
          <a:p>
            <a:pPr marL="0" indent="0" algn="l">
              <a:buNone/>
            </a:pPr>
            <a:endParaRPr lang="pt-BR" sz="2800" b="1" dirty="0" smtClean="0"/>
          </a:p>
          <a:p>
            <a:pPr algn="l"/>
            <a:endParaRPr lang="pt-BR" sz="28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692696"/>
            <a:ext cx="1276350" cy="534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9571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a:spLocks noGrp="1"/>
          </p:cNvSpPr>
          <p:nvPr>
            <p:ph type="ctrTitle" idx="4294967295"/>
          </p:nvPr>
        </p:nvSpPr>
        <p:spPr>
          <a:xfrm>
            <a:off x="683568" y="1124744"/>
            <a:ext cx="7956376" cy="4320480"/>
          </a:xfrm>
        </p:spPr>
        <p:txBody>
          <a:bodyPr anchor="t" anchorCtr="0">
            <a:normAutofit fontScale="90000"/>
          </a:bodyPr>
          <a:lstStyle/>
          <a:p>
            <a:pPr algn="l"/>
            <a:r>
              <a:rPr lang="pt-BR" sz="2400" b="1" dirty="0"/>
              <a:t>I) </a:t>
            </a:r>
            <a:r>
              <a:rPr lang="pt-BR" sz="2400" dirty="0"/>
              <a:t>Saneamento Básico, função social e o desafio da universalização:</a:t>
            </a:r>
            <a:br>
              <a:rPr lang="pt-BR" sz="2400" dirty="0"/>
            </a:br>
            <a:r>
              <a:rPr lang="pt-BR" sz="2400" dirty="0"/>
              <a:t>          </a:t>
            </a:r>
            <a:br>
              <a:rPr lang="pt-BR" sz="2400" dirty="0"/>
            </a:br>
            <a:r>
              <a:rPr lang="pt-BR" sz="2400" dirty="0"/>
              <a:t>          ° Lei Federal nº 11.445/07 – Marco </a:t>
            </a:r>
            <a:r>
              <a:rPr lang="pt-BR" sz="2400" dirty="0" smtClean="0"/>
              <a:t>legal vigente</a:t>
            </a:r>
            <a:r>
              <a:rPr lang="pt-BR" sz="2400" dirty="0"/>
              <a:t>;</a:t>
            </a:r>
            <a:br>
              <a:rPr lang="pt-BR" sz="2400" dirty="0"/>
            </a:br>
            <a:r>
              <a:rPr lang="pt-BR" sz="2400" dirty="0"/>
              <a:t>          ° Princípio da universalidade;</a:t>
            </a:r>
            <a:br>
              <a:rPr lang="pt-BR" sz="2400" dirty="0"/>
            </a:br>
            <a:r>
              <a:rPr lang="pt-BR" sz="2400" dirty="0"/>
              <a:t>          ° Panorama atual e desafios;</a:t>
            </a:r>
            <a:br>
              <a:rPr lang="pt-BR" sz="2400" dirty="0"/>
            </a:br>
            <a:r>
              <a:rPr lang="pt-BR" sz="2400" dirty="0"/>
              <a:t/>
            </a:r>
            <a:br>
              <a:rPr lang="pt-BR" sz="2400" dirty="0"/>
            </a:br>
            <a:r>
              <a:rPr lang="pt-BR" sz="2400" b="1" dirty="0"/>
              <a:t>II) </a:t>
            </a:r>
            <a:r>
              <a:rPr lang="pt-BR" sz="2400" dirty="0"/>
              <a:t>Titularidade dos serviços de saneamento básico na Constituição Federal:</a:t>
            </a:r>
            <a:br>
              <a:rPr lang="pt-BR" sz="2400" dirty="0"/>
            </a:br>
            <a:r>
              <a:rPr lang="pt-BR" sz="2400" dirty="0"/>
              <a:t/>
            </a:r>
            <a:br>
              <a:rPr lang="pt-BR" sz="2400" dirty="0"/>
            </a:br>
            <a:r>
              <a:rPr lang="pt-BR" sz="2400" dirty="0"/>
              <a:t>          ° Pacto Federativo</a:t>
            </a:r>
            <a:br>
              <a:rPr lang="pt-BR" sz="2400" dirty="0"/>
            </a:br>
            <a:r>
              <a:rPr lang="pt-BR" sz="2400" dirty="0"/>
              <a:t>          ° Princípio da predominância de interesses</a:t>
            </a:r>
            <a:br>
              <a:rPr lang="pt-BR" sz="2400" dirty="0"/>
            </a:br>
            <a:r>
              <a:rPr lang="pt-BR" sz="2400" dirty="0"/>
              <a:t>          ° Adin </a:t>
            </a:r>
            <a:r>
              <a:rPr lang="pt-BR" sz="2400" dirty="0" smtClean="0"/>
              <a:t>2340/SC </a:t>
            </a:r>
            <a:r>
              <a:rPr lang="pt-BR" sz="2900" dirty="0"/>
              <a:t/>
            </a:r>
            <a:br>
              <a:rPr lang="pt-BR" sz="2900" dirty="0"/>
            </a:br>
            <a:r>
              <a:rPr lang="pt-BR" sz="2900" dirty="0"/>
              <a:t/>
            </a:r>
            <a:br>
              <a:rPr lang="pt-BR" sz="2900" dirty="0"/>
            </a:br>
            <a:endParaRPr lang="pt-BR" sz="3200" dirty="0"/>
          </a:p>
        </p:txBody>
      </p:sp>
    </p:spTree>
    <p:extLst>
      <p:ext uri="{BB962C8B-B14F-4D97-AF65-F5344CB8AC3E}">
        <p14:creationId xmlns:p14="http://schemas.microsoft.com/office/powerpoint/2010/main" val="2844571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39552" y="2204864"/>
            <a:ext cx="8229600" cy="4392488"/>
          </a:xfrm>
        </p:spPr>
        <p:txBody>
          <a:bodyPr/>
          <a:lstStyle/>
          <a:p>
            <a:pPr marL="0" indent="0">
              <a:buNone/>
            </a:pPr>
            <a:r>
              <a:rPr lang="pt-BR" i="1" dirty="0"/>
              <a:t/>
            </a:r>
            <a:br>
              <a:rPr lang="pt-BR" i="1" dirty="0"/>
            </a:br>
            <a:r>
              <a:rPr lang="pt-BR" dirty="0" smtClean="0"/>
              <a:t> </a:t>
            </a:r>
            <a:endParaRPr lang="pt-BR" dirty="0"/>
          </a:p>
        </p:txBody>
      </p:sp>
      <p:sp>
        <p:nvSpPr>
          <p:cNvPr id="4" name="Título 1"/>
          <p:cNvSpPr txBox="1">
            <a:spLocks/>
          </p:cNvSpPr>
          <p:nvPr/>
        </p:nvSpPr>
        <p:spPr>
          <a:xfrm>
            <a:off x="683568" y="548680"/>
            <a:ext cx="7956376" cy="4896544"/>
          </a:xfrm>
          <a:prstGeom prst="rect">
            <a:avLst/>
          </a:prstGeom>
        </p:spPr>
        <p:txBody>
          <a:bodyPr vert="horz" lIns="91440" tIns="45720" rIns="91440" bIns="45720" rtlCol="0" anchor="t" anchorCtr="0">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pt-BR" sz="8000" dirty="0" smtClean="0"/>
              <a:t>EMENTA: AÇÃO DIRETA DE INCONSTITUCIONALIDADE. ESTADO DE SANTA CATARINA. DISTRIBUIÇÃO DE ÁGUA POTÁVEL. LEI ESTADUAL QUE OBRIGA O SEU FORNECIMENTO POR MEIO DE CAMINHÕES-PIPA, POR EMPRESA CONCESSIONÁRIA DA QUAL O ESTADO DETÉM O CONTROLE ACIONÁRIO. DIPLOMA LEGAL QUE TAMBÉM ESTABELECE ISENÇÃO TARIFÁRIA EM FAVOR DO USUÁRIO DOS SERVIÇOS. INADMISSIBILIDADE. INVASÃO DA ESFERA DE COMPETÊNCIA DOS MUNICÍPIOS, PELO ESTADO MEMBRO. INTERFERÊNCIA NAS RELAÇÕES ENTRE O PODER CONCEDENTE E A EMPRESA CONCESSIONÁRIA. INVIABILIDADE DA ALTERAÇÃO, POR LEI ESTADUAL, DAS CONDIÇÕES PREVISTAS NO CONTRATO DE CONCESSÃO DE SERVIÇO PÚBLICO LOCAL. AÇÃO JULGADA PROCEDENTE</a:t>
            </a:r>
            <a:r>
              <a:rPr lang="pt-BR" sz="8000" b="1" dirty="0" smtClean="0"/>
              <a:t>. I - Os Estados-membros não podem interferir na esfera das relações jurídico-contratuais estabelecidas entre o poder concedente local e a empresa concessionária, ainda que esta esteja sob o controle acionário daquele. II - Impossibilidade de alteração, por lei estadual, das condições que se acham formalmente estipuladas em contrato de concessão de distribuição de água. III - Ofensa aos </a:t>
            </a:r>
            <a:r>
              <a:rPr lang="pt-BR" sz="8000" b="1" dirty="0" err="1" smtClean="0"/>
              <a:t>arts</a:t>
            </a:r>
            <a:r>
              <a:rPr lang="pt-BR" sz="8000" b="1" dirty="0" smtClean="0"/>
              <a:t>. 30, I, e 175, parágrafo único, da Constituição Federal. </a:t>
            </a:r>
            <a:r>
              <a:rPr lang="pt-BR" sz="8000" dirty="0" smtClean="0"/>
              <a:t>IV - Ação direta de inconstitucionalidade julgada procedente. (RELATOR: MIN. RICARDO LEWANDOWSKI; Brasília, 6 de março de 2013)</a:t>
            </a:r>
          </a:p>
          <a:p>
            <a:r>
              <a:rPr lang="pt-BR" sz="2900" dirty="0" smtClean="0"/>
              <a:t/>
            </a:r>
            <a:br>
              <a:rPr lang="pt-BR" sz="2900" dirty="0" smtClean="0"/>
            </a:br>
            <a:r>
              <a:rPr lang="pt-BR" sz="2900" dirty="0" smtClean="0"/>
              <a:t/>
            </a:r>
            <a:br>
              <a:rPr lang="pt-BR" sz="2900" dirty="0" smtClean="0"/>
            </a:br>
            <a:r>
              <a:rPr lang="pt-BR" sz="3200" dirty="0" smtClean="0"/>
              <a:t/>
            </a:r>
            <a:br>
              <a:rPr lang="pt-BR" sz="3200" dirty="0" smtClean="0"/>
            </a:br>
            <a:endParaRPr lang="pt-BR" sz="3200" dirty="0"/>
          </a:p>
        </p:txBody>
      </p:sp>
    </p:spTree>
    <p:extLst>
      <p:ext uri="{BB962C8B-B14F-4D97-AF65-F5344CB8AC3E}">
        <p14:creationId xmlns:p14="http://schemas.microsoft.com/office/powerpoint/2010/main" val="915678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908721"/>
            <a:ext cx="8229600" cy="4680520"/>
          </a:xfrm>
        </p:spPr>
        <p:txBody>
          <a:bodyPr>
            <a:normAutofit/>
          </a:bodyPr>
          <a:lstStyle/>
          <a:p>
            <a:pPr marL="0" indent="0" algn="just">
              <a:buNone/>
            </a:pPr>
            <a:r>
              <a:rPr lang="pt-BR" sz="2200" b="1" dirty="0" smtClean="0"/>
              <a:t>III) </a:t>
            </a:r>
            <a:r>
              <a:rPr lang="pt-BR" sz="2200" dirty="0" smtClean="0"/>
              <a:t>Medida Provisória nº 868/2018  - Atualiza o marco legal do saneamento básico e altera a Lei nº 9.984, de 17 de julho de 2000, para atribuir à Agência Nacional de Águas competência para editar normas de referência nacionais sobre o serviço de saneamento (...)</a:t>
            </a:r>
          </a:p>
          <a:p>
            <a:pPr marL="0" indent="0" algn="just">
              <a:buNone/>
            </a:pPr>
            <a:endParaRPr lang="pt-BR" sz="2200" dirty="0" smtClean="0"/>
          </a:p>
          <a:p>
            <a:pPr marL="0" indent="0" algn="just">
              <a:buNone/>
            </a:pPr>
            <a:r>
              <a:rPr lang="pt-BR" sz="2200" dirty="0"/>
              <a:t> </a:t>
            </a:r>
            <a:r>
              <a:rPr lang="pt-BR" sz="2200" dirty="0" smtClean="0"/>
              <a:t>         ° Afronta ao Pacto Federativo e à competência dos Municípios para a regulação dos serviços de saneamento básico. Violação do art. 21, XX; art. 23, IX e art. 30, I e V, da CF;</a:t>
            </a:r>
          </a:p>
          <a:p>
            <a:pPr marL="0" indent="0">
              <a:buNone/>
            </a:pPr>
            <a:endParaRPr lang="pt-BR" dirty="0"/>
          </a:p>
        </p:txBody>
      </p:sp>
    </p:spTree>
    <p:extLst>
      <p:ext uri="{BB962C8B-B14F-4D97-AF65-F5344CB8AC3E}">
        <p14:creationId xmlns:p14="http://schemas.microsoft.com/office/powerpoint/2010/main" val="292030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51520" y="692697"/>
            <a:ext cx="8435280" cy="4968552"/>
          </a:xfrm>
        </p:spPr>
        <p:txBody>
          <a:bodyPr>
            <a:normAutofit/>
          </a:bodyPr>
          <a:lstStyle/>
          <a:p>
            <a:pPr indent="0" algn="just">
              <a:spcBef>
                <a:spcPts val="0"/>
              </a:spcBef>
              <a:buNone/>
            </a:pPr>
            <a:r>
              <a:rPr lang="pt-BR" sz="2200" dirty="0" smtClean="0"/>
              <a:t>          ° A Medida Provisória </a:t>
            </a:r>
            <a:r>
              <a:rPr lang="pt-BR" sz="2200" dirty="0"/>
              <a:t>inclui também o art. 4º-D à Lei nº 9.984, de 2000, </a:t>
            </a:r>
            <a:r>
              <a:rPr lang="pt-BR" sz="2200" dirty="0" smtClean="0"/>
              <a:t>para estabelecer que “</a:t>
            </a:r>
            <a:r>
              <a:rPr lang="pt-BR" sz="2200" i="1" dirty="0" smtClean="0"/>
              <a:t>o acesso aos recursos públicos federais ou à contratação de financiamentos com recursos da União ou com recursos geridos ou operados por órgãos ou entidades da administração pública federal, quando destinados aos serviços de saneamento básico, será condicionado ao cumprimento das normas de referência nacionais para regulação da prestação dos serviços públicos de saneamento básico estabelecidas pela ANA, observado o disposto no art. 50 da Lei nº 11.445, de 2007;</a:t>
            </a:r>
          </a:p>
          <a:p>
            <a:pPr indent="0" algn="just">
              <a:spcBef>
                <a:spcPts val="0"/>
              </a:spcBef>
              <a:buNone/>
            </a:pPr>
            <a:endParaRPr lang="pt-BR" sz="2200" i="1" dirty="0" smtClean="0"/>
          </a:p>
          <a:p>
            <a:pPr indent="0" algn="just">
              <a:spcBef>
                <a:spcPts val="0"/>
              </a:spcBef>
              <a:buNone/>
            </a:pPr>
            <a:r>
              <a:rPr lang="pt-BR" sz="2200" i="1" dirty="0"/>
              <a:t> </a:t>
            </a:r>
            <a:r>
              <a:rPr lang="pt-BR" sz="2200" i="1" dirty="0" smtClean="0"/>
              <a:t>         ° </a:t>
            </a:r>
            <a:r>
              <a:rPr lang="pt-BR" sz="2200" dirty="0" smtClean="0"/>
              <a:t>Art. 21, XX, da CF – Competência da União para </a:t>
            </a:r>
            <a:r>
              <a:rPr lang="pt-BR" sz="2200" b="1" dirty="0" smtClean="0"/>
              <a:t>instituir </a:t>
            </a:r>
            <a:r>
              <a:rPr lang="pt-BR" sz="2200" b="1" dirty="0"/>
              <a:t>diretrizes</a:t>
            </a:r>
            <a:r>
              <a:rPr lang="pt-BR" sz="2200" dirty="0"/>
              <a:t> para o desenvolvimento urbano, inclusive habitação, saneamento básico e transportes </a:t>
            </a:r>
            <a:r>
              <a:rPr lang="pt-BR" sz="2200" dirty="0" smtClean="0"/>
              <a:t>urbanos</a:t>
            </a:r>
            <a:r>
              <a:rPr lang="pt-BR" sz="2200" dirty="0"/>
              <a:t>;</a:t>
            </a:r>
            <a:endParaRPr lang="pt-BR" sz="2200" dirty="0"/>
          </a:p>
        </p:txBody>
      </p:sp>
    </p:spTree>
    <p:extLst>
      <p:ext uri="{BB962C8B-B14F-4D97-AF65-F5344CB8AC3E}">
        <p14:creationId xmlns:p14="http://schemas.microsoft.com/office/powerpoint/2010/main" val="915204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1052735"/>
            <a:ext cx="8229600" cy="4680521"/>
          </a:xfrm>
        </p:spPr>
        <p:txBody>
          <a:bodyPr/>
          <a:lstStyle/>
          <a:p>
            <a:pPr marL="0" indent="0" algn="just">
              <a:buNone/>
            </a:pPr>
            <a:r>
              <a:rPr lang="pt-BR" dirty="0" smtClean="0"/>
              <a:t>     </a:t>
            </a:r>
            <a:r>
              <a:rPr lang="pt-BR" dirty="0"/>
              <a:t> </a:t>
            </a:r>
            <a:r>
              <a:rPr lang="pt-BR" dirty="0" smtClean="0"/>
              <a:t> ° </a:t>
            </a:r>
            <a:r>
              <a:rPr lang="pt-BR" sz="2200" dirty="0" smtClean="0"/>
              <a:t>Papel da ANA no saneamento básico – Instituição de normas de apoio;</a:t>
            </a:r>
          </a:p>
          <a:p>
            <a:pPr marL="0" indent="0" algn="just">
              <a:buNone/>
            </a:pPr>
            <a:r>
              <a:rPr lang="pt-BR" sz="2200" dirty="0"/>
              <a:t> </a:t>
            </a:r>
            <a:r>
              <a:rPr lang="pt-BR" sz="2200" dirty="0" smtClean="0"/>
              <a:t>         ° regulação e a realidade cultural, econômica e social de cada Município;</a:t>
            </a:r>
          </a:p>
          <a:p>
            <a:pPr marL="0" indent="0" algn="just">
              <a:buNone/>
            </a:pPr>
            <a:r>
              <a:rPr lang="pt-BR" sz="2200" dirty="0" smtClean="0"/>
              <a:t>          ° Autonomia das Agências Reguladoras;</a:t>
            </a:r>
          </a:p>
          <a:p>
            <a:pPr marL="0" indent="0" algn="just">
              <a:buNone/>
            </a:pPr>
            <a:endParaRPr lang="pt-BR" sz="2200" dirty="0" smtClean="0"/>
          </a:p>
          <a:p>
            <a:pPr marL="0" indent="0" algn="just">
              <a:buNone/>
            </a:pPr>
            <a:r>
              <a:rPr lang="pt-BR" sz="2200" b="1" dirty="0" smtClean="0"/>
              <a:t>IV) </a:t>
            </a:r>
            <a:r>
              <a:rPr lang="pt-BR" sz="2200" dirty="0" smtClean="0"/>
              <a:t>Conclusões e considerações finais</a:t>
            </a:r>
          </a:p>
          <a:p>
            <a:pPr marL="0" indent="0">
              <a:buNone/>
            </a:pPr>
            <a:r>
              <a:rPr lang="pt-BR" dirty="0"/>
              <a:t> </a:t>
            </a:r>
            <a:r>
              <a:rPr lang="pt-BR" dirty="0" smtClean="0"/>
              <a:t>         </a:t>
            </a:r>
            <a:endParaRPr lang="pt-BR" dirty="0"/>
          </a:p>
        </p:txBody>
      </p:sp>
    </p:spTree>
    <p:extLst>
      <p:ext uri="{BB962C8B-B14F-4D97-AF65-F5344CB8AC3E}">
        <p14:creationId xmlns:p14="http://schemas.microsoft.com/office/powerpoint/2010/main" val="3825054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endParaRPr lang="pt-BR"/>
          </a:p>
        </p:txBody>
      </p:sp>
      <p:sp>
        <p:nvSpPr>
          <p:cNvPr id="7" name="Espaço Reservado para Conteúdo 6"/>
          <p:cNvSpPr>
            <a:spLocks noGrp="1"/>
          </p:cNvSpPr>
          <p:nvPr>
            <p:ph idx="1"/>
          </p:nvPr>
        </p:nvSpPr>
        <p:spPr/>
        <p:txBody>
          <a:bodyPr/>
          <a:lstStyle/>
          <a:p>
            <a:endParaRPr lang="pt-BR"/>
          </a:p>
        </p:txBody>
      </p:sp>
    </p:spTree>
    <p:extLst>
      <p:ext uri="{BB962C8B-B14F-4D97-AF65-F5344CB8AC3E}">
        <p14:creationId xmlns:p14="http://schemas.microsoft.com/office/powerpoint/2010/main" val="2005204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556</Words>
  <Application>Microsoft Office PowerPoint</Application>
  <PresentationFormat>Apresentação na tela (4:3)</PresentationFormat>
  <Paragraphs>18</Paragraphs>
  <Slides>7</Slides>
  <Notes>0</Notes>
  <HiddenSlides>0</HiddenSlides>
  <MMClips>0</MMClips>
  <ScaleCrop>false</ScaleCrop>
  <HeadingPairs>
    <vt:vector size="4" baseType="variant">
      <vt:variant>
        <vt:lpstr>Tema</vt:lpstr>
      </vt:variant>
      <vt:variant>
        <vt:i4>1</vt:i4>
      </vt:variant>
      <vt:variant>
        <vt:lpstr>Títulos de slides</vt:lpstr>
      </vt:variant>
      <vt:variant>
        <vt:i4>7</vt:i4>
      </vt:variant>
    </vt:vector>
  </HeadingPairs>
  <TitlesOfParts>
    <vt:vector size="8" baseType="lpstr">
      <vt:lpstr>Tema do Office</vt:lpstr>
      <vt:lpstr>REGULAÇÃO DO SANEAMENTO BÁSICO NO BRASIL, PACTO FEDERATIVO E A MEDIDA PROVISÓRIA 868/2018: NUANCES E ASPECTOS CONTROVERTIDOS</vt:lpstr>
      <vt:lpstr>I) Saneamento Básico, função social e o desafio da universalização:                      ° Lei Federal nº 11.445/07 – Marco legal vigente;           ° Princípio da universalidade;           ° Panorama atual e desafios;  II) Titularidade dos serviços de saneamento básico na Constituição Federal:            ° Pacto Federativo           ° Princípio da predominância de interesses           ° Adin 2340/SC   </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Gabriel Silva</dc:creator>
  <cp:lastModifiedBy>Vinicius Cavalcante</cp:lastModifiedBy>
  <cp:revision>25</cp:revision>
  <dcterms:created xsi:type="dcterms:W3CDTF">2018-05-02T19:43:05Z</dcterms:created>
  <dcterms:modified xsi:type="dcterms:W3CDTF">2019-05-06T01:24:00Z</dcterms:modified>
</cp:coreProperties>
</file>