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5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663300"/>
    <a:srgbClr val="0000FF"/>
    <a:srgbClr val="66FF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2" autoAdjust="0"/>
    <p:restoredTop sz="94660"/>
  </p:normalViewPr>
  <p:slideViewPr>
    <p:cSldViewPr>
      <p:cViewPr varScale="1">
        <p:scale>
          <a:sx n="41" d="100"/>
          <a:sy n="41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41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77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0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97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2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34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83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89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33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AB6E-7BC0-4C7D-8387-680C0B9D4804}" type="datetimeFigureOut">
              <a:rPr lang="pt-BR" smtClean="0"/>
              <a:t>23/05/2015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D491-0AC7-4C5F-AF14-D1B04B57B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90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raes@ufba.br" TargetMode="External"/><Relationship Id="rId2" Type="http://schemas.openxmlformats.org/officeDocument/2006/relationships/hyperlink" Target="mailto:aligss20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91683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INFLUÊNCIA DO NECROCHORUME NA QUALIDADE </a:t>
            </a:r>
            <a:r>
              <a:rPr lang="pt-BR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DA ÁGUA SUBTERRÂNEA UTILIZADA PARA CONSUMO HUMANO NO ENTORNO DO CEMITÉRIO DO CAMPO SANTO EM SALVADOR/BA</a:t>
            </a:r>
          </a:p>
          <a:p>
            <a:pPr algn="ctr"/>
            <a:endParaRPr lang="pt-BR" sz="28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4581128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Aline Gomes da Silva dos Santos</a:t>
            </a:r>
            <a:r>
              <a:rPr lang="pt-BR" altLang="pt-BR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pt-BR" altLang="pt-BR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MSc</a:t>
            </a:r>
            <a:r>
              <a:rPr lang="pt-BR" altLang="pt-BR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, VIGIAMB/SMS de Salvador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Luiz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Roberto Santos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Moraes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PhD, Professor Titular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Saneamento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e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Participante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Especial da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Universidade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Federal da Bahia (UFBA)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44080" y="5898758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Poços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de Caldas-MG, 27/05/2015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24" descr="C:\Users\Denise\Pictures\untitled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416" y="-347"/>
            <a:ext cx="838200" cy="981075"/>
          </a:xfrm>
          <a:noFill/>
        </p:spPr>
      </p:pic>
      <p:pic>
        <p:nvPicPr>
          <p:cNvPr id="8" name="Picture 7" descr="D:\Curriculo\logo-assembleia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3524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2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12068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Os Pontos II e III mesmo próximos e inicialmente com valor idêntico da análise microbiológica, na segunda campanha apresentaram diferenças nos resultados. O Ponto VI  ao contrário, permaneceu com o mesmo valor, sugerindo  interferência de heterogeneidade litológica no embasamento</a:t>
            </a:r>
            <a:r>
              <a:rPr lang="pt-BR" altLang="pt-B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Ausência de </a:t>
            </a:r>
            <a:r>
              <a:rPr lang="pt-BR" altLang="pt-BR" sz="1800" i="1" dirty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pode estar limitada pela presença de </a:t>
            </a:r>
            <a:r>
              <a:rPr lang="pt-BR" altLang="pt-BR" sz="1800" i="1" dirty="0" err="1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pt-BR" altLang="pt-BR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800" i="1" dirty="0" err="1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altLang="pt-BR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devido a competição intraespecífica.</a:t>
            </a:r>
          </a:p>
          <a:p>
            <a:pPr algn="just">
              <a:lnSpc>
                <a:spcPct val="170000"/>
              </a:lnSpc>
            </a:pP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De acordo com os resultados obtidos e a modelagem do fluxo apresentados em cartograma, utilizando os programas SURFER e </a:t>
            </a:r>
            <a:r>
              <a:rPr lang="pt-BR" altLang="pt-BR" sz="1800" dirty="0" err="1">
                <a:latin typeface="Times New Roman" pitchFamily="18" charset="0"/>
                <a:cs typeface="Times New Roman" pitchFamily="18" charset="0"/>
              </a:rPr>
              <a:t>ArcGIS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,  observa-se que o fluxo superficial e subterrâneo coincide com os resultados positivos que se correlacionam à infiltração da água proveniente do Cemitério no solo.</a:t>
            </a:r>
          </a:p>
          <a:p>
            <a:pPr algn="just">
              <a:lnSpc>
                <a:spcPct val="170000"/>
              </a:lnSpc>
            </a:pP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Valor de NMP/100ml de</a:t>
            </a:r>
            <a:r>
              <a:rPr lang="pt-BR" altLang="pt-BR" sz="1800" i="1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pt-BR" altLang="pt-BR" sz="1800" i="1" dirty="0" err="1"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pt-BR" altLang="pt-BR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t-BR" altLang="pt-BR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Ponto I no período seco </a:t>
            </a:r>
            <a:r>
              <a:rPr lang="pt-BR" altLang="pt-BR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(controle) discrepante em relação à primeira análise (período chuvoso):  baixa precipitação + aumento temperatura no </a:t>
            </a:r>
            <a:r>
              <a:rPr lang="pt-BR" altLang="pt-BR" sz="1800" dirty="0" err="1">
                <a:latin typeface="Times New Roman" pitchFamily="18" charset="0"/>
                <a:cs typeface="Times New Roman" pitchFamily="18" charset="0"/>
              </a:rPr>
              <a:t>regolito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 = concentração elevada de </a:t>
            </a:r>
            <a:r>
              <a:rPr lang="pt-BR" altLang="pt-BR" sz="1800" dirty="0" err="1">
                <a:latin typeface="Times New Roman" pitchFamily="18" charset="0"/>
                <a:cs typeface="Times New Roman" pitchFamily="18" charset="0"/>
              </a:rPr>
              <a:t>clostrídio</a:t>
            </a:r>
            <a:r>
              <a:rPr lang="pt-BR" altLang="pt-BR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altLang="pt-BR" sz="1800" dirty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2244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0" y="476672"/>
            <a:ext cx="9036050" cy="597666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Taxas 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elevadas de </a:t>
            </a:r>
            <a:r>
              <a:rPr lang="pt-BR" altLang="pt-BR" sz="2000" dirty="0" err="1" smtClean="0">
                <a:latin typeface="Times New Roman" pitchFamily="18" charset="0"/>
                <a:cs typeface="Times New Roman" pitchFamily="18" charset="0"/>
              </a:rPr>
              <a:t>clostrídios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 (de 1,6 x 10 a &gt;2,3 x 10) nesse período, inclusive nesse ponto mais distante do Cemitério indicam existência de pluma. </a:t>
            </a: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As condições </a:t>
            </a:r>
            <a:r>
              <a:rPr lang="pt-BR" altLang="pt-BR" sz="2000" dirty="0" err="1" smtClean="0">
                <a:latin typeface="Times New Roman" pitchFamily="18" charset="0"/>
                <a:cs typeface="Times New Roman" pitchFamily="18" charset="0"/>
              </a:rPr>
              <a:t>hidrogeológicas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 e extrínsecas como a pluviosidade e  a presença de locais de  inumação direta no curso do fluxo superficial podem interferir no processo de  lixiviação e de percolação de microrganismos no solo e absorção na zona saturada, levando o contaminante a áreas mais distantes do ponto de contaminação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</a:pP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BR" altLang="pt-BR" sz="2000" dirty="0">
                <a:latin typeface="Times New Roman" pitchFamily="18" charset="0"/>
                <a:cs typeface="Times New Roman" pitchFamily="18" charset="0"/>
              </a:rPr>
              <a:t>Embora não tenham sido realizadas todas as análises previstas, além de análises específicas para detecção de </a:t>
            </a:r>
            <a:r>
              <a:rPr lang="pt-BR" altLang="pt-BR" sz="2000" dirty="0" err="1">
                <a:latin typeface="Times New Roman" pitchFamily="18" charset="0"/>
                <a:cs typeface="Times New Roman" pitchFamily="18" charset="0"/>
              </a:rPr>
              <a:t>necrochorume</a:t>
            </a:r>
            <a:r>
              <a:rPr lang="pt-BR" altLang="pt-BR" sz="2000" dirty="0">
                <a:latin typeface="Times New Roman" pitchFamily="18" charset="0"/>
                <a:cs typeface="Times New Roman" pitchFamily="18" charset="0"/>
              </a:rPr>
              <a:t>, os dados obtidos foram  suficientes  para a percepção da existência de uma correlação positiva entre estes, as inconformidades e a presença de microrganismos patogênicos no entorno do cemitério do Campo Santo. </a:t>
            </a:r>
          </a:p>
          <a:p>
            <a:pPr algn="just" eaLnBrk="1" hangingPunct="1">
              <a:lnSpc>
                <a:spcPct val="130000"/>
              </a:lnSpc>
            </a:pPr>
            <a:endParaRPr lang="pt-BR" alt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altLang="pt-BR" sz="1800" dirty="0" smtClean="0"/>
          </a:p>
          <a:p>
            <a:pPr eaLnBrk="1" hangingPunct="1"/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3838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950" y="-99392"/>
            <a:ext cx="8928100" cy="6669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endParaRPr lang="pt-BR" alt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inclusão de outros parâmetros específicos na análise de água para consumo humano em regiões ambientalmente vulneráveis permitiu realizar uma correlação mais consistente entre a presença, a intensidade da contaminação, o impacto do </a:t>
            </a:r>
            <a:r>
              <a:rPr lang="pt-BR" altLang="pt-BR" sz="2000" dirty="0" err="1" smtClean="0">
                <a:latin typeface="Times New Roman" pitchFamily="18" charset="0"/>
                <a:cs typeface="Times New Roman" pitchFamily="18" charset="0"/>
              </a:rPr>
              <a:t>necrochorume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 na qualidade da água consumida nas adjacências do Cemitério estudado, bem como a interferência de outras fontes de contaminação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  <a:defRPr/>
            </a:pP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 Apesar do estudo ser localizado em área e com população exposta restritas,  serve de norteador para novos estudos nos contextos ambientais e de saúde pública, visto que não é dada, por parte das instituições/autoridades competentes, a atenção adequada ao problema, cuja identificação se mostra importante para a prevenção à exposição de populações humanas e impactos à saúde pública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  <a:defRPr/>
            </a:pP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Torna-se necessário comunicar o risco aos usuários para que estes se preservem do uso de água de qualidade não segura, passando a usar formas de tratamento acessíveis e efetivos ou a usar água tratada da rede pública de distribuição. </a:t>
            </a:r>
          </a:p>
          <a:p>
            <a:pPr eaLnBrk="1" hangingPunct="1">
              <a:lnSpc>
                <a:spcPct val="130000"/>
              </a:lnSpc>
              <a:defRPr/>
            </a:pPr>
            <a:endParaRPr lang="pt-BR" alt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6863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proweb.procempa.com.br/pmpa/prefpoa/pwdtcomemorativas/usu_img/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0063" y="636935"/>
            <a:ext cx="8229600" cy="6318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3200" b="1" dirty="0" smtClean="0">
                <a:effectLst/>
              </a:rPr>
              <a:t>Agradecimentos</a:t>
            </a:r>
            <a:r>
              <a:rPr lang="pt-BR" altLang="pt-BR" sz="4000" dirty="0" smtClean="0">
                <a:effectLst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8625" y="2168798"/>
            <a:ext cx="8258175" cy="450056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 Vigilância em Saúde Ambiental da Prefeitura Municipal de Salvador – VISAMB.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Laboratório Central do Estado da Bahia – LACEN/BA.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Laboratório de Microbiologia de Alimentos da Faculdade de Farmácia da UFBA.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CONDER  - INFORMS – Sistema de Informações Geográficas Urbanas do Estado da Bahia.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Programa  de Pós-graduação em Saúde Ambiente e Trabalho - </a:t>
            </a:r>
            <a:r>
              <a:rPr lang="pt-BR" altLang="pt-BR" sz="2000" dirty="0" err="1" smtClean="0">
                <a:latin typeface="Times New Roman" pitchFamily="18" charset="0"/>
                <a:cs typeface="Times New Roman" pitchFamily="18" charset="0"/>
              </a:rPr>
              <a:t>PPgSAT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/UFBA. 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altLang="pt-BR" sz="8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sz="19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sz="19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t-BR" altLang="pt-BR" sz="800" dirty="0" smtClean="0"/>
              <a:t> </a:t>
            </a:r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386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600200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t-BR" altLang="pt-BR" b="1" dirty="0" smtClean="0"/>
              <a:t>Muito obrigado!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t-BR" altLang="pt-BR" b="1" dirty="0" smtClean="0">
                <a:hlinkClick r:id="rId2"/>
              </a:rPr>
              <a:t>aligss20@gmail.com</a:t>
            </a:r>
            <a:endParaRPr lang="pt-BR" altLang="pt-BR" b="1" dirty="0" smtClean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t-BR" altLang="pt-BR" b="1" dirty="0" smtClean="0">
                <a:hlinkClick r:id="rId3"/>
              </a:rPr>
              <a:t>moraes@ufba.br</a:t>
            </a:r>
            <a:endParaRPr lang="pt-BR" altLang="pt-BR" b="1" dirty="0" smtClean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t-BR" altLang="pt-BR" b="1" dirty="0" smtClean="0">
                <a:solidFill>
                  <a:srgbClr val="F2F2F2"/>
                </a:solidFill>
              </a:rPr>
              <a:t> </a:t>
            </a:r>
            <a:endParaRPr lang="pt-BR" altLang="pt-BR" b="1" dirty="0">
              <a:solidFill>
                <a:srgbClr val="F2F2F2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sz="1050" b="1" dirty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t-BR" altLang="pt-BR" sz="1050" b="1" dirty="0"/>
              <a:t> </a:t>
            </a:r>
          </a:p>
          <a:p>
            <a:pPr algn="ctr" eaLnBrk="1" hangingPunct="1">
              <a:defRPr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832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Brasil, praticamente a totalidade dos cemitérios municipais apresenta algum problema de cunho ambiental ou sanitário e, em muitos casos, o risco de contaminação do aquífero freático adjacente a essas áreas é reconhecidamente comprovado (ABAS, 2001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comunidades vivem no entorno das áreas de influência de cemitérios e se utilizam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água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poços  como forma de suprir ou complementar o abastecimento para o consumo humano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Almeida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 indicam que resultados de estudos alertam para a necessidade de se promover investigações sistemáticas, principalmente, em áreas residenciais próximas a cemitérios, onde há exploração de água por meio de fontes e poços rasos (as chamadas soluções alternativas).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762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388019"/>
            <a:ext cx="9144000" cy="664138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pt-BR" alt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Geral:</a:t>
            </a:r>
          </a:p>
          <a:p>
            <a:pPr algn="just" eaLnBrk="1" hangingPunct="1"/>
            <a:r>
              <a:rPr lang="pt-BR" alt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Avaliar a qualidade da água subterrânea para consumo humano (sistemas de abastecimento alternativo coletivo e individual) no entorno do cemitério do Campo Santo em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Salvador-Bahia.</a:t>
            </a:r>
          </a:p>
          <a:p>
            <a:pPr algn="just" eaLnBrk="1" hangingPunct="1"/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alt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:</a:t>
            </a:r>
          </a:p>
          <a:p>
            <a:pPr algn="just" eaLnBrk="1" hangingPunct="1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Avaliar a qualidade físico-química e microbiológica da água captada de poços rasos e 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surgência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entorno do cemitério do Campo Santo em 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Salvador-BA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altLang="pt-B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Comparar os resultados obtidos da qualidade da água subterrânea com os parâmetros estabelecidos pelas Portaria nº 2.914, de 12/12/2011</a:t>
            </a:r>
            <a:r>
              <a:rPr lang="pt-BR" alt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Ministério da Saúde, Resolução Conama nº 357, de 17/03/2005 e Resolução Conama nº 396, de 03/04/2008.</a:t>
            </a:r>
          </a:p>
          <a:p>
            <a:pPr algn="just" eaLnBrk="1" hangingPunct="1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Investigar a existência de contaminação por </a:t>
            </a:r>
            <a:r>
              <a:rPr lang="pt-BR" alt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pt-BR" altLang="pt-BR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perfringes</a:t>
            </a:r>
            <a:r>
              <a:rPr lang="pt-BR" alt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água de poços rasos no entorno do cemitério do Campo Santo, 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Salvador-BA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Georreferenciar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mapear os pontos de coleta de forma a estabelecer uma estimativa do fluxo subterrâneo utilizando programas específicos (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-SURFER).</a:t>
            </a:r>
          </a:p>
          <a:p>
            <a:pPr algn="just" eaLnBrk="1" hangingPunct="1"/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mapas correlacionando os resultados obtidos com o fluxo de água subterrânea, estimado com programa específico (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-SURFER), a fim de mostrar a dispersão dos indicadores do </a:t>
            </a:r>
            <a:r>
              <a:rPr lang="pt-BR" alt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necrochorume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entorno do Cemitério estudado.</a:t>
            </a:r>
          </a:p>
          <a:p>
            <a:pPr algn="just" eaLnBrk="1" hangingPunct="1"/>
            <a:endParaRPr lang="pt-BR" altLang="pt-BR" sz="1800" dirty="0" smtClean="0"/>
          </a:p>
          <a:p>
            <a:pPr eaLnBrk="1" hangingPunct="1">
              <a:lnSpc>
                <a:spcPct val="90000"/>
              </a:lnSpc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437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:\fotos dissertação\fotos cemiterios para jpeg\Slide3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123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755650" y="0"/>
            <a:ext cx="7497763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200" b="1" smtClean="0">
                <a:effectLst/>
              </a:rPr>
              <a:t>Metodologia</a:t>
            </a:r>
            <a:r>
              <a:rPr lang="pt-BR" altLang="pt-BR" smtClean="0">
                <a:effectLst/>
              </a:rPr>
              <a:t> </a:t>
            </a:r>
          </a:p>
        </p:txBody>
      </p:sp>
      <p:sp>
        <p:nvSpPr>
          <p:cNvPr id="512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7188" y="1100138"/>
            <a:ext cx="8429625" cy="58578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1800" b="1" smtClean="0">
                <a:latin typeface="Times New Roman" pitchFamily="18" charset="0"/>
                <a:cs typeface="Times New Roman" pitchFamily="18" charset="0"/>
              </a:rPr>
              <a:t>Levantamento bibliográfico.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800" b="1" smtClean="0">
                <a:latin typeface="Times New Roman" pitchFamily="18" charset="0"/>
                <a:cs typeface="Times New Roman" pitchFamily="18" charset="0"/>
              </a:rPr>
              <a:t>Estabelecimento de seleção de critérios de escolha da área de estudo dentre os cemitérios de Salvador</a:t>
            </a: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Proximidade com o um cemitério antigo da Cidade, cadastrado no VIGISOLO.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Índices de Saturação elevados (número de sepultamentos/ano).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Sepultamento por inumação em covas rasas.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Localização considerada vulnerável nos aspectos geográficos e geológicos.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Presença de moradias na circunvizinhança.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Uso de água subterrânea, inclusive para consumo humano.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Fluxo superficial de água convergente para região de existência de poços em atividade, preferencialmente, funcionando como soluções alternativas de abastecimento de água cadastradas no SISÁGUA ou não.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1800" smtClean="0"/>
          </a:p>
        </p:txBody>
      </p:sp>
      <p:sp>
        <p:nvSpPr>
          <p:cNvPr id="4" name="Colchete esquerdo 3"/>
          <p:cNvSpPr/>
          <p:nvPr/>
        </p:nvSpPr>
        <p:spPr>
          <a:xfrm>
            <a:off x="428625" y="2214563"/>
            <a:ext cx="357188" cy="421481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6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:\PARTES DA DISSERTAÇÃO\earh ampliada.jpg"/>
          <p:cNvPicPr/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357313" y="0"/>
            <a:ext cx="7497762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>
                <a:effectLst/>
              </a:rPr>
              <a:t> </a:t>
            </a:r>
          </a:p>
        </p:txBody>
      </p:sp>
      <p:sp>
        <p:nvSpPr>
          <p:cNvPr id="614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4925" y="455613"/>
            <a:ext cx="8929688" cy="64293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1600" b="1" smtClean="0">
                <a:latin typeface="Times New Roman" pitchFamily="18" charset="0"/>
                <a:cs typeface="Times New Roman" pitchFamily="18" charset="0"/>
              </a:rPr>
              <a:t>Escolha de parâmetros de análises relacionados a Legislação vigente de potabilidade e balneabilidade (Microbiológicos: </a:t>
            </a: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E. coli; físico-químicos: pH, cor aparente, turbidez)  e a presença de contaminação por necrochorume.</a:t>
            </a:r>
            <a:endParaRPr lang="pt-BR" altLang="pt-BR" sz="16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smtClean="0">
                <a:latin typeface="Times New Roman" pitchFamily="18" charset="0"/>
                <a:cs typeface="Times New Roman" pitchFamily="18" charset="0"/>
              </a:rPr>
              <a:t>Busca ativa de poços rasos e de surgências à montante e à jusante do Cemitério na área de estudo, especialmente, próximos a área de inumação direta no solo.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Com obtenção e registro de informações por meio de formulário a respeito de características do poço, tais como, profundidade, conservação, propriedades organolépticas e destinação da água captada.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smtClean="0">
                <a:latin typeface="Times New Roman" pitchFamily="18" charset="0"/>
                <a:cs typeface="Times New Roman" pitchFamily="18" charset="0"/>
              </a:rPr>
              <a:t>Seleção dos poços para amostragem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Selecionou-se oito (8) poços rasos da região em questão, sendo um para controle (I), bem distante do Cemitério e uma surgência natural (minadouro) Total: 9 pontos amostrais.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smtClean="0">
                <a:latin typeface="Times New Roman" pitchFamily="18" charset="0"/>
                <a:cs typeface="Times New Roman" pitchFamily="18" charset="0"/>
              </a:rPr>
              <a:t>Definição de plano de amostragem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Coleta em dois períodos do ano: chuvoso (abril a agosto) e seco (setembro a março), independentemente do poço contar com presença ou não de equipamento de bombeio.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1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Período Chuvoso: coleta realizada em 28/08/2013.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Período Seco: coleta realizada em 10/02/2014.</a:t>
            </a:r>
          </a:p>
        </p:txBody>
      </p:sp>
    </p:spTree>
    <p:extLst>
      <p:ext uri="{BB962C8B-B14F-4D97-AF65-F5344CB8AC3E}">
        <p14:creationId xmlns:p14="http://schemas.microsoft.com/office/powerpoint/2010/main" val="31516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PARTES DA DISSERTAÇÃO\earh ampliada.jpg"/>
          <p:cNvPicPr/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145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170000"/>
              </a:lnSpc>
            </a:pPr>
            <a:r>
              <a:rPr lang="pt-BR" altLang="pt-BR" sz="1600" b="1" i="1" u="sng" smtClean="0">
                <a:latin typeface="Times New Roman" pitchFamily="18" charset="0"/>
                <a:cs typeface="Times New Roman" pitchFamily="18" charset="0"/>
              </a:rPr>
              <a:t>Primeira campanha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Coletou-se oito amostras, uma de cada dos oito pontos amostrais.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1600" b="1" i="1" u="sng" smtClean="0">
                <a:latin typeface="Times New Roman" pitchFamily="18" charset="0"/>
                <a:cs typeface="Times New Roman" pitchFamily="18" charset="0"/>
              </a:rPr>
              <a:t>Segunda campanha 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Coletou-se uma amostra adicional do Ponto I (IB) e outra do Ponto XI. Houve acréscimo de  duas amostras, num total de dez.  O Ponto de coleta XI é um local onde ocorre uma surgência natural.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Total nas duas campanhas entre coleta e análise:  18 amostras.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1600" b="1" smtClean="0">
                <a:latin typeface="Times New Roman" pitchFamily="18" charset="0"/>
                <a:cs typeface="Times New Roman" pitchFamily="18" charset="0"/>
              </a:rPr>
              <a:t>Análises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Análises em campo (Cloro residual livre) e em laboratórios de referência (LACEN/BA e Microbiologia de Alimentos-UFBA)</a:t>
            </a:r>
          </a:p>
          <a:p>
            <a:pPr algn="just" eaLnBrk="1" hangingPunct="1">
              <a:lnSpc>
                <a:spcPct val="170000"/>
              </a:lnSpc>
            </a:pPr>
            <a:r>
              <a:rPr lang="pt-BR" altLang="pt-BR" sz="1600" b="1" smtClean="0">
                <a:latin typeface="Times New Roman" pitchFamily="18" charset="0"/>
                <a:cs typeface="Times New Roman" pitchFamily="18" charset="0"/>
              </a:rPr>
              <a:t>Comparação dos resultados com  VMP de legislação específica e de concentração (NMP/100ml) de </a:t>
            </a:r>
            <a:r>
              <a:rPr lang="pt-BR" altLang="pt-BR" sz="1600" b="1" i="1" smtClean="0">
                <a:latin typeface="Times New Roman" pitchFamily="18" charset="0"/>
                <a:cs typeface="Times New Roman" pitchFamily="18" charset="0"/>
              </a:rPr>
              <a:t>C. perfringens:  </a:t>
            </a:r>
          </a:p>
          <a:p>
            <a:pPr algn="just" eaLnBrk="1" hangingPunct="1">
              <a:lnSpc>
                <a:spcPct val="170000"/>
              </a:lnSpc>
              <a:buFont typeface="Arial" charset="0"/>
              <a:buNone/>
            </a:pPr>
            <a:r>
              <a:rPr lang="pt-BR" altLang="pt-BR" sz="16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uso de valores referenciais e parâmetros de potabilidade da água de acordo com a metodologia analítica dentro das normas nacionais e internacionais mais recentes, tais como o </a:t>
            </a:r>
            <a:r>
              <a:rPr lang="pt-BR" altLang="pt-BR" sz="1600" i="1" smtClean="0">
                <a:latin typeface="Times New Roman" pitchFamily="18" charset="0"/>
                <a:cs typeface="Times New Roman" pitchFamily="18" charset="0"/>
              </a:rPr>
              <a:t>Standard Methods of Examination of Water and Wastewater</a:t>
            </a:r>
            <a:r>
              <a:rPr lang="pt-BR" altLang="pt-BR" sz="1600" smtClean="0">
                <a:latin typeface="Times New Roman" pitchFamily="18" charset="0"/>
                <a:cs typeface="Times New Roman" pitchFamily="18" charset="0"/>
              </a:rPr>
              <a:t> (APHA</a:t>
            </a:r>
            <a:r>
              <a:rPr lang="pt-BR" altLang="pt-BR" sz="1400" smtClean="0">
                <a:latin typeface="Times New Roman" pitchFamily="18" charset="0"/>
                <a:cs typeface="Times New Roman" pitchFamily="18" charset="0"/>
              </a:rPr>
              <a:t>, 2005). </a:t>
            </a:r>
          </a:p>
        </p:txBody>
      </p:sp>
    </p:spTree>
    <p:extLst>
      <p:ext uri="{BB962C8B-B14F-4D97-AF65-F5344CB8AC3E}">
        <p14:creationId xmlns:p14="http://schemas.microsoft.com/office/powerpoint/2010/main" val="41131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928813" y="0"/>
            <a:ext cx="5572125" cy="63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200" b="1" smtClean="0">
                <a:effectLst/>
              </a:rPr>
              <a:t>Resultados e Discussão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5750" y="500063"/>
            <a:ext cx="8643938" cy="34290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altLang="pt-BR" sz="1400" b="1" dirty="0" smtClean="0">
                <a:latin typeface="Times New Roman" pitchFamily="18" charset="0"/>
                <a:cs typeface="Times New Roman" pitchFamily="18" charset="0"/>
              </a:rPr>
              <a:t>1)Análises físico-químicas / microbiológicas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pH em inconformidade em todos os pontos, exceto VII, diminuição no período seco.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Turbidez em inconformidade apenas no Ponto III (12, 5%) no período chuvoso – sem relevância sanitária.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Ausência </a:t>
            </a:r>
            <a:r>
              <a:rPr lang="pt-BR" altLang="pt-BR" sz="1400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em ambas as campanhas.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Presença de </a:t>
            </a:r>
            <a:r>
              <a:rPr lang="pt-BR" altLang="pt-BR" sz="14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pt-BR" altLang="pt-BR" sz="1400" i="1" dirty="0" err="1" smtClean="0"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pt-BR" alt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em 5 amostras no período chuvoso e em todas as amostras no período seco.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Taxas elevadas de </a:t>
            </a:r>
            <a:r>
              <a:rPr lang="pt-BR" altLang="pt-BR" sz="1400" dirty="0" err="1" smtClean="0">
                <a:latin typeface="Times New Roman" pitchFamily="18" charset="0"/>
                <a:cs typeface="Times New Roman" pitchFamily="18" charset="0"/>
              </a:rPr>
              <a:t>clostrídios</a:t>
            </a: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  (de 1,6 x 10 a &gt;2,3 x 10) no período seco, inclusive no ponto mais distante do Cemitério ( SAC) indicando pluma.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Pontos II e III mesmo próximos e inicialmente com valor idêntico para microbiológico, na segunda análise apresentaram diferenças nos resultados. O Ponto VI  ao contrário, permanece com mesmo valor, sugerindo  interferência de heterogeneidade litológica no embasamento.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Ausência de </a:t>
            </a:r>
            <a:r>
              <a:rPr lang="pt-BR" altLang="pt-BR" sz="1400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pode estar limitada pela presença de </a:t>
            </a:r>
            <a:r>
              <a:rPr lang="pt-BR" altLang="pt-BR" sz="1400" i="1" dirty="0" err="1" smtClean="0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pt-BR" alt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400" i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altLang="pt-BR" sz="1400" i="1" dirty="0" smtClean="0">
                <a:latin typeface="Times New Roman" pitchFamily="18" charset="0"/>
                <a:cs typeface="Times New Roman" pitchFamily="18" charset="0"/>
              </a:rPr>
              <a:t> - c</a:t>
            </a:r>
            <a:r>
              <a:rPr lang="pt-BR" altLang="pt-BR" sz="1400" dirty="0" smtClean="0">
                <a:latin typeface="Times New Roman" pitchFamily="18" charset="0"/>
                <a:cs typeface="Times New Roman" pitchFamily="18" charset="0"/>
              </a:rPr>
              <a:t>ompetição.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Char char="v"/>
            </a:pPr>
            <a:endParaRPr lang="pt-BR" altLang="pt-BR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pt-BR" altLang="pt-BR" sz="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altLang="pt-BR" sz="1000" dirty="0" smtClean="0"/>
          </a:p>
          <a:p>
            <a:pPr eaLnBrk="1" hangingPunct="1">
              <a:lnSpc>
                <a:spcPct val="80000"/>
              </a:lnSpc>
            </a:pPr>
            <a:endParaRPr lang="pt-BR" altLang="pt-BR" sz="800" dirty="0" smtClean="0"/>
          </a:p>
        </p:txBody>
      </p:sp>
      <p:pic>
        <p:nvPicPr>
          <p:cNvPr id="8196" name="Imagem 4" descr="Pontos marc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3929063" cy="2786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88"/>
            <a:ext cx="42005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tângulo 7"/>
          <p:cNvSpPr>
            <a:spLocks noChangeArrowheads="1"/>
          </p:cNvSpPr>
          <p:nvPr/>
        </p:nvSpPr>
        <p:spPr bwMode="auto">
          <a:xfrm>
            <a:off x="285750" y="35718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2D5937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D5937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D5937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D5937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/>
                </a:solidFill>
              </a:rPr>
              <a:t>Pontos amostrais </a:t>
            </a:r>
          </a:p>
        </p:txBody>
      </p:sp>
      <p:sp>
        <p:nvSpPr>
          <p:cNvPr id="8199" name="Retângulo 8"/>
          <p:cNvSpPr>
            <a:spLocks noChangeArrowheads="1"/>
          </p:cNvSpPr>
          <p:nvPr/>
        </p:nvSpPr>
        <p:spPr bwMode="auto">
          <a:xfrm>
            <a:off x="4572000" y="35718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2D5937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D5937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D5937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D5937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/>
                </a:solidFill>
              </a:rPr>
              <a:t>Análise microbiológica : A - Ausente 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rot="5400000" flipH="1" flipV="1">
            <a:off x="6430169" y="621585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 flipH="1" flipV="1">
            <a:off x="6715919" y="6214269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 flipH="1" flipV="1">
            <a:off x="7430294" y="628570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4878"/>
          <a:stretch>
            <a:fillRect/>
          </a:stretch>
        </p:blipFill>
        <p:spPr bwMode="auto">
          <a:xfrm>
            <a:off x="0" y="571500"/>
            <a:ext cx="450056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4143375" cy="6318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Resultados e Discussão</a:t>
            </a:r>
          </a:p>
        </p:txBody>
      </p:sp>
      <p:sp>
        <p:nvSpPr>
          <p:cNvPr id="9220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4000500" y="188640"/>
            <a:ext cx="5143500" cy="642937"/>
          </a:xfrm>
        </p:spPr>
        <p:txBody>
          <a:bodyPr/>
          <a:lstStyle/>
          <a:p>
            <a:pPr eaLnBrk="1" hangingPunct="1"/>
            <a:r>
              <a:rPr lang="pt-BR" altLang="pt-BR" sz="1500" dirty="0" smtClean="0">
                <a:latin typeface="Times New Roman" pitchFamily="18" charset="0"/>
                <a:cs typeface="Times New Roman" pitchFamily="18" charset="0"/>
              </a:rPr>
              <a:t>Confecção de cartogramas:  O fluxo subterrâneo estimado apresenta compatibilidade com  os resultados encontrados </a:t>
            </a:r>
          </a:p>
          <a:p>
            <a:pPr eaLnBrk="1" hangingPunct="1"/>
            <a:endParaRPr lang="pt-BR" altLang="pt-B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tângulo 8"/>
          <p:cNvSpPr>
            <a:spLocks noChangeArrowheads="1"/>
          </p:cNvSpPr>
          <p:nvPr/>
        </p:nvSpPr>
        <p:spPr bwMode="auto">
          <a:xfrm>
            <a:off x="107950" y="6021388"/>
            <a:ext cx="4143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2D5937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D5937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D5937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D5937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Estimativa de fluxo subterrâneo com base no relevo e fluxo superficial e resultados das análises na campanha do período Chuvoso. Cor vermelha representa maior altitude e setas indicam sentido de fluxo</a:t>
            </a:r>
          </a:p>
        </p:txBody>
      </p:sp>
      <p:pic>
        <p:nvPicPr>
          <p:cNvPr id="9222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/>
          <a:stretch>
            <a:fillRect/>
          </a:stretch>
        </p:blipFill>
        <p:spPr bwMode="auto">
          <a:xfrm>
            <a:off x="4954587" y="812801"/>
            <a:ext cx="37941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tângulo 10"/>
          <p:cNvSpPr>
            <a:spLocks noChangeArrowheads="1"/>
          </p:cNvSpPr>
          <p:nvPr/>
        </p:nvSpPr>
        <p:spPr bwMode="auto">
          <a:xfrm>
            <a:off x="4572000" y="602773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2D5937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D5937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D5937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D5937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D5937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Cartograma evidenciando taxas de indicadores de necrochorume encontrados na campanha do período Chuvoso e localização de pontos de coleta na área do entorno do cemitério do Campo Santo concordantes com o fluxo subterrâneo</a:t>
            </a:r>
          </a:p>
        </p:txBody>
      </p:sp>
    </p:spTree>
    <p:extLst>
      <p:ext uri="{BB962C8B-B14F-4D97-AF65-F5344CB8AC3E}">
        <p14:creationId xmlns:p14="http://schemas.microsoft.com/office/powerpoint/2010/main" val="173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-612576" y="417513"/>
            <a:ext cx="3631654" cy="203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t-BR" altLang="pt-BR" sz="3200" b="1" dirty="0" smtClean="0">
                <a:effectLst/>
              </a:rPr>
              <a:t>Conclusão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60438"/>
            <a:ext cx="9036050" cy="650081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Apesar da presença de </a:t>
            </a:r>
            <a:r>
              <a:rPr lang="pt-BR" altLang="pt-BR" sz="20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pt-BR" altLang="pt-BR" sz="2000" i="1" dirty="0" err="1" smtClean="0"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, as amostras coletadas se enquadram nos padrões de qualidade estabelecidos pelas Resoluções Conama n</a:t>
            </a:r>
            <a:r>
              <a:rPr lang="pt-BR" altLang="pt-BR" sz="2000" baseline="30000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357/2005 e 396/2008 e de potabilidade preconizados pela legislação brasileira (Portaria n</a:t>
            </a:r>
            <a:r>
              <a:rPr lang="pt-BR" altLang="pt-BR" sz="2000" baseline="30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2.914/2011, do Ministério da Saúde)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Os resultados da primeira campanha sugerem diluição ou desaparecimento gradual por mecanismos de dispersão e migração dos contaminantes relacionados ao meio ou características intrínsecas aos microrganismos (seleção de anaeróbios na zona não saturada).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O decréscimo de pH, é provavelmente oriundo de alta decomposição, acidificando a água 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O aumento da cor pode estar relacionado à contaminação natural por ferro no solo das rochas do embasamento</a:t>
            </a:r>
            <a:r>
              <a:rPr lang="pt-BR" alt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alt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1691</Words>
  <Application>Microsoft Office PowerPoint</Application>
  <PresentationFormat>Apresentação na tela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Introdução</vt:lpstr>
      <vt:lpstr>Apresentação do PowerPoint</vt:lpstr>
      <vt:lpstr>Metodologia </vt:lpstr>
      <vt:lpstr> </vt:lpstr>
      <vt:lpstr>Apresentação do PowerPoint</vt:lpstr>
      <vt:lpstr>Resultados e Discussão</vt:lpstr>
      <vt:lpstr>Apresentação do PowerPoint</vt:lpstr>
      <vt:lpstr>Conclusão</vt:lpstr>
      <vt:lpstr>Apresentação do PowerPoint</vt:lpstr>
      <vt:lpstr>Apresentação do PowerPoint</vt:lpstr>
      <vt:lpstr>Apresentação do PowerPoint</vt:lpstr>
      <vt:lpstr>Agradecimentos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Betinha</dc:creator>
  <cp:lastModifiedBy>LRS Moraes</cp:lastModifiedBy>
  <cp:revision>35</cp:revision>
  <dcterms:created xsi:type="dcterms:W3CDTF">2014-03-30T14:21:31Z</dcterms:created>
  <dcterms:modified xsi:type="dcterms:W3CDTF">2015-05-23T20:07:00Z</dcterms:modified>
</cp:coreProperties>
</file>