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2" r:id="rId3"/>
    <p:sldId id="285" r:id="rId4"/>
    <p:sldId id="267" r:id="rId5"/>
    <p:sldId id="286" r:id="rId6"/>
    <p:sldId id="287" r:id="rId7"/>
    <p:sldId id="288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83" r:id="rId17"/>
    <p:sldId id="30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67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F0323-0513-470E-B5AA-FE620F6F2E88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63EDF-B99C-4447-AFB9-5AB60184D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0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70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14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4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75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67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08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329432"/>
            <a:ext cx="7956376" cy="2387600"/>
          </a:xfrm>
        </p:spPr>
        <p:txBody>
          <a:bodyPr anchor="ctr" anchorCtr="0">
            <a:no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</a:rPr>
              <a:t>VIABILIDADE TÉCNICA DA IMPLANTAÇÃO DE UM SISTEMA BIODIGESTOR DE RESÍDUOS PROVENIENTES DA ATIVIDADE PECUÁRIA: ESTUDO APLICADO A UMA FAZENDA DE BOVINOCULTURA</a:t>
            </a:r>
            <a:endParaRPr lang="pt-B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4293518"/>
            <a:ext cx="7776864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Rodrigo Martins Souza e Silva</a:t>
            </a:r>
          </a:p>
          <a:p>
            <a:pPr marL="0" indent="0" algn="ctr">
              <a:buNone/>
            </a:pP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</a:rPr>
              <a:t>Tatyane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Souza Nunes Rodrigues</a:t>
            </a:r>
          </a:p>
          <a:p>
            <a:pPr algn="l"/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50113" r="12708" b="35921"/>
          <a:stretch/>
        </p:blipFill>
        <p:spPr bwMode="auto">
          <a:xfrm>
            <a:off x="5940152" y="487586"/>
            <a:ext cx="2699792" cy="315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3"/>
          <p:cNvSpPr txBox="1">
            <a:spLocks/>
          </p:cNvSpPr>
          <p:nvPr/>
        </p:nvSpPr>
        <p:spPr>
          <a:xfrm>
            <a:off x="971600" y="980728"/>
            <a:ext cx="7200800" cy="6480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Redução de emissão de gases de efeito estufa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23612" y="2420888"/>
                <a:ext cx="7896777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𝐵𝐸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𝐺𝑊𝑃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𝑈𝐹𝑏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𝑀𝐶𝐹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𝑉𝑆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12" y="2420888"/>
                <a:ext cx="7896777" cy="393121"/>
              </a:xfrm>
              <a:prstGeom prst="rect">
                <a:avLst/>
              </a:prstGeom>
              <a:blipFill rotWithShape="0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01242"/>
              </p:ext>
            </p:extLst>
          </p:nvPr>
        </p:nvGraphicFramePr>
        <p:xfrm>
          <a:off x="2267744" y="3068960"/>
          <a:ext cx="4608513" cy="234734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586024"/>
                <a:gridCol w="708885"/>
                <a:gridCol w="2313604"/>
              </a:tblGrid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Variável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Unidade de medida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GPW</a:t>
                      </a:r>
                      <a:r>
                        <a:rPr lang="pt-BR" sz="1200" baseline="-25000" dirty="0">
                          <a:effectLst/>
                        </a:rPr>
                        <a:t>CH4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GWP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ρ</a:t>
                      </a:r>
                      <a:r>
                        <a:rPr lang="pt-BR" sz="1200" baseline="-25000" dirty="0">
                          <a:effectLst/>
                        </a:rPr>
                        <a:t>CH4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0,00067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T/m</a:t>
                      </a:r>
                      <a:r>
                        <a:rPr lang="pt-BR" sz="1200" baseline="300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UFb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0,94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Adimensional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∑j,LTMCFj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0,76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B0,LT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0,45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CH</a:t>
                      </a:r>
                      <a:r>
                        <a:rPr lang="pt-BR" sz="1200" baseline="-25000" dirty="0">
                          <a:effectLst/>
                        </a:rPr>
                        <a:t>4</a:t>
                      </a:r>
                      <a:r>
                        <a:rPr lang="pt-BR" sz="1200" dirty="0">
                          <a:effectLst/>
                        </a:rPr>
                        <a:t>/</a:t>
                      </a:r>
                      <a:r>
                        <a:rPr lang="pt-BR" sz="1200" dirty="0" err="1">
                          <a:effectLst/>
                        </a:rPr>
                        <a:t>kg</a:t>
                      </a:r>
                      <a:r>
                        <a:rPr lang="pt-BR" sz="1200" baseline="-25000" dirty="0" err="1">
                          <a:effectLst/>
                        </a:rPr>
                        <a:t>massa</a:t>
                      </a:r>
                      <a:r>
                        <a:rPr lang="pt-BR" sz="1200" dirty="0">
                          <a:effectLst/>
                        </a:rPr>
                        <a:t> </a:t>
                      </a:r>
                      <a:r>
                        <a:rPr lang="pt-BR" sz="1200" baseline="-25000" dirty="0">
                          <a:effectLst/>
                        </a:rPr>
                        <a:t>seca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NLT,y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250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Número médio de animais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28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VSLT,y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1,81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kg</a:t>
                      </a:r>
                      <a:r>
                        <a:rPr lang="pt-BR" sz="1200" baseline="-25000" dirty="0" err="1">
                          <a:effectLst/>
                        </a:rPr>
                        <a:t>matéria</a:t>
                      </a:r>
                      <a:r>
                        <a:rPr lang="pt-BR" sz="1200" dirty="0">
                          <a:effectLst/>
                        </a:rPr>
                        <a:t> </a:t>
                      </a:r>
                      <a:r>
                        <a:rPr lang="pt-BR" sz="1200" baseline="-25000" dirty="0">
                          <a:effectLst/>
                        </a:rPr>
                        <a:t>seca</a:t>
                      </a:r>
                      <a:r>
                        <a:rPr lang="pt-BR" sz="1200" dirty="0">
                          <a:effectLst/>
                        </a:rPr>
                        <a:t>/animal/ano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MS%BI,j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Adimensional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ndy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365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dias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6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Fator de correção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0,78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Adimensional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7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3"/>
          <p:cNvSpPr txBox="1">
            <a:spLocks/>
          </p:cNvSpPr>
          <p:nvPr/>
        </p:nvSpPr>
        <p:spPr>
          <a:xfrm>
            <a:off x="971600" y="548680"/>
            <a:ext cx="7200800" cy="11521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Estimativa do potencial de geração de energia elétrica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Shape 194"/>
          <p:cNvSpPr txBox="1">
            <a:spLocks/>
          </p:cNvSpPr>
          <p:nvPr/>
        </p:nvSpPr>
        <p:spPr>
          <a:xfrm>
            <a:off x="1775692" y="1988840"/>
            <a:ext cx="5592617" cy="261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/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1 º - Estimar o potencial elétrico disponível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990542" y="2806778"/>
                <a:ext cx="3162917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𝑃𝑥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31.536.000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𝐸𝑐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542" y="2806778"/>
                <a:ext cx="3162917" cy="6222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15438"/>
              </p:ext>
            </p:extLst>
          </p:nvPr>
        </p:nvGraphicFramePr>
        <p:xfrm>
          <a:off x="2267744" y="3717033"/>
          <a:ext cx="4608513" cy="119551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586024"/>
                <a:gridCol w="708885"/>
                <a:gridCol w="2313604"/>
              </a:tblGrid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Variável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Unidade de medida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Q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58.052,11 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</a:t>
                      </a:r>
                      <a:r>
                        <a:rPr lang="pt-BR" sz="1200" baseline="30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/ano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Pc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35.530.000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J/m</a:t>
                      </a:r>
                      <a:r>
                        <a:rPr lang="pt-BR" sz="1200" baseline="300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Ec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Adimensional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6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K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100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94"/>
          <p:cNvSpPr txBox="1">
            <a:spLocks/>
          </p:cNvSpPr>
          <p:nvPr/>
        </p:nvSpPr>
        <p:spPr>
          <a:xfrm>
            <a:off x="1775692" y="1988840"/>
            <a:ext cx="5592617" cy="261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/>
            <a:r>
              <a:rPr lang="pt-BR" sz="18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 º - Estimar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a energia elétrica  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disponível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385553" y="2771636"/>
                <a:ext cx="2372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𝑅𝑒𝑛𝑑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553" y="2771636"/>
                <a:ext cx="237289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89273"/>
              </p:ext>
            </p:extLst>
          </p:nvPr>
        </p:nvGraphicFramePr>
        <p:xfrm>
          <a:off x="2267744" y="3627108"/>
          <a:ext cx="4608513" cy="64148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586024"/>
                <a:gridCol w="708885"/>
                <a:gridCol w="2313604"/>
              </a:tblGrid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Variável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Valor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Unidade de medida</a:t>
                      </a:r>
                      <a:endParaRPr lang="pt-BR" sz="1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/>
                </a:tc>
              </a:tr>
              <a:tr h="16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err="1">
                          <a:effectLst/>
                        </a:rPr>
                        <a:t>Px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6.534,84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KW</a:t>
                      </a:r>
                      <a:endParaRPr lang="pt-BR" sz="1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Rend</a:t>
                      </a:r>
                      <a:endParaRPr lang="pt-BR" sz="1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0,8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  <a:tr h="16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Δt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31536000</a:t>
                      </a:r>
                      <a:endParaRPr lang="pt-BR" sz="1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segundos</a:t>
                      </a:r>
                      <a:endParaRPr lang="pt-B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368" marR="35368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Shape 193"/>
          <p:cNvSpPr txBox="1">
            <a:spLocks/>
          </p:cNvSpPr>
          <p:nvPr/>
        </p:nvSpPr>
        <p:spPr>
          <a:xfrm>
            <a:off x="971600" y="548680"/>
            <a:ext cx="7200800" cy="11521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Estimativa do potencial de geração de energia elétrica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3"/>
          <p:cNvSpPr txBox="1">
            <a:spLocks/>
          </p:cNvSpPr>
          <p:nvPr/>
        </p:nvSpPr>
        <p:spPr>
          <a:xfrm>
            <a:off x="1115616" y="980728"/>
            <a:ext cx="6059016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Estimativa do ganho com a venda de crédito de carbono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hape 318"/>
          <p:cNvSpPr txBox="1">
            <a:spLocks/>
          </p:cNvSpPr>
          <p:nvPr/>
        </p:nvSpPr>
        <p:spPr>
          <a:xfrm>
            <a:off x="971600" y="2564904"/>
            <a:ext cx="4365000" cy="19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lnSpc>
                <a:spcPct val="150000"/>
              </a:lnSpc>
            </a:pPr>
            <a:r>
              <a:rPr lang="en" sz="1800" dirty="0">
                <a:solidFill>
                  <a:schemeClr val="tx2">
                    <a:lumMod val="50000"/>
                  </a:schemeClr>
                </a:solidFill>
              </a:rPr>
              <a:t>1 tonelada de carbono </a:t>
            </a:r>
            <a:r>
              <a:rPr lang="en" sz="1800" dirty="0" smtClean="0">
                <a:solidFill>
                  <a:schemeClr val="tx2">
                    <a:lumMod val="50000"/>
                  </a:schemeClr>
                </a:solidFill>
              </a:rPr>
              <a:t>equivalente</a:t>
            </a:r>
          </a:p>
          <a:p>
            <a:pPr>
              <a:lnSpc>
                <a:spcPct val="150000"/>
              </a:lnSpc>
            </a:pPr>
            <a:r>
              <a:rPr lang="en" sz="1400" b="0" dirty="0" smtClean="0">
                <a:solidFill>
                  <a:schemeClr val="tx2">
                    <a:lumMod val="50000"/>
                  </a:schemeClr>
                </a:solidFill>
              </a:rPr>
              <a:t>correspode a</a:t>
            </a:r>
          </a:p>
          <a:p>
            <a:pPr>
              <a:lnSpc>
                <a:spcPct val="150000"/>
              </a:lnSpc>
            </a:pPr>
            <a:r>
              <a:rPr lang="en" sz="1800" dirty="0" smtClean="0">
                <a:solidFill>
                  <a:schemeClr val="tx2">
                    <a:lumMod val="50000"/>
                  </a:schemeClr>
                </a:solidFill>
              </a:rPr>
              <a:t>1 crédito de carbono</a:t>
            </a:r>
          </a:p>
          <a:p>
            <a:pPr>
              <a:lnSpc>
                <a:spcPct val="150000"/>
              </a:lnSpc>
            </a:pPr>
            <a:r>
              <a:rPr lang="pt-BR" sz="1400" b="0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" sz="1400" b="0" dirty="0" smtClean="0">
                <a:solidFill>
                  <a:schemeClr val="tx2">
                    <a:lumMod val="50000"/>
                  </a:schemeClr>
                </a:solidFill>
              </a:rPr>
              <a:t>alor comercial</a:t>
            </a:r>
          </a:p>
          <a:p>
            <a:pPr>
              <a:lnSpc>
                <a:spcPct val="150000"/>
              </a:lnSpc>
            </a:pPr>
            <a:r>
              <a:rPr lang="en" sz="1800" dirty="0" smtClean="0">
                <a:solidFill>
                  <a:schemeClr val="tx2">
                    <a:lumMod val="50000"/>
                  </a:schemeClr>
                </a:solidFill>
              </a:rPr>
              <a:t>R$33,60</a:t>
            </a:r>
            <a:endParaRPr lang="en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555875" y="5433700"/>
            <a:ext cx="435600" cy="435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5" name="Imagem 4" descr="E:\Projeto Final\05. Figuras\Infografico (Rodrigo)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59" y="1772816"/>
            <a:ext cx="5666885" cy="4005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292080" y="1916832"/>
            <a:ext cx="1872208" cy="82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597974" y="2924944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5292080" y="3789040"/>
            <a:ext cx="1890070" cy="720080"/>
            <a:chOff x="5292080" y="3789040"/>
            <a:chExt cx="1890070" cy="720080"/>
          </a:xfrm>
          <a:solidFill>
            <a:schemeClr val="bg1"/>
          </a:solidFill>
        </p:grpSpPr>
        <p:sp>
          <p:nvSpPr>
            <p:cNvPr id="14" name="Retângulo 13"/>
            <p:cNvSpPr/>
            <p:nvPr/>
          </p:nvSpPr>
          <p:spPr>
            <a:xfrm>
              <a:off x="5525966" y="3789040"/>
              <a:ext cx="1656184" cy="7200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5292080" y="4221088"/>
              <a:ext cx="216024" cy="21602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Retângulo 16"/>
          <p:cNvSpPr/>
          <p:nvPr/>
        </p:nvSpPr>
        <p:spPr>
          <a:xfrm>
            <a:off x="3779912" y="4541428"/>
            <a:ext cx="1728192" cy="1119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1961850" y="3789040"/>
            <a:ext cx="1836022" cy="792088"/>
            <a:chOff x="1961850" y="3789040"/>
            <a:chExt cx="1836022" cy="792088"/>
          </a:xfrm>
        </p:grpSpPr>
        <p:sp>
          <p:nvSpPr>
            <p:cNvPr id="18" name="Retângulo 17"/>
            <p:cNvSpPr/>
            <p:nvPr/>
          </p:nvSpPr>
          <p:spPr>
            <a:xfrm>
              <a:off x="1961850" y="3789040"/>
              <a:ext cx="158417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419872" y="4221088"/>
              <a:ext cx="378000" cy="3600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Retângulo 21"/>
          <p:cNvSpPr/>
          <p:nvPr/>
        </p:nvSpPr>
        <p:spPr>
          <a:xfrm>
            <a:off x="1907704" y="2636912"/>
            <a:ext cx="156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2051720" y="1844824"/>
            <a:ext cx="1746152" cy="900008"/>
            <a:chOff x="2051720" y="1844824"/>
            <a:chExt cx="1746152" cy="900008"/>
          </a:xfrm>
        </p:grpSpPr>
        <p:sp>
          <p:nvSpPr>
            <p:cNvPr id="23" name="Retângulo 22"/>
            <p:cNvSpPr/>
            <p:nvPr/>
          </p:nvSpPr>
          <p:spPr>
            <a:xfrm>
              <a:off x="2051720" y="1844824"/>
              <a:ext cx="174615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546026" y="2530702"/>
              <a:ext cx="233886" cy="214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Shape 335"/>
          <p:cNvSpPr txBox="1">
            <a:spLocks/>
          </p:cNvSpPr>
          <p:nvPr/>
        </p:nvSpPr>
        <p:spPr>
          <a:xfrm>
            <a:off x="971600" y="548680"/>
            <a:ext cx="4662772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Fazenda Olhos d’Água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9"/>
          <p:cNvSpPr txBox="1">
            <a:spLocks/>
          </p:cNvSpPr>
          <p:nvPr/>
        </p:nvSpPr>
        <p:spPr>
          <a:xfrm>
            <a:off x="646343" y="2295453"/>
            <a:ext cx="2109820" cy="261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ts val="1400"/>
              <a:buFont typeface="Arial" pitchFamily="34" charset="0"/>
              <a:buChar char="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Comprovada a viabilidade técnica da implantação do biodigestor.</a:t>
            </a:r>
          </a:p>
        </p:txBody>
      </p:sp>
      <p:sp>
        <p:nvSpPr>
          <p:cNvPr id="5" name="Shape 240"/>
          <p:cNvSpPr txBox="1">
            <a:spLocks/>
          </p:cNvSpPr>
          <p:nvPr/>
        </p:nvSpPr>
        <p:spPr>
          <a:xfrm>
            <a:off x="3241393" y="2295453"/>
            <a:ext cx="2661558" cy="261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ts val="1400"/>
              <a:buFont typeface="Arial" pitchFamily="34" charset="0"/>
              <a:buChar char="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sym typeface="Arial"/>
              </a:rPr>
              <a:t>Análises mais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sym typeface="Arial"/>
              </a:rPr>
              <a:t>acuradas da viabilidade econômica da implantação do biodigestor.</a:t>
            </a:r>
          </a:p>
        </p:txBody>
      </p:sp>
      <p:sp>
        <p:nvSpPr>
          <p:cNvPr id="6" name="Shape 241"/>
          <p:cNvSpPr txBox="1">
            <a:spLocks/>
          </p:cNvSpPr>
          <p:nvPr/>
        </p:nvSpPr>
        <p:spPr>
          <a:xfrm>
            <a:off x="6063481" y="2295453"/>
            <a:ext cx="2736304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Amostragens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  e 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análises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 do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biofertilizante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 com vistas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ao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monitoramento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 das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características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 do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efluente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  <a:sym typeface="Poppins Light"/>
              </a:rPr>
              <a:t>.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Shape 598"/>
          <p:cNvGrpSpPr/>
          <p:nvPr/>
        </p:nvGrpSpPr>
        <p:grpSpPr>
          <a:xfrm rot="19727053">
            <a:off x="1646446" y="3914136"/>
            <a:ext cx="345971" cy="325505"/>
            <a:chOff x="5972700" y="2330200"/>
            <a:chExt cx="411625" cy="387275"/>
          </a:xfrm>
        </p:grpSpPr>
        <p:sp>
          <p:nvSpPr>
            <p:cNvPr id="8" name="Shape 59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60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Shape 663"/>
          <p:cNvGrpSpPr/>
          <p:nvPr/>
        </p:nvGrpSpPr>
        <p:grpSpPr>
          <a:xfrm rot="20495974">
            <a:off x="4180442" y="3980771"/>
            <a:ext cx="353136" cy="313738"/>
            <a:chOff x="5292575" y="3681900"/>
            <a:chExt cx="420150" cy="373275"/>
          </a:xfrm>
        </p:grpSpPr>
        <p:sp>
          <p:nvSpPr>
            <p:cNvPr id="11" name="Shape 664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665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666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667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66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66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67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" name="Shape 619"/>
          <p:cNvGrpSpPr/>
          <p:nvPr/>
        </p:nvGrpSpPr>
        <p:grpSpPr>
          <a:xfrm rot="4348703">
            <a:off x="7231222" y="4041479"/>
            <a:ext cx="342882" cy="350068"/>
            <a:chOff x="3951850" y="2985350"/>
            <a:chExt cx="407950" cy="416500"/>
          </a:xfrm>
        </p:grpSpPr>
        <p:sp>
          <p:nvSpPr>
            <p:cNvPr id="19" name="Shape 62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62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62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62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Shape 335"/>
          <p:cNvSpPr txBox="1">
            <a:spLocks/>
          </p:cNvSpPr>
          <p:nvPr/>
        </p:nvSpPr>
        <p:spPr>
          <a:xfrm>
            <a:off x="971600" y="548680"/>
            <a:ext cx="5328592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Conclusões e Recomendação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8555875" y="5433700"/>
            <a:ext cx="435600" cy="435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grpSp>
        <p:nvGrpSpPr>
          <p:cNvPr id="3" name="Google Shape;549;p38"/>
          <p:cNvGrpSpPr/>
          <p:nvPr/>
        </p:nvGrpSpPr>
        <p:grpSpPr>
          <a:xfrm>
            <a:off x="6804248" y="3963884"/>
            <a:ext cx="1440160" cy="1469816"/>
            <a:chOff x="3955900" y="2984500"/>
            <a:chExt cx="414000" cy="422525"/>
          </a:xfrm>
          <a:solidFill>
            <a:schemeClr val="accent1">
              <a:lumMod val="50000"/>
            </a:schemeClr>
          </a:solidFill>
        </p:grpSpPr>
        <p:sp>
          <p:nvSpPr>
            <p:cNvPr id="4" name="Google Shape;550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" name="Google Shape;551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" name="Google Shape;552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" name="Shape 335"/>
          <p:cNvSpPr txBox="1">
            <a:spLocks/>
          </p:cNvSpPr>
          <p:nvPr/>
        </p:nvSpPr>
        <p:spPr>
          <a:xfrm>
            <a:off x="2240614" y="2636912"/>
            <a:ext cx="4662772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Perguntas?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8555875" y="5433700"/>
            <a:ext cx="435600" cy="435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3" name="Google Shape;369;p35"/>
          <p:cNvSpPr txBox="1">
            <a:spLocks/>
          </p:cNvSpPr>
          <p:nvPr/>
        </p:nvSpPr>
        <p:spPr>
          <a:xfrm>
            <a:off x="2514600" y="2394450"/>
            <a:ext cx="41148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7200" dirty="0" smtClean="0">
                <a:solidFill>
                  <a:schemeClr val="tx2">
                    <a:lumMod val="50000"/>
                  </a:schemeClr>
                </a:solidFill>
              </a:rPr>
              <a:t>Obrigado!</a:t>
            </a:r>
            <a:endParaRPr lang="pt-BR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Google Shape;370;p35"/>
          <p:cNvSpPr txBox="1">
            <a:spLocks/>
          </p:cNvSpPr>
          <p:nvPr/>
        </p:nvSpPr>
        <p:spPr>
          <a:xfrm>
            <a:off x="827584" y="3717032"/>
            <a:ext cx="7840150" cy="1326812"/>
          </a:xfrm>
          <a:prstGeom prst="rect">
            <a:avLst/>
          </a:prstGeom>
        </p:spPr>
        <p:txBody>
          <a:bodyPr spcFirstLastPara="1" wrap="square" lIns="0" tIns="0" rIns="0" bIns="0" numCol="1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ctr">
              <a:spcBef>
                <a:spcPts val="600"/>
              </a:spcBef>
              <a:buSzPts val="2000"/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Rodrigo Martins Souza e Silva </a:t>
            </a:r>
          </a:p>
          <a:p>
            <a:pPr marL="101600" indent="0" algn="ctr">
              <a:spcBef>
                <a:spcPts val="0"/>
              </a:spcBef>
              <a:buSzPts val="2000"/>
              <a:buNone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martinsrodrigoeng@gmail.com</a:t>
            </a:r>
          </a:p>
          <a:p>
            <a:pPr marL="101600" indent="0" algn="ctr">
              <a:spcBef>
                <a:spcPts val="0"/>
              </a:spcBef>
              <a:buSzPts val="2000"/>
              <a:buNone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(61) 98165-3804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2276872"/>
            <a:ext cx="7956376" cy="720080"/>
          </a:xfrm>
        </p:spPr>
        <p:txBody>
          <a:bodyPr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Espécie trazida pelos portugueses na colonização do país;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2994680"/>
            <a:ext cx="7956376" cy="720080"/>
          </a:xfrm>
        </p:spPr>
        <p:txBody>
          <a:bodyPr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Grande participação no comércio mundial de exportação; e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3714760"/>
            <a:ext cx="7956376" cy="720080"/>
          </a:xfrm>
        </p:spPr>
        <p:txBody>
          <a:bodyPr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Grande potencial de degradação ambiental.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Shape 335"/>
          <p:cNvSpPr txBox="1">
            <a:spLocks/>
          </p:cNvSpPr>
          <p:nvPr/>
        </p:nvSpPr>
        <p:spPr>
          <a:xfrm>
            <a:off x="971600" y="548680"/>
            <a:ext cx="4662772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3200" dirty="0">
                <a:solidFill>
                  <a:schemeClr val="tx2">
                    <a:lumMod val="50000"/>
                  </a:schemeClr>
                </a:solidFill>
              </a:rPr>
              <a:t>Bovinocultura no Brasil:</a:t>
            </a: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2780928"/>
            <a:ext cx="7956376" cy="1296144"/>
          </a:xfrm>
        </p:spPr>
        <p:txBody>
          <a:bodyPr anchor="ctr" anchorCtr="0">
            <a:no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Avaliar a viabilidade técnica da implantação de um sistema biodigestor 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resíduos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provenientes da atividade pecuária para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geração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 energia elétrica em uma propriedade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rural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situada no município de Tiros, Minas Gerais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hape 335"/>
          <p:cNvSpPr txBox="1">
            <a:spLocks/>
          </p:cNvSpPr>
          <p:nvPr/>
        </p:nvSpPr>
        <p:spPr>
          <a:xfrm>
            <a:off x="971600" y="548680"/>
            <a:ext cx="4662772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Objetivo Geral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971600" y="548680"/>
            <a:ext cx="4032448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tx2">
                    <a:lumMod val="50000"/>
                  </a:schemeClr>
                </a:solidFill>
              </a:rPr>
              <a:t>Objetivos específicos</a:t>
            </a:r>
            <a:endParaRPr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555875" y="5433700"/>
            <a:ext cx="435600" cy="435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grpSp>
        <p:nvGrpSpPr>
          <p:cNvPr id="342" name="Shape 342"/>
          <p:cNvGrpSpPr/>
          <p:nvPr/>
        </p:nvGrpSpPr>
        <p:grpSpPr>
          <a:xfrm rot="1049080">
            <a:off x="-14075" y="3187582"/>
            <a:ext cx="3744000" cy="1667534"/>
            <a:chOff x="2957320" y="2240903"/>
            <a:chExt cx="3040276" cy="1294212"/>
          </a:xfrm>
          <a:solidFill>
            <a:schemeClr val="tx2">
              <a:lumMod val="75000"/>
            </a:schemeClr>
          </a:solidFill>
        </p:grpSpPr>
        <p:sp>
          <p:nvSpPr>
            <p:cNvPr id="343" name="Shape 343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 rot="20341833">
              <a:off x="3406348" y="3161015"/>
              <a:ext cx="374100" cy="374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 b="1" dirty="0">
                  <a:ln>
                    <a:solidFill>
                      <a:srgbClr val="009999"/>
                    </a:solidFill>
                  </a:ln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200" b="1" dirty="0">
                <a:ln>
                  <a:solidFill>
                    <a:srgbClr val="009999"/>
                  </a:solidFill>
                </a:ln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Shape 345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 b="1" dirty="0">
                  <a:solidFill>
                    <a:srgbClr val="FFFFFF"/>
                  </a:solidFill>
                  <a:ea typeface="Poppins"/>
                  <a:cs typeface="Poppins"/>
                  <a:sym typeface="Poppins"/>
                </a:rPr>
                <a:t>Estimar o potencial de produção de biogás da unidade estudada;</a:t>
              </a:r>
              <a:endParaRPr sz="1100" b="1" dirty="0">
                <a:solidFill>
                  <a:srgbClr val="FFFFFF"/>
                </a:solidFill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7" name="Shape 347"/>
          <p:cNvGrpSpPr/>
          <p:nvPr/>
        </p:nvGrpSpPr>
        <p:grpSpPr>
          <a:xfrm rot="1049080">
            <a:off x="1744406" y="3181274"/>
            <a:ext cx="3744000" cy="1669917"/>
            <a:chOff x="4868312" y="2222029"/>
            <a:chExt cx="3040276" cy="1296061"/>
          </a:xfrm>
        </p:grpSpPr>
        <p:sp>
          <p:nvSpPr>
            <p:cNvPr id="348" name="Shape 348"/>
            <p:cNvSpPr/>
            <p:nvPr/>
          </p:nvSpPr>
          <p:spPr>
            <a:xfrm rot="2700000">
              <a:off x="6107587" y="982754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 rot="20550920">
              <a:off x="5291459" y="3143990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 b="1" dirty="0">
                  <a:solidFill>
                    <a:schemeClr val="accent3">
                      <a:lumMod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200" b="1" dirty="0">
                <a:solidFill>
                  <a:schemeClr val="accent3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Shape 35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 b="1" dirty="0" smtClean="0">
                  <a:solidFill>
                    <a:srgbClr val="FFFFFF"/>
                  </a:solidFill>
                  <a:ea typeface="Poppins"/>
                  <a:cs typeface="Poppins"/>
                  <a:sym typeface="Poppins"/>
                </a:rPr>
                <a:t>Avaliar </a:t>
              </a:r>
              <a:r>
                <a:rPr lang="en" sz="1100" b="1" dirty="0">
                  <a:solidFill>
                    <a:srgbClr val="FFFFFF"/>
                  </a:solidFill>
                  <a:ea typeface="Poppins"/>
                  <a:cs typeface="Poppins"/>
                  <a:sym typeface="Poppins"/>
                </a:rPr>
                <a:t>a redução, por meio de tratamentos anaeróbicos, da emissão de gases produzidos pelos dejetos bovinos da unidade de estudo;</a:t>
              </a:r>
              <a:endParaRPr sz="1100" b="1" dirty="0">
                <a:solidFill>
                  <a:srgbClr val="FFFFFF"/>
                </a:solidFill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" name="Shape 347"/>
          <p:cNvGrpSpPr/>
          <p:nvPr/>
        </p:nvGrpSpPr>
        <p:grpSpPr>
          <a:xfrm rot="1049080">
            <a:off x="3426431" y="3199767"/>
            <a:ext cx="3744000" cy="1685383"/>
            <a:chOff x="4877339" y="2238203"/>
            <a:chExt cx="3040276" cy="1308065"/>
          </a:xfrm>
          <a:solidFill>
            <a:schemeClr val="accent3">
              <a:lumMod val="75000"/>
            </a:schemeClr>
          </a:solidFill>
        </p:grpSpPr>
        <p:sp>
          <p:nvSpPr>
            <p:cNvPr id="20" name="Shape 348"/>
            <p:cNvSpPr/>
            <p:nvPr/>
          </p:nvSpPr>
          <p:spPr>
            <a:xfrm rot="2700000">
              <a:off x="6116614" y="1011411"/>
              <a:ext cx="561726" cy="30402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" name="Shape 349"/>
            <p:cNvSpPr/>
            <p:nvPr/>
          </p:nvSpPr>
          <p:spPr>
            <a:xfrm rot="20550920">
              <a:off x="5330042" y="3172168"/>
              <a:ext cx="374100" cy="374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200" b="1" dirty="0" smtClean="0">
                  <a:solidFill>
                    <a:schemeClr val="accent3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200" b="1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" name="Shape 35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 b="1" dirty="0">
                  <a:solidFill>
                    <a:srgbClr val="FFFFFF"/>
                  </a:solidFill>
                  <a:ea typeface="Poppins"/>
                  <a:cs typeface="Poppins"/>
                  <a:sym typeface="Poppins"/>
                </a:rPr>
                <a:t>Estimar o potencial de produção de energia elétrica da combustão do biogás;</a:t>
              </a:r>
              <a:endParaRPr sz="1100" b="1" dirty="0">
                <a:solidFill>
                  <a:srgbClr val="FFFFFF"/>
                </a:solidFill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" name="Shape 347"/>
          <p:cNvGrpSpPr/>
          <p:nvPr/>
        </p:nvGrpSpPr>
        <p:grpSpPr>
          <a:xfrm rot="1049080">
            <a:off x="5163317" y="3199161"/>
            <a:ext cx="3744000" cy="1711584"/>
            <a:chOff x="4877339" y="2238203"/>
            <a:chExt cx="3040276" cy="1328400"/>
          </a:xfrm>
        </p:grpSpPr>
        <p:sp>
          <p:nvSpPr>
            <p:cNvPr id="24" name="Shape 34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" name="Shape 349"/>
            <p:cNvSpPr/>
            <p:nvPr/>
          </p:nvSpPr>
          <p:spPr>
            <a:xfrm rot="20550920">
              <a:off x="5336744" y="319250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2">
                      <a:lumMod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sz="1200" b="1" dirty="0">
                <a:solidFill>
                  <a:schemeClr val="bg2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Shape 35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 b="1" dirty="0">
                  <a:solidFill>
                    <a:srgbClr val="FFFFFF"/>
                  </a:solidFill>
                  <a:ea typeface="Poppins"/>
                  <a:cs typeface="Poppins"/>
                  <a:sym typeface="Poppins"/>
                </a:rPr>
                <a:t>Estimar o ganho econômico com a comercialização </a:t>
              </a:r>
              <a:r>
                <a:rPr lang="en" sz="1100" b="1" dirty="0" smtClean="0">
                  <a:solidFill>
                    <a:srgbClr val="FFFFFF"/>
                  </a:solidFill>
                  <a:ea typeface="Poppins"/>
                  <a:cs typeface="Poppins"/>
                  <a:sym typeface="Poppins"/>
                </a:rPr>
                <a:t>do excedente elétrico.</a:t>
              </a:r>
              <a:endParaRPr sz="1100" b="1" dirty="0">
                <a:solidFill>
                  <a:srgbClr val="FFFFFF"/>
                </a:solidFill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0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555875" y="5433700"/>
            <a:ext cx="435600" cy="435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12" name="Imagem 11" descr="C:\Users\uc14101303\Desktop\Delimitação Fazenda Olhos d'Água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91" y="1890714"/>
            <a:ext cx="6391621" cy="377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E:\Projeto Final\05. Figuras\Rodrigo1-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9707" r="9707" b="15545"/>
          <a:stretch/>
        </p:blipFill>
        <p:spPr bwMode="auto">
          <a:xfrm>
            <a:off x="1043608" y="2561140"/>
            <a:ext cx="3262630" cy="23037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 descr="C:\Users\09756941626\Downloads\IMG_20171011_1533054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6" y="2165412"/>
            <a:ext cx="5727326" cy="322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E:\Projeto Final\Projeto Final\Imagens\IMG_20171011_152637930_HD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42" y="2118172"/>
            <a:ext cx="6043390" cy="3399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35"/>
          <p:cNvSpPr txBox="1">
            <a:spLocks/>
          </p:cNvSpPr>
          <p:nvPr/>
        </p:nvSpPr>
        <p:spPr>
          <a:xfrm>
            <a:off x="971600" y="548680"/>
            <a:ext cx="4662772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Fazenda Olhos d’Água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555875" y="5433700"/>
            <a:ext cx="435600" cy="435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7" name="Imagem 6" descr="E:\Projeto Final\05. Figuras\Infografico (Rodrigo)-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35" y="1200237"/>
            <a:ext cx="3297530" cy="4316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upo 18"/>
          <p:cNvGrpSpPr/>
          <p:nvPr/>
        </p:nvGrpSpPr>
        <p:grpSpPr>
          <a:xfrm>
            <a:off x="3052412" y="3262549"/>
            <a:ext cx="1163524" cy="814523"/>
            <a:chOff x="3052412" y="3262549"/>
            <a:chExt cx="1163524" cy="814523"/>
          </a:xfrm>
          <a:solidFill>
            <a:schemeClr val="bg1"/>
          </a:solidFill>
        </p:grpSpPr>
        <p:sp>
          <p:nvSpPr>
            <p:cNvPr id="17" name="Retângulo 16"/>
            <p:cNvSpPr/>
            <p:nvPr/>
          </p:nvSpPr>
          <p:spPr>
            <a:xfrm rot="2240186">
              <a:off x="3672921" y="3262549"/>
              <a:ext cx="543015" cy="54301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052412" y="3712425"/>
              <a:ext cx="943524" cy="3646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504522" y="3262298"/>
            <a:ext cx="1244887" cy="814774"/>
            <a:chOff x="4504522" y="3262298"/>
            <a:chExt cx="1244887" cy="814774"/>
          </a:xfrm>
        </p:grpSpPr>
        <p:sp>
          <p:nvSpPr>
            <p:cNvPr id="21" name="Retângulo 20"/>
            <p:cNvSpPr/>
            <p:nvPr/>
          </p:nvSpPr>
          <p:spPr>
            <a:xfrm rot="20408371">
              <a:off x="4504522" y="3262298"/>
              <a:ext cx="512819" cy="5220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860032" y="3645024"/>
              <a:ext cx="889377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tângulo 23"/>
          <p:cNvSpPr/>
          <p:nvPr/>
        </p:nvSpPr>
        <p:spPr>
          <a:xfrm>
            <a:off x="3275856" y="1376773"/>
            <a:ext cx="1333639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656648" y="1638514"/>
            <a:ext cx="648072" cy="29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1" name="Grupo 30"/>
          <p:cNvGrpSpPr/>
          <p:nvPr/>
        </p:nvGrpSpPr>
        <p:grpSpPr>
          <a:xfrm>
            <a:off x="4860032" y="1952864"/>
            <a:ext cx="1296144" cy="828064"/>
            <a:chOff x="4860032" y="1952864"/>
            <a:chExt cx="1296144" cy="828064"/>
          </a:xfrm>
        </p:grpSpPr>
        <p:sp>
          <p:nvSpPr>
            <p:cNvPr id="27" name="Retângulo 26"/>
            <p:cNvSpPr/>
            <p:nvPr/>
          </p:nvSpPr>
          <p:spPr>
            <a:xfrm>
              <a:off x="5292080" y="2348880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4860032" y="1952864"/>
              <a:ext cx="576064" cy="4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Retângulo 29"/>
          <p:cNvSpPr/>
          <p:nvPr/>
        </p:nvSpPr>
        <p:spPr>
          <a:xfrm>
            <a:off x="4712358" y="2469366"/>
            <a:ext cx="576064" cy="239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5" name="Grupo 294"/>
          <p:cNvGrpSpPr/>
          <p:nvPr/>
        </p:nvGrpSpPr>
        <p:grpSpPr>
          <a:xfrm>
            <a:off x="3203847" y="2408562"/>
            <a:ext cx="1512169" cy="588390"/>
            <a:chOff x="3203847" y="2408562"/>
            <a:chExt cx="1512169" cy="588390"/>
          </a:xfrm>
        </p:grpSpPr>
        <p:sp>
          <p:nvSpPr>
            <p:cNvPr id="289" name="Elipse 288"/>
            <p:cNvSpPr/>
            <p:nvPr/>
          </p:nvSpPr>
          <p:spPr>
            <a:xfrm>
              <a:off x="4067944" y="2408562"/>
              <a:ext cx="648072" cy="516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0" name="Retângulo 289"/>
            <p:cNvSpPr/>
            <p:nvPr/>
          </p:nvSpPr>
          <p:spPr>
            <a:xfrm>
              <a:off x="3203847" y="2636912"/>
              <a:ext cx="941097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1" name="Elipse 290"/>
          <p:cNvSpPr/>
          <p:nvPr/>
        </p:nvSpPr>
        <p:spPr>
          <a:xfrm rot="1328138">
            <a:off x="4072470" y="2856703"/>
            <a:ext cx="221773" cy="449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2" name="Elipse 291"/>
          <p:cNvSpPr/>
          <p:nvPr/>
        </p:nvSpPr>
        <p:spPr>
          <a:xfrm rot="20191911">
            <a:off x="4488088" y="2876210"/>
            <a:ext cx="192416" cy="4242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3" name="Retângulo 292"/>
          <p:cNvSpPr/>
          <p:nvPr/>
        </p:nvSpPr>
        <p:spPr>
          <a:xfrm>
            <a:off x="4139952" y="3712425"/>
            <a:ext cx="396000" cy="50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4" name="Retângulo 293"/>
          <p:cNvSpPr/>
          <p:nvPr/>
        </p:nvSpPr>
        <p:spPr>
          <a:xfrm>
            <a:off x="3995936" y="4267628"/>
            <a:ext cx="1368152" cy="52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3170048" y="4841042"/>
            <a:ext cx="1401952" cy="52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hape 335"/>
          <p:cNvSpPr txBox="1">
            <a:spLocks/>
          </p:cNvSpPr>
          <p:nvPr/>
        </p:nvSpPr>
        <p:spPr>
          <a:xfrm>
            <a:off x="971600" y="548680"/>
            <a:ext cx="4662772" cy="68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Fazenda Olhos d’Água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291" grpId="0" animBg="1"/>
      <p:bldP spid="292" grpId="0" animBg="1"/>
      <p:bldP spid="293" grpId="0" animBg="1"/>
      <p:bldP spid="29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3"/>
          <p:cNvSpPr txBox="1">
            <a:spLocks/>
          </p:cNvSpPr>
          <p:nvPr/>
        </p:nvSpPr>
        <p:spPr>
          <a:xfrm>
            <a:off x="971600" y="620688"/>
            <a:ext cx="6480720" cy="5760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Estimativa da produção de biogás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555776" y="2481454"/>
            <a:ext cx="4032448" cy="1895092"/>
            <a:chOff x="539552" y="2278264"/>
            <a:chExt cx="5527573" cy="2597742"/>
          </a:xfrm>
        </p:grpSpPr>
        <p:pic>
          <p:nvPicPr>
            <p:cNvPr id="7" name="Picture 14" descr="vol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278264"/>
              <a:ext cx="1635125" cy="198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 descr="vol4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51" y="2888456"/>
              <a:ext cx="1635125" cy="198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vol4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278264"/>
              <a:ext cx="1635125" cy="198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7" descr="vol3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258" y="2894806"/>
              <a:ext cx="1635125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vol3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278264"/>
              <a:ext cx="1635125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9" descr="vol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938" y="2894806"/>
              <a:ext cx="1635125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" descr="vol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000" y="2278264"/>
              <a:ext cx="1635125" cy="198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6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3"/>
          <p:cNvSpPr txBox="1">
            <a:spLocks/>
          </p:cNvSpPr>
          <p:nvPr/>
        </p:nvSpPr>
        <p:spPr>
          <a:xfrm>
            <a:off x="971600" y="548680"/>
            <a:ext cx="6480720" cy="6480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Estimativa da produção de biogás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Shape 194"/>
          <p:cNvSpPr txBox="1">
            <a:spLocks/>
          </p:cNvSpPr>
          <p:nvPr/>
        </p:nvSpPr>
        <p:spPr>
          <a:xfrm>
            <a:off x="1775690" y="1988840"/>
            <a:ext cx="5592617" cy="261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/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1 º - Estimar a quantidade de sólidos voláteis da população estudada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44084"/>
              </p:ext>
            </p:extLst>
          </p:nvPr>
        </p:nvGraphicFramePr>
        <p:xfrm>
          <a:off x="2267744" y="3789040"/>
          <a:ext cx="4608513" cy="103390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154715"/>
                <a:gridCol w="1243181"/>
                <a:gridCol w="2210617"/>
              </a:tblGrid>
              <a:tr h="15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Variável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Unidade de medida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/>
                </a:tc>
              </a:tr>
              <a:tr h="15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W</a:t>
                      </a:r>
                      <a:r>
                        <a:rPr lang="pt-BR" sz="1200" baseline="-25000" dirty="0" err="1">
                          <a:effectLst/>
                        </a:rPr>
                        <a:t>Local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kg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>
                    <a:solidFill>
                      <a:schemeClr val="bg1"/>
                    </a:solidFill>
                  </a:tcPr>
                </a:tc>
              </a:tr>
              <a:tr h="15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W</a:t>
                      </a:r>
                      <a:r>
                        <a:rPr lang="pt-BR" sz="1200" baseline="-25000" dirty="0" err="1">
                          <a:effectLst/>
                        </a:rPr>
                        <a:t>padrão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400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kg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>
                    <a:solidFill>
                      <a:schemeClr val="bg1"/>
                    </a:solidFill>
                  </a:tcPr>
                </a:tc>
              </a:tr>
              <a:tr h="245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VS</a:t>
                      </a:r>
                      <a:r>
                        <a:rPr lang="pt-BR" sz="1200" baseline="-25000">
                          <a:effectLst/>
                        </a:rPr>
                        <a:t>padrão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kg</a:t>
                      </a:r>
                      <a:r>
                        <a:rPr lang="pt-BR" sz="1200" baseline="-25000" dirty="0" err="1">
                          <a:effectLst/>
                        </a:rPr>
                        <a:t>matéria</a:t>
                      </a:r>
                      <a:r>
                        <a:rPr lang="pt-BR" sz="1200" baseline="-25000" dirty="0">
                          <a:effectLst/>
                        </a:rPr>
                        <a:t> seca</a:t>
                      </a:r>
                      <a:r>
                        <a:rPr lang="pt-BR" sz="1200" dirty="0">
                          <a:effectLst/>
                        </a:rPr>
                        <a:t>/animal/ano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>
                    <a:solidFill>
                      <a:schemeClr val="bg1"/>
                    </a:solidFill>
                  </a:tcPr>
                </a:tc>
              </a:tr>
              <a:tr h="15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nd</a:t>
                      </a:r>
                      <a:r>
                        <a:rPr lang="pt-BR" sz="1200" baseline="-25000" dirty="0" err="1">
                          <a:effectLst/>
                        </a:rPr>
                        <a:t>y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365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dias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5873" marR="5587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559301" y="2807739"/>
                <a:ext cx="4025397" cy="719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𝑉𝑆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𝑙𝑜𝑐𝑎𝑙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𝑝𝑎𝑑𝑟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ã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𝑉𝑆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𝑝𝑎𝑑𝑟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01" y="2807739"/>
                <a:ext cx="4025397" cy="7197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3"/>
          <p:cNvSpPr txBox="1">
            <a:spLocks/>
          </p:cNvSpPr>
          <p:nvPr/>
        </p:nvSpPr>
        <p:spPr>
          <a:xfrm>
            <a:off x="995216" y="585660"/>
            <a:ext cx="6480720" cy="6110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Estimativa da produção de biogás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Shape 194"/>
          <p:cNvSpPr txBox="1">
            <a:spLocks/>
          </p:cNvSpPr>
          <p:nvPr/>
        </p:nvSpPr>
        <p:spPr>
          <a:xfrm>
            <a:off x="1775692" y="1988840"/>
            <a:ext cx="5592617" cy="261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/>
            <a:r>
              <a:rPr lang="pt-BR" sz="18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 º - Estimar o potencial de produção de biogás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668064" y="2749066"/>
                <a:ext cx="5807872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𝑏𝑖𝑜𝑔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𝑉𝑆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𝐵𝑆𝑉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×0,78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64" y="2749066"/>
                <a:ext cx="5807872" cy="391902"/>
              </a:xfrm>
              <a:prstGeom prst="rect">
                <a:avLst/>
              </a:prstGeom>
              <a:blipFill rotWithShape="0">
                <a:blip r:embed="rId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48127"/>
              </p:ext>
            </p:extLst>
          </p:nvPr>
        </p:nvGraphicFramePr>
        <p:xfrm>
          <a:off x="2267744" y="3440454"/>
          <a:ext cx="4608513" cy="118745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585800"/>
                <a:gridCol w="709084"/>
                <a:gridCol w="2313629"/>
              </a:tblGrid>
              <a:tr h="162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Variável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Unidade de medida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/>
                </a:tc>
              </a:tr>
              <a:tr h="162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N</a:t>
                      </a:r>
                      <a:r>
                        <a:rPr lang="pt-BR" sz="1200" baseline="-25000" dirty="0" err="1">
                          <a:effectLst/>
                        </a:rPr>
                        <a:t>LT,y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250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Número médio de animais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</a:tr>
              <a:tr h="162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VS</a:t>
                      </a:r>
                      <a:r>
                        <a:rPr lang="pt-BR" sz="1200" baseline="-25000" dirty="0" err="1">
                          <a:effectLst/>
                        </a:rPr>
                        <a:t>Local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1,81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kg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</a:tr>
              <a:tr h="162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MS%</a:t>
                      </a:r>
                      <a:r>
                        <a:rPr lang="pt-BR" sz="1200" baseline="-25000" dirty="0" err="1">
                          <a:effectLst/>
                        </a:rPr>
                        <a:t>BI,j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kgmatéria seca/dia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</a:tr>
              <a:tr h="20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nd</a:t>
                      </a:r>
                      <a:r>
                        <a:rPr lang="pt-BR" sz="1200" baseline="-25000" dirty="0" err="1">
                          <a:effectLst/>
                        </a:rPr>
                        <a:t>y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365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Dias de operação da planta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</a:tr>
              <a:tr h="162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BSV</a:t>
                      </a:r>
                      <a:endParaRPr lang="pt-BR" sz="12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0,45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</a:t>
                      </a:r>
                      <a:r>
                        <a:rPr lang="pt-BR" sz="1200" baseline="30000" dirty="0">
                          <a:effectLst/>
                        </a:rPr>
                        <a:t>3</a:t>
                      </a:r>
                      <a:r>
                        <a:rPr lang="pt-BR" sz="1200" dirty="0">
                          <a:effectLst/>
                        </a:rPr>
                        <a:t>Biogás/</a:t>
                      </a:r>
                      <a:r>
                        <a:rPr lang="pt-BR" sz="1200" dirty="0" err="1">
                          <a:effectLst/>
                        </a:rPr>
                        <a:t>Kg</a:t>
                      </a:r>
                      <a:r>
                        <a:rPr lang="pt-BR" sz="1200" baseline="-25000" dirty="0" err="1">
                          <a:effectLst/>
                        </a:rPr>
                        <a:t>matéria</a:t>
                      </a:r>
                      <a:r>
                        <a:rPr lang="pt-BR" sz="1200" baseline="-25000" dirty="0">
                          <a:effectLst/>
                        </a:rPr>
                        <a:t> seco</a:t>
                      </a:r>
                      <a:endParaRPr lang="pt-BR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7489" marR="37489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6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581</Words>
  <Application>Microsoft Office PowerPoint</Application>
  <PresentationFormat>Apresentação na tela (4:3)</PresentationFormat>
  <Paragraphs>148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VIABILIDADE TÉCNICA DA IMPLANTAÇÃO DE UM SISTEMA BIODIGESTOR DE RESÍDUOS PROVENIENTES DA ATIVIDADE PECUÁRIA: ESTUDO APLICADO A UMA FAZENDA DE BOVINOCULTURA</vt:lpstr>
      <vt:lpstr>Espécie trazida pelos portugueses na colonização do país;</vt:lpstr>
      <vt:lpstr>Avaliar a viabilidade técnica da implantação de um sistema biodigestor de resíduos provenientes da atividade pecuária para geração de energia elétrica em uma propriedade rural situada no município de Tiros, Minas Gerais.</vt:lpstr>
      <vt:lpstr>Objetivos específicos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Rodrigo Martins</cp:lastModifiedBy>
  <cp:revision>43</cp:revision>
  <dcterms:created xsi:type="dcterms:W3CDTF">2018-05-02T19:43:05Z</dcterms:created>
  <dcterms:modified xsi:type="dcterms:W3CDTF">2019-05-09T02:27:18Z</dcterms:modified>
</cp:coreProperties>
</file>