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63178-C2DC-4390-BB27-A1D07FD6B807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FCBD4-FC08-4A04-A6C9-E92A315A08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6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8AE081-3B6E-42C3-BA22-FE3A45E2FFA1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A5710A-8D07-469C-B99C-9367D58A369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.gov.br/?id=108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Autofit/>
          </a:bodyPr>
          <a:lstStyle/>
          <a:p>
            <a:r>
              <a:rPr lang="pt-BR" sz="2800" b="1" dirty="0"/>
              <a:t>GESTÃO DO ÓLEO LUBRIFICANTE USADO E SUAS EMBALAGENS NA CIDADE DE INHUMAS – GO, BRASIL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296144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/>
              <a:t>Douglas Vila Verde</a:t>
            </a:r>
          </a:p>
          <a:p>
            <a:r>
              <a:rPr lang="pt-BR" sz="2400" b="1" dirty="0" smtClean="0"/>
              <a:t>Paulo Sérgio Scalize</a:t>
            </a:r>
          </a:p>
          <a:p>
            <a:r>
              <a:rPr lang="pt-BR" sz="2400" b="1" dirty="0" err="1" smtClean="0"/>
              <a:t>Poliana</a:t>
            </a:r>
            <a:r>
              <a:rPr lang="pt-BR" sz="2400" b="1" dirty="0" smtClean="0"/>
              <a:t> Nascimento Arruda</a:t>
            </a:r>
            <a:endParaRPr lang="pt-BR" sz="2400" b="1" dirty="0"/>
          </a:p>
        </p:txBody>
      </p:sp>
      <p:pic>
        <p:nvPicPr>
          <p:cNvPr id="1026" name="Picture 2" descr="Logo Assembleia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71800" cy="12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99792" y="311751"/>
            <a:ext cx="6048672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XIX Exposição de Experiências Municipais em Saneamento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2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a 29 de maio de 2015 – Poços de Caldas - MG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ngelica\Desktop\medium_Marca_na_Horizontal_01.png"/>
          <p:cNvPicPr>
            <a:picLocks noChangeAspect="1" noChangeArrowheads="1"/>
          </p:cNvPicPr>
          <p:nvPr/>
        </p:nvPicPr>
        <p:blipFill>
          <a:blip r:embed="rId3" cstate="print"/>
          <a:srcRect t="5705" b="9053"/>
          <a:stretch>
            <a:fillRect/>
          </a:stretch>
        </p:blipFill>
        <p:spPr bwMode="auto">
          <a:xfrm>
            <a:off x="6876256" y="5085184"/>
            <a:ext cx="1295995" cy="65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2123728" y="522920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UNIVERSIDADE FEDERAL DE GOIÁS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7882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Resultados/OLUC</a:t>
            </a:r>
            <a:endParaRPr lang="pt-B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824586" cy="5424468"/>
          </a:xfrm>
          <a:prstGeom prst="rect">
            <a:avLst/>
          </a:prstGeom>
          <a:noFill/>
        </p:spPr>
      </p:pic>
      <p:pic>
        <p:nvPicPr>
          <p:cNvPr id="8195" name="Picture 3" descr="20150111_1334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24744"/>
            <a:ext cx="359251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5148064" y="350100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40% Reciclagem</a:t>
            </a:r>
          </a:p>
          <a:p>
            <a:r>
              <a:rPr lang="pt-BR" dirty="0" smtClean="0"/>
              <a:t>60% Industrias de fundição de alumínio (Combustível; tratamento de madeiras)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12304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Embora proibida no Brasil, através da CONAMA 362, a queima é uma forma comum de desvio dos óleos lubrificantes usados, coletados por empresas não licenciadas, trazendo inúmeros riscos à saúde humana e ao meio ambiente. Essa prática diverge do que é estabelecido na resolução 362 (CONAMA, 2005) no artigo 3º, onde o </a:t>
            </a:r>
            <a:r>
              <a:rPr lang="pt-BR" sz="2000" dirty="0" err="1" smtClean="0"/>
              <a:t>rerrefino</a:t>
            </a:r>
            <a:r>
              <a:rPr lang="pt-BR" sz="2000" dirty="0" smtClean="0"/>
              <a:t> deve ser o tratamento adequado do OLUC.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Segundo o CEMPRE (2009), a cada 5 L  de OLUC queimado, podem ser lançados na atmosfera até 25 g de substâncias como chumbo, cádmio, níquel, cromo, zinco e outras composições químicas.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pt-BR" dirty="0" smtClean="0"/>
              <a:t>Resultados/Embalagens</a:t>
            </a:r>
            <a:endParaRPr lang="pt-BR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4896544" cy="5514009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5292080" y="1340768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 Reciclagem 70% - não há tratamento adequado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Prefeitura 30%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  <p:pic>
        <p:nvPicPr>
          <p:cNvPr id="6148" name="Picture 4" descr="IMG_16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924944"/>
            <a:ext cx="3571432" cy="266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r>
              <a:rPr lang="pt-BR" dirty="0" smtClean="0"/>
              <a:t>Resultados/outros resíduos</a:t>
            </a:r>
            <a:endParaRPr lang="pt-BR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4608512" cy="5181529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5148064" y="126876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Filtros de óleo:  Sucateiros</a:t>
            </a:r>
          </a:p>
          <a:p>
            <a:endParaRPr lang="pt-BR" dirty="0"/>
          </a:p>
          <a:p>
            <a:r>
              <a:rPr lang="pt-BR" dirty="0" smtClean="0"/>
              <a:t>Estopas: lixo comum</a:t>
            </a:r>
            <a:endParaRPr lang="pt-BR" dirty="0"/>
          </a:p>
        </p:txBody>
      </p:sp>
      <p:pic>
        <p:nvPicPr>
          <p:cNvPr id="5123" name="Picture 3" descr="IMG_16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276872"/>
            <a:ext cx="382275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versoassessoriadeimprensa.com.br/wp-content/uploads/2015/05/Selo-Descarte-Consciente-Abrafiltros-300x1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725144"/>
            <a:ext cx="2857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56320"/>
          </a:xfrm>
        </p:spPr>
        <p:txBody>
          <a:bodyPr/>
          <a:lstStyle/>
          <a:p>
            <a:r>
              <a:rPr lang="pt-BR" dirty="0" smtClean="0"/>
              <a:t>Resultados/conhecimento</a:t>
            </a:r>
            <a:endParaRPr lang="pt-BR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412168" cy="496855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5220072" y="1556792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Treinamento </a:t>
            </a:r>
          </a:p>
          <a:p>
            <a:r>
              <a:rPr lang="pt-BR" dirty="0" smtClean="0"/>
              <a:t>90% não havia recebido treinamento</a:t>
            </a:r>
          </a:p>
          <a:p>
            <a:endParaRPr lang="pt-BR" dirty="0"/>
          </a:p>
          <a:p>
            <a:r>
              <a:rPr lang="pt-BR" dirty="0" smtClean="0"/>
              <a:t>Oficinas mecânicas: 100% não haviam recebido treinamento</a:t>
            </a:r>
          </a:p>
        </p:txBody>
      </p:sp>
      <p:pic>
        <p:nvPicPr>
          <p:cNvPr id="28676" name="Picture 4" descr="https://encrypted-tbn1.gstatic.com/images?q=tbn:ANd9GcR4qg6FYTz___BHtdE70S30KKzB4Tsm0nBtFciyqr6ZOUriYL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56992"/>
            <a:ext cx="3098279" cy="2838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94320"/>
          </a:xfrm>
        </p:spPr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43133" y="1377251"/>
            <a:ext cx="8229600" cy="4456152"/>
          </a:xfrm>
        </p:spPr>
        <p:txBody>
          <a:bodyPr>
            <a:normAutofit fontScale="92500" lnSpcReduction="10000"/>
          </a:bodyPr>
          <a:lstStyle/>
          <a:p>
            <a:r>
              <a:rPr lang="pt-BR" sz="2200" dirty="0" smtClean="0"/>
              <a:t>Não há o descarte correto</a:t>
            </a:r>
          </a:p>
          <a:p>
            <a:endParaRPr lang="pt-BR" sz="2200" dirty="0" smtClean="0"/>
          </a:p>
          <a:p>
            <a:r>
              <a:rPr lang="pt-BR" sz="2200" dirty="0" smtClean="0"/>
              <a:t>Problemas de gestão e gerenciamento</a:t>
            </a:r>
          </a:p>
          <a:p>
            <a:endParaRPr lang="pt-BR" sz="2200" dirty="0" smtClean="0"/>
          </a:p>
          <a:p>
            <a:r>
              <a:rPr lang="pt-BR" sz="2200" dirty="0" smtClean="0"/>
              <a:t>Falta de preparo dos funcionários</a:t>
            </a:r>
          </a:p>
          <a:p>
            <a:endParaRPr lang="pt-BR" sz="2200" dirty="0" smtClean="0"/>
          </a:p>
          <a:p>
            <a:r>
              <a:rPr lang="pt-BR" sz="2200" dirty="0" smtClean="0"/>
              <a:t>A destinação de OLUC para indústrias de fundição de alumínio constitui uma grande problemática – </a:t>
            </a:r>
            <a:r>
              <a:rPr lang="pt-BR" sz="2200" b="1" dirty="0" smtClean="0">
                <a:solidFill>
                  <a:srgbClr val="FF0000"/>
                </a:solidFill>
              </a:rPr>
              <a:t>manejo</a:t>
            </a:r>
          </a:p>
          <a:p>
            <a:endParaRPr lang="pt-BR" sz="2200" b="1" dirty="0" smtClean="0">
              <a:solidFill>
                <a:srgbClr val="FF0000"/>
              </a:solidFill>
            </a:endParaRPr>
          </a:p>
          <a:p>
            <a:r>
              <a:rPr lang="pt-BR" sz="2200" dirty="0" smtClean="0"/>
              <a:t>Portanto observa-se a grande necessidade de fiscalização e a inserção de uma consciência ambiental sobre a periculosidade do OLUC e os resíduos perigosos produzidos nos postos de combustíveis e oficinas mecânicas que realizam a troca de óleo.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4937760"/>
          </a:xfrm>
        </p:spPr>
        <p:txBody>
          <a:bodyPr>
            <a:normAutofit fontScale="32500" lnSpcReduction="20000"/>
          </a:bodyPr>
          <a:lstStyle/>
          <a:p>
            <a:r>
              <a:rPr lang="pt-BR" i="1" dirty="0" smtClean="0"/>
              <a:t> </a:t>
            </a:r>
            <a:endParaRPr lang="pt-BR" dirty="0" smtClean="0"/>
          </a:p>
          <a:p>
            <a:r>
              <a:rPr lang="pt-BR" dirty="0" smtClean="0"/>
              <a:t>ABNT – Associação Brasileira de Normas Técnicas. NBR 10.004. Resíduos Sólidos - classificação. Rio de Janeiro, 2004.  </a:t>
            </a:r>
          </a:p>
          <a:p>
            <a:r>
              <a:rPr lang="pt-BR" dirty="0" smtClean="0"/>
              <a:t>ANP – Agencia Nacional do Petróleo, Gás Natural e Biocombustíveis. Disponível em:</a:t>
            </a:r>
          </a:p>
          <a:p>
            <a:r>
              <a:rPr lang="pt-BR" u="sng" dirty="0" smtClean="0">
                <a:hlinkClick r:id="rId2"/>
              </a:rPr>
              <a:t>http://www.anp.gov.br/?id=1086</a:t>
            </a:r>
            <a:r>
              <a:rPr lang="pt-BR" dirty="0" smtClean="0"/>
              <a:t>. Acesso em: 11 de janeiro de 2015.</a:t>
            </a:r>
          </a:p>
          <a:p>
            <a:r>
              <a:rPr lang="pt-BR" dirty="0" smtClean="0"/>
              <a:t>ASSOCIAÇÃO DE PROTEÇÃO AO MEIO AMBIENTE DE CIANORTE- APROMAC. Guia básico de Gerenciamento de Óleos lubrificantes usados ou contaminados. Disponível em: &lt;http://www.brasilpostos.com.br/wpcontent/uploads/2013/05/OLEO_LUBRIFICANTE_USAD GUIA.pdf&gt;. Acesso em: 10 de outubro de 2014.</a:t>
            </a:r>
          </a:p>
          <a:p>
            <a:r>
              <a:rPr lang="pt-BR" dirty="0" smtClean="0"/>
              <a:t>BRASIL. Resolução CONAMA nº 362, de 23 de junho de 2005. Dispõe sobre o recolhimento, coleta e destinação final de óleo lubrificante usado ou contaminado. </a:t>
            </a:r>
          </a:p>
          <a:p>
            <a:r>
              <a:rPr lang="pt-BR" dirty="0" smtClean="0"/>
              <a:t>BRASIL. Resolução nº 450, de 06 de Março 2012. Altera os </a:t>
            </a:r>
            <a:r>
              <a:rPr lang="pt-BR" dirty="0" err="1" smtClean="0"/>
              <a:t>arts</a:t>
            </a:r>
            <a:r>
              <a:rPr lang="pt-BR" dirty="0" smtClean="0"/>
              <a:t>. 9º, 16, 19, 20, 21 e 22, e acrescenta o art. 24-A </a:t>
            </a:r>
            <a:r>
              <a:rPr lang="pt-BR" dirty="0" err="1" smtClean="0"/>
              <a:t>a</a:t>
            </a:r>
            <a:r>
              <a:rPr lang="pt-BR" dirty="0" smtClean="0"/>
              <a:t> Resolução no 362, de 23 de junho de 2002, do Conselho Nacional do Meio </a:t>
            </a:r>
            <a:r>
              <a:rPr lang="pt-BR" dirty="0" err="1" smtClean="0"/>
              <a:t>Ambiente-CONAMA</a:t>
            </a:r>
            <a:r>
              <a:rPr lang="pt-BR" dirty="0" smtClean="0"/>
              <a:t>, que dispõe sobre recolhimento, coleta e destinação final de óleo lubrificante usado ou contaminado.</a:t>
            </a:r>
          </a:p>
          <a:p>
            <a:r>
              <a:rPr lang="pt-BR" dirty="0" smtClean="0"/>
              <a:t>______.Presidência da República. Lei Nº 12.305, de 02 de agosto de 2010. Institui a Política Nacional de Resíduos Sólidos.</a:t>
            </a:r>
          </a:p>
          <a:p>
            <a:r>
              <a:rPr lang="pt-BR" dirty="0" smtClean="0"/>
              <a:t>BRASIL. Ministério do Meio Ambiente. Portaria Interministerial MME/MMA nº 59, de 17 de fevereiro de 2012. Estabelece os percentuais mínimos de coleta de óleos lubrificantes usados ou contaminados, para o período de 2012 a 2015.</a:t>
            </a:r>
          </a:p>
          <a:p>
            <a:r>
              <a:rPr lang="pt-BR" dirty="0" smtClean="0"/>
              <a:t>BRASIL. Ministério do Meio Ambiente. Relatório: Coleta de óleo lubrificante usado ou contaminado – dados de 2013. Relatório para o Conselho Nacional do Meio Ambiente (CONAMA), conforme exigência do Artigo 9º da Resolução CONAMA n○ 362/2005 que trata de Óleos Lubrificantes Usados e/ou Contaminados (OLUC).</a:t>
            </a:r>
          </a:p>
          <a:p>
            <a:r>
              <a:rPr lang="pt-BR" dirty="0" smtClean="0"/>
              <a:t>CEMPRE - COMPROMISSO EMPRESARIAL PARA A RECICLAGEM. Óleo lubrificante usado. Disponível em: &lt;http://www.cempre.org.br&gt;. Acesso em: 19 jul. 2009.</a:t>
            </a:r>
          </a:p>
          <a:p>
            <a:r>
              <a:rPr lang="pt-BR" dirty="0" smtClean="0"/>
              <a:t>CERVO, A. L.; BERVIAN, P. Metodologia científica. </a:t>
            </a:r>
            <a:r>
              <a:rPr lang="en-US" dirty="0" smtClean="0"/>
              <a:t>4. ed. São Paulo: </a:t>
            </a:r>
            <a:r>
              <a:rPr lang="en-US" dirty="0" err="1" smtClean="0"/>
              <a:t>Makron</a:t>
            </a:r>
            <a:r>
              <a:rPr lang="en-US" dirty="0" smtClean="0"/>
              <a:t> Books, 2007.</a:t>
            </a:r>
            <a:endParaRPr lang="pt-BR" dirty="0" smtClean="0"/>
          </a:p>
          <a:p>
            <a:r>
              <a:rPr lang="pt-BR" dirty="0" smtClean="0"/>
              <a:t>GOIÁS. Decreto Estadual nº 602, de 19/01/1931. Dispõe sobre a criação do município de Inhumas e dá outras providências.</a:t>
            </a:r>
          </a:p>
          <a:p>
            <a:r>
              <a:rPr lang="pt-BR" dirty="0" smtClean="0"/>
              <a:t>GOMES, P, L; OLIVEIRA, V, B, P; NASCIMENTO, E, A. Aspectos e impactos no descarte de óleos lubrificantes: o caso das oficinas. In: IV CONGRESSO NACIONAL DE EXCELÊNCIA EM GESTÃO ,4., Niterói, RJ, 2008. 15 p.</a:t>
            </a:r>
          </a:p>
          <a:p>
            <a:r>
              <a:rPr lang="pt-BR" dirty="0" smtClean="0"/>
              <a:t>INHUMAS. Lei nº 2.561 de 19 de dezembro de 2003. Dispõe sobre o Código Ambiental do</a:t>
            </a:r>
          </a:p>
          <a:p>
            <a:r>
              <a:rPr lang="pt-BR" dirty="0" smtClean="0"/>
              <a:t>Município de Inhumas, e dá outras providências.</a:t>
            </a:r>
          </a:p>
          <a:p>
            <a:r>
              <a:rPr lang="pt-BR" dirty="0" smtClean="0"/>
              <a:t>INSTITUTO BRASILEIRO DE GEOGRAFIA E ESTATÍSTICA. Cidades. 2010. Disponível em: &lt; http://www.cidades.ibge.gov.br/xtras/perfil.</a:t>
            </a:r>
            <a:r>
              <a:rPr lang="pt-BR" dirty="0" err="1" smtClean="0"/>
              <a:t>php</a:t>
            </a:r>
            <a:r>
              <a:rPr lang="pt-BR" dirty="0" smtClean="0"/>
              <a:t>?</a:t>
            </a:r>
            <a:r>
              <a:rPr lang="pt-BR" dirty="0" err="1" smtClean="0"/>
              <a:t>lang</a:t>
            </a:r>
            <a:r>
              <a:rPr lang="pt-BR" dirty="0" smtClean="0"/>
              <a:t>=&amp;</a:t>
            </a:r>
            <a:r>
              <a:rPr lang="pt-BR" dirty="0" err="1" smtClean="0"/>
              <a:t>codmun</a:t>
            </a:r>
            <a:r>
              <a:rPr lang="pt-BR" dirty="0" smtClean="0"/>
              <a:t>=521000&amp;search=</a:t>
            </a:r>
            <a:r>
              <a:rPr lang="pt-BR" dirty="0" err="1" smtClean="0"/>
              <a:t>goias|inhumas</a:t>
            </a:r>
            <a:r>
              <a:rPr lang="pt-BR" dirty="0" smtClean="0"/>
              <a:t>&gt; Acesso em: 10 de out. 2014.</a:t>
            </a:r>
          </a:p>
          <a:p>
            <a:r>
              <a:rPr lang="pt-BR" dirty="0" smtClean="0"/>
              <a:t>LORENZETT, Daniel </a:t>
            </a:r>
            <a:r>
              <a:rPr lang="pt-BR" dirty="0" err="1" smtClean="0"/>
              <a:t>Benitti</a:t>
            </a:r>
            <a:r>
              <a:rPr lang="pt-BR" dirty="0" smtClean="0"/>
              <a:t>; ROSSATO, </a:t>
            </a:r>
            <a:r>
              <a:rPr lang="pt-BR" dirty="0" err="1" smtClean="0"/>
              <a:t>Marivane</a:t>
            </a:r>
            <a:r>
              <a:rPr lang="pt-BR" dirty="0" smtClean="0"/>
              <a:t> </a:t>
            </a:r>
            <a:r>
              <a:rPr lang="pt-BR" dirty="0" err="1" smtClean="0"/>
              <a:t>Vestena</a:t>
            </a:r>
            <a:r>
              <a:rPr lang="pt-BR" dirty="0" smtClean="0"/>
              <a:t>; NEUHAUS, Mauricio. Medidas de gestão ambiental adotadas em um posto de abastecimento de combustíveis. Revista Gestão Industrial, v. 7, n. 3, 2011.</a:t>
            </a:r>
          </a:p>
          <a:p>
            <a:r>
              <a:rPr lang="pt-BR" dirty="0" smtClean="0"/>
              <a:t>MARTINS, L. A. R. </a:t>
            </a:r>
            <a:r>
              <a:rPr lang="pt-BR" dirty="0" err="1" smtClean="0"/>
              <a:t>et</a:t>
            </a:r>
            <a:r>
              <a:rPr lang="pt-BR" dirty="0" smtClean="0"/>
              <a:t> al. (</a:t>
            </a:r>
            <a:r>
              <a:rPr lang="pt-BR" dirty="0" err="1" smtClean="0"/>
              <a:t>orgs</a:t>
            </a:r>
            <a:r>
              <a:rPr lang="pt-BR" dirty="0" smtClean="0"/>
              <a:t>). Inclusão: compartilhando saberes. Petrópolis: Vozes, 2006.</a:t>
            </a:r>
          </a:p>
          <a:p>
            <a:r>
              <a:rPr lang="pt-BR" dirty="0" smtClean="0"/>
              <a:t>MIRANDA FILHO, Roberto; FERREIRA, Quênia Cândida; RIBEIRO, Fabrício Alves. Avaliação ambiental das oficinas mecânicas que realizam troca de óleo na cidade de Monte Carmelo - MG. Revista </a:t>
            </a:r>
            <a:r>
              <a:rPr lang="pt-BR" dirty="0" err="1" smtClean="0"/>
              <a:t>GeTeC</a:t>
            </a:r>
            <a:r>
              <a:rPr lang="pt-BR" dirty="0" smtClean="0"/>
              <a:t>, v. 1, n. 1, 2013.</a:t>
            </a:r>
          </a:p>
          <a:p>
            <a:r>
              <a:rPr lang="pt-BR" dirty="0" smtClean="0"/>
              <a:t>OLIVEIRA, L; LOUREIRO,C. Contaminação de aquíferos por combustíveis orgânicos em Belo Horizonte: Avaliação Preliminar. Águas subterrâneas. América do Norte, jul. 2011.</a:t>
            </a:r>
          </a:p>
          <a:p>
            <a:r>
              <a:rPr lang="pt-BR" dirty="0" smtClean="0"/>
              <a:t>PAULINO, P. F. Diagnóstico dos resíduos gerados nas oficinas mecânicas de veículos automotivos do município de São Carlos – SP. 74f. 2009. Trabalho de Conclusão de Curso (Graduação em Engenharia Ambiental) – Universidade Estadual Paulista, 2009.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1844824"/>
            <a:ext cx="2818656" cy="990600"/>
          </a:xfrm>
        </p:spPr>
        <p:txBody>
          <a:bodyPr/>
          <a:lstStyle/>
          <a:p>
            <a:r>
              <a:rPr lang="pt-BR" b="1" dirty="0" smtClean="0"/>
              <a:t>OBRIGADA!</a:t>
            </a:r>
            <a:endParaRPr lang="pt-BR" b="1" dirty="0"/>
          </a:p>
        </p:txBody>
      </p:sp>
      <p:pic>
        <p:nvPicPr>
          <p:cNvPr id="4" name="Picture 2" descr="C:\Users\Angelica\Desktop\medium_Marca_na_Horizontal_0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5705" b="9053"/>
          <a:stretch>
            <a:fillRect/>
          </a:stretch>
        </p:blipFill>
        <p:spPr bwMode="auto">
          <a:xfrm>
            <a:off x="2627784" y="4149080"/>
            <a:ext cx="3275856" cy="164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827584" y="299695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Douglas Vila Verde - douglasvilaverde@hotmail.com</a:t>
            </a:r>
          </a:p>
          <a:p>
            <a:pPr algn="ctr"/>
            <a:r>
              <a:rPr lang="pt-BR" dirty="0" smtClean="0"/>
              <a:t>Paulo Sérgio Scalize – pscalize.ufg@hotmail.com</a:t>
            </a:r>
          </a:p>
          <a:p>
            <a:pPr algn="ctr"/>
            <a:r>
              <a:rPr lang="pt-BR" dirty="0" err="1" smtClean="0"/>
              <a:t>Poliana</a:t>
            </a:r>
            <a:r>
              <a:rPr lang="pt-BR" dirty="0" smtClean="0"/>
              <a:t> Nascimento Arruda – arrudaifg@hotmail.com</a:t>
            </a:r>
            <a:endParaRPr lang="pt-BR" dirty="0"/>
          </a:p>
        </p:txBody>
      </p:sp>
      <p:pic>
        <p:nvPicPr>
          <p:cNvPr id="6" name="Picture 2" descr="Logo Assembleia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0"/>
            <a:ext cx="2771800" cy="120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Resíduos perigosos – classe 1 e 11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OLUC – Óleo lubrificante usado ou contaminado; Embalagens vazias;  Filtros de óleo ; estopas contaminadas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Postos de combustível e oficinas mecânicas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O gerenciamento dos resíduos gerados é tratado de maneira inadequada, resultando em problemáticas ambientais, agravado pelo fato de que poucos sabem dos riscos que esses resíduos representam para o ambiente e para a saúde humana (GOMES; OLIVEIRA; NASCIMENTO, 2008).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10445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Características: presença de compostos aromáticos polinucleares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Orientação: CONAMA 362 – Recolhimento, coleta e tratamento do OLUC </a:t>
            </a:r>
          </a:p>
          <a:p>
            <a:endParaRPr lang="pt-BR" sz="2000" dirty="0" smtClean="0"/>
          </a:p>
          <a:p>
            <a:pPr algn="just"/>
            <a:r>
              <a:rPr lang="pt-BR" sz="2000" dirty="0" smtClean="0"/>
              <a:t>Reciclagem por meio do </a:t>
            </a:r>
            <a:r>
              <a:rPr lang="pt-BR" sz="2000" dirty="0" err="1" smtClean="0"/>
              <a:t>rerrefino</a:t>
            </a:r>
            <a:r>
              <a:rPr lang="pt-BR" sz="2000" dirty="0" smtClean="0"/>
              <a:t> – remoção de contaminantes devolvendo as características de óleos básicos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Lei 12.305/2010 – Estruturação da logística reversa / Plano de Gerenciamento de Resíduos Perigosos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14338" name="Picture 2" descr="http://naturlink.sapo.pt/ResourcesUser/Polui%C3%A7%C3%A3o%20e%20Residuos/Fluxos%20especificos%20res%C3%ADduo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5184"/>
            <a:ext cx="2363755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84312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7681778" cy="287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4730080"/>
            <a:ext cx="83529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Gradativa evolução dessa atividade, porém ainda um volume significativo de OLUC é destinado clandestinamente como combustível, necessitando de uma maior conscientização da população quanto a importância da gestão desse resíduo (MMA, 2013).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1268760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Portaria MMA/MME nº 59/2012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Sabendo-se que o descarte tanto de óleos lubrificantes automotivos usados quanto de embalagens plásticas é uma realidade na rotina de trabalho dos funcionários de postos de combustíveis e oficinas, surge a necessidade de identificar os pontos negativos a fim de tornar o sistema de coleta adequado e seu tratamento mais solido (SILVA e OLIVEIRA, 2011).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Lei 2.561 que dispõe sobre o Código Ambiental do município de Inhumas – GO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Ausência de informações a respeito dos resíduos produzidos pelo serviço de troca de óleo lubrificante, assim como suas embalagens em postos de combustível e oficinas mecânicas, gerando uma lacuna e podendo prejudicar ou  inviabilizar ações nesse sentido.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29600" cy="2137792"/>
          </a:xfrm>
        </p:spPr>
        <p:txBody>
          <a:bodyPr/>
          <a:lstStyle/>
          <a:p>
            <a:pPr algn="just"/>
            <a:r>
              <a:rPr lang="pt-BR" dirty="0" smtClean="0"/>
              <a:t>Avaliar a gestão do descarte do óleo lubrificante usado e suas embalagens, assim como os resíduos provenientes desses serviços, confrontando com a legislação específica afim de obter um panorama para subsidiar práticas voltadas a esse problema.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221" y="54868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Material e Métodos</a:t>
            </a:r>
            <a:endParaRPr lang="pt-BR" dirty="0"/>
          </a:p>
        </p:txBody>
      </p:sp>
      <p:pic>
        <p:nvPicPr>
          <p:cNvPr id="11265" name="Picture 1" descr="inhum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341344" cy="519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539552" y="6309320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Figura 1- Localização do município de Inhumas em relação ao Estado de Goiás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12304"/>
          </a:xfrm>
        </p:spPr>
        <p:txBody>
          <a:bodyPr/>
          <a:lstStyle/>
          <a:p>
            <a:r>
              <a:rPr lang="pt-BR" dirty="0"/>
              <a:t>Material e Métodos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Foram escolhidos e visitados 10 estabelecimentos.</a:t>
            </a:r>
          </a:p>
          <a:p>
            <a:endParaRPr lang="pt-BR" dirty="0" smtClean="0"/>
          </a:p>
          <a:p>
            <a:r>
              <a:rPr lang="pt-BR" dirty="0" smtClean="0"/>
              <a:t>ANP (PC) e Prefeitura (OM)</a:t>
            </a:r>
          </a:p>
          <a:p>
            <a:endParaRPr lang="pt-BR" dirty="0" smtClean="0"/>
          </a:p>
          <a:p>
            <a:r>
              <a:rPr lang="pt-BR" dirty="0" smtClean="0"/>
              <a:t>Janeiro/ fevereiro – 2015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O formulário é composto por 19 questões que consideraram grandezas como gestão de resíduos, aspectos ambientais, operacionalização de atividades, conhecimento da legislação que regulamentavam a atividade, treinamentos e conscientização ambiental (</a:t>
            </a:r>
            <a:r>
              <a:rPr lang="pt-BR" dirty="0" err="1" smtClean="0"/>
              <a:t>Lorenzett</a:t>
            </a:r>
            <a:r>
              <a:rPr lang="pt-BR" dirty="0" smtClean="0"/>
              <a:t> e </a:t>
            </a:r>
            <a:r>
              <a:rPr lang="pt-BR" dirty="0" err="1" smtClean="0"/>
              <a:t>Rossato</a:t>
            </a:r>
            <a:r>
              <a:rPr lang="pt-BR" dirty="0" smtClean="0"/>
              <a:t>, 2010).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 Geração</a:t>
            </a:r>
            <a:endParaRPr lang="pt-BR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593116" cy="396044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1043608" y="54452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Figura 2 </a:t>
            </a:r>
            <a:r>
              <a:rPr lang="pt-BR" b="1" dirty="0"/>
              <a:t>– Quantidade de OLUC e de embalagens geradas em cada estabelecimento.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</TotalTime>
  <Words>727</Words>
  <Application>Microsoft Office PowerPoint</Application>
  <PresentationFormat>Apresentação na tela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Origem</vt:lpstr>
      <vt:lpstr>GESTÃO DO ÓLEO LUBRIFICANTE USADO E SUAS EMBALAGENS NA CIDADE DE INHUMAS – GO, BRASIL </vt:lpstr>
      <vt:lpstr>Introdução</vt:lpstr>
      <vt:lpstr>Introdução</vt:lpstr>
      <vt:lpstr>Introdução</vt:lpstr>
      <vt:lpstr>Justificativa</vt:lpstr>
      <vt:lpstr>Objetivo</vt:lpstr>
      <vt:lpstr>Material e Métodos</vt:lpstr>
      <vt:lpstr>Material e Métodos</vt:lpstr>
      <vt:lpstr>Resultados/ Geração</vt:lpstr>
      <vt:lpstr>Resultados/OLUC</vt:lpstr>
      <vt:lpstr>Resultados</vt:lpstr>
      <vt:lpstr>Resultados/Embalagens</vt:lpstr>
      <vt:lpstr>Resultados/outros resíduos</vt:lpstr>
      <vt:lpstr>Resultados/conhecimento</vt:lpstr>
      <vt:lpstr>Conclusões</vt:lpstr>
      <vt:lpstr>      Referências bibliográficas</vt:lpstr>
      <vt:lpstr>OBRIGADA!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DO ÓLEO LUBRIFICANTE USADO E SUAS EMBALAGENS NA CIDADE DE INHUMAS – GO, BRASIL</dc:title>
  <dc:creator>POLIANA</dc:creator>
  <cp:lastModifiedBy>POLIANA</cp:lastModifiedBy>
  <cp:revision>7</cp:revision>
  <cp:lastPrinted>2015-05-27T13:52:26Z</cp:lastPrinted>
  <dcterms:created xsi:type="dcterms:W3CDTF">2015-05-27T12:28:36Z</dcterms:created>
  <dcterms:modified xsi:type="dcterms:W3CDTF">2015-05-27T14:56:12Z</dcterms:modified>
</cp:coreProperties>
</file>