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mBTAQ0Y24jETqdGAs55boqykw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675BBA-B5D3-4FDE-A996-D88A158BA1E8}">
  <a:tblStyle styleId="{CF675BBA-B5D3-4FDE-A996-D88A158BA1E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B2B2B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2B2B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2B2B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2B2B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2B2B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2B2B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rgbClr val="B2B2B2">
              <a:alpha val="20000"/>
            </a:srgb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B2B2B2">
              <a:alpha val="20000"/>
            </a:srgb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rgbClr val="B2B2B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rgbClr val="B2B2B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73c066683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73c066683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73c06668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73c06668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73c06668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273c066683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73c066683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273c066683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73c06668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273c06668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73c066683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73c066683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73c066683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273c066683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273c066683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273c066683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73c06668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273c06668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273c066683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273c066683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73c06668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73c06668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273c066683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273c066683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73c066683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73c066683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273c066683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273c066683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73c066683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273c066683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73c066683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273c066683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73c066683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273c066683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73c066683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273c066683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273c066683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273c066683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73c066683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273c066683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273c066683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273c066683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73c0666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73c0666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73c06668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73c06668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73c06668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73c06668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73c06668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73c06668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73c06668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73c06668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73c06668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73c06668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73c06668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73c06668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80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6533" t="2704"/>
          <a:stretch/>
        </p:blipFill>
        <p:spPr>
          <a:xfrm>
            <a:off x="0" y="1088775"/>
            <a:ext cx="9144000" cy="53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2919300" y="958325"/>
            <a:ext cx="6224700" cy="11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000000"/>
                </a:solidFill>
              </a:rPr>
              <a:t>Plano Intermunicipal de Gestão Integrada de Resíduos Sólidos (PIGIRS)</a:t>
            </a:r>
            <a:endParaRPr sz="6000">
              <a:solidFill>
                <a:srgbClr val="000000"/>
              </a:solidFill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279040" y="2147221"/>
            <a:ext cx="3505200" cy="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</a:rPr>
              <a:t>Prefeitura de Chapecó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DAC746DD-A829-43AD-9504-2CC1618A61E8}"/>
              </a:ext>
            </a:extLst>
          </p:cNvPr>
          <p:cNvSpPr txBox="1"/>
          <p:nvPr/>
        </p:nvSpPr>
        <p:spPr>
          <a:xfrm>
            <a:off x="7039992" y="5228947"/>
            <a:ext cx="2104008" cy="80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bg1"/>
                </a:solidFill>
              </a:rPr>
              <a:t>Valdir Eduardo </a:t>
            </a:r>
            <a:r>
              <a:rPr lang="pt-BR" sz="1600" dirty="0" err="1">
                <a:solidFill>
                  <a:schemeClr val="bg1"/>
                </a:solidFill>
              </a:rPr>
              <a:t>Olivo</a:t>
            </a:r>
            <a:endParaRPr lang="pt-BR" sz="1600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bg1"/>
                </a:solidFill>
              </a:rPr>
              <a:t>Dr. em Engenharia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1273c066683_0_74" descr="Uma imagem contendo céu, chão, praia, ao ar livre&#10;&#10;Descrição gerada com muito alta confianç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350" y="1796850"/>
            <a:ext cx="2524755" cy="227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273c066683_0_74" descr="Uma imagem contendo grama, ao ar livre, árvore, em pé&#10;&#10;Descrição gerada com muito alta confianç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0858" y="1796851"/>
            <a:ext cx="2530442" cy="227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273c066683_0_74" descr="Uma imagem contendo chão, ao ar livre, edifício, pessoa&#10;&#10;Descrição gerada com muito alta confianç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6118" y="1818857"/>
            <a:ext cx="2523507" cy="227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273c066683_0_74"/>
          <p:cNvSpPr txBox="1"/>
          <p:nvPr/>
        </p:nvSpPr>
        <p:spPr>
          <a:xfrm>
            <a:off x="0" y="4929250"/>
            <a:ext cx="9144000" cy="1050300"/>
          </a:xfrm>
          <a:prstGeom prst="rect">
            <a:avLst/>
          </a:prstGeom>
          <a:solidFill>
            <a:srgbClr val="84A3B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FFFFFF"/>
                </a:solidFill>
              </a:rPr>
              <a:t>Resíduos Sólidos de Limpeza Pública</a:t>
            </a:r>
            <a:endParaRPr sz="4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73c066683_0_79"/>
          <p:cNvSpPr txBox="1"/>
          <p:nvPr/>
        </p:nvSpPr>
        <p:spPr>
          <a:xfrm>
            <a:off x="628650" y="2353173"/>
            <a:ext cx="7886700" cy="4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14">
                <a:solidFill>
                  <a:srgbClr val="000000"/>
                </a:solidFill>
              </a:rPr>
              <a:t>1 - Resíduos Sólidos Urbanos - resíduos domiciliares, de limpeza pública, e óleos comestíveis</a:t>
            </a: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14">
                <a:solidFill>
                  <a:srgbClr val="000000"/>
                </a:solidFill>
              </a:rPr>
              <a:t>2 - Construção Civil e Mineração</a:t>
            </a:r>
            <a:br>
              <a:rPr lang="pt-BR" sz="1814">
                <a:solidFill>
                  <a:srgbClr val="000000"/>
                </a:solidFill>
              </a:rPr>
            </a:br>
            <a:r>
              <a:rPr lang="pt-BR" sz="1814">
                <a:solidFill>
                  <a:srgbClr val="000000"/>
                </a:solidFill>
              </a:rPr>
              <a:t>3 - Resíduos Industriais, Comerciais e Saneamento</a:t>
            </a:r>
            <a:br>
              <a:rPr lang="pt-BR" sz="1814">
                <a:solidFill>
                  <a:srgbClr val="000000"/>
                </a:solidFill>
              </a:rPr>
            </a:br>
            <a:r>
              <a:rPr lang="pt-BR" sz="1814">
                <a:solidFill>
                  <a:srgbClr val="000000"/>
                </a:solidFill>
              </a:rPr>
              <a:t>4 - Transporte, Pneus, Óleos Combustíveis/Lubrificantes</a:t>
            </a:r>
            <a:br>
              <a:rPr lang="pt-BR" sz="1814">
                <a:solidFill>
                  <a:srgbClr val="000000"/>
                </a:solidFill>
              </a:rPr>
            </a:br>
            <a:r>
              <a:rPr lang="pt-BR" sz="1814">
                <a:solidFill>
                  <a:srgbClr val="000000"/>
                </a:solidFill>
              </a:rPr>
              <a:t>5 - Serviços de saúde</a:t>
            </a:r>
            <a:br>
              <a:rPr lang="pt-BR" sz="1814">
                <a:solidFill>
                  <a:srgbClr val="000000"/>
                </a:solidFill>
              </a:rPr>
            </a:br>
            <a:r>
              <a:rPr lang="pt-BR" sz="1814">
                <a:solidFill>
                  <a:srgbClr val="000000"/>
                </a:solidFill>
              </a:rPr>
              <a:t>6 - Agrossilvopastoril</a:t>
            </a:r>
            <a:br>
              <a:rPr lang="pt-BR" sz="1814">
                <a:solidFill>
                  <a:srgbClr val="000000"/>
                </a:solidFill>
              </a:rPr>
            </a:br>
            <a:r>
              <a:rPr lang="pt-BR" sz="1814">
                <a:solidFill>
                  <a:srgbClr val="000000"/>
                </a:solidFill>
              </a:rPr>
              <a:t>7 - Eletroeletrônicos, pilhas, baterias, lâmpadas e outros</a:t>
            </a:r>
            <a:br>
              <a:rPr lang="pt-BR" sz="1814">
                <a:solidFill>
                  <a:srgbClr val="000000"/>
                </a:solidFill>
              </a:rPr>
            </a:br>
            <a:r>
              <a:rPr lang="pt-BR" sz="1814">
                <a:solidFill>
                  <a:srgbClr val="000000"/>
                </a:solidFill>
              </a:rPr>
              <a:t>8 - Cemiteriais </a:t>
            </a:r>
            <a:endParaRPr sz="2800">
              <a:solidFill>
                <a:srgbClr val="000000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</a:endParaRPr>
          </a:p>
        </p:txBody>
      </p:sp>
      <p:sp>
        <p:nvSpPr>
          <p:cNvPr id="164" name="Google Shape;164;g1273c066683_0_79"/>
          <p:cNvSpPr txBox="1"/>
          <p:nvPr/>
        </p:nvSpPr>
        <p:spPr>
          <a:xfrm>
            <a:off x="0" y="1115200"/>
            <a:ext cx="9144000" cy="86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Formação de Grupos Técnicos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73c066683_0_84"/>
          <p:cNvSpPr txBox="1"/>
          <p:nvPr/>
        </p:nvSpPr>
        <p:spPr>
          <a:xfrm>
            <a:off x="6225922" y="6010132"/>
            <a:ext cx="19698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</a:rPr>
              <a:t>12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70" name="Google Shape;170;g1273c066683_0_84"/>
          <p:cNvGrpSpPr/>
          <p:nvPr/>
        </p:nvGrpSpPr>
        <p:grpSpPr>
          <a:xfrm>
            <a:off x="1237850" y="1217855"/>
            <a:ext cx="6365709" cy="5095881"/>
            <a:chOff x="257877" y="212629"/>
            <a:chExt cx="10357484" cy="7044348"/>
          </a:xfrm>
        </p:grpSpPr>
        <p:pic>
          <p:nvPicPr>
            <p:cNvPr id="171" name="Google Shape;171;g1273c066683_0_8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85866" y="3103028"/>
              <a:ext cx="2795834" cy="209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g1273c066683_0_8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50214" y="212629"/>
              <a:ext cx="3665147" cy="27488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g1273c066683_0_84"/>
            <p:cNvPicPr preferRelativeResize="0"/>
            <p:nvPr/>
          </p:nvPicPr>
          <p:blipFill rotWithShape="1">
            <a:blip r:embed="rId5">
              <a:alphaModFix/>
            </a:blip>
            <a:srcRect b="9362"/>
            <a:stretch/>
          </p:blipFill>
          <p:spPr>
            <a:xfrm>
              <a:off x="3785866" y="221957"/>
              <a:ext cx="3032815" cy="27488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g1273c066683_0_84" descr="C:\Users\Ibere\Documents\Kellen\Consórcio Iberê - 2017\PIGIRS\Fotos reuniões\2º reunião - Dez. 2017\FOTOS PRIMEIRA REUNIÃO DE INTEGRAÇÃO DOS PLANOS - PLENARIO 3 UNOCHAPECÓ (4)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7877" y="220773"/>
              <a:ext cx="3344899" cy="27488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g1273c066683_0_84"/>
            <p:cNvPicPr preferRelativeResize="0"/>
            <p:nvPr/>
          </p:nvPicPr>
          <p:blipFill rotWithShape="1">
            <a:blip r:embed="rId7">
              <a:alphaModFix/>
            </a:blip>
            <a:srcRect r="11652"/>
            <a:stretch/>
          </p:blipFill>
          <p:spPr>
            <a:xfrm>
              <a:off x="257877" y="3103898"/>
              <a:ext cx="3344899" cy="2131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g1273c066683_0_8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43883" y="5345101"/>
              <a:ext cx="2549168" cy="1911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g1273c066683_0_8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950214" y="3121368"/>
              <a:ext cx="2795835" cy="2096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g1273c066683_0_84"/>
          <p:cNvSpPr txBox="1"/>
          <p:nvPr/>
        </p:nvSpPr>
        <p:spPr>
          <a:xfrm>
            <a:off x="5593876" y="5293130"/>
            <a:ext cx="17844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Reuniões nos municípios </a:t>
            </a:r>
            <a:endParaRPr sz="16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g1273c066683_0_84" descr="C:\Users\Ibere\Documents\Kellen\Consórcio Iberê - 2017\PIGIRS\Fotos reuniões\Reunião Coordenadores Nov. 2017\IMG_20171108_142448823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15410" y="4957101"/>
            <a:ext cx="1742418" cy="14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1273c066683_0_89"/>
          <p:cNvPicPr preferRelativeResize="0"/>
          <p:nvPr/>
        </p:nvPicPr>
        <p:blipFill rotWithShape="1">
          <a:blip r:embed="rId3">
            <a:alphaModFix/>
          </a:blip>
          <a:srcRect l="30574" t="22495" r="20910" b="14528"/>
          <a:stretch/>
        </p:blipFill>
        <p:spPr>
          <a:xfrm>
            <a:off x="1257775" y="1167950"/>
            <a:ext cx="7067650" cy="516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73c066683_0_94"/>
          <p:cNvSpPr txBox="1"/>
          <p:nvPr/>
        </p:nvSpPr>
        <p:spPr>
          <a:xfrm>
            <a:off x="0" y="1123200"/>
            <a:ext cx="9144000" cy="873300"/>
          </a:xfrm>
          <a:prstGeom prst="rect">
            <a:avLst/>
          </a:prstGeom>
          <a:solidFill>
            <a:srgbClr val="01791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pt-BR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Mapa Municípios do Consórcio Iberê</a:t>
            </a:r>
            <a:endParaRPr/>
          </a:p>
        </p:txBody>
      </p:sp>
      <p:pic>
        <p:nvPicPr>
          <p:cNvPr id="190" name="Google Shape;190;g1273c066683_0_94"/>
          <p:cNvPicPr preferRelativeResize="0"/>
          <p:nvPr/>
        </p:nvPicPr>
        <p:blipFill rotWithShape="1">
          <a:blip r:embed="rId3">
            <a:alphaModFix/>
          </a:blip>
          <a:srcRect l="2668" t="1379" r="2706" b="1447"/>
          <a:stretch/>
        </p:blipFill>
        <p:spPr>
          <a:xfrm>
            <a:off x="2815117" y="2239044"/>
            <a:ext cx="3513759" cy="4010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1273c066683_0_99"/>
          <p:cNvPicPr preferRelativeResize="0"/>
          <p:nvPr/>
        </p:nvPicPr>
        <p:blipFill rotWithShape="1">
          <a:blip r:embed="rId3">
            <a:alphaModFix/>
          </a:blip>
          <a:srcRect l="12986" t="34691" r="23818" b="20741"/>
          <a:stretch/>
        </p:blipFill>
        <p:spPr>
          <a:xfrm>
            <a:off x="932300" y="2563359"/>
            <a:ext cx="7279406" cy="363579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1273c066683_0_99"/>
          <p:cNvSpPr txBox="1"/>
          <p:nvPr/>
        </p:nvSpPr>
        <p:spPr>
          <a:xfrm>
            <a:off x="0" y="1113200"/>
            <a:ext cx="9144000" cy="1023900"/>
          </a:xfrm>
          <a:prstGeom prst="rect">
            <a:avLst/>
          </a:prstGeom>
          <a:solidFill>
            <a:srgbClr val="01791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pt-BR" sz="2800" b="0" i="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Geração per capita de resíduos sólidos nos municípios consorciados ao Iberê </a:t>
            </a:r>
            <a:endParaRPr sz="28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73c066683_0_104"/>
          <p:cNvSpPr txBox="1"/>
          <p:nvPr/>
        </p:nvSpPr>
        <p:spPr>
          <a:xfrm>
            <a:off x="0" y="2977200"/>
            <a:ext cx="9144000" cy="90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PROGRAMAS, METAS E AÇÕES</a:t>
            </a:r>
            <a:endParaRPr sz="3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73c066683_0_109"/>
          <p:cNvSpPr txBox="1"/>
          <p:nvPr/>
        </p:nvSpPr>
        <p:spPr>
          <a:xfrm>
            <a:off x="0" y="1115875"/>
            <a:ext cx="9144000" cy="799800"/>
          </a:xfrm>
          <a:prstGeom prst="rect">
            <a:avLst/>
          </a:prstGeom>
          <a:solidFill>
            <a:srgbClr val="01791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pt-BR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Ações – Manejo de Resíduos Sólidos</a:t>
            </a:r>
            <a:endParaRPr/>
          </a:p>
        </p:txBody>
      </p:sp>
      <p:sp>
        <p:nvSpPr>
          <p:cNvPr id="207" name="Google Shape;207;g1273c066683_0_109"/>
          <p:cNvSpPr txBox="1"/>
          <p:nvPr/>
        </p:nvSpPr>
        <p:spPr>
          <a:xfrm>
            <a:off x="1" y="2130647"/>
            <a:ext cx="9144000" cy="43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225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Elaboração e execução de Programa de Educação Ambiental</a:t>
            </a:r>
            <a:endParaRPr sz="1500"/>
          </a:p>
          <a:p>
            <a:pPr marL="228600" marR="0" lvl="0" indent="-22225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Instituir o Código de Limpeza Urbana de Chapecó</a:t>
            </a:r>
            <a:endParaRPr sz="1500"/>
          </a:p>
          <a:p>
            <a:pPr marL="228600" marR="0" lvl="0" indent="-22225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Criar um protocolo de uso de espaços públicos como praças, centro de eventos, contendo regras para destinação de resíduos sólidos gerados neste evento.</a:t>
            </a:r>
            <a:endParaRPr sz="1500"/>
          </a:p>
          <a:p>
            <a:pPr marL="228600" marR="0" lvl="0" indent="-22225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Prever alternativa para inibir a ação de catadores individuais na interceptação da coleta</a:t>
            </a:r>
            <a:endParaRPr sz="1500"/>
          </a:p>
          <a:p>
            <a:pPr marL="228600" marR="0" lvl="0" indent="-22225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Incentivo a compostagem de resíduos orgânicos</a:t>
            </a:r>
            <a:endParaRPr sz="1500"/>
          </a:p>
          <a:p>
            <a:pPr marL="228600" marR="0" lvl="0" indent="-22225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Exigir PGRS para todos os estabelecimentos previstos na PNRS (saúde, industrial, saneamento básico, agrossilvopastoril, transportes, mineração e construção civil)</a:t>
            </a:r>
            <a:endParaRPr sz="1500"/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273c066683_0_114"/>
          <p:cNvSpPr txBox="1"/>
          <p:nvPr/>
        </p:nvSpPr>
        <p:spPr>
          <a:xfrm>
            <a:off x="0" y="1103225"/>
            <a:ext cx="9144000" cy="803100"/>
          </a:xfrm>
          <a:prstGeom prst="rect">
            <a:avLst/>
          </a:prstGeom>
          <a:solidFill>
            <a:srgbClr val="01791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pt-BR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Ações – Manejo de Resíduos Sólidos</a:t>
            </a:r>
            <a:endParaRPr/>
          </a:p>
        </p:txBody>
      </p:sp>
      <p:sp>
        <p:nvSpPr>
          <p:cNvPr id="213" name="Google Shape;213;g1273c066683_0_114"/>
          <p:cNvSpPr txBox="1"/>
          <p:nvPr/>
        </p:nvSpPr>
        <p:spPr>
          <a:xfrm>
            <a:off x="1" y="2122278"/>
            <a:ext cx="9144000" cy="43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225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Implantar modelo de lixeira para acondicionamento de resíduos em área urbana</a:t>
            </a:r>
            <a:endParaRPr sz="1500"/>
          </a:p>
          <a:p>
            <a:pPr marL="228600" marR="0" lvl="0" indent="-22225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Criar site interativo que apresente boas práticas relativas a resíduos sólidos, pontos de coleta e cronograma para todos os tipos de resíduos.</a:t>
            </a:r>
            <a:endParaRPr sz="1500"/>
          </a:p>
          <a:p>
            <a:pPr marL="228600" marR="0" lvl="0" indent="-22225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Estudar e implementar destinação ambientalmente adequada para todos os móveis e inservíveis.</a:t>
            </a:r>
            <a:endParaRPr sz="1500"/>
          </a:p>
          <a:p>
            <a:pPr marL="228600" marR="0" lvl="0" indent="-22225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Criar pontos de coleta de resíduos recicláveis na área rural</a:t>
            </a:r>
            <a:endParaRPr sz="1500"/>
          </a:p>
          <a:p>
            <a:pPr marL="228600" marR="0" lvl="0" indent="-22225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Estudar e avaliar alternativa viável para rejeitos gerados nas propriedades rurais (fraldas, higiene íntima, esponjas entre outros). Verificar possibilidade da utilização de vala séptica na propriedade</a:t>
            </a:r>
            <a:endParaRPr sz="1500"/>
          </a:p>
          <a:p>
            <a:pPr marL="228600" marR="0" lvl="0" indent="-22225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Programa de Coleta Seletiva na Área Rural, prevendo a necessidade de ajustes de rotas e frequência conforme a demanda</a:t>
            </a:r>
            <a:endParaRPr sz="1500"/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73c066683_0_184"/>
          <p:cNvSpPr txBox="1"/>
          <p:nvPr/>
        </p:nvSpPr>
        <p:spPr>
          <a:xfrm>
            <a:off x="0" y="1123175"/>
            <a:ext cx="9144000" cy="798600"/>
          </a:xfrm>
          <a:prstGeom prst="rect">
            <a:avLst/>
          </a:prstGeom>
          <a:solidFill>
            <a:srgbClr val="01791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pt-BR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Ações – Manejo de Resíduos Sólidos</a:t>
            </a:r>
            <a:endParaRPr/>
          </a:p>
        </p:txBody>
      </p:sp>
      <p:sp>
        <p:nvSpPr>
          <p:cNvPr id="219" name="Google Shape;219;g1273c066683_0_184"/>
          <p:cNvSpPr txBox="1"/>
          <p:nvPr/>
        </p:nvSpPr>
        <p:spPr>
          <a:xfrm>
            <a:off x="1" y="2136566"/>
            <a:ext cx="9144000" cy="4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2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Estabelecer local adequado, licenciável, para o destino de resíduos de limpeza pública</a:t>
            </a:r>
            <a:endParaRPr sz="1500"/>
          </a:p>
          <a:p>
            <a:pPr marL="228600" marR="0" lvl="0" indent="-2222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Elaborar e divulgar um cronograma do período de coleta de resíduos da poda de árvores, estipulando a responsabilidade de cada gerador</a:t>
            </a:r>
            <a:endParaRPr sz="1500"/>
          </a:p>
          <a:p>
            <a:pPr marL="228600" marR="0" lvl="0" indent="-2222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Elaborar PGRCC simplificado que será cobrado o preenchimento pelo contribuinte no encaminhamento da aprovação de projetos junto à prefeitura</a:t>
            </a:r>
            <a:endParaRPr sz="1500"/>
          </a:p>
          <a:p>
            <a:pPr marL="228600" marR="0" lvl="0" indent="-2222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Estudar e avaliar a demanda da criação de ecoponto para recebimento de resíduos da construção civil de pequenos geradores</a:t>
            </a:r>
            <a:endParaRPr sz="1500"/>
          </a:p>
          <a:p>
            <a:pPr marL="228600" marR="0" lvl="0" indent="-2222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Prover a recuperação da área degradada quando pública ou exigir a recuperação da área degradada ou contaminada, quando privada, com ação amparada legalmente</a:t>
            </a:r>
            <a:endParaRPr sz="1500"/>
          </a:p>
          <a:p>
            <a:pPr marL="228600" marR="0" lvl="0" indent="-1143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1273c066683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18025"/>
            <a:ext cx="3470750" cy="534067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273c066683_0_3"/>
          <p:cNvSpPr txBox="1"/>
          <p:nvPr/>
        </p:nvSpPr>
        <p:spPr>
          <a:xfrm>
            <a:off x="3470750" y="1118025"/>
            <a:ext cx="5673300" cy="924000"/>
          </a:xfrm>
          <a:prstGeom prst="rect">
            <a:avLst/>
          </a:prstGeom>
          <a:solidFill>
            <a:srgbClr val="77AAB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FFFFFF"/>
                </a:solidFill>
              </a:rPr>
              <a:t>Apresentação</a:t>
            </a:r>
            <a:endParaRPr sz="4400">
              <a:solidFill>
                <a:srgbClr val="000000"/>
              </a:solidFill>
            </a:endParaRPr>
          </a:p>
        </p:txBody>
      </p:sp>
      <p:sp>
        <p:nvSpPr>
          <p:cNvPr id="93" name="Google Shape;93;g1273c066683_0_3"/>
          <p:cNvSpPr txBox="1"/>
          <p:nvPr/>
        </p:nvSpPr>
        <p:spPr>
          <a:xfrm>
            <a:off x="3470750" y="2443446"/>
            <a:ext cx="5673300" cy="3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</a:rPr>
              <a:t>Proponente: </a:t>
            </a:r>
            <a:r>
              <a:rPr lang="pt-BR" sz="1800">
                <a:solidFill>
                  <a:srgbClr val="000000"/>
                </a:solidFill>
              </a:rPr>
              <a:t>Consórcio Intermunicipal de Gerenciamento Ambiental (IBERÊ);</a:t>
            </a:r>
            <a:endParaRPr sz="28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</a:rPr>
              <a:t>Período: </a:t>
            </a:r>
            <a:r>
              <a:rPr lang="pt-BR" sz="1800">
                <a:solidFill>
                  <a:srgbClr val="000000"/>
                </a:solidFill>
              </a:rPr>
              <a:t>Outubro/2018 à Junho de 2019;</a:t>
            </a:r>
            <a:endParaRPr sz="28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</a:rPr>
              <a:t>Estratégia: </a:t>
            </a:r>
            <a:r>
              <a:rPr lang="pt-BR" sz="1800">
                <a:solidFill>
                  <a:srgbClr val="000000"/>
                </a:solidFill>
              </a:rPr>
              <a:t>Participação popular, integração entre 7 municípios, inclusão de catadores, responsabilidade compartilhada;</a:t>
            </a:r>
            <a:endParaRPr sz="28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</a:rPr>
              <a:t>Base legal: </a:t>
            </a:r>
            <a:r>
              <a:rPr lang="pt-BR" sz="1800">
                <a:solidFill>
                  <a:srgbClr val="000000"/>
                </a:solidFill>
              </a:rPr>
              <a:t>Política Nacional de Resíduos Sólidos – Lei 12.305/2010.</a:t>
            </a:r>
            <a:endParaRPr sz="2800">
              <a:solidFill>
                <a:srgbClr val="000000"/>
              </a:solidFill>
            </a:endParaRPr>
          </a:p>
          <a:p>
            <a:pPr marL="228600" lvl="0" indent="-1143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273c066683_0_189"/>
          <p:cNvSpPr txBox="1"/>
          <p:nvPr/>
        </p:nvSpPr>
        <p:spPr>
          <a:xfrm>
            <a:off x="0" y="1103225"/>
            <a:ext cx="9144000" cy="804600"/>
          </a:xfrm>
          <a:prstGeom prst="rect">
            <a:avLst/>
          </a:prstGeom>
          <a:solidFill>
            <a:srgbClr val="01791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pt-BR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Ações – Manejo de Resíduos Sólidos</a:t>
            </a:r>
            <a:endParaRPr/>
          </a:p>
        </p:txBody>
      </p:sp>
      <p:sp>
        <p:nvSpPr>
          <p:cNvPr id="225" name="Google Shape;225;g1273c066683_0_189"/>
          <p:cNvSpPr txBox="1"/>
          <p:nvPr/>
        </p:nvSpPr>
        <p:spPr>
          <a:xfrm>
            <a:off x="1" y="2124166"/>
            <a:ext cx="9144000" cy="4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0955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Inclusão e fomento de catadores organizados na coleta de resíduos</a:t>
            </a:r>
            <a:endParaRPr sz="1500"/>
          </a:p>
          <a:p>
            <a:pPr marL="228600" marR="0" lvl="0" indent="-20955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Avaliar e implantar o PAVURU (Parque de Valorização de Resíduos Sólidos Urbanos)</a:t>
            </a:r>
            <a:endParaRPr sz="1500"/>
          </a:p>
          <a:p>
            <a:pPr marL="228600" marR="0" lvl="0" indent="-20955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Firmar acordos setoriais entre os envolvidos da logística reversa</a:t>
            </a:r>
            <a:endParaRPr sz="1500"/>
          </a:p>
          <a:p>
            <a:pPr marL="228600" marR="0" lvl="0" indent="-20955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pt-BR" sz="15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Programa de Coleta de Eletroeletrônicos</a:t>
            </a:r>
            <a:endParaRPr sz="1500"/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143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73c066683_0_204"/>
          <p:cNvSpPr txBox="1"/>
          <p:nvPr/>
        </p:nvSpPr>
        <p:spPr>
          <a:xfrm>
            <a:off x="0" y="1122950"/>
            <a:ext cx="9144000" cy="851700"/>
          </a:xfrm>
          <a:prstGeom prst="rect">
            <a:avLst/>
          </a:prstGeom>
          <a:solidFill>
            <a:srgbClr val="01791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pt-BR" sz="3200" b="0" i="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Associações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1273c066683_0_204"/>
          <p:cNvSpPr/>
          <p:nvPr/>
        </p:nvSpPr>
        <p:spPr>
          <a:xfrm>
            <a:off x="4452855" y="3550364"/>
            <a:ext cx="2643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g1273c066683_0_204"/>
          <p:cNvPicPr preferRelativeResize="0"/>
          <p:nvPr/>
        </p:nvPicPr>
        <p:blipFill rotWithShape="1">
          <a:blip r:embed="rId3">
            <a:alphaModFix/>
          </a:blip>
          <a:srcRect l="22654" t="20777" r="4288" b="19100"/>
          <a:stretch/>
        </p:blipFill>
        <p:spPr>
          <a:xfrm>
            <a:off x="702786" y="2129868"/>
            <a:ext cx="7720298" cy="388641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1273c066683_0_204"/>
          <p:cNvSpPr txBox="1"/>
          <p:nvPr/>
        </p:nvSpPr>
        <p:spPr>
          <a:xfrm>
            <a:off x="4019872" y="6060688"/>
            <a:ext cx="528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ASMAVI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73c066683_0_199"/>
          <p:cNvSpPr txBox="1"/>
          <p:nvPr/>
        </p:nvSpPr>
        <p:spPr>
          <a:xfrm>
            <a:off x="0" y="1123175"/>
            <a:ext cx="9144000" cy="837000"/>
          </a:xfrm>
          <a:prstGeom prst="rect">
            <a:avLst/>
          </a:prstGeom>
          <a:solidFill>
            <a:srgbClr val="01791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pt-BR" sz="3200" b="0" i="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Triturador de Móvei</a:t>
            </a:r>
            <a:r>
              <a:rPr lang="pt-BR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1273c066683_0_199"/>
          <p:cNvSpPr/>
          <p:nvPr/>
        </p:nvSpPr>
        <p:spPr>
          <a:xfrm>
            <a:off x="4457680" y="3626196"/>
            <a:ext cx="2742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g1273c066683_0_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99240"/>
            <a:ext cx="4731999" cy="265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1273c066683_0_199"/>
          <p:cNvPicPr preferRelativeResize="0"/>
          <p:nvPr/>
        </p:nvPicPr>
        <p:blipFill rotWithShape="1">
          <a:blip r:embed="rId4">
            <a:alphaModFix/>
          </a:blip>
          <a:srcRect l="12026" t="5851" b="13555"/>
          <a:stretch/>
        </p:blipFill>
        <p:spPr>
          <a:xfrm>
            <a:off x="4921675" y="3362350"/>
            <a:ext cx="4082576" cy="288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273c066683_0_221"/>
          <p:cNvSpPr txBox="1"/>
          <p:nvPr/>
        </p:nvSpPr>
        <p:spPr>
          <a:xfrm>
            <a:off x="0" y="1123200"/>
            <a:ext cx="9144000" cy="841500"/>
          </a:xfrm>
          <a:prstGeom prst="rect">
            <a:avLst/>
          </a:prstGeom>
          <a:solidFill>
            <a:srgbClr val="01791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pt-BR" sz="3200" b="0" i="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Triturador de Galhos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1273c066683_0_221"/>
          <p:cNvSpPr/>
          <p:nvPr/>
        </p:nvSpPr>
        <p:spPr>
          <a:xfrm>
            <a:off x="4457656" y="3640195"/>
            <a:ext cx="2742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1273c066683_0_221"/>
          <p:cNvSpPr/>
          <p:nvPr/>
        </p:nvSpPr>
        <p:spPr>
          <a:xfrm>
            <a:off x="4594815" y="3782137"/>
            <a:ext cx="2742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g1273c066683_0_221"/>
          <p:cNvPicPr preferRelativeResize="0"/>
          <p:nvPr/>
        </p:nvPicPr>
        <p:blipFill rotWithShape="1">
          <a:blip r:embed="rId3">
            <a:alphaModFix/>
          </a:blip>
          <a:srcRect t="24442"/>
          <a:stretch/>
        </p:blipFill>
        <p:spPr>
          <a:xfrm>
            <a:off x="5908076" y="2256025"/>
            <a:ext cx="2764850" cy="384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1273c066683_0_2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098" y="2818396"/>
            <a:ext cx="4872911" cy="2836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73c066683_0_226"/>
          <p:cNvSpPr txBox="1"/>
          <p:nvPr/>
        </p:nvSpPr>
        <p:spPr>
          <a:xfrm>
            <a:off x="0" y="1113225"/>
            <a:ext cx="9144000" cy="802800"/>
          </a:xfrm>
          <a:prstGeom prst="rect">
            <a:avLst/>
          </a:prstGeom>
          <a:solidFill>
            <a:srgbClr val="01791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pt-BR" sz="3200" b="0" i="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Ecopontos 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g1273c066683_0_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2782" y="2078362"/>
            <a:ext cx="7631535" cy="429415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1273c066683_0_226"/>
          <p:cNvSpPr txBox="1"/>
          <p:nvPr/>
        </p:nvSpPr>
        <p:spPr>
          <a:xfrm>
            <a:off x="0" y="6123125"/>
            <a:ext cx="3716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Ecoponto Sul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273c066683_0_231"/>
          <p:cNvSpPr txBox="1"/>
          <p:nvPr/>
        </p:nvSpPr>
        <p:spPr>
          <a:xfrm>
            <a:off x="100" y="1123175"/>
            <a:ext cx="9144000" cy="824400"/>
          </a:xfrm>
          <a:prstGeom prst="rect">
            <a:avLst/>
          </a:prstGeom>
          <a:solidFill>
            <a:srgbClr val="01791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pt-BR" sz="3200" b="0" i="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Ecopontos 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g1273c066683_0_231"/>
          <p:cNvPicPr preferRelativeResize="0"/>
          <p:nvPr/>
        </p:nvPicPr>
        <p:blipFill rotWithShape="1">
          <a:blip r:embed="rId3">
            <a:alphaModFix/>
          </a:blip>
          <a:srcRect t="17581" b="9007"/>
          <a:stretch/>
        </p:blipFill>
        <p:spPr>
          <a:xfrm>
            <a:off x="1537602" y="2029111"/>
            <a:ext cx="7406660" cy="433002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1273c066683_0_231"/>
          <p:cNvSpPr txBox="1"/>
          <p:nvPr/>
        </p:nvSpPr>
        <p:spPr>
          <a:xfrm>
            <a:off x="-1" y="6103518"/>
            <a:ext cx="1737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Ecoponto Efapi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273c066683_0_236"/>
          <p:cNvSpPr txBox="1"/>
          <p:nvPr/>
        </p:nvSpPr>
        <p:spPr>
          <a:xfrm>
            <a:off x="0" y="2977200"/>
            <a:ext cx="9144000" cy="90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AÇÕES INTEGRADAS ENTRE OS MUNICÍPIOS</a:t>
            </a:r>
            <a:endParaRPr sz="3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" name="Google Shape;274;g1273c066683_0_241"/>
          <p:cNvGraphicFramePr/>
          <p:nvPr/>
        </p:nvGraphicFramePr>
        <p:xfrm>
          <a:off x="682501" y="1157300"/>
          <a:ext cx="7905125" cy="3058669"/>
        </p:xfrm>
        <a:graphic>
          <a:graphicData uri="http://schemas.openxmlformats.org/drawingml/2006/table">
            <a:tbl>
              <a:tblPr firstRow="1" firstCol="1" bandRow="1">
                <a:noFill/>
                <a:tableStyleId>{CF675BBA-B5D3-4FDE-A996-D88A158BA1E8}</a:tableStyleId>
              </a:tblPr>
              <a:tblGrid>
                <a:gridCol w="79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4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E.1 - Programa de Educação Ambiental, Comunicação Social e Cultura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225" marR="6222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6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Criar site interativo que apresente boas práticas relativas a resíduos sólidos, pontos de coleta e cronograma para todos os tipos de resíduos;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Criar um protocolo de uso de espaços públicos como praças, centro de eventos, contendo regras para destinação de resíduos sólidos gerados neste evento;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Criar peças publicitárias que tratem da informação relativa a todos os tipos de resíduos gerados no município, tanto no meio urbano quanto rural;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Incentivar os órgãos públicos à adoção da Agenda A 3P.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225" marR="6222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5" name="Google Shape;275;g1273c066683_0_241"/>
          <p:cNvGraphicFramePr/>
          <p:nvPr/>
        </p:nvGraphicFramePr>
        <p:xfrm>
          <a:off x="682494" y="4267550"/>
          <a:ext cx="7905125" cy="2281429"/>
        </p:xfrm>
        <a:graphic>
          <a:graphicData uri="http://schemas.openxmlformats.org/drawingml/2006/table">
            <a:tbl>
              <a:tblPr firstRow="1" firstCol="1" bandRow="1">
                <a:noFill/>
                <a:tableStyleId>{CF675BBA-B5D3-4FDE-A996-D88A158BA1E8}</a:tableStyleId>
              </a:tblPr>
              <a:tblGrid>
                <a:gridCol w="79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G.1 - Programa de Implantação e Operação do PIGIRS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225" marR="6222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5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Capacitar os gestores e técnicos da prefeitura para o gerenciamento e execução do PIGIRS;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Instituir o Código de Limpeza Urbana do município estabelecendo o cumprimento de todas as metas do PIGIRS, definindo responsáveis e processo de fiscalização;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Capacitar cooperativas e associações de catadores de materiais recicláveis em gestão, relações interpessoais, valores, ética, ergonomia, saúde e segurança do trabalho;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Avaliar a viabilidade de implantar a taxa de coleta de resíduos pela quantidade gerada.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225" marR="6222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" name="Google Shape;280;g1273c066683_0_246"/>
          <p:cNvGraphicFramePr/>
          <p:nvPr/>
        </p:nvGraphicFramePr>
        <p:xfrm>
          <a:off x="482606" y="1369292"/>
          <a:ext cx="8178775" cy="1518249"/>
        </p:xfrm>
        <a:graphic>
          <a:graphicData uri="http://schemas.openxmlformats.org/drawingml/2006/table">
            <a:tbl>
              <a:tblPr firstRow="1" firstCol="1" bandRow="1">
                <a:noFill/>
                <a:tableStyleId>{CF675BBA-B5D3-4FDE-A996-D88A158BA1E8}</a:tableStyleId>
              </a:tblPr>
              <a:tblGrid>
                <a:gridCol w="817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G.2 - Programa de Manejo de Resíduos Domiciliares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225" marR="6222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Implantar modelo de lixeira para acondicionamento de resíduos em área urbana;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Definir metas escalonadas para diminuição da quantidade de rejeitos para os aterros;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Estudar e implementar destinação ambientalmente adequada para todos os móveis e inservíveis.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225" marR="6222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1" name="Google Shape;281;g1273c066683_0_246"/>
          <p:cNvGraphicFramePr/>
          <p:nvPr>
            <p:extLst>
              <p:ext uri="{D42A27DB-BD31-4B8C-83A1-F6EECF244321}">
                <p14:modId xmlns:p14="http://schemas.microsoft.com/office/powerpoint/2010/main" val="2619527944"/>
              </p:ext>
            </p:extLst>
          </p:nvPr>
        </p:nvGraphicFramePr>
        <p:xfrm>
          <a:off x="468546" y="3157470"/>
          <a:ext cx="8206900" cy="1253049"/>
        </p:xfrm>
        <a:graphic>
          <a:graphicData uri="http://schemas.openxmlformats.org/drawingml/2006/table">
            <a:tbl>
              <a:tblPr firstRow="1" firstCol="1" bandRow="1">
                <a:noFill/>
                <a:tableStyleId>{CF675BBA-B5D3-4FDE-A996-D88A158BA1E8}</a:tableStyleId>
              </a:tblPr>
              <a:tblGrid>
                <a:gridCol w="820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G.3 - Programa de Manejo de Resíduos </a:t>
                      </a:r>
                      <a:r>
                        <a:rPr lang="pt-BR" sz="200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Agrossilvopastoris</a:t>
                      </a:r>
                      <a:r>
                        <a:rPr lang="pt-BR" sz="20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225" marR="6222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3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 Estudar e avaliar alternativa viável para rejeitos gerados nas propriedades rurais (fraldas, higiene íntima, esponjas entre outros). Verificar possibilidade da utilização de vala séptica na propriedade.</a:t>
                      </a:r>
                      <a:endParaRPr sz="14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225" marR="6222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2" name="Google Shape;282;g1273c066683_0_246"/>
          <p:cNvGraphicFramePr/>
          <p:nvPr/>
        </p:nvGraphicFramePr>
        <p:xfrm>
          <a:off x="482607" y="4680454"/>
          <a:ext cx="8192825" cy="1496524"/>
        </p:xfrm>
        <a:graphic>
          <a:graphicData uri="http://schemas.openxmlformats.org/drawingml/2006/table">
            <a:tbl>
              <a:tblPr firstRow="1" firstCol="1" bandRow="1">
                <a:noFill/>
                <a:tableStyleId>{CF675BBA-B5D3-4FDE-A996-D88A158BA1E8}</a:tableStyleId>
              </a:tblPr>
              <a:tblGrid>
                <a:gridCol w="819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G.5 - Programa de Coleta de Óleo de Cozinha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225" marR="6222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7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Criar peças publicitárias para instruir e orientar a população sobre a segregação do óleo de cozinha e destinação em pontos de coleta específicos.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Fomentar iniciativas/práticas que processam óleo de cozinha e divulgá-las.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225" marR="6222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" name="Google Shape;287;g1273c066683_0_278"/>
          <p:cNvGraphicFramePr/>
          <p:nvPr/>
        </p:nvGraphicFramePr>
        <p:xfrm>
          <a:off x="566985" y="2147276"/>
          <a:ext cx="8010050" cy="1001269"/>
        </p:xfrm>
        <a:graphic>
          <a:graphicData uri="http://schemas.openxmlformats.org/drawingml/2006/table">
            <a:tbl>
              <a:tblPr firstRow="1" firstCol="1" bandRow="1">
                <a:noFill/>
                <a:tableStyleId>{CF675BBA-B5D3-4FDE-A996-D88A158BA1E8}</a:tableStyleId>
              </a:tblPr>
              <a:tblGrid>
                <a:gridCol w="801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3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G.6 - Programa de Gerenciamento de Entulho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225" marR="6222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Estudar e implementar a destinação ambientalmente adequada para os resíduos de construção civil para pequenos geradores (pessoa física).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225" marR="6222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8" name="Google Shape;288;g1273c066683_0_278"/>
          <p:cNvGraphicFramePr/>
          <p:nvPr/>
        </p:nvGraphicFramePr>
        <p:xfrm>
          <a:off x="517774" y="3607364"/>
          <a:ext cx="8108475" cy="1302849"/>
        </p:xfrm>
        <a:graphic>
          <a:graphicData uri="http://schemas.openxmlformats.org/drawingml/2006/table">
            <a:tbl>
              <a:tblPr firstRow="1" firstCol="1" bandRow="1">
                <a:noFill/>
                <a:tableStyleId>{CF675BBA-B5D3-4FDE-A996-D88A158BA1E8}</a:tableStyleId>
              </a:tblPr>
              <a:tblGrid>
                <a:gridCol w="810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G.11 - Programa de Pesquisa e Negócios em RSU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225" marR="6222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- Fomentar eventos, congressos, seminários, rodadas de negócio, bolsas/balcão e outros tipos de eventos relativos à criação de fontes de negócios, emprego e renda relacionados a resíduos sólidos.</a:t>
                      </a:r>
                      <a:endParaRPr sz="14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2225" marR="62225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73c066683_0_36"/>
          <p:cNvSpPr txBox="1"/>
          <p:nvPr/>
        </p:nvSpPr>
        <p:spPr>
          <a:xfrm>
            <a:off x="0" y="1107950"/>
            <a:ext cx="9144000" cy="1009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FFFFFF"/>
                </a:solidFill>
              </a:rPr>
              <a:t>Plano Intermunicipal de Gerenciamento </a:t>
            </a:r>
            <a:br>
              <a:rPr lang="pt-BR" sz="3200" b="1">
                <a:solidFill>
                  <a:srgbClr val="FFFFFF"/>
                </a:solidFill>
              </a:rPr>
            </a:br>
            <a:r>
              <a:rPr lang="pt-BR" sz="3200" b="1">
                <a:solidFill>
                  <a:srgbClr val="FFFFFF"/>
                </a:solidFill>
              </a:rPr>
              <a:t>Integrado de Resíduos Sólidos</a:t>
            </a:r>
            <a:endParaRPr sz="4400">
              <a:solidFill>
                <a:srgbClr val="000000"/>
              </a:solidFill>
            </a:endParaRPr>
          </a:p>
        </p:txBody>
      </p:sp>
      <p:sp>
        <p:nvSpPr>
          <p:cNvPr id="99" name="Google Shape;99;g1273c066683_0_36"/>
          <p:cNvSpPr txBox="1"/>
          <p:nvPr/>
        </p:nvSpPr>
        <p:spPr>
          <a:xfrm>
            <a:off x="718500" y="2157409"/>
            <a:ext cx="7707000" cy="45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6618" lvl="0" indent="-466618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LcParenR"/>
            </a:pPr>
            <a:r>
              <a:rPr lang="pt-BR" sz="1800">
                <a:solidFill>
                  <a:srgbClr val="000000"/>
                </a:solidFill>
              </a:rPr>
              <a:t>Atualizar dados do PMGIRS;</a:t>
            </a:r>
            <a:endParaRPr sz="2800">
              <a:solidFill>
                <a:srgbClr val="000000"/>
              </a:solidFill>
            </a:endParaRPr>
          </a:p>
          <a:p>
            <a:pPr marL="466618" lvl="0" indent="-466618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LcParenR"/>
            </a:pPr>
            <a:r>
              <a:rPr lang="pt-BR" sz="1800">
                <a:solidFill>
                  <a:srgbClr val="000000"/>
                </a:solidFill>
              </a:rPr>
              <a:t>Adequar as metas do Plano Nacional de Gestão de Resíduos Sólidos;</a:t>
            </a:r>
            <a:endParaRPr sz="2800">
              <a:solidFill>
                <a:srgbClr val="000000"/>
              </a:solidFill>
            </a:endParaRPr>
          </a:p>
          <a:p>
            <a:pPr marL="466618" lvl="0" indent="-466618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LcParenR"/>
            </a:pPr>
            <a:r>
              <a:rPr lang="pt-BR" sz="1800">
                <a:solidFill>
                  <a:srgbClr val="000000"/>
                </a:solidFill>
              </a:rPr>
              <a:t>Revisar e avaliar o atendimento das metas do plano anterior;</a:t>
            </a:r>
            <a:endParaRPr sz="2800">
              <a:solidFill>
                <a:srgbClr val="000000"/>
              </a:solidFill>
            </a:endParaRPr>
          </a:p>
          <a:p>
            <a:pPr marL="466618" lvl="0" indent="-466618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romanLcParenR"/>
            </a:pPr>
            <a:r>
              <a:rPr lang="pt-BR" sz="1800">
                <a:solidFill>
                  <a:srgbClr val="000000"/>
                </a:solidFill>
              </a:rPr>
              <a:t>Incluir novas demandas relacionadas ao manejo de resíduos sólidos.</a:t>
            </a:r>
            <a:endParaRPr sz="2800">
              <a:solidFill>
                <a:srgbClr val="000000"/>
              </a:solidFill>
            </a:endParaRPr>
          </a:p>
          <a:p>
            <a:pPr marL="342900" lvl="0" indent="-16510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"/>
          <p:cNvSpPr txBox="1">
            <a:spLocks noGrp="1"/>
          </p:cNvSpPr>
          <p:nvPr>
            <p:ph type="subTitle" idx="1"/>
          </p:nvPr>
        </p:nvSpPr>
        <p:spPr>
          <a:xfrm>
            <a:off x="692277" y="1632572"/>
            <a:ext cx="72729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b="1" dirty="0">
                <a:solidFill>
                  <a:schemeClr val="dk1"/>
                </a:solidFill>
              </a:rPr>
              <a:t>OBRIGADO!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Valdir Eduardo </a:t>
            </a:r>
            <a:r>
              <a:rPr lang="pt-BR" dirty="0" err="1"/>
              <a:t>Olivo</a:t>
            </a:r>
            <a:r>
              <a:rPr lang="pt-BR" dirty="0"/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dirty="0"/>
              <a:t>49991477067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/>
              <a:t>saneamento@chapeco.sc.gov.br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1273c066683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16375"/>
            <a:ext cx="9144000" cy="534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1273c066683_0_31"/>
          <p:cNvSpPr txBox="1"/>
          <p:nvPr/>
        </p:nvSpPr>
        <p:spPr>
          <a:xfrm>
            <a:off x="0" y="2828797"/>
            <a:ext cx="9143700" cy="705000"/>
          </a:xfrm>
          <a:prstGeom prst="rect">
            <a:avLst/>
          </a:prstGeom>
          <a:solidFill>
            <a:srgbClr val="09700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FFFFFF"/>
                </a:solidFill>
              </a:rPr>
              <a:t>Resíduos Sólidos</a:t>
            </a:r>
            <a:endParaRPr sz="4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73c066683_0_26"/>
          <p:cNvSpPr txBox="1"/>
          <p:nvPr/>
        </p:nvSpPr>
        <p:spPr>
          <a:xfrm>
            <a:off x="3612393" y="1243729"/>
            <a:ext cx="5531700" cy="962100"/>
          </a:xfrm>
          <a:prstGeom prst="rect">
            <a:avLst/>
          </a:prstGeom>
          <a:solidFill>
            <a:srgbClr val="F8F8F8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000000"/>
                </a:solidFill>
              </a:rPr>
              <a:t>Classificação quanto a origem</a:t>
            </a:r>
            <a:endParaRPr sz="4400">
              <a:solidFill>
                <a:srgbClr val="000000"/>
              </a:solidFill>
            </a:endParaRPr>
          </a:p>
        </p:txBody>
      </p:sp>
      <p:sp>
        <p:nvSpPr>
          <p:cNvPr id="111" name="Google Shape;111;g1273c066683_0_26"/>
          <p:cNvSpPr txBox="1"/>
          <p:nvPr/>
        </p:nvSpPr>
        <p:spPr>
          <a:xfrm>
            <a:off x="3612393" y="2443104"/>
            <a:ext cx="5531700" cy="3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a) resíduos domiciliares: os originários de atividades domésticas em residências urbanas; 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b) resíduos de limpeza urbana: os originários da varrição, limpeza de logradouros e vias públicas e outros serviços de limpeza urbana; 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c) resíduos sólidos urbanos: os englobados nas alíneas “a” e “b”;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d) resíduos de estabelecimentos comerciais e prestadores de serviços: os gerados nessas atividades, excetuados os referidos nas alíneas “b”, “e”, “g”, “h” e “j”;</a:t>
            </a:r>
            <a:endParaRPr>
              <a:solidFill>
                <a:srgbClr val="000000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12" name="Google Shape;112;g1273c066683_0_26"/>
          <p:cNvSpPr txBox="1"/>
          <p:nvPr/>
        </p:nvSpPr>
        <p:spPr>
          <a:xfrm>
            <a:off x="6693804" y="6066580"/>
            <a:ext cx="21324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</a:rPr>
              <a:t>5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13" name="Google Shape;113;g1273c066683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098075"/>
            <a:ext cx="3424986" cy="53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73c066683_0_21"/>
          <p:cNvSpPr txBox="1"/>
          <p:nvPr/>
        </p:nvSpPr>
        <p:spPr>
          <a:xfrm>
            <a:off x="0" y="2349749"/>
            <a:ext cx="5427900" cy="3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e) resíduos dos serviços públicos de saneamento básico: os gerados nessas atividades, excetuados os referidos na alínea “c”; 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f) resíduos industriais: os gerados nos processos produtivos e instalações industriais; 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g) resíduos de serviços de saúde: os gerados nos serviços de saúde, conforme definido em regulamento ou em normas estabelecidas pelos órgãos do Sisnama e do SNVS; </a:t>
            </a:r>
            <a:endParaRPr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h) resíduos da construção civil: os gerados nas construções, reformas, reparos e demolições de obras de construção civil, incluídos os resultantes da preparação e escavação de terrenos para obras civis; </a:t>
            </a:r>
            <a:endParaRPr>
              <a:solidFill>
                <a:srgbClr val="000000"/>
              </a:solidFill>
            </a:endParaRPr>
          </a:p>
          <a:p>
            <a:pPr marL="22860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19" name="Google Shape;119;g1273c066683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8121" y="1108077"/>
            <a:ext cx="3485879" cy="5380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273c066683_0_21"/>
          <p:cNvSpPr txBox="1"/>
          <p:nvPr/>
        </p:nvSpPr>
        <p:spPr>
          <a:xfrm>
            <a:off x="0" y="1288661"/>
            <a:ext cx="5427900" cy="9576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000000"/>
                </a:solidFill>
              </a:rPr>
              <a:t>Classificação quanto a origem</a:t>
            </a:r>
            <a:endParaRPr sz="4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73c066683_0_11"/>
          <p:cNvSpPr txBox="1"/>
          <p:nvPr/>
        </p:nvSpPr>
        <p:spPr>
          <a:xfrm>
            <a:off x="2859930" y="2203742"/>
            <a:ext cx="6284100" cy="3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i) resíduos agrossilvopastoris: os gerados nas atividades agropecuárias e silviculturais, incluídos os relacionados a insumos utilizados nessas atividades; </a:t>
            </a:r>
            <a:endParaRPr sz="28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j) resíduos de serviços de transportes: os originários de portos, aeroportos, terminais alfandegários, rodoviários e ferroviários e passagens de fronteira; </a:t>
            </a:r>
            <a:endParaRPr sz="28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k) resíduos de mineração: os gerados na atividade de pesquisa, extração ou beneficiamento de minérios.</a:t>
            </a:r>
            <a:endParaRPr sz="2800">
              <a:solidFill>
                <a:srgbClr val="000000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</a:endParaRPr>
          </a:p>
        </p:txBody>
      </p:sp>
      <p:sp>
        <p:nvSpPr>
          <p:cNvPr id="126" name="Google Shape;126;g1273c066683_0_11"/>
          <p:cNvSpPr txBox="1"/>
          <p:nvPr/>
        </p:nvSpPr>
        <p:spPr>
          <a:xfrm>
            <a:off x="2859930" y="1252466"/>
            <a:ext cx="6284100" cy="951300"/>
          </a:xfrm>
          <a:prstGeom prst="rect">
            <a:avLst/>
          </a:prstGeom>
          <a:solidFill>
            <a:srgbClr val="F8F8F8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000000"/>
                </a:solidFill>
              </a:rPr>
              <a:t>Classificação quanto </a:t>
            </a:r>
            <a:r>
              <a:rPr lang="pt-BR" sz="3200" b="1"/>
              <a:t>à</a:t>
            </a:r>
            <a:r>
              <a:rPr lang="pt-BR" sz="3200" b="1">
                <a:solidFill>
                  <a:srgbClr val="000000"/>
                </a:solidFill>
              </a:rPr>
              <a:t> origem</a:t>
            </a:r>
            <a:endParaRPr sz="4400">
              <a:solidFill>
                <a:srgbClr val="000000"/>
              </a:solidFill>
            </a:endParaRPr>
          </a:p>
        </p:txBody>
      </p:sp>
      <p:pic>
        <p:nvPicPr>
          <p:cNvPr id="127" name="Google Shape;127;g1273c066683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18050"/>
            <a:ext cx="2741860" cy="529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73c066683_0_16"/>
          <p:cNvSpPr txBox="1"/>
          <p:nvPr/>
        </p:nvSpPr>
        <p:spPr>
          <a:xfrm>
            <a:off x="0" y="5414555"/>
            <a:ext cx="9144000" cy="78450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FFFFFF"/>
                </a:solidFill>
              </a:rPr>
              <a:t>Resíduos Sólidos Urbanos (RSU)</a:t>
            </a:r>
            <a:endParaRPr sz="4400">
              <a:solidFill>
                <a:srgbClr val="000000"/>
              </a:solidFill>
            </a:endParaRPr>
          </a:p>
        </p:txBody>
      </p:sp>
      <p:grpSp>
        <p:nvGrpSpPr>
          <p:cNvPr id="133" name="Google Shape;133;g1273c066683_0_16"/>
          <p:cNvGrpSpPr/>
          <p:nvPr/>
        </p:nvGrpSpPr>
        <p:grpSpPr>
          <a:xfrm>
            <a:off x="725005" y="1277749"/>
            <a:ext cx="7210890" cy="3859981"/>
            <a:chOff x="1048143" y="1458"/>
            <a:chExt cx="9633788" cy="4947425"/>
          </a:xfrm>
        </p:grpSpPr>
        <p:sp>
          <p:nvSpPr>
            <p:cNvPr id="134" name="Google Shape;134;g1273c066683_0_16"/>
            <p:cNvSpPr/>
            <p:nvPr/>
          </p:nvSpPr>
          <p:spPr>
            <a:xfrm rot="5400000">
              <a:off x="5122633" y="175308"/>
              <a:ext cx="2676000" cy="23283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2B2B2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g1273c066683_0_16"/>
            <p:cNvSpPr txBox="1"/>
            <p:nvPr/>
          </p:nvSpPr>
          <p:spPr>
            <a:xfrm>
              <a:off x="5659431" y="418476"/>
              <a:ext cx="1602600" cy="18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pt-BR" sz="16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Resíduos Domiciliares</a:t>
              </a:r>
              <a:endPara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g1273c066683_0_16"/>
            <p:cNvSpPr/>
            <p:nvPr/>
          </p:nvSpPr>
          <p:spPr>
            <a:xfrm>
              <a:off x="7695431" y="536667"/>
              <a:ext cx="2986500" cy="160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g1273c066683_0_16"/>
            <p:cNvSpPr/>
            <p:nvPr/>
          </p:nvSpPr>
          <p:spPr>
            <a:xfrm rot="5400000">
              <a:off x="2608224" y="175308"/>
              <a:ext cx="2676000" cy="2328300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0">
              <a:blip r:embed="rId3">
                <a:alphaModFix/>
              </a:blip>
              <a:stretch>
                <a:fillRect l="8" t="-6" r="8" b="-6"/>
              </a:stretch>
            </a:blip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g1273c066683_0_16"/>
            <p:cNvSpPr txBox="1"/>
            <p:nvPr/>
          </p:nvSpPr>
          <p:spPr>
            <a:xfrm>
              <a:off x="3145022" y="418476"/>
              <a:ext cx="1602600" cy="18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g1273c066683_0_16"/>
            <p:cNvSpPr/>
            <p:nvPr/>
          </p:nvSpPr>
          <p:spPr>
            <a:xfrm rot="5400000">
              <a:off x="3860612" y="2446733"/>
              <a:ext cx="2676000" cy="23283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F9F9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g1273c066683_0_16"/>
            <p:cNvSpPr txBox="1"/>
            <p:nvPr/>
          </p:nvSpPr>
          <p:spPr>
            <a:xfrm>
              <a:off x="4397410" y="2689901"/>
              <a:ext cx="1602600" cy="18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Resíduos de Limpeza Pública</a:t>
              </a:r>
              <a:endPara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1273c066683_0_16"/>
            <p:cNvSpPr/>
            <p:nvPr/>
          </p:nvSpPr>
          <p:spPr>
            <a:xfrm>
              <a:off x="1048143" y="2808092"/>
              <a:ext cx="2890200" cy="160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g1273c066683_0_16"/>
            <p:cNvSpPr/>
            <p:nvPr/>
          </p:nvSpPr>
          <p:spPr>
            <a:xfrm rot="5400000">
              <a:off x="6375021" y="2446733"/>
              <a:ext cx="2676000" cy="2328300"/>
            </a:xfrm>
            <a:prstGeom prst="hexagon">
              <a:avLst>
                <a:gd name="adj" fmla="val 25000"/>
                <a:gd name="vf" fmla="val 115470"/>
              </a:avLst>
            </a:prstGeom>
            <a:blipFill rotWithShape="0">
              <a:blip r:embed="rId4">
                <a:alphaModFix/>
              </a:blip>
              <a:stretch>
                <a:fillRect l="8" t="-6" r="8" b="-6"/>
              </a:stretch>
            </a:blip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g1273c066683_0_16"/>
            <p:cNvSpPr txBox="1"/>
            <p:nvPr/>
          </p:nvSpPr>
          <p:spPr>
            <a:xfrm>
              <a:off x="6911819" y="2689901"/>
              <a:ext cx="1602600" cy="18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73c066683_0_69"/>
          <p:cNvSpPr txBox="1"/>
          <p:nvPr/>
        </p:nvSpPr>
        <p:spPr>
          <a:xfrm>
            <a:off x="0" y="4743642"/>
            <a:ext cx="9144000" cy="1225800"/>
          </a:xfrm>
          <a:prstGeom prst="rect">
            <a:avLst/>
          </a:prstGeom>
          <a:solidFill>
            <a:srgbClr val="A4A5A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rgbClr val="FFFFFF"/>
                </a:solidFill>
              </a:rPr>
              <a:t>Resíduos Sólidos Domésticos</a:t>
            </a:r>
            <a:endParaRPr sz="4400">
              <a:solidFill>
                <a:srgbClr val="000000"/>
              </a:solidFill>
            </a:endParaRPr>
          </a:p>
        </p:txBody>
      </p:sp>
      <p:pic>
        <p:nvPicPr>
          <p:cNvPr id="149" name="Google Shape;149;g1273c066683_0_69" descr="Uma imagem contendo interior, parede, mesa, banheiro&#10;&#10;Descrição gerada com muito alta confiança"/>
          <p:cNvPicPr preferRelativeResize="0"/>
          <p:nvPr/>
        </p:nvPicPr>
        <p:blipFill rotWithShape="1">
          <a:blip r:embed="rId3">
            <a:alphaModFix/>
          </a:blip>
          <a:srcRect l="18832" r="21590"/>
          <a:stretch/>
        </p:blipFill>
        <p:spPr>
          <a:xfrm>
            <a:off x="2585700" y="1667100"/>
            <a:ext cx="1746500" cy="23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1273c066683_0_69" descr="Uma imagem contendo cenoura, LEGO, laranja, brinquedo&#10;&#10;Descrição gerada com muito alta confiança"/>
          <p:cNvPicPr preferRelativeResize="0"/>
          <p:nvPr/>
        </p:nvPicPr>
        <p:blipFill rotWithShape="1">
          <a:blip r:embed="rId4">
            <a:alphaModFix/>
          </a:blip>
          <a:srcRect r="-462" b="11205"/>
          <a:stretch/>
        </p:blipFill>
        <p:spPr>
          <a:xfrm>
            <a:off x="5132600" y="2081375"/>
            <a:ext cx="1445649" cy="15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1323</Words>
  <Application>Microsoft Office PowerPoint</Application>
  <PresentationFormat>Apresentação na tela (4:3)</PresentationFormat>
  <Paragraphs>157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Noto Sans Symbols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Visual</cp:lastModifiedBy>
  <cp:revision>2</cp:revision>
  <dcterms:created xsi:type="dcterms:W3CDTF">2022-04-25T15:52:50Z</dcterms:created>
  <dcterms:modified xsi:type="dcterms:W3CDTF">2022-05-11T12:38:44Z</dcterms:modified>
</cp:coreProperties>
</file>