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58" r:id="rId4"/>
    <p:sldId id="275" r:id="rId5"/>
    <p:sldId id="276" r:id="rId6"/>
    <p:sldId id="277" r:id="rId7"/>
    <p:sldId id="270" r:id="rId8"/>
    <p:sldId id="266" r:id="rId9"/>
    <p:sldId id="269" r:id="rId10"/>
    <p:sldId id="271" r:id="rId11"/>
    <p:sldId id="272" r:id="rId12"/>
    <p:sldId id="273" r:id="rId13"/>
    <p:sldId id="259" r:id="rId14"/>
    <p:sldId id="263" r:id="rId15"/>
    <p:sldId id="265" r:id="rId16"/>
    <p:sldId id="264" r:id="rId17"/>
    <p:sldId id="279" r:id="rId18"/>
    <p:sldId id="268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394-A6DF-4FDF-AB70-2A2863A398F3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BA71394-A6DF-4FDF-AB70-2A2863A398F3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7F5D91-73C1-42E0-B5F6-2F7E2E186E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luizmendes@saaeguarulhos.sp.gov.br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>
          <a:xfrm>
            <a:off x="467544" y="2473618"/>
            <a:ext cx="8229600" cy="152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b="1" dirty="0" smtClean="0"/>
          </a:p>
          <a:p>
            <a:r>
              <a:rPr lang="pt-BR" sz="6000" b="1" dirty="0" smtClean="0"/>
              <a:t>UTILIZAÇÃO </a:t>
            </a:r>
            <a:r>
              <a:rPr lang="pt-BR" sz="6000" b="1" dirty="0"/>
              <a:t>DE REDUTORES DE VAZÃO NA DIMUNUIÇÃO DO TEMPO DE RECUPERAÇÃO DE ÁREAS SUJEITAS AO RACIONAMENTO DE CONSUMO</a:t>
            </a:r>
            <a:endParaRPr lang="pt-BR" sz="6000" dirty="0"/>
          </a:p>
          <a:p>
            <a:r>
              <a:rPr lang="pt-BR" sz="6000" b="1" dirty="0"/>
              <a:t> </a:t>
            </a:r>
            <a:endParaRPr lang="pt-BR" sz="6000" dirty="0"/>
          </a:p>
          <a:p>
            <a:pPr algn="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899592" y="4221088"/>
            <a:ext cx="7408333" cy="1149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Eduardo Mendes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Marcio Henrique de Toledo Almeida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DEFICIÊNCIAS ENCONTRADAS</a:t>
            </a: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Gráfico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5628"/>
            <a:ext cx="792088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578525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INSTALAÇÃO DOS REDUTORES DE VAZÃO.</a:t>
            </a:r>
            <a:r>
              <a:rPr lang="pt-BR" dirty="0"/>
              <a:t/>
            </a:r>
            <a:br>
              <a:rPr lang="pt-BR" dirty="0"/>
            </a:b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302" y="2384125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algn="just"/>
            <a:r>
              <a:rPr lang="pt-BR" dirty="0"/>
              <a:t>Foram instalados 350 redutores de vazão, de forma a cobrir as ligações da ZMC com cotas </a:t>
            </a:r>
            <a:r>
              <a:rPr lang="pt-BR" dirty="0" err="1"/>
              <a:t>altimétricas</a:t>
            </a:r>
            <a:r>
              <a:rPr lang="pt-BR" dirty="0"/>
              <a:t> que favorecem o abastecimento, após a instalação foi realizada nova campanha de medição de pressão através da instalação de data </a:t>
            </a:r>
            <a:r>
              <a:rPr lang="pt-BR" dirty="0" err="1"/>
              <a:t>loggers</a:t>
            </a:r>
            <a:r>
              <a:rPr lang="pt-BR" dirty="0"/>
              <a:t>, o que possibilitou a obtenção dos novos tempos de recuperação do sistema, cujos gráficos dos pontos mais desfavoráveis são apresentados a seguir.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57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67833" y="2264026"/>
            <a:ext cx="7408333" cy="3450696"/>
          </a:xfrm>
        </p:spPr>
        <p:txBody>
          <a:bodyPr/>
          <a:lstStyle/>
          <a:p>
            <a:pPr algn="just"/>
            <a:r>
              <a:rPr lang="pt-BR" dirty="0"/>
              <a:t>Não foi observado em nenhum dos pontos pesquisados nenhuma melhora no tempo de recuperação do sistema de abastecimento, conforme pode ser observado nos gráficos </a:t>
            </a:r>
            <a:r>
              <a:rPr lang="pt-BR" dirty="0" smtClean="0"/>
              <a:t>a seguir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0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75329" y="116632"/>
            <a:ext cx="8229600" cy="1252728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2" b="8530"/>
          <a:stretch>
            <a:fillRect/>
          </a:stretch>
        </p:blipFill>
        <p:spPr bwMode="auto">
          <a:xfrm>
            <a:off x="1033518" y="1111006"/>
            <a:ext cx="7113221" cy="47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87624" y="58525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Gráfico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 Pressão Ponto Crítico-Rua </a:t>
            </a: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Dayane-Antes da instalação.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1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76150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56712" b="8179"/>
          <a:stretch>
            <a:fillRect/>
          </a:stretch>
        </p:blipFill>
        <p:spPr bwMode="auto">
          <a:xfrm>
            <a:off x="1188363" y="1066179"/>
            <a:ext cx="7056045" cy="49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188363" y="60021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Gráfico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de Pressão Ponto Crítico-Rua </a:t>
            </a: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Dayane-Após a instalação.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1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A não verificação dos valores de redução dos tempos de recuperação, seja baseada na modelagem ou no ensaio de bancada, pode ter sido causada pelas seguintes razões: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Ausência de calibração do modelo;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Padrão de consumo não adequado para a situação;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Influência de fatores climáticos;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Número insuficiente de instalações de dispositivos de redução de vazão;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Vazamentos na rede de distribuição.</a:t>
            </a:r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3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67833" y="2540708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A modelagem de redes de distribuição em sistemas operados em situação de intermitência, está sujeita a um número muito grande de variáveis que podem provocar grandes imprecisões. No estudo desenvolvido percebeu-se a necessidade de verificação do funcionamento dos dispositivos de redução de vazão em situação real, já que em bancada a situação de operação era controlada e monitorada a todo instante.</a:t>
            </a:r>
          </a:p>
          <a:p>
            <a:pPr marL="0" indent="0" algn="just">
              <a:buNone/>
            </a:pPr>
            <a:r>
              <a:rPr lang="pt-BR" dirty="0"/>
              <a:t>Esse fato aliado à difícil previsão da curva de demanda em áreas sobre forte intermitência no abastecimento, colaborou pela diferença verificada entre os valores estimados pelo modelo e os verificados em campo.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7780" y="2636912"/>
            <a:ext cx="8136904" cy="35283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2900" dirty="0"/>
              <a:t> </a:t>
            </a:r>
          </a:p>
          <a:p>
            <a:r>
              <a:rPr lang="pt-BR" sz="2900" b="1" dirty="0"/>
              <a:t>BEZERRA, S. T. M. &amp; CHEUNG, P.B.,</a:t>
            </a:r>
            <a:r>
              <a:rPr lang="pt-BR" sz="2900" dirty="0"/>
              <a:t> Perdas de água, tecnologias de controle- João Pessoa: Editora da UFPB, 2013, 220p. </a:t>
            </a:r>
          </a:p>
          <a:p>
            <a:r>
              <a:rPr lang="pt-BR" sz="2900" b="1" dirty="0"/>
              <a:t>OLIVEIRA, H. A.</a:t>
            </a:r>
            <a:r>
              <a:rPr lang="pt-BR" sz="2900" dirty="0"/>
              <a:t> Uso de simuladores hidráulicos e aplicativos de geoprocessamento para diagnóstico operacional de sistemas de distribuição de água – estudo de caso: setor Sacomã, município de São Paulo. 2011. 153 p. Dissertação (Mestrado em Engenharia Civil – Hidráulica e Saneamento) – Escola Politécnica da Universidade de São Paulo, Departamento de Engenharia Hidráulica e Sanitária, São Paulo, 2011. </a:t>
            </a:r>
          </a:p>
          <a:p>
            <a:r>
              <a:rPr lang="pt-BR" sz="2900" b="1" dirty="0"/>
              <a:t>PINTO, T. M. V.,</a:t>
            </a:r>
            <a:r>
              <a:rPr lang="pt-BR" sz="2900" dirty="0"/>
              <a:t> Modelagem e calibração de um sistema de abastecimento de água, dissertação de mestrado. FEUP-Faculdade de Engenharia do Porto- Porto2010, 48p. </a:t>
            </a:r>
          </a:p>
          <a:p>
            <a:r>
              <a:rPr lang="pt-BR" sz="2900" b="1" dirty="0" err="1"/>
              <a:t>Rossman</a:t>
            </a:r>
            <a:r>
              <a:rPr lang="pt-BR" sz="2900" b="1" dirty="0"/>
              <a:t>, L.A</a:t>
            </a:r>
            <a:r>
              <a:rPr lang="pt-BR" sz="2900" dirty="0"/>
              <a:t>. Manual do utilizador do EPANET 2.0 (tradução e adaptação Loureiro D. e Coelho S.T.). Série guias técnicos 5 – Instituto Regulador de Águas e Resíduos Laboratório Nacional de  Engenharia Civil. Lisboa, 2004. </a:t>
            </a:r>
          </a:p>
          <a:p>
            <a:r>
              <a:rPr lang="pt-BR" sz="2900" b="1" dirty="0"/>
              <a:t>TSUTIYA, M. T.</a:t>
            </a:r>
            <a:r>
              <a:rPr lang="pt-BR" sz="2900" dirty="0"/>
              <a:t> Redução dos custos de energia elétrica em sistemas de abastecimento de água. 1. ed. São Paulo: Associação Brasileira de Engenharia Ambiental, 2001. 185 p.</a:t>
            </a:r>
            <a:r>
              <a:rPr lang="pt-BR" sz="2900" b="1" dirty="0"/>
              <a:t> </a:t>
            </a:r>
            <a:endParaRPr lang="pt-BR" sz="2900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1433" y="404664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 </a:t>
            </a:r>
            <a:r>
              <a:rPr lang="pt-BR" b="1" dirty="0"/>
              <a:t>REFERÊNCIAS BIBLIOGRÁFICAS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837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032" y="1916832"/>
            <a:ext cx="7772400" cy="2520280"/>
          </a:xfrm>
        </p:spPr>
        <p:txBody>
          <a:bodyPr>
            <a:normAutofit/>
          </a:bodyPr>
          <a:lstStyle/>
          <a:p>
            <a:r>
              <a:rPr lang="pt-BR" dirty="0" smtClean="0"/>
              <a:t>Obrigado pela atenção.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600" dirty="0" smtClean="0"/>
              <a:t>CONTATO</a:t>
            </a:r>
            <a:br>
              <a:rPr lang="pt-BR" sz="1600" dirty="0" smtClean="0"/>
            </a:br>
            <a:r>
              <a:rPr lang="pt-BR" sz="2800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luizmendes@saaeguarulhos.sp.gov.br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39" y="4941168"/>
            <a:ext cx="3955293" cy="16917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75" y="4149080"/>
            <a:ext cx="190544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6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Guarulhos está localizada na região metropolitana de São Paulo;</a:t>
            </a:r>
          </a:p>
          <a:p>
            <a:pPr algn="just"/>
            <a:r>
              <a:rPr lang="pt-BR" dirty="0" smtClean="0"/>
              <a:t>População : 1.300.000 habitantes;</a:t>
            </a:r>
          </a:p>
          <a:p>
            <a:pPr algn="just"/>
            <a:r>
              <a:rPr lang="pt-BR" dirty="0" smtClean="0"/>
              <a:t>No último ano passou a sofrer restrições no fornecimento de água em virtude da crise hídrica.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cidade de Guarulhos/SP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7585" y="2564904"/>
            <a:ext cx="7452816" cy="35612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Mesmo se atingindo a igualdade da oferta com a demanda, algumas áreas sofrem com problemas de recuperação das condições de abastecimento, alguns fatores que provocam o aumento do tempo de recuperação do sistema são: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Aumento da </a:t>
            </a:r>
            <a:r>
              <a:rPr lang="pt-BR" dirty="0" err="1"/>
              <a:t>reservação</a:t>
            </a:r>
            <a:r>
              <a:rPr lang="pt-BR" dirty="0"/>
              <a:t> individual;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Redes de distribuição inadequadas para esta condição de operação;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Equipamentos, tais como estações elevatórias, </a:t>
            </a:r>
            <a:r>
              <a:rPr lang="pt-BR" dirty="0" err="1"/>
              <a:t>boosters</a:t>
            </a:r>
            <a:r>
              <a:rPr lang="pt-BR" dirty="0"/>
              <a:t>, válvulas de controle de pressão, também com curvas de operação inadequadas para a condição;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Variação </a:t>
            </a:r>
            <a:r>
              <a:rPr lang="pt-BR" dirty="0" err="1"/>
              <a:t>altimétrica</a:t>
            </a:r>
            <a:r>
              <a:rPr lang="pt-BR" dirty="0"/>
              <a:t> elevada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DE ESTUDO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ítio dos Mor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5"/>
          <a:stretch>
            <a:fillRect/>
          </a:stretch>
        </p:blipFill>
        <p:spPr bwMode="auto">
          <a:xfrm>
            <a:off x="1615548" y="2424508"/>
            <a:ext cx="5836772" cy="435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MODELAGEM EPANET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367366"/>
            <a:ext cx="7329882" cy="47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5080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 MODELAGEM</a:t>
            </a:r>
            <a:endParaRPr lang="pt-BR" dirty="0"/>
          </a:p>
        </p:txBody>
      </p:sp>
      <p:pic>
        <p:nvPicPr>
          <p:cNvPr id="3074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08" y="989132"/>
            <a:ext cx="7440842" cy="263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37" y="3807291"/>
            <a:ext cx="753630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-180528" y="3393742"/>
            <a:ext cx="8064896" cy="664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200" b="1" dirty="0">
                <a:solidFill>
                  <a:schemeClr val="tx1"/>
                </a:solidFill>
              </a:rPr>
              <a:t>  </a:t>
            </a:r>
            <a:r>
              <a:rPr lang="pt-BR" sz="1200" b="1" dirty="0" smtClean="0">
                <a:solidFill>
                  <a:schemeClr val="tx1"/>
                </a:solidFill>
              </a:rPr>
              <a:t>                                                                   Tempo </a:t>
            </a:r>
            <a:r>
              <a:rPr lang="pt-BR" sz="1200" b="1" dirty="0">
                <a:solidFill>
                  <a:schemeClr val="tx1"/>
                </a:solidFill>
              </a:rPr>
              <a:t>de enchimento do reservatório: Sem redutores e área com pressão alta</a:t>
            </a:r>
            <a:endParaRPr lang="pt-B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916616" y="6193169"/>
            <a:ext cx="8064896" cy="664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200" b="1" dirty="0" smtClean="0">
                <a:solidFill>
                  <a:schemeClr val="tx1"/>
                </a:solidFill>
              </a:rPr>
              <a:t>Tempo </a:t>
            </a:r>
            <a:r>
              <a:rPr lang="pt-BR" sz="1200" b="1" dirty="0">
                <a:solidFill>
                  <a:schemeClr val="tx1"/>
                </a:solidFill>
              </a:rPr>
              <a:t>de enchimento do reservatório: </a:t>
            </a:r>
            <a:r>
              <a:rPr lang="pt-BR" sz="1200" b="1" dirty="0" smtClean="0">
                <a:solidFill>
                  <a:schemeClr val="tx1"/>
                </a:solidFill>
              </a:rPr>
              <a:t>com </a:t>
            </a:r>
            <a:r>
              <a:rPr lang="pt-BR" sz="1200" b="1" dirty="0">
                <a:solidFill>
                  <a:schemeClr val="tx1"/>
                </a:solidFill>
              </a:rPr>
              <a:t>redutores e área com pressão alta</a:t>
            </a:r>
            <a:endParaRPr lang="pt-B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75329" y="0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MODELAGEM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63" y="914396"/>
            <a:ext cx="711168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63" y="3665538"/>
            <a:ext cx="7111681" cy="245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31640" y="3396219"/>
            <a:ext cx="6822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 de enchimento do reservatório: Sem redutores e área com pressão baixa</a:t>
            </a:r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1331640" y="6042922"/>
            <a:ext cx="6264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 de enchimento do reservatório: Sem redutores e área com pressão baixa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824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548680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VERIFICAÇÃO DO TEMPO DE RECUPERAÇÃO DO SISTEMA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122" name="Picture 2" descr="Pontos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" y="1744403"/>
            <a:ext cx="6018272" cy="468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3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3264" y="181306"/>
            <a:ext cx="8229600" cy="1252728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REDUTOR DE VAZÃO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02158"/>
            <a:ext cx="1979713" cy="846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6624"/>
            <a:ext cx="879667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20150223_1438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4" r="22536" b="12621"/>
          <a:stretch>
            <a:fillRect/>
          </a:stretch>
        </p:blipFill>
        <p:spPr bwMode="auto">
          <a:xfrm>
            <a:off x="179512" y="1268760"/>
            <a:ext cx="4104456" cy="342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46901"/>
              </p:ext>
            </p:extLst>
          </p:nvPr>
        </p:nvGraphicFramePr>
        <p:xfrm>
          <a:off x="2987824" y="3068957"/>
          <a:ext cx="5999223" cy="2933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5423"/>
                <a:gridCol w="990086"/>
                <a:gridCol w="920032"/>
                <a:gridCol w="757241"/>
                <a:gridCol w="520395"/>
                <a:gridCol w="1022777"/>
                <a:gridCol w="793269"/>
              </a:tblGrid>
              <a:tr h="459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Vazão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Diferença de Vazão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Pressão na entrada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Pressão na saída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3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(L/h)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(L/s)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(L/h)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(L/s)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(mc.a.)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(mc.a.)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3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Sem Redutor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37.00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2.4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3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Com Redutor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2.4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Sem Redutor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880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0.24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130.00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2.4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Com Redutor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750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2.4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Sem Redutor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960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0.27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60.00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29.1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2.4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3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Com Redutor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32.1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2.4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Sem Redutor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1150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0.32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310.00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2.4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3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Com Redutor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840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0.23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2.4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Sem Redutor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1255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0.35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355.00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2.4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44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Com Redutor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0.25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2.4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4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573</TotalTime>
  <Words>544</Words>
  <Application>Microsoft Office PowerPoint</Application>
  <PresentationFormat>Apresentação na tela 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Candara</vt:lpstr>
      <vt:lpstr>Symbol</vt:lpstr>
      <vt:lpstr>Times New Roman</vt:lpstr>
      <vt:lpstr>Wingdings</vt:lpstr>
      <vt:lpstr>Forma de Onda</vt:lpstr>
      <vt:lpstr>Apresentação do PowerPoint</vt:lpstr>
      <vt:lpstr>A cidade de Guarulhos/SP</vt:lpstr>
      <vt:lpstr>SITUAÇÃO </vt:lpstr>
      <vt:lpstr>ÁREA DE ESTUDO</vt:lpstr>
      <vt:lpstr>MODELAGEM EPANET</vt:lpstr>
      <vt:lpstr>RESULTADOS MODELAGEM</vt:lpstr>
      <vt:lpstr>RESULTADOS MODELAGEM</vt:lpstr>
      <vt:lpstr>VERIFICAÇÃO DO TEMPO DE RECUPERAÇÃO DO SISTEMA </vt:lpstr>
      <vt:lpstr>REDUTOR DE VAZÃO</vt:lpstr>
      <vt:lpstr>DEFICIÊNCIAS ENCONTRADAS</vt:lpstr>
      <vt:lpstr>INSTALAÇÃO DOS REDUTORES DE VAZÃO. </vt:lpstr>
      <vt:lpstr>RESULTADOS</vt:lpstr>
      <vt:lpstr>RESULTADOS</vt:lpstr>
      <vt:lpstr>RESULTADOS</vt:lpstr>
      <vt:lpstr>DISCUSSÃO</vt:lpstr>
      <vt:lpstr>CONCLUSÃO</vt:lpstr>
      <vt:lpstr> REFERÊNCIAS BIBLIOGRÁFICAS </vt:lpstr>
      <vt:lpstr>Obrigado pela atenção.  CONTATO luizmendes@saaeguarulhos.sp.gov.br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Garcia da Silva Santim</dc:creator>
  <cp:lastModifiedBy>LUIZ EDUARDO</cp:lastModifiedBy>
  <cp:revision>31</cp:revision>
  <dcterms:created xsi:type="dcterms:W3CDTF">2015-05-22T15:08:41Z</dcterms:created>
  <dcterms:modified xsi:type="dcterms:W3CDTF">2015-05-25T17:13:09Z</dcterms:modified>
</cp:coreProperties>
</file>