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467E527-1BEF-420C-940B-162F43FF0A2B}">
          <p14:sldIdLst>
            <p14:sldId id="257"/>
            <p14:sldId id="258"/>
            <p14:sldId id="259"/>
            <p14:sldId id="261"/>
            <p14:sldId id="262"/>
            <p14:sldId id="265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060" autoAdjust="0"/>
  </p:normalViewPr>
  <p:slideViewPr>
    <p:cSldViewPr>
      <p:cViewPr>
        <p:scale>
          <a:sx n="70" d="100"/>
          <a:sy n="70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a%20Simioni\Google%20Drive\Rose\Artigo\tabula&#231;&#227;o%20tanino%20nereu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a%20Simioni\Google%20Drive\Rose\Artigo\tabula&#231;&#227;o%20tanino%20nereu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a%20Simioni\Google%20Drive\Rose\Artigo\tabula&#231;&#227;o%20tanino%20nereu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a%20Simioni\Google%20Drive\Rose\Artigo\tabula&#231;&#227;o%20tanino%20nereu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a%20Simioni\Google%20Drive\Rose\Artigo\tabula&#231;&#227;o%20tanino%20nereu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lva%20Simioni\Google%20Drive\Rose\Artigo\tabula&#231;&#227;o%20tanino%20nereu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ae\Artigo%20Rose\tabula&#231;&#227;o%20tanino%20nereu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dirty="0" err="1"/>
              <a:t>COD</a:t>
            </a:r>
            <a:r>
              <a:rPr lang="pt-BR" sz="1600" dirty="0"/>
              <a:t> - % Remoção</a:t>
            </a:r>
          </a:p>
        </c:rich>
      </c:tx>
      <c:layout>
        <c:manualLayout>
          <c:xMode val="edge"/>
          <c:yMode val="edge"/>
          <c:x val="0.39094661835748795"/>
          <c:y val="4.46264367816091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7038912469098"/>
          <c:y val="0.18047337278106509"/>
          <c:w val="0.87037194439370735"/>
          <c:h val="0.69822485207100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'[tabulação tanino nereu.xls]só tanino (2)'!$H$5</c:f>
              <c:strCache>
                <c:ptCount val="1"/>
                <c:pt idx="0">
                  <c:v>DQO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'[tabulação tanino nereu.xls]só tanino (2)'!$I$4:$L$4</c:f>
              <c:strCache>
                <c:ptCount val="4"/>
                <c:pt idx="0">
                  <c:v>Sem tanino</c:v>
                </c:pt>
                <c:pt idx="1">
                  <c:v>40 mg/L</c:v>
                </c:pt>
                <c:pt idx="2">
                  <c:v>80 mg/L</c:v>
                </c:pt>
                <c:pt idx="3">
                  <c:v>160 mg/L</c:v>
                </c:pt>
              </c:strCache>
            </c:strRef>
          </c:cat>
          <c:val>
            <c:numRef>
              <c:f>'[tabulação tanino nereu.xls]só tanino (2)'!$I$5:$L$5</c:f>
              <c:numCache>
                <c:formatCode>0.0%</c:formatCode>
                <c:ptCount val="4"/>
                <c:pt idx="0" formatCode="0.00%">
                  <c:v>0.51900000000000002</c:v>
                </c:pt>
                <c:pt idx="1">
                  <c:v>0.66078507907871697</c:v>
                </c:pt>
                <c:pt idx="2">
                  <c:v>0.39315418841747535</c:v>
                </c:pt>
                <c:pt idx="3">
                  <c:v>0.69159546877956202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520768"/>
        <c:axId val="65522304"/>
      </c:barChart>
      <c:catAx>
        <c:axId val="655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52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522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55207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>
        <a:alpha val="99000"/>
      </a:srgbClr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dirty="0"/>
              <a:t>Fósforo - % Remoção</a:t>
            </a:r>
          </a:p>
        </c:rich>
      </c:tx>
      <c:layout>
        <c:manualLayout>
          <c:xMode val="edge"/>
          <c:yMode val="edge"/>
          <c:x val="0.39554806763285022"/>
          <c:y val="3.24616858237547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7038912469098"/>
          <c:y val="0.18047337278106509"/>
          <c:w val="0.87037194439370735"/>
          <c:h val="0.69822485207100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'[tabulação tanino nereu.xls]só tanino (2)'!$H$6</c:f>
              <c:strCache>
                <c:ptCount val="1"/>
                <c:pt idx="0">
                  <c:v>Fósforo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'[tabulação tanino nereu.xls]só tanino (2)'!$I$4:$L$4</c:f>
              <c:strCache>
                <c:ptCount val="4"/>
                <c:pt idx="0">
                  <c:v>Sem tanino</c:v>
                </c:pt>
                <c:pt idx="1">
                  <c:v>40 mg/L</c:v>
                </c:pt>
                <c:pt idx="2">
                  <c:v>80 mg/L</c:v>
                </c:pt>
                <c:pt idx="3">
                  <c:v>160 mg/L</c:v>
                </c:pt>
              </c:strCache>
            </c:strRef>
          </c:cat>
          <c:val>
            <c:numRef>
              <c:f>'[tabulação tanino nereu.xls]só tanino (2)'!$I$6:$L$6</c:f>
              <c:numCache>
                <c:formatCode>0.0%</c:formatCode>
                <c:ptCount val="4"/>
                <c:pt idx="0" formatCode="0%">
                  <c:v>0.28999999999999998</c:v>
                </c:pt>
                <c:pt idx="1">
                  <c:v>0.1638320401242454</c:v>
                </c:pt>
                <c:pt idx="2">
                  <c:v>2.8574979287489609E-2</c:v>
                </c:pt>
                <c:pt idx="3">
                  <c:v>7.1604135913837436E-2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60576"/>
        <c:axId val="67562112"/>
      </c:barChart>
      <c:catAx>
        <c:axId val="675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756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5621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675605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/>
              <a:t>NAT - % Remoção</a:t>
            </a:r>
          </a:p>
        </c:rich>
      </c:tx>
      <c:layout>
        <c:manualLayout>
          <c:xMode val="edge"/>
          <c:yMode val="edge"/>
          <c:x val="0.39259337027316027"/>
          <c:y val="3.55029585798816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7038912469098"/>
          <c:y val="0.18047337278106509"/>
          <c:w val="0.87037194439370735"/>
          <c:h val="0.69822485207100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'[tabulação tanino nereu.xls]só tanino (2)'!$H$9</c:f>
              <c:strCache>
                <c:ptCount val="1"/>
                <c:pt idx="0">
                  <c:v>NAT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'[tabulação tanino nereu.xls]só tanino (2)'!$I$4:$L$4</c:f>
              <c:strCache>
                <c:ptCount val="4"/>
                <c:pt idx="0">
                  <c:v>Sem tanino</c:v>
                </c:pt>
                <c:pt idx="1">
                  <c:v>40 mg/L</c:v>
                </c:pt>
                <c:pt idx="2">
                  <c:v>80 mg/L</c:v>
                </c:pt>
                <c:pt idx="3">
                  <c:v>160 mg/L</c:v>
                </c:pt>
              </c:strCache>
            </c:strRef>
          </c:cat>
          <c:val>
            <c:numRef>
              <c:f>'[tabulação tanino nereu.xls]só tanino (2)'!$I$9:$L$9</c:f>
              <c:numCache>
                <c:formatCode>0.0%</c:formatCode>
                <c:ptCount val="4"/>
                <c:pt idx="0" formatCode="0.00%">
                  <c:v>0.59399999999999997</c:v>
                </c:pt>
                <c:pt idx="1">
                  <c:v>0.76514324418327928</c:v>
                </c:pt>
                <c:pt idx="2">
                  <c:v>0.60596677025441203</c:v>
                </c:pt>
                <c:pt idx="3">
                  <c:v>0.57270107298877404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39584"/>
        <c:axId val="75541120"/>
      </c:barChart>
      <c:catAx>
        <c:axId val="755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54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541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53958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dirty="0" err="1"/>
              <a:t>NTK</a:t>
            </a:r>
            <a:r>
              <a:rPr lang="pt-BR" sz="1600" dirty="0"/>
              <a:t> - % Remoção</a:t>
            </a:r>
          </a:p>
        </c:rich>
      </c:tx>
      <c:layout>
        <c:manualLayout>
          <c:xMode val="edge"/>
          <c:yMode val="edge"/>
          <c:x val="0.39371573008087479"/>
          <c:y val="3.53982300884955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51210821260921"/>
          <c:y val="0.17994152131015312"/>
          <c:w val="0.87061076728819542"/>
          <c:h val="0.69911705820502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'[tabulação tanino nereu.xls]só tanino (2)'!$H$10</c:f>
              <c:strCache>
                <c:ptCount val="1"/>
                <c:pt idx="0">
                  <c:v>NTK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'[tabulação tanino nereu.xls]só tanino (2)'!$I$4:$L$4</c:f>
              <c:strCache>
                <c:ptCount val="4"/>
                <c:pt idx="0">
                  <c:v>Sem tanino</c:v>
                </c:pt>
                <c:pt idx="1">
                  <c:v>40 mg/L</c:v>
                </c:pt>
                <c:pt idx="2">
                  <c:v>80 mg/L</c:v>
                </c:pt>
                <c:pt idx="3">
                  <c:v>160 mg/L</c:v>
                </c:pt>
              </c:strCache>
            </c:strRef>
          </c:cat>
          <c:val>
            <c:numRef>
              <c:f>'[tabulação tanino nereu.xls]só tanino (2)'!$I$10:$L$10</c:f>
              <c:numCache>
                <c:formatCode>0.0%</c:formatCode>
                <c:ptCount val="4"/>
                <c:pt idx="0" formatCode="0%">
                  <c:v>0.56999999999999995</c:v>
                </c:pt>
                <c:pt idx="1">
                  <c:v>0.73765328288136778</c:v>
                </c:pt>
                <c:pt idx="2">
                  <c:v>0.56421056771478573</c:v>
                </c:pt>
                <c:pt idx="3">
                  <c:v>0.55379267259242759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24608"/>
        <c:axId val="75926144"/>
      </c:barChart>
      <c:catAx>
        <c:axId val="7592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926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9261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9246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dirty="0"/>
              <a:t>Nitrogênio Total - % Remoção</a:t>
            </a:r>
          </a:p>
        </c:rich>
      </c:tx>
      <c:layout>
        <c:manualLayout>
          <c:xMode val="edge"/>
          <c:yMode val="edge"/>
          <c:x val="0.3351487922705314"/>
          <c:y val="4.13764367816091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32103321033211"/>
          <c:y val="0.17941202236331336"/>
          <c:w val="0.87084870848708484"/>
          <c:h val="0.70000100528637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'[tabulação tanino nereu.xls]só tanino (2)'!$H$12</c:f>
              <c:strCache>
                <c:ptCount val="1"/>
                <c:pt idx="0">
                  <c:v>N Total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100"/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'[tabulação tanino nereu.xls]só tanino (2)'!$I$4:$L$4</c:f>
              <c:strCache>
                <c:ptCount val="4"/>
                <c:pt idx="0">
                  <c:v>Sem tanino</c:v>
                </c:pt>
                <c:pt idx="1">
                  <c:v>40 mg/L</c:v>
                </c:pt>
                <c:pt idx="2">
                  <c:v>80 mg/L</c:v>
                </c:pt>
                <c:pt idx="3">
                  <c:v>160 mg/L</c:v>
                </c:pt>
              </c:strCache>
            </c:strRef>
          </c:cat>
          <c:val>
            <c:numRef>
              <c:f>'[tabulação tanino nereu.xls]só tanino (2)'!$I$12:$L$12</c:f>
              <c:numCache>
                <c:formatCode>0.0%</c:formatCode>
                <c:ptCount val="4"/>
                <c:pt idx="0" formatCode="0.00%">
                  <c:v>0.187</c:v>
                </c:pt>
                <c:pt idx="1">
                  <c:v>0.35683340654802886</c:v>
                </c:pt>
                <c:pt idx="2">
                  <c:v>0.24132591610603243</c:v>
                </c:pt>
                <c:pt idx="3">
                  <c:v>0.4006619183498909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98720"/>
        <c:axId val="76000256"/>
      </c:barChart>
      <c:catAx>
        <c:axId val="759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600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0002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99872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dirty="0"/>
              <a:t>Turbidez - % Remoção</a:t>
            </a:r>
          </a:p>
        </c:rich>
      </c:tx>
      <c:layout>
        <c:manualLayout>
          <c:xMode val="edge"/>
          <c:yMode val="edge"/>
          <c:x val="0.36598929754852733"/>
          <c:y val="3.53982300884955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51210821260921"/>
          <c:y val="0.17994152131015312"/>
          <c:w val="0.87061076728819542"/>
          <c:h val="0.69911705820502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'[tabulação tanino nereu.xls]só tanino (2)'!$H$15</c:f>
              <c:strCache>
                <c:ptCount val="1"/>
                <c:pt idx="0">
                  <c:v>Turbidez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'[tabulação tanino nereu.xls]só tanino (2)'!$I$4:$L$4</c:f>
              <c:strCache>
                <c:ptCount val="4"/>
                <c:pt idx="0">
                  <c:v>Sem tanino</c:v>
                </c:pt>
                <c:pt idx="1">
                  <c:v>40 mg/L</c:v>
                </c:pt>
                <c:pt idx="2">
                  <c:v>80 mg/L</c:v>
                </c:pt>
                <c:pt idx="3">
                  <c:v>160 mg/L</c:v>
                </c:pt>
              </c:strCache>
            </c:strRef>
          </c:cat>
          <c:val>
            <c:numRef>
              <c:f>'[tabulação tanino nereu.xls]só tanino (2)'!$I$15:$L$15</c:f>
              <c:numCache>
                <c:formatCode>0.0%</c:formatCode>
                <c:ptCount val="4"/>
                <c:pt idx="0" formatCode="0.00%">
                  <c:v>0.90600000000000003</c:v>
                </c:pt>
                <c:pt idx="1">
                  <c:v>0.80753631267599491</c:v>
                </c:pt>
                <c:pt idx="2">
                  <c:v>0.81098711769285359</c:v>
                </c:pt>
                <c:pt idx="3">
                  <c:v>0.92876661751347034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43072"/>
        <c:axId val="75844608"/>
      </c:barChart>
      <c:catAx>
        <c:axId val="7584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844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8446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58430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sz="1600" dirty="0"/>
              <a:t>Sólidos Suspensos Totais</a:t>
            </a:r>
          </a:p>
        </c:rich>
      </c:tx>
      <c:layout>
        <c:manualLayout>
          <c:xMode val="edge"/>
          <c:yMode val="edge"/>
          <c:x val="0.35508840579710144"/>
          <c:y val="4.74588122605364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32103321033211"/>
          <c:y val="0.17941202236331336"/>
          <c:w val="0.87084870848708484"/>
          <c:h val="0.70000100528637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'só tanino'!$B$298</c:f>
              <c:strCache>
                <c:ptCount val="1"/>
                <c:pt idx="0">
                  <c:v>Sólidos Suspensos Totais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'só tanino'!$C$297:$E$297</c:f>
              <c:strCache>
                <c:ptCount val="3"/>
                <c:pt idx="0">
                  <c:v>40 mg/L</c:v>
                </c:pt>
                <c:pt idx="1">
                  <c:v>80 mg/L</c:v>
                </c:pt>
                <c:pt idx="2">
                  <c:v>160 mg/L</c:v>
                </c:pt>
              </c:strCache>
            </c:strRef>
          </c:cat>
          <c:val>
            <c:numRef>
              <c:f>'só tanino'!$C$298:$E$298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33.200000000000003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7696"/>
        <c:axId val="77679232"/>
      </c:barChart>
      <c:catAx>
        <c:axId val="776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767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679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 dirty="0"/>
                  <a:t>mg/L</a:t>
                </a:r>
              </a:p>
            </c:rich>
          </c:tx>
          <c:layout>
            <c:manualLayout>
              <c:xMode val="edge"/>
              <c:yMode val="edge"/>
              <c:x val="3.9355676328502419E-2"/>
              <c:y val="0.480236590038314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76776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BFD74-8B43-400A-8384-901CAEBA0338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0C63-F323-449B-B991-A08E0EA2A6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4741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611D-34A3-49C6-9084-5360CEF6F6A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F4C1-12D2-456A-835E-77CDCB67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5839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033827-333C-4F81-9831-5B08EABD5123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0EA725-A7F1-4F55-B281-03BF523C9377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_vertica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0" y="620688"/>
            <a:ext cx="10969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620688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31471" y="1772816"/>
            <a:ext cx="7340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TANINO PARA REMOÇÃO DE NUTRIENTES DO ESGOTO SANITÁRIO DA ESTAÇÃO DE TRATAMENTO DE EFLUENTES  NEREU RAMOS EM JARAGUÁ DO SUL -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rot="10800000" flipV="1">
            <a:off x="1043121" y="3930249"/>
            <a:ext cx="6985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Roseli Pires Ribeiro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Deverson Simioni</a:t>
            </a:r>
          </a:p>
          <a:p>
            <a:pPr algn="ctr">
              <a:defRPr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 Dr. Luizildo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Pitol Filho</a:t>
            </a:r>
          </a:p>
        </p:txBody>
      </p:sp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831470" y="5246688"/>
            <a:ext cx="7927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400" dirty="0" smtClean="0">
                <a:latin typeface="Arial" charset="0"/>
              </a:rPr>
              <a:t>_________</a:t>
            </a:r>
            <a:r>
              <a:rPr lang="pt-BR" altLang="pt-BR" sz="1400" dirty="0" smtClean="0">
                <a:solidFill>
                  <a:schemeClr val="bg1"/>
                </a:solidFill>
                <a:latin typeface="Arial" charset="0"/>
              </a:rPr>
              <a:t>_______________________________________________________________</a:t>
            </a:r>
            <a:r>
              <a:rPr lang="pt-BR" altLang="pt-BR" sz="1400" dirty="0" smtClean="0">
                <a:latin typeface="Arial" charset="0"/>
              </a:rPr>
              <a:t>e-mail: </a:t>
            </a:r>
          </a:p>
          <a:p>
            <a:pPr algn="ctr" eaLnBrk="1" hangingPunct="1"/>
            <a:r>
              <a:rPr lang="pt-BR" altLang="pt-BR" sz="1800" dirty="0" smtClean="0">
                <a:solidFill>
                  <a:schemeClr val="bg1"/>
                </a:solidFill>
                <a:latin typeface="Arial" charset="0"/>
              </a:rPr>
              <a:t>rosebio2005@hotmail.com</a:t>
            </a:r>
            <a:endParaRPr lang="pt-BR" altLang="pt-BR" sz="1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0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12143" y="1340768"/>
            <a:ext cx="7920000" cy="5040000"/>
          </a:xfrm>
        </p:spPr>
        <p:txBody>
          <a:bodyPr/>
          <a:lstStyle/>
          <a:p>
            <a:pPr algn="just"/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da demanda química de oxigênio – COD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480767801"/>
              </p:ext>
            </p:extLst>
          </p:nvPr>
        </p:nvGraphicFramePr>
        <p:xfrm>
          <a:off x="441020" y="2302594"/>
          <a:ext cx="828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 15"/>
          <p:cNvSpPr/>
          <p:nvPr/>
        </p:nvSpPr>
        <p:spPr>
          <a:xfrm>
            <a:off x="629385" y="1822047"/>
            <a:ext cx="793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4 - Gráfico comparando o percentual de remoção da demanda química de oxigênio (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sem tanino e em cada dosagem realizada.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629384" y="1344054"/>
            <a:ext cx="7920000" cy="504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de fósforo total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046092044"/>
              </p:ext>
            </p:extLst>
          </p:nvPr>
        </p:nvGraphicFramePr>
        <p:xfrm>
          <a:off x="457020" y="2362667"/>
          <a:ext cx="828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749016" y="1845609"/>
            <a:ext cx="615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5 - Gráfico mostrando o percentual de remoção de Fósforo, sem tanino e em cada dosagem realizada.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12143" y="1340768"/>
            <a:ext cx="7920000" cy="5040000"/>
          </a:xfrm>
        </p:spPr>
        <p:txBody>
          <a:bodyPr/>
          <a:lstStyle/>
          <a:p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Nitrogênio amoniacal total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086338187"/>
              </p:ext>
            </p:extLst>
          </p:nvPr>
        </p:nvGraphicFramePr>
        <p:xfrm>
          <a:off x="449020" y="2266765"/>
          <a:ext cx="828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/>
          <p:cNvSpPr/>
          <p:nvPr/>
        </p:nvSpPr>
        <p:spPr>
          <a:xfrm>
            <a:off x="1911474" y="1831842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6 - Gráfico mostrando o percentual de Remoção de NAT – Nitrogênio Amoniacal total, sem tanino e em cada dosagem realizada.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8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612143" y="1340768"/>
            <a:ext cx="7920000" cy="504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de nitrogênio total Kjeldahl - NTK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33598385"/>
              </p:ext>
            </p:extLst>
          </p:nvPr>
        </p:nvGraphicFramePr>
        <p:xfrm>
          <a:off x="338169" y="2295217"/>
          <a:ext cx="828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982788" y="1833552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7: Gráfico mostrando o percentual de Remoção de Nitrogênio Total 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Kjeldahl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 tanino e em cada dosagem realizada.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6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12143" y="1366778"/>
            <a:ext cx="7920000" cy="5040000"/>
          </a:xfrm>
        </p:spPr>
        <p:txBody>
          <a:bodyPr/>
          <a:lstStyle/>
          <a:p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de nitrogênio total - NT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138223527"/>
              </p:ext>
            </p:extLst>
          </p:nvPr>
        </p:nvGraphicFramePr>
        <p:xfrm>
          <a:off x="457020" y="2246201"/>
          <a:ext cx="828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836204" y="1787751"/>
            <a:ext cx="576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8 - Gráfico mostrando o percentual de remoção de Nitrogênio Total, sem tanino e em cada dosagem realizada.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579018" y="1340768"/>
            <a:ext cx="7920000" cy="504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de turbidez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808111069"/>
              </p:ext>
            </p:extLst>
          </p:nvPr>
        </p:nvGraphicFramePr>
        <p:xfrm>
          <a:off x="399018" y="2283712"/>
          <a:ext cx="828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1763688" y="1822047"/>
            <a:ext cx="610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9 - Gráfico mostrando o percentual de remoção de Turbidez, sem tanino e em cada dosagem realizada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12143" y="1369011"/>
            <a:ext cx="7920000" cy="5040000"/>
          </a:xfrm>
        </p:spPr>
        <p:txBody>
          <a:bodyPr/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Sólidos Suspensos Totais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29443611"/>
              </p:ext>
            </p:extLst>
          </p:nvPr>
        </p:nvGraphicFramePr>
        <p:xfrm>
          <a:off x="353370" y="2291716"/>
          <a:ext cx="828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907704" y="1830051"/>
            <a:ext cx="590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10 - Gráfico mostrando as médias dos resultados em mg/L de 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Sólidos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uspensos Totais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cada dosagem realizada.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612143" y="1376912"/>
            <a:ext cx="7920000" cy="504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Velocidade de sedimentação e clarificação de efluente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0" y="2636912"/>
            <a:ext cx="402189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762293" y="2153179"/>
            <a:ext cx="3690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11 - Tempo de Sedimentação em </a:t>
            </a:r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minutos.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20" y="2636912"/>
            <a:ext cx="4090072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ângulo 15"/>
          <p:cNvSpPr/>
          <p:nvPr/>
        </p:nvSpPr>
        <p:spPr>
          <a:xfrm>
            <a:off x="4507759" y="21531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12 - Foto demonstrando a clarificação do efluente.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assembleia-cap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612143" y="1350628"/>
            <a:ext cx="7920000" cy="504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x-non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Velocidade de sedimentação e clarificação de efluente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86000" y="19888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Sincronização do Reator sugerida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79790"/>
              </p:ext>
            </p:extLst>
          </p:nvPr>
        </p:nvGraphicFramePr>
        <p:xfrm>
          <a:off x="700852" y="2320741"/>
          <a:ext cx="7920001" cy="36000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39695"/>
                <a:gridCol w="2639695"/>
                <a:gridCol w="2640611"/>
              </a:tblGrid>
              <a:tr h="514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(min) Ciclo Atual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SBR 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(min) Ciclo sugerido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112,15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Nitrificação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Decantação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Decantação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Retirada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Retirada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612143" y="1337946"/>
            <a:ext cx="7920000" cy="51873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estudo mostrou-se eficiente para a remoção de matéria orgânica quantificada em relação à COD, a qual passou de 65,8 mg/L (51,9% de remoção) para 44,2 mg/L (66,1% de remoção) com a dosagem ótima de 40 mg/L 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Tanino.</a:t>
            </a:r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aplicação 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Tanino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possível aumentar em 50% a capacidade de tratamento, o que permitirá alterar o processo atual de 4 ciclos de 06 horas para 6 ciclos de 04 horas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ganho da velocidade de sedimentação e aumento da eficiência de remoção de COD e NT. </a:t>
            </a:r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princípio, a capacidade da ETE Nereu Ramos passaria dos atuais 8.000 habitantes para 12.000 habitantes. Recomenda-se, ainda, avaliar a remoção de fósforo através do ajuste do pH do meio entre 7,5 a 8,0, bem como seu efeito na remoção de substâncias tensoativas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591813" y="665368"/>
            <a:ext cx="8229600" cy="5715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4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endParaRPr lang="pt-BR" sz="4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>
          <a:xfrm>
            <a:off x="572449" y="1477514"/>
            <a:ext cx="7920000" cy="50400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e Objetivos;</a:t>
            </a: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Métodos;</a:t>
            </a: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Resultados/ Discussão;</a:t>
            </a: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Conclusão;</a:t>
            </a: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Referências.</a:t>
            </a:r>
          </a:p>
          <a:p>
            <a:endParaRPr lang="pt-B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587744" y="1052736"/>
            <a:ext cx="808871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8169" y="1421181"/>
            <a:ext cx="85543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ABNT, Associação Brasileira de Normas Técnicas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ABNT 9898 Preservação e Técnicas de Amostragem de Efluentes Líquidos e Corpos Receptores.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Janeiro: ABNT,1987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APHA – AMERICAN PUBLIC HEALTH ASSOCIATION.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methods for the examination of water and wastewater.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pt-BR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Ed. Washington, 2011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CAMPOS, José Roberto.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de esgotos sanitários por processo anaeróbio e disposição controlada no solo.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Janeiro: ABES, 1999 – Projeto PROSAB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ESTAÇÕES de Tratamento de Esgoto Sanitário. Disponível em: &lt;http://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www.samaejs.com.br/Es goto/Esta%C3%A7%C3%B5es-de-Tratamento-de-Esgoto-Sanit%C3%A1rio-223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Acesso em: 12 maio 2014</a:t>
            </a:r>
            <a:r>
              <a:rPr lang="pt-B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Figueiredo M.G.; Domingues V.B.R.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de Lodos Ativados.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 : CETESB, 2000.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HACH Company.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2800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Spectrophotometer: Procedures Manual.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ed. Germany: 2007.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MACÊDO, J.A.B.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Águas &amp; Águas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Paulo: Livraria Varela, 2001.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MANGRICH, A. S. </a:t>
            </a:r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 Ver de novo Tratamento de Águas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Uso de Coagulante Derivado de Tanino de </a:t>
            </a:r>
            <a:r>
              <a:rPr lang="pt-BR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Acacia</a:t>
            </a:r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mearnsii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Disponível em: &lt;http://www.uff.br/RVQ/index.php/rvq/article/viewFile/425/338&gt;. Acesso em 01 jun. 2014.</a:t>
            </a:r>
          </a:p>
          <a:p>
            <a:pPr algn="just"/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ORSATTO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oxigênio dissolvido do córrego bezerra a montante e a jusante de uma estação de tratamento de esgoto sanitário, Cascavel, Paraná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Revista Brasileira de Biociências. Porto Alegre, v. 6, 01 set. 2008.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RAMALHO, Maria José de A. Caldeira.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 de um processo de coagulação-floculação na </a:t>
            </a:r>
            <a:r>
              <a:rPr lang="pt-B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Icaraí, Niterói.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2013. 102 f. Dissertação (Mestrado em Engenharia do Ambiente) – Universidade do Porto, Porto, 2013.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CONAMA 430/11.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Ministério do Meio Ambiente.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 &lt; http://www.mma.gov.br/port/conama/res&gt; acesso em 01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2014.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ROTÁRIA DO BRASIL.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Estação de tratamento de esgotos Manual de Operação versão 2.4,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Nereu Ramos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Florianópolis: Rotária do Brasil, 2009.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SPERLING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básicos do tratamento de esgotos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Princípios do tratamento biológico de águas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residuárias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Belo Horizonte, UFMG.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v.2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1996. </a:t>
            </a: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SPERLING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Lodos ativados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Princípios do tratamento biológico de águas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residuárias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Belo Horizonte, UFMG. V 4. 1997.</a:t>
            </a: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SPERLING, Marcos , et al.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de Nutrientes em Sistemas Naturais. In: MOTA, Francisco S. Bastos. VON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SPERLING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Marcos. (Coord.).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Nutrientes de esgoto sanitário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utilização e remoção. Fortaleza: ABES, 2009. p. 293-340.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_vertica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0" y="620688"/>
            <a:ext cx="10969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620688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 descr="assembleia-c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31471" y="1772816"/>
            <a:ext cx="7340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USO DO TANINO PARA REMOÇÃO DE NUTRIENTES DO ESGOTO SANITÁRIO DA ESTAÇÃO DE TRATAMENTO DE EFLUENTES  NEREU RAMOS EM JARAGUÁ DO SUL -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rot="10800000" flipV="1">
            <a:off x="1043121" y="3930249"/>
            <a:ext cx="6985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Roseli Pires Ribeiro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Deverson Simioni</a:t>
            </a:r>
          </a:p>
          <a:p>
            <a:pPr algn="ctr">
              <a:defRPr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 Dr. Luizildo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Pitol Filho</a:t>
            </a:r>
          </a:p>
        </p:txBody>
      </p:sp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831470" y="5246688"/>
            <a:ext cx="7927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1400" dirty="0" smtClean="0">
                <a:latin typeface="Arial" charset="0"/>
              </a:rPr>
              <a:t>_________</a:t>
            </a:r>
            <a:r>
              <a:rPr lang="pt-BR" altLang="pt-BR" sz="1400" dirty="0" smtClean="0">
                <a:solidFill>
                  <a:schemeClr val="bg1"/>
                </a:solidFill>
                <a:latin typeface="Arial" charset="0"/>
              </a:rPr>
              <a:t>_______________________________________________________________</a:t>
            </a:r>
            <a:r>
              <a:rPr lang="pt-BR" altLang="pt-BR" sz="1400" dirty="0" smtClean="0">
                <a:latin typeface="Arial" charset="0"/>
              </a:rPr>
              <a:t>e-mail: </a:t>
            </a:r>
          </a:p>
          <a:p>
            <a:pPr algn="ctr" eaLnBrk="1" hangingPunct="1"/>
            <a:r>
              <a:rPr lang="pt-BR" altLang="pt-BR" sz="1800" dirty="0" smtClean="0">
                <a:solidFill>
                  <a:schemeClr val="bg1"/>
                </a:solidFill>
                <a:latin typeface="Arial" charset="0"/>
              </a:rPr>
              <a:t>rosebio2005@hotmail.com</a:t>
            </a:r>
            <a:endParaRPr lang="pt-BR" altLang="pt-BR" sz="1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 e Objetivos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629384" y="1498701"/>
            <a:ext cx="7920000" cy="50400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populacional e ausência de sistemas de tratamento de esgotos contribuem para a poluição do meio ambiente;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lançamento de esgotos ou despejos industriais orgânicos aumenta a concentração de matéria orgânica e nutrientes no meio;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remoção desses nutrientes pode acontecer em sistemas naturais de tratamento, como lagoas de estabilização ou através de processos físico-químicos com emprego de coagulantes.</a:t>
            </a:r>
          </a:p>
          <a:p>
            <a:pPr algn="just"/>
            <a:endParaRPr lang="pt-B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 e Objetivos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12143" y="1484784"/>
            <a:ext cx="7920000" cy="50400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pt-B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artigo tem como objetivo avaliar a eficiência da dosagem do coagulante natural tanino, na remoção de matéria orgânica e nutrientes, principalmente fósforo; no tratamento de efluente sanitário na Estação de Tratamento de Efluentes – ETE Nereu Ramos. </a:t>
            </a:r>
          </a:p>
          <a:p>
            <a:pPr lvl="1" algn="just"/>
            <a:endParaRPr lang="pt-B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estudo é de grande importância, pois melhorar a qualidade final do esgoto sanitário, diminui os possíveis impactos ambientais e os processos de eutrofização nos corpos-d’água receptores. </a:t>
            </a:r>
          </a:p>
          <a:p>
            <a:pPr lvl="1" algn="just"/>
            <a:endParaRPr lang="pt-B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 modo, a remoção de fósforo e compostos nitrogenados dos efluentes, melhora a qualidade do corpo receptor, torna-o próprio para múltiplos usos, o que proporciona uma melhor qualidade de vida à população.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de vida à população.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612143" y="1454665"/>
            <a:ext cx="7920000" cy="50400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x-non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Estação de Tratamento de Efluentes – ETE Nereu Ramos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11033" y="1820932"/>
            <a:ext cx="6912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1 - Estação de Tratamento de Esgoto Sanitário Nereu Ramos, Jaraguá do Sul- SC.</a:t>
            </a:r>
          </a:p>
        </p:txBody>
      </p:sp>
      <p:pic>
        <p:nvPicPr>
          <p:cNvPr id="13" name="Imagem 12" descr="D:\Artigo\ETE.Nereu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7" y="2097931"/>
            <a:ext cx="8255123" cy="4374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9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12143" y="1484783"/>
            <a:ext cx="7920000" cy="50400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8922" r="15747" b="37106"/>
          <a:stretch/>
        </p:blipFill>
        <p:spPr bwMode="auto">
          <a:xfrm>
            <a:off x="432143" y="2096783"/>
            <a:ext cx="8280000" cy="442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056007" y="1916832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3 - Fluxograma da Estação de Tratamento de Esgoto Sanitário - Nereu Ramos, Jaraguá do Sul – SC.</a:t>
            </a:r>
          </a:p>
        </p:txBody>
      </p:sp>
    </p:spTree>
    <p:extLst>
      <p:ext uri="{BB962C8B-B14F-4D97-AF65-F5344CB8AC3E}">
        <p14:creationId xmlns:p14="http://schemas.microsoft.com/office/powerpoint/2010/main" val="18680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12143" y="1340768"/>
            <a:ext cx="7920000" cy="50400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x-non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Ciclos</a:t>
            </a:r>
            <a:r>
              <a:rPr lang="x-none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tratamento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2292" r="4602"/>
          <a:stretch/>
        </p:blipFill>
        <p:spPr bwMode="auto">
          <a:xfrm>
            <a:off x="536483" y="1952768"/>
            <a:ext cx="8280000" cy="44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971961" y="1694640"/>
            <a:ext cx="5409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2 - Esquema de um ciclo de enchimento escalonado (ex.3 estágios).</a:t>
            </a:r>
          </a:p>
        </p:txBody>
      </p:sp>
    </p:spTree>
    <p:extLst>
      <p:ext uri="{BB962C8B-B14F-4D97-AF65-F5344CB8AC3E}">
        <p14:creationId xmlns:p14="http://schemas.microsoft.com/office/powerpoint/2010/main" val="18680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</p:txBody>
      </p:sp>
      <p:sp>
        <p:nvSpPr>
          <p:cNvPr id="10" name="Espaço Reservado para Conteúdo 3"/>
          <p:cNvSpPr txBox="1">
            <a:spLocks/>
          </p:cNvSpPr>
          <p:nvPr/>
        </p:nvSpPr>
        <p:spPr>
          <a:xfrm>
            <a:off x="612143" y="1391107"/>
            <a:ext cx="7920000" cy="5040000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e Análise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57575"/>
              </p:ext>
            </p:extLst>
          </p:nvPr>
        </p:nvGraphicFramePr>
        <p:xfrm>
          <a:off x="485292" y="2276872"/>
          <a:ext cx="8082477" cy="403244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65532"/>
                <a:gridCol w="4216945"/>
              </a:tblGrid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EQUIPAMENTOS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Espectrofotômetro DR 3800 – marca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Hach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Nitrogênio amoniacal total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Espectrofotômetro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3800 – marca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Hach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Espectrofotômetro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3800 – marca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Hach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Nitrito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Espectrofotômetro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3800 e digestor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DRB</a:t>
                      </a: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 – marca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Hach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Fósforo, demanda química de oxigênio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Turbidimetro 2100 Q – marca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Hach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Turbidez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Medidor de pH MP 512 – marca Sanxim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Sonda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Solitax</a:t>
                      </a: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SC– marca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Hach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Sólidos suspensos totais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Destilador Nitrogênio total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Kjedahl</a:t>
                      </a: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marca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Fanen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Nitrogênio total </a:t>
                      </a:r>
                      <a:r>
                        <a:rPr lang="pt-BR" sz="14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Kjeldahl</a:t>
                      </a:r>
                      <a:endParaRPr lang="pt-BR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2339752" y="18951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1 - Equipamentos e análises realizadas.</a:t>
            </a:r>
          </a:p>
        </p:txBody>
      </p:sp>
    </p:spTree>
    <p:extLst>
      <p:ext uri="{BB962C8B-B14F-4D97-AF65-F5344CB8AC3E}">
        <p14:creationId xmlns:p14="http://schemas.microsoft.com/office/powerpoint/2010/main" val="18680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" y="628624"/>
            <a:ext cx="11842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8" descr="assembleia-c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98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57020" y="1340768"/>
            <a:ext cx="826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813659" y="333954"/>
            <a:ext cx="5278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DO TANINO PARA REMOÇÃO DE NUTRIENTES DO ESGOTO SANITÁRIO DA ESTAÇÃO DE TRATAMENTO DE EFLUENTES  NEREU RAMOS EM JARAGUÁ DO SUL - SC</a:t>
            </a:r>
            <a:endParaRPr lang="pt-BR" sz="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338169" y="6790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Resultados/Discussão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ço Reservado para Conteúdo 3"/>
          <p:cNvSpPr txBox="1">
            <a:spLocks/>
          </p:cNvSpPr>
          <p:nvPr/>
        </p:nvSpPr>
        <p:spPr>
          <a:xfrm>
            <a:off x="467544" y="1412776"/>
            <a:ext cx="7776864" cy="4525963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x-none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médios do afluente e efluente, com e sem tanino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Espaço Reservado para Conteú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890907"/>
              </p:ext>
            </p:extLst>
          </p:nvPr>
        </p:nvGraphicFramePr>
        <p:xfrm>
          <a:off x="971601" y="2348880"/>
          <a:ext cx="7416823" cy="38164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39841"/>
                <a:gridCol w="1202951"/>
                <a:gridCol w="1339841"/>
                <a:gridCol w="1140730"/>
                <a:gridCol w="1196730"/>
                <a:gridCol w="1196730"/>
              </a:tblGrid>
              <a:tr h="34694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Saída RALF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Saída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SBR1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938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Tanino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mg/L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mg/L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mg/L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DQO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136,75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65,83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44,20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85,20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43,80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Total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7,29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5,18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6,18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6,88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6,04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Nitrato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21,35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23,86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Nitrito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5,99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67,31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27,35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15,98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26,10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29,10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NTK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69,00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29,67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18,40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29,60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31,20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N-Total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70,15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57,01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45,88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52,18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42,56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Turbidez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140,83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13,25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31,18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10,65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484" marR="61484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Retângulo 18"/>
          <p:cNvSpPr/>
          <p:nvPr/>
        </p:nvSpPr>
        <p:spPr>
          <a:xfrm>
            <a:off x="971600" y="1983323"/>
            <a:ext cx="6948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1 - Valores médios de entrada e saída do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SBR1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e sem tanino.</a:t>
            </a:r>
          </a:p>
        </p:txBody>
      </p:sp>
    </p:spTree>
    <p:extLst>
      <p:ext uri="{BB962C8B-B14F-4D97-AF65-F5344CB8AC3E}">
        <p14:creationId xmlns:p14="http://schemas.microsoft.com/office/powerpoint/2010/main" val="42895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702</TotalTime>
  <Words>1908</Words>
  <Application>Microsoft Office PowerPoint</Application>
  <PresentationFormat>Apresentação na tela (4:3)</PresentationFormat>
  <Paragraphs>242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samae</dc:creator>
  <cp:lastModifiedBy>samae</cp:lastModifiedBy>
  <cp:revision>37</cp:revision>
  <dcterms:created xsi:type="dcterms:W3CDTF">2016-05-03T14:06:59Z</dcterms:created>
  <dcterms:modified xsi:type="dcterms:W3CDTF">2016-05-17T12:36:24Z</dcterms:modified>
</cp:coreProperties>
</file>