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0" r:id="rId1"/>
  </p:sldMasterIdLst>
  <p:sldIdLst>
    <p:sldId id="256" r:id="rId2"/>
    <p:sldId id="257" r:id="rId3"/>
    <p:sldId id="259" r:id="rId4"/>
    <p:sldId id="260" r:id="rId5"/>
    <p:sldId id="307" r:id="rId6"/>
    <p:sldId id="308" r:id="rId7"/>
    <p:sldId id="309" r:id="rId8"/>
    <p:sldId id="310" r:id="rId9"/>
    <p:sldId id="311" r:id="rId10"/>
    <p:sldId id="313" r:id="rId11"/>
    <p:sldId id="287" r:id="rId12"/>
    <p:sldId id="274" r:id="rId13"/>
    <p:sldId id="314" r:id="rId14"/>
    <p:sldId id="315" r:id="rId15"/>
    <p:sldId id="312" r:id="rId16"/>
    <p:sldId id="26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EE2BB"/>
    <a:srgbClr val="3F92F7"/>
    <a:srgbClr val="6FA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56" autoAdjust="0"/>
    <p:restoredTop sz="94660" autoAdjust="0"/>
  </p:normalViewPr>
  <p:slideViewPr>
    <p:cSldViewPr snapToGrid="0">
      <p:cViewPr>
        <p:scale>
          <a:sx n="70" d="100"/>
          <a:sy n="70" d="100"/>
        </p:scale>
        <p:origin x="-804" y="-1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32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753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554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4690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952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8760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0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853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369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894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952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73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872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952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228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62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0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259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09926" y="2934269"/>
            <a:ext cx="10068091" cy="2018641"/>
          </a:xfrm>
        </p:spPr>
        <p:txBody>
          <a:bodyPr>
            <a:noAutofit/>
          </a:bodyPr>
          <a:lstStyle/>
          <a:p>
            <a:pPr algn="ctr"/>
            <a:r>
              <a:rPr lang="pt-BR" sz="5000" dirty="0">
                <a:solidFill>
                  <a:schemeClr val="tx1"/>
                </a:solidFill>
              </a:rPr>
              <a:t/>
            </a:r>
            <a:br>
              <a:rPr lang="pt-BR" sz="5000" dirty="0">
                <a:solidFill>
                  <a:schemeClr val="tx1"/>
                </a:solidFill>
              </a:rPr>
            </a:br>
            <a:r>
              <a:rPr lang="pt-BR" sz="3800" dirty="0"/>
              <a:t>APLICAÇÃO DA REDE DE CAUSA E EFEITO PARA </a:t>
            </a:r>
            <a:r>
              <a:rPr lang="pt-BR" sz="3800" dirty="0" smtClean="0"/>
              <a:t>AVALIAÇÃO DA </a:t>
            </a:r>
            <a:r>
              <a:rPr lang="pt-BR" sz="3800" dirty="0"/>
              <a:t>SALUBRIDADE NA CIDADE ESTRUTURAL - DF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17483" y="5036024"/>
            <a:ext cx="11051687" cy="1821976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pt-BR" dirty="0" smtClean="0">
                <a:solidFill>
                  <a:schemeClr val="tx1"/>
                </a:solidFill>
              </a:rPr>
              <a:t>Guilherme da Silva Pereira </a:t>
            </a:r>
          </a:p>
          <a:p>
            <a:pPr algn="r"/>
            <a:r>
              <a:rPr lang="pt-BR" dirty="0" smtClean="0">
                <a:solidFill>
                  <a:schemeClr val="tx1"/>
                </a:solidFill>
              </a:rPr>
              <a:t>Camila </a:t>
            </a:r>
            <a:r>
              <a:rPr lang="pt-BR" dirty="0">
                <a:solidFill>
                  <a:schemeClr val="tx1"/>
                </a:solidFill>
              </a:rPr>
              <a:t>Rebello </a:t>
            </a:r>
            <a:r>
              <a:rPr lang="pt-BR" dirty="0" err="1" smtClean="0">
                <a:solidFill>
                  <a:schemeClr val="tx1"/>
                </a:solidFill>
              </a:rPr>
              <a:t>Amui</a:t>
            </a:r>
            <a:endParaRPr lang="pt-BR" dirty="0" smtClean="0">
              <a:solidFill>
                <a:schemeClr val="tx1"/>
              </a:solidFill>
            </a:endParaRPr>
          </a:p>
          <a:p>
            <a:pPr algn="r"/>
            <a:r>
              <a:rPr lang="pt-BR" dirty="0" smtClean="0">
                <a:solidFill>
                  <a:schemeClr val="tx1"/>
                </a:solidFill>
              </a:rPr>
              <a:t>Luana </a:t>
            </a:r>
            <a:r>
              <a:rPr lang="pt-BR" dirty="0">
                <a:solidFill>
                  <a:schemeClr val="tx1"/>
                </a:solidFill>
              </a:rPr>
              <a:t>Silva </a:t>
            </a:r>
            <a:r>
              <a:rPr lang="pt-BR" dirty="0" smtClean="0">
                <a:solidFill>
                  <a:schemeClr val="tx1"/>
                </a:solidFill>
              </a:rPr>
              <a:t>Santos </a:t>
            </a:r>
          </a:p>
          <a:p>
            <a:pPr algn="r"/>
            <a:r>
              <a:rPr lang="pt-BR" dirty="0" smtClean="0">
                <a:solidFill>
                  <a:schemeClr val="tx1"/>
                </a:solidFill>
              </a:rPr>
              <a:t>Camila </a:t>
            </a:r>
            <a:r>
              <a:rPr lang="pt-BR" dirty="0" err="1">
                <a:solidFill>
                  <a:schemeClr val="tx1"/>
                </a:solidFill>
              </a:rPr>
              <a:t>Yarla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smtClean="0">
                <a:solidFill>
                  <a:schemeClr val="tx1"/>
                </a:solidFill>
              </a:rPr>
              <a:t>Fernandes </a:t>
            </a:r>
          </a:p>
          <a:p>
            <a:pPr algn="r"/>
            <a:r>
              <a:rPr lang="pt-BR" dirty="0" smtClean="0">
                <a:solidFill>
                  <a:schemeClr val="tx1"/>
                </a:solidFill>
              </a:rPr>
              <a:t>Natália </a:t>
            </a:r>
            <a:r>
              <a:rPr lang="pt-BR" dirty="0">
                <a:solidFill>
                  <a:schemeClr val="tx1"/>
                </a:solidFill>
              </a:rPr>
              <a:t>Souto </a:t>
            </a:r>
            <a:r>
              <a:rPr lang="pt-BR" dirty="0" smtClean="0">
                <a:solidFill>
                  <a:schemeClr val="tx1"/>
                </a:solidFill>
              </a:rPr>
              <a:t>Reis</a:t>
            </a:r>
          </a:p>
          <a:p>
            <a:pPr algn="r"/>
            <a:r>
              <a:rPr lang="pt-BR" dirty="0" smtClean="0">
                <a:solidFill>
                  <a:schemeClr val="tx1"/>
                </a:solidFill>
              </a:rPr>
              <a:t> Carlos </a:t>
            </a:r>
            <a:r>
              <a:rPr lang="pt-BR" dirty="0">
                <a:solidFill>
                  <a:schemeClr val="tx1"/>
                </a:solidFill>
              </a:rPr>
              <a:t>Henrique de Lucena Sampaio Junior</a:t>
            </a:r>
          </a:p>
          <a:p>
            <a:pPr algn="r"/>
            <a:endParaRPr lang="pt-BR" dirty="0" smtClean="0">
              <a:solidFill>
                <a:schemeClr val="tx1"/>
              </a:solidFill>
            </a:endParaRPr>
          </a:p>
        </p:txBody>
      </p:sp>
      <p:sp>
        <p:nvSpPr>
          <p:cNvPr id="5" name="AutoShape 4" descr="Resultado de imagem para Un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8" descr="Resultado de imagem para faculdade de tecnologia unb"/>
          <p:cNvSpPr>
            <a:spLocks noChangeAspect="1" noChangeArrowheads="1"/>
          </p:cNvSpPr>
          <p:nvPr/>
        </p:nvSpPr>
        <p:spPr bwMode="auto">
          <a:xfrm>
            <a:off x="7844593" y="-647423"/>
            <a:ext cx="89731" cy="8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391" y="312738"/>
            <a:ext cx="3935779" cy="1445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ttp://canaldoensino.com.br/blog/wp-content/uploads/2015/02/unb_im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33" y="255074"/>
            <a:ext cx="2552630" cy="133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96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44942" y="599948"/>
            <a:ext cx="8911687" cy="1280890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 startAt="4"/>
            </a:pPr>
            <a:r>
              <a:rPr lang="pt-BR" dirty="0" smtClean="0">
                <a:solidFill>
                  <a:schemeClr val="tx1"/>
                </a:solidFill>
              </a:rPr>
              <a:t>Metodologia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391" y="312738"/>
            <a:ext cx="3935779" cy="1445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://canaldoensino.com.br/blog/wp-content/uploads/2015/02/unb_img.jp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540" y="5400280"/>
            <a:ext cx="2552630" cy="133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Conteúdo 5"/>
          <p:cNvSpPr>
            <a:spLocks noGrp="1"/>
          </p:cNvSpPr>
          <p:nvPr>
            <p:ph idx="1"/>
          </p:nvPr>
        </p:nvSpPr>
        <p:spPr>
          <a:xfrm>
            <a:off x="1214651" y="1867190"/>
            <a:ext cx="9361913" cy="4868312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pt-BR" sz="2000" b="1" dirty="0" smtClean="0"/>
              <a:t>Diagnóstico da </a:t>
            </a:r>
            <a:r>
              <a:rPr lang="pt-BR" sz="2000" b="1" dirty="0"/>
              <a:t>cidade </a:t>
            </a:r>
            <a:r>
              <a:rPr lang="pt-BR" sz="2000" dirty="0"/>
              <a:t>tendo em vista prioritariamente as questões sanitárias e ambientais como forma de avaliar as condições da </a:t>
            </a:r>
            <a:r>
              <a:rPr lang="pt-BR" sz="2000" dirty="0" smtClean="0"/>
              <a:t>cidade;</a:t>
            </a:r>
          </a:p>
          <a:p>
            <a:pPr lvl="1"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pt-BR" dirty="0"/>
              <a:t>Ordenamento Territorial da Cidade Estrutural </a:t>
            </a:r>
            <a:endParaRPr lang="pt-BR" dirty="0" smtClean="0"/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chemeClr val="tx1"/>
                </a:solidFill>
              </a:rPr>
              <a:t>Aplicação de questionários </a:t>
            </a:r>
            <a:r>
              <a:rPr lang="pt-BR" sz="2000" dirty="0" smtClean="0">
                <a:solidFill>
                  <a:schemeClr val="tx1"/>
                </a:solidFill>
              </a:rPr>
              <a:t>quanto à condição de salubridade;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chemeClr val="tx1"/>
                </a:solidFill>
              </a:rPr>
              <a:t>Construção da Rede </a:t>
            </a:r>
            <a:r>
              <a:rPr lang="pt-BR" sz="2000" dirty="0" smtClean="0">
                <a:solidFill>
                  <a:schemeClr val="tx1"/>
                </a:solidFill>
              </a:rPr>
              <a:t>de causas e efeitos</a:t>
            </a:r>
          </a:p>
          <a:p>
            <a:pPr lvl="1"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</a:rPr>
              <a:t>Rede de Referência;</a:t>
            </a:r>
          </a:p>
          <a:p>
            <a:pPr lvl="1"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</a:rPr>
              <a:t>Validação da Rede de Referência</a:t>
            </a:r>
            <a:endParaRPr lang="pt-BR" dirty="0">
              <a:solidFill>
                <a:schemeClr val="tx1"/>
              </a:solidFill>
            </a:endParaRP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0412" y="637758"/>
            <a:ext cx="8911687" cy="1280890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solidFill>
                  <a:schemeClr val="tx1"/>
                </a:solidFill>
              </a:rPr>
              <a:t>4.1 Validação da Rede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391" y="312738"/>
            <a:ext cx="3935779" cy="1445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://canaldoensino.com.br/blog/wp-content/uploads/2015/02/unb_img.jp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540" y="5400280"/>
            <a:ext cx="2552630" cy="133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Imagem 8" descr="Figura 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285" y="1962015"/>
            <a:ext cx="7909244" cy="40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19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2002358" y="523711"/>
            <a:ext cx="8911687" cy="1280890"/>
          </a:xfrm>
        </p:spPr>
        <p:txBody>
          <a:bodyPr/>
          <a:lstStyle/>
          <a:p>
            <a:pPr marL="742950" indent="-742950">
              <a:buFont typeface="+mj-lt"/>
              <a:buAutoNum type="arabicPeriod" startAt="5"/>
            </a:pPr>
            <a:r>
              <a:rPr lang="pt-BR" dirty="0" smtClean="0">
                <a:solidFill>
                  <a:schemeClr val="tx1"/>
                </a:solidFill>
              </a:rPr>
              <a:t>Resultados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122" name="Imagem 9" descr="Figura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598" y="1308816"/>
            <a:ext cx="9964803" cy="554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29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2002358" y="523711"/>
            <a:ext cx="8911687" cy="1280890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5.1 Rede Validada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6146" name="Imagem 10" descr="Figura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132" y="1310185"/>
            <a:ext cx="9619606" cy="554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43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881168" y="586301"/>
            <a:ext cx="8911687" cy="1280890"/>
          </a:xfrm>
        </p:spPr>
        <p:txBody>
          <a:bodyPr/>
          <a:lstStyle/>
          <a:p>
            <a:pPr marL="742950" indent="-742950">
              <a:buFont typeface="+mj-lt"/>
              <a:buAutoNum type="arabicPeriod" startAt="6"/>
            </a:pPr>
            <a:r>
              <a:rPr lang="pt-BR" dirty="0" smtClean="0">
                <a:solidFill>
                  <a:schemeClr val="tx1"/>
                </a:solidFill>
              </a:rPr>
              <a:t>Conclusões e Considerações finais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9" name="Picture 6" descr="http://canaldoensino.com.br/blog/wp-content/uploads/2015/02/unb_img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540" y="5400280"/>
            <a:ext cx="2552630" cy="133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900753" y="1760561"/>
            <a:ext cx="10644803" cy="4751163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tx1"/>
                </a:solidFill>
              </a:rPr>
              <a:t>A metodologia da rede de causas e efeitos  possibilitou uma </a:t>
            </a:r>
            <a:r>
              <a:rPr lang="pt-BR" sz="2000" b="1" dirty="0">
                <a:solidFill>
                  <a:schemeClr val="tx1"/>
                </a:solidFill>
              </a:rPr>
              <a:t>visão  global</a:t>
            </a:r>
            <a:r>
              <a:rPr lang="pt-BR" sz="2000" dirty="0">
                <a:solidFill>
                  <a:schemeClr val="tx1"/>
                </a:solidFill>
              </a:rPr>
              <a:t> do conjunto de conflitos nas esferas </a:t>
            </a:r>
            <a:r>
              <a:rPr lang="pt-BR" sz="2000" b="1" dirty="0">
                <a:solidFill>
                  <a:schemeClr val="tx1"/>
                </a:solidFill>
              </a:rPr>
              <a:t>política, econômica e ambiental</a:t>
            </a:r>
            <a:r>
              <a:rPr lang="pt-BR" sz="2000" dirty="0">
                <a:solidFill>
                  <a:schemeClr val="tx1"/>
                </a:solidFill>
              </a:rPr>
              <a:t>. 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tx1"/>
                </a:solidFill>
              </a:rPr>
              <a:t>O processo de validação da rede proporcionou o entendimento de </a:t>
            </a:r>
            <a:r>
              <a:rPr lang="pt-BR" sz="2000" b="1" dirty="0">
                <a:solidFill>
                  <a:schemeClr val="tx1"/>
                </a:solidFill>
              </a:rPr>
              <a:t>diferentes perspectivas</a:t>
            </a:r>
            <a:r>
              <a:rPr lang="pt-BR" sz="2000" dirty="0">
                <a:solidFill>
                  <a:schemeClr val="tx1"/>
                </a:solidFill>
              </a:rPr>
              <a:t> sobre um mesmo fenômeno, com a visão técnica e vivencial. 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tx1"/>
                </a:solidFill>
              </a:rPr>
              <a:t>O trabalho revelou não só diferentes problemas da cidade que não conseguimos identificar anteriormente, mas a </a:t>
            </a:r>
            <a:r>
              <a:rPr lang="pt-BR" sz="2000" b="1" dirty="0">
                <a:solidFill>
                  <a:schemeClr val="tx1"/>
                </a:solidFill>
              </a:rPr>
              <a:t>importância de uma visão integrada</a:t>
            </a:r>
            <a:r>
              <a:rPr lang="pt-BR" sz="2000" dirty="0">
                <a:solidFill>
                  <a:schemeClr val="tx1"/>
                </a:solidFill>
              </a:rPr>
              <a:t> para compreender o todo. </a:t>
            </a:r>
          </a:p>
        </p:txBody>
      </p:sp>
    </p:spTree>
    <p:extLst>
      <p:ext uri="{BB962C8B-B14F-4D97-AF65-F5344CB8AC3E}">
        <p14:creationId xmlns:p14="http://schemas.microsoft.com/office/powerpoint/2010/main" val="39335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881168" y="586301"/>
            <a:ext cx="8911687" cy="1280890"/>
          </a:xfrm>
        </p:spPr>
        <p:txBody>
          <a:bodyPr/>
          <a:lstStyle/>
          <a:p>
            <a:pPr marL="742950" indent="-742950">
              <a:buFont typeface="+mj-lt"/>
              <a:buAutoNum type="arabicPeriod" startAt="6"/>
            </a:pPr>
            <a:r>
              <a:rPr lang="pt-BR" dirty="0" smtClean="0">
                <a:solidFill>
                  <a:schemeClr val="tx1"/>
                </a:solidFill>
              </a:rPr>
              <a:t>Conclusões e Considerações finais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9" name="Picture 6" descr="http://canaldoensino.com.br/blog/wp-content/uploads/2015/02/unb_img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540" y="5400280"/>
            <a:ext cx="2552630" cy="133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59809" y="1514901"/>
            <a:ext cx="10644803" cy="4396321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1"/>
                </a:solidFill>
              </a:rPr>
              <a:t>Com a Rede de Causa e Efeito Validada foi possível entender </a:t>
            </a:r>
            <a:r>
              <a:rPr lang="pt-BR" b="1" dirty="0" smtClean="0">
                <a:solidFill>
                  <a:schemeClr val="tx1"/>
                </a:solidFill>
              </a:rPr>
              <a:t>os </a:t>
            </a:r>
            <a:r>
              <a:rPr lang="pt-BR" b="1" dirty="0">
                <a:solidFill>
                  <a:schemeClr val="tx1"/>
                </a:solidFill>
              </a:rPr>
              <a:t>principais problemas da cidade</a:t>
            </a:r>
            <a:r>
              <a:rPr lang="pt-BR" dirty="0">
                <a:solidFill>
                  <a:schemeClr val="tx1"/>
                </a:solidFill>
              </a:rPr>
              <a:t> vêm e onde pode-se atuar para melhorá-los. A identificação da causa dos problemas é </a:t>
            </a:r>
            <a:r>
              <a:rPr lang="pt-BR" b="1" dirty="0">
                <a:solidFill>
                  <a:schemeClr val="tx1"/>
                </a:solidFill>
              </a:rPr>
              <a:t>sempre o passo inicial</a:t>
            </a:r>
            <a:r>
              <a:rPr lang="pt-BR" dirty="0">
                <a:solidFill>
                  <a:schemeClr val="tx1"/>
                </a:solidFill>
              </a:rPr>
              <a:t> para que qualquer melhoria seja feita.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1"/>
                </a:solidFill>
              </a:rPr>
              <a:t>A Rede de Causa e Efeitos apresentou-se como </a:t>
            </a:r>
            <a:r>
              <a:rPr lang="pt-BR" b="1" dirty="0">
                <a:solidFill>
                  <a:schemeClr val="tx1"/>
                </a:solidFill>
              </a:rPr>
              <a:t>ferramenta útil</a:t>
            </a:r>
            <a:r>
              <a:rPr lang="pt-BR" dirty="0">
                <a:solidFill>
                  <a:schemeClr val="tx1"/>
                </a:solidFill>
              </a:rPr>
              <a:t> na compreensão da dinâmica dos </a:t>
            </a:r>
            <a:r>
              <a:rPr lang="pt-BR" b="1" dirty="0">
                <a:solidFill>
                  <a:schemeClr val="tx1"/>
                </a:solidFill>
              </a:rPr>
              <a:t>problemas socioambientais </a:t>
            </a:r>
            <a:r>
              <a:rPr lang="pt-BR" dirty="0">
                <a:solidFill>
                  <a:schemeClr val="tx1"/>
                </a:solidFill>
              </a:rPr>
              <a:t>da Cidade Estrutural e serve de </a:t>
            </a:r>
            <a:r>
              <a:rPr lang="pt-BR" b="1" dirty="0">
                <a:solidFill>
                  <a:schemeClr val="tx1"/>
                </a:solidFill>
              </a:rPr>
              <a:t>suporte</a:t>
            </a:r>
            <a:r>
              <a:rPr lang="pt-BR" dirty="0">
                <a:solidFill>
                  <a:schemeClr val="tx1"/>
                </a:solidFill>
              </a:rPr>
              <a:t>  para a elaboração de outros trabalhos como a construção de um </a:t>
            </a:r>
            <a:r>
              <a:rPr lang="pt-BR" b="1" dirty="0">
                <a:solidFill>
                  <a:schemeClr val="tx1"/>
                </a:solidFill>
              </a:rPr>
              <a:t>Í</a:t>
            </a:r>
            <a:r>
              <a:rPr lang="pt-BR" b="1" dirty="0" smtClean="0">
                <a:solidFill>
                  <a:schemeClr val="tx1"/>
                </a:solidFill>
              </a:rPr>
              <a:t>ndice </a:t>
            </a:r>
            <a:r>
              <a:rPr lang="pt-BR" b="1" dirty="0">
                <a:solidFill>
                  <a:schemeClr val="tx1"/>
                </a:solidFill>
              </a:rPr>
              <a:t>de salubridade Ambiental (ISA)</a:t>
            </a:r>
            <a:r>
              <a:rPr lang="pt-BR" dirty="0">
                <a:solidFill>
                  <a:schemeClr val="tx1"/>
                </a:solidFill>
              </a:rPr>
              <a:t> que também é objetivo posterior do grupo. 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1"/>
                </a:solidFill>
              </a:rPr>
              <a:t>Com a aplicação destas ferramentas é </a:t>
            </a:r>
            <a:r>
              <a:rPr lang="pt-BR" dirty="0" smtClean="0">
                <a:solidFill>
                  <a:schemeClr val="tx1"/>
                </a:solidFill>
              </a:rPr>
              <a:t>possível </a:t>
            </a:r>
            <a:r>
              <a:rPr lang="pt-BR" b="1" dirty="0">
                <a:solidFill>
                  <a:schemeClr val="tx1"/>
                </a:solidFill>
              </a:rPr>
              <a:t>apontar e monitorar as possíveis ações e intervenções </a:t>
            </a:r>
            <a:r>
              <a:rPr lang="pt-BR" dirty="0">
                <a:solidFill>
                  <a:schemeClr val="tx1"/>
                </a:solidFill>
              </a:rPr>
              <a:t>que visem a melhoria da salubridade ambiental cidade Estrutural.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08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53337" y="583768"/>
            <a:ext cx="8911687" cy="895408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solidFill>
                  <a:schemeClr val="tx1"/>
                </a:solidFill>
              </a:rPr>
              <a:t>Referências Bibliográficas</a:t>
            </a:r>
            <a:endParaRPr lang="pt-BR" sz="3300" dirty="0">
              <a:solidFill>
                <a:schemeClr val="tx1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198544" y="2306472"/>
            <a:ext cx="10454435" cy="343500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200" dirty="0">
                <a:solidFill>
                  <a:schemeClr val="tx1"/>
                </a:solidFill>
              </a:rPr>
              <a:t>BRASIL. Ministério da Saúde. Organização Pan-Americana da Saúde. </a:t>
            </a:r>
            <a:r>
              <a:rPr lang="pt-BR" sz="2200" dirty="0" smtClean="0">
                <a:solidFill>
                  <a:schemeClr val="tx1"/>
                </a:solidFill>
              </a:rPr>
              <a:t>	</a:t>
            </a:r>
            <a:r>
              <a:rPr lang="pt-BR" sz="2200" i="1" dirty="0" smtClean="0">
                <a:solidFill>
                  <a:schemeClr val="tx1"/>
                </a:solidFill>
              </a:rPr>
              <a:t>Avaliação </a:t>
            </a:r>
            <a:r>
              <a:rPr lang="pt-BR" sz="2200" i="1" dirty="0">
                <a:solidFill>
                  <a:schemeClr val="tx1"/>
                </a:solidFill>
              </a:rPr>
              <a:t>de impacto  na saúde das ações de saneamento: marco </a:t>
            </a:r>
            <a:r>
              <a:rPr lang="pt-BR" sz="2200" i="1" dirty="0" smtClean="0">
                <a:solidFill>
                  <a:schemeClr val="tx1"/>
                </a:solidFill>
              </a:rPr>
              <a:t>	conceitual </a:t>
            </a:r>
            <a:r>
              <a:rPr lang="pt-BR" sz="2200" i="1" dirty="0">
                <a:solidFill>
                  <a:schemeClr val="tx1"/>
                </a:solidFill>
              </a:rPr>
              <a:t>e estratégia metodológica. </a:t>
            </a:r>
            <a:r>
              <a:rPr lang="pt-BR" sz="2200" dirty="0">
                <a:solidFill>
                  <a:schemeClr val="tx1"/>
                </a:solidFill>
              </a:rPr>
              <a:t>116 p. Brasília, 2004.</a:t>
            </a:r>
          </a:p>
          <a:p>
            <a:pPr marL="0" indent="0" algn="just">
              <a:buNone/>
            </a:pPr>
            <a:r>
              <a:rPr lang="pt-BR" sz="2200" dirty="0">
                <a:solidFill>
                  <a:schemeClr val="tx1"/>
                </a:solidFill>
              </a:rPr>
              <a:t>CODEPLAN. Companhia de Planejamento do Distrito Federal. </a:t>
            </a:r>
            <a:r>
              <a:rPr lang="pt-BR" sz="2200" i="1" dirty="0">
                <a:solidFill>
                  <a:schemeClr val="tx1"/>
                </a:solidFill>
              </a:rPr>
              <a:t>Pesquisa </a:t>
            </a:r>
            <a:r>
              <a:rPr lang="pt-BR" sz="2200" i="1" dirty="0" smtClean="0">
                <a:solidFill>
                  <a:schemeClr val="tx1"/>
                </a:solidFill>
              </a:rPr>
              <a:t>	Distrital </a:t>
            </a:r>
            <a:r>
              <a:rPr lang="pt-BR" sz="2200" i="1" dirty="0">
                <a:solidFill>
                  <a:schemeClr val="tx1"/>
                </a:solidFill>
              </a:rPr>
              <a:t>por Amostra de </a:t>
            </a:r>
            <a:r>
              <a:rPr lang="pt-BR" sz="2200" i="1" dirty="0" err="1">
                <a:solidFill>
                  <a:schemeClr val="tx1"/>
                </a:solidFill>
              </a:rPr>
              <a:t>Domicílios</a:t>
            </a:r>
            <a:r>
              <a:rPr lang="pt-BR" sz="2200" i="1" dirty="0">
                <a:solidFill>
                  <a:schemeClr val="tx1"/>
                </a:solidFill>
              </a:rPr>
              <a:t> – SCIA-ESTRUTURAL – PDAD 2013/2014.</a:t>
            </a:r>
            <a:r>
              <a:rPr lang="pt-BR" sz="2200" dirty="0">
                <a:solidFill>
                  <a:schemeClr val="tx1"/>
                </a:solidFill>
              </a:rPr>
              <a:t> </a:t>
            </a:r>
            <a:r>
              <a:rPr lang="pt-BR" sz="2200" dirty="0" smtClean="0">
                <a:solidFill>
                  <a:schemeClr val="tx1"/>
                </a:solidFill>
              </a:rPr>
              <a:t>	</a:t>
            </a:r>
            <a:r>
              <a:rPr lang="en-US" sz="2200" dirty="0" err="1" smtClean="0">
                <a:solidFill>
                  <a:schemeClr val="tx1"/>
                </a:solidFill>
              </a:rPr>
              <a:t>Brasília</a:t>
            </a:r>
            <a:r>
              <a:rPr lang="en-US" sz="2200" dirty="0">
                <a:solidFill>
                  <a:schemeClr val="tx1"/>
                </a:solidFill>
              </a:rPr>
              <a:t>, 2014.</a:t>
            </a:r>
            <a:endParaRPr lang="pt-BR" sz="22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sz="2200" dirty="0">
                <a:solidFill>
                  <a:schemeClr val="tx1"/>
                </a:solidFill>
              </a:rPr>
              <a:t>OECD. OECD core set of indicators for environmental performance reviews. </a:t>
            </a:r>
            <a:r>
              <a:rPr lang="en-US" sz="2200" dirty="0" smtClean="0">
                <a:solidFill>
                  <a:schemeClr val="tx1"/>
                </a:solidFill>
              </a:rPr>
              <a:t>	</a:t>
            </a:r>
            <a:r>
              <a:rPr lang="pt-BR" sz="2200" i="1" dirty="0" smtClean="0">
                <a:solidFill>
                  <a:schemeClr val="tx1"/>
                </a:solidFill>
              </a:rPr>
              <a:t>Environmental </a:t>
            </a:r>
            <a:r>
              <a:rPr lang="pt-BR" sz="2200" i="1" dirty="0" err="1">
                <a:solidFill>
                  <a:schemeClr val="tx1"/>
                </a:solidFill>
              </a:rPr>
              <a:t>Monograph</a:t>
            </a:r>
            <a:r>
              <a:rPr lang="pt-BR" sz="2200" dirty="0">
                <a:solidFill>
                  <a:schemeClr val="tx1"/>
                </a:solidFill>
              </a:rPr>
              <a:t>. No 83. Paris, 1993.</a:t>
            </a:r>
            <a:endParaRPr lang="pt-BR" sz="2200" dirty="0" smtClean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391" y="312738"/>
            <a:ext cx="3935779" cy="1445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://canaldoensino.com.br/blog/wp-content/uploads/2015/02/unb_img.jp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540" y="5400280"/>
            <a:ext cx="2552630" cy="133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71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Agenda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05318" y="1584102"/>
            <a:ext cx="9199294" cy="5177306"/>
          </a:xfrm>
        </p:spPr>
        <p:txBody>
          <a:bodyPr>
            <a:normAutofit/>
          </a:bodyPr>
          <a:lstStyle/>
          <a:p>
            <a:pPr marL="457200" indent="-457200">
              <a:buClrTx/>
              <a:buFont typeface="+mj-lt"/>
              <a:buAutoNum type="arabicPeriod"/>
            </a:pPr>
            <a:r>
              <a:rPr lang="pt-BR" dirty="0" smtClean="0">
                <a:solidFill>
                  <a:schemeClr val="tx1"/>
                </a:solidFill>
              </a:rPr>
              <a:t>Objetivo Geral</a:t>
            </a:r>
          </a:p>
          <a:p>
            <a:pPr marL="857250" lvl="1" indent="-457200">
              <a:buClrTx/>
              <a:buFont typeface="+mj-lt"/>
              <a:buAutoNum type="arabicPeriod"/>
            </a:pPr>
            <a:r>
              <a:rPr lang="pt-BR" dirty="0" smtClean="0">
                <a:solidFill>
                  <a:schemeClr val="tx1"/>
                </a:solidFill>
              </a:rPr>
              <a:t>Objetivos Específicos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pt-BR" dirty="0" smtClean="0">
                <a:solidFill>
                  <a:schemeClr val="tx1"/>
                </a:solidFill>
              </a:rPr>
              <a:t>Rede de Causas e Efeitos</a:t>
            </a:r>
          </a:p>
          <a:p>
            <a:pPr marL="857250" lvl="1" indent="-457200">
              <a:buClrTx/>
              <a:buFont typeface="+mj-lt"/>
              <a:buAutoNum type="arabicPeriod"/>
            </a:pPr>
            <a:r>
              <a:rPr lang="pt-BR" dirty="0" smtClean="0">
                <a:solidFill>
                  <a:schemeClr val="tx1"/>
                </a:solidFill>
              </a:rPr>
              <a:t>Modelo FPEEEA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pt-BR" dirty="0" smtClean="0">
                <a:solidFill>
                  <a:schemeClr val="tx1"/>
                </a:solidFill>
              </a:rPr>
              <a:t>Área de Estudo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pt-BR" dirty="0" smtClean="0">
                <a:solidFill>
                  <a:schemeClr val="tx1"/>
                </a:solidFill>
              </a:rPr>
              <a:t>Metodologia</a:t>
            </a:r>
          </a:p>
          <a:p>
            <a:pPr marL="857250" lvl="1" indent="-457200">
              <a:buClrTx/>
              <a:buFont typeface="+mj-lt"/>
              <a:buAutoNum type="arabicPeriod"/>
            </a:pPr>
            <a:r>
              <a:rPr lang="pt-BR" dirty="0" smtClean="0">
                <a:solidFill>
                  <a:schemeClr val="tx1"/>
                </a:solidFill>
              </a:rPr>
              <a:t>Validação da Rede</a:t>
            </a:r>
            <a:endParaRPr lang="pt-BR" dirty="0">
              <a:solidFill>
                <a:schemeClr val="tx1"/>
              </a:solidFill>
            </a:endParaRPr>
          </a:p>
          <a:p>
            <a:pPr marL="457200" indent="-457200">
              <a:buClrTx/>
              <a:buFont typeface="+mj-lt"/>
              <a:buAutoNum type="arabicPeriod"/>
            </a:pPr>
            <a:r>
              <a:rPr lang="pt-BR" dirty="0" smtClean="0">
                <a:solidFill>
                  <a:schemeClr val="tx1"/>
                </a:solidFill>
              </a:rPr>
              <a:t>Resultados</a:t>
            </a:r>
          </a:p>
          <a:p>
            <a:pPr marL="857250" lvl="1" indent="-457200">
              <a:buClrTx/>
              <a:buFont typeface="+mj-lt"/>
              <a:buAutoNum type="arabicPeriod"/>
            </a:pPr>
            <a:r>
              <a:rPr lang="pt-BR" dirty="0" smtClean="0">
                <a:solidFill>
                  <a:schemeClr val="tx1"/>
                </a:solidFill>
              </a:rPr>
              <a:t>Rede de Referência</a:t>
            </a:r>
          </a:p>
          <a:p>
            <a:pPr marL="857250" lvl="1" indent="-457200">
              <a:buClrTx/>
              <a:buFont typeface="+mj-lt"/>
              <a:buAutoNum type="arabicPeriod"/>
            </a:pPr>
            <a:r>
              <a:rPr lang="pt-BR" dirty="0" smtClean="0">
                <a:solidFill>
                  <a:schemeClr val="tx1"/>
                </a:solidFill>
              </a:rPr>
              <a:t>Rede validada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pt-BR" dirty="0" smtClean="0">
                <a:solidFill>
                  <a:schemeClr val="tx1"/>
                </a:solidFill>
              </a:rPr>
              <a:t>Conclusões e Considerações Finais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pt-BR" dirty="0" smtClean="0">
                <a:solidFill>
                  <a:schemeClr val="tx1"/>
                </a:solidFill>
              </a:rPr>
              <a:t>Referências Bibliográficas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391" y="312738"/>
            <a:ext cx="3935779" cy="1445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://canaldoensino.com.br/blog/wp-content/uploads/2015/02/unb_img.jp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540" y="5400280"/>
            <a:ext cx="2552630" cy="133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70022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87958" y="583166"/>
            <a:ext cx="8911687" cy="1280890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pt-BR" dirty="0" smtClean="0">
                <a:solidFill>
                  <a:schemeClr val="tx1"/>
                </a:solidFill>
              </a:rPr>
              <a:t>Objetivo Geral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087958" y="2173338"/>
            <a:ext cx="8915400" cy="377762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b="1" dirty="0">
                <a:solidFill>
                  <a:schemeClr val="tx1"/>
                </a:solidFill>
              </a:rPr>
              <a:t>Aplicar</a:t>
            </a:r>
            <a:r>
              <a:rPr lang="pt-BR" sz="2200" dirty="0">
                <a:solidFill>
                  <a:schemeClr val="tx1"/>
                </a:solidFill>
              </a:rPr>
              <a:t> a metodologia de elaboração de redes de causas e efeitos, como descrito pelo Ministério da Saúde (2004) com o </a:t>
            </a:r>
            <a:r>
              <a:rPr lang="pt-BR" sz="2200" b="1" dirty="0">
                <a:solidFill>
                  <a:schemeClr val="tx1"/>
                </a:solidFill>
              </a:rPr>
              <a:t>intuito de compreender </a:t>
            </a:r>
            <a:r>
              <a:rPr lang="pt-BR" sz="2200" dirty="0">
                <a:solidFill>
                  <a:schemeClr val="tx1"/>
                </a:solidFill>
              </a:rPr>
              <a:t>as fragilidades existentes na </a:t>
            </a:r>
            <a:r>
              <a:rPr lang="pt-BR" sz="2200" dirty="0" smtClean="0">
                <a:solidFill>
                  <a:schemeClr val="tx1"/>
                </a:solidFill>
              </a:rPr>
              <a:t>Estrutural e as </a:t>
            </a:r>
            <a:r>
              <a:rPr lang="pt-BR" sz="2200" b="1" dirty="0" smtClean="0">
                <a:solidFill>
                  <a:schemeClr val="tx1"/>
                </a:solidFill>
              </a:rPr>
              <a:t>relações de causa e efeito </a:t>
            </a:r>
            <a:r>
              <a:rPr lang="pt-BR" sz="2200" dirty="0" smtClean="0">
                <a:solidFill>
                  <a:schemeClr val="tx1"/>
                </a:solidFill>
              </a:rPr>
              <a:t>entre a salubridade ambiental e o comunidade local.</a:t>
            </a:r>
            <a:endParaRPr lang="pt-BR" sz="2200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391" y="312738"/>
            <a:ext cx="3935779" cy="1445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://canaldoensino.com.br/blog/wp-content/uploads/2015/02/unb_img.jp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540" y="5400280"/>
            <a:ext cx="2552630" cy="133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6842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canaldoensino.com.br/blog/wp-content/uploads/2015/02/unb_img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540" y="5400280"/>
            <a:ext cx="2552630" cy="133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60662" y="596815"/>
            <a:ext cx="8911687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1</a:t>
            </a:r>
            <a:r>
              <a:rPr lang="pt-BR" dirty="0" smtClean="0">
                <a:solidFill>
                  <a:schemeClr val="tx1"/>
                </a:solidFill>
              </a:rPr>
              <a:t>.1 </a:t>
            </a:r>
            <a:r>
              <a:rPr lang="pt-BR" dirty="0">
                <a:solidFill>
                  <a:schemeClr val="tx1"/>
                </a:solidFill>
              </a:rPr>
              <a:t>Objetivos Específicos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372487" y="1949077"/>
            <a:ext cx="8915400" cy="4669809"/>
          </a:xfrm>
        </p:spPr>
        <p:txBody>
          <a:bodyPr>
            <a:normAutofit/>
          </a:bodyPr>
          <a:lstStyle/>
          <a:p>
            <a:pPr marL="400050" indent="-400050" algn="just">
              <a:lnSpc>
                <a:spcPct val="150000"/>
              </a:lnSpc>
              <a:buFont typeface="+mj-lt"/>
              <a:buAutoNum type="romanUcPeriod"/>
            </a:pPr>
            <a:r>
              <a:rPr lang="pt-BR" sz="2200" b="1" dirty="0">
                <a:solidFill>
                  <a:schemeClr val="tx1"/>
                </a:solidFill>
              </a:rPr>
              <a:t>I</a:t>
            </a:r>
            <a:r>
              <a:rPr lang="pt-BR" sz="2200" b="1" dirty="0" smtClean="0">
                <a:solidFill>
                  <a:schemeClr val="tx1"/>
                </a:solidFill>
              </a:rPr>
              <a:t>dentificar </a:t>
            </a:r>
            <a:r>
              <a:rPr lang="pt-BR" sz="2200" b="1" dirty="0">
                <a:solidFill>
                  <a:schemeClr val="tx1"/>
                </a:solidFill>
              </a:rPr>
              <a:t>as origens </a:t>
            </a:r>
            <a:r>
              <a:rPr lang="pt-BR" sz="2200" dirty="0">
                <a:solidFill>
                  <a:schemeClr val="tx1"/>
                </a:solidFill>
              </a:rPr>
              <a:t>dos impactos gerados na sociedade local, além de comportar a visão dos habitantes da cidade e de especialistas na área de saneamento </a:t>
            </a:r>
            <a:r>
              <a:rPr lang="pt-BR" sz="2200" dirty="0" smtClean="0">
                <a:solidFill>
                  <a:schemeClr val="tx1"/>
                </a:solidFill>
              </a:rPr>
              <a:t>ambiental</a:t>
            </a:r>
          </a:p>
          <a:p>
            <a:pPr marL="400050" indent="-400050" algn="just">
              <a:lnSpc>
                <a:spcPct val="150000"/>
              </a:lnSpc>
              <a:buFont typeface="+mj-lt"/>
              <a:buAutoNum type="romanUcPeriod"/>
            </a:pPr>
            <a:r>
              <a:rPr lang="pt-BR" sz="2200" b="1" dirty="0" smtClean="0">
                <a:solidFill>
                  <a:schemeClr val="tx1"/>
                </a:solidFill>
              </a:rPr>
              <a:t>Propor </a:t>
            </a:r>
            <a:r>
              <a:rPr lang="pt-BR" sz="2200" b="1" dirty="0">
                <a:solidFill>
                  <a:schemeClr val="tx1"/>
                </a:solidFill>
              </a:rPr>
              <a:t>diretrizes e estratégias </a:t>
            </a:r>
            <a:r>
              <a:rPr lang="pt-BR" sz="2200" dirty="0">
                <a:solidFill>
                  <a:schemeClr val="tx1"/>
                </a:solidFill>
              </a:rPr>
              <a:t>para melhor gerenciamento dos impactos ambientais e socioeconômicos acometidos à comunidade da cidade Estrutural.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391" y="312738"/>
            <a:ext cx="3935779" cy="1445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35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391" y="312738"/>
            <a:ext cx="3935779" cy="1445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://images.gofreedownload.net/who-1022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02" y="2046969"/>
            <a:ext cx="1444458" cy="144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2288961" y="2004681"/>
            <a:ext cx="8915400" cy="454684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200" dirty="0" smtClean="0">
                <a:solidFill>
                  <a:schemeClr val="tx1"/>
                </a:solidFill>
              </a:rPr>
              <a:t>Modelo </a:t>
            </a:r>
            <a:r>
              <a:rPr lang="pt-BR" sz="2200" b="1" dirty="0" smtClean="0">
                <a:solidFill>
                  <a:schemeClr val="tx1"/>
                </a:solidFill>
              </a:rPr>
              <a:t>FPEEEA</a:t>
            </a:r>
            <a:r>
              <a:rPr lang="pt-BR" sz="2200" dirty="0" smtClean="0">
                <a:solidFill>
                  <a:schemeClr val="tx1"/>
                </a:solidFill>
              </a:rPr>
              <a:t> – Forças Motrizes, Pressões, Estados, Exposições, Efeitos e Ações (OMS).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300" dirty="0" smtClean="0">
                <a:solidFill>
                  <a:schemeClr val="tx1"/>
                </a:solidFill>
              </a:rPr>
              <a:t>Relaciona </a:t>
            </a:r>
            <a:r>
              <a:rPr lang="pt-BR" sz="2300" dirty="0">
                <a:solidFill>
                  <a:schemeClr val="tx1"/>
                </a:solidFill>
              </a:rPr>
              <a:t>a influência de diferentes </a:t>
            </a:r>
            <a:r>
              <a:rPr lang="pt-BR" sz="2300" b="1" dirty="0" smtClean="0">
                <a:solidFill>
                  <a:schemeClr val="tx1"/>
                </a:solidFill>
              </a:rPr>
              <a:t>Forças </a:t>
            </a:r>
            <a:r>
              <a:rPr lang="pt-BR" sz="2300" b="1" dirty="0">
                <a:solidFill>
                  <a:schemeClr val="tx1"/>
                </a:solidFill>
              </a:rPr>
              <a:t>motrizes </a:t>
            </a:r>
            <a:r>
              <a:rPr lang="pt-BR" sz="2300" dirty="0">
                <a:solidFill>
                  <a:schemeClr val="tx1"/>
                </a:solidFill>
              </a:rPr>
              <a:t>na geração de </a:t>
            </a:r>
            <a:r>
              <a:rPr lang="pt-BR" sz="2300" b="1" dirty="0" smtClean="0">
                <a:solidFill>
                  <a:schemeClr val="tx1"/>
                </a:solidFill>
              </a:rPr>
              <a:t>Pressões</a:t>
            </a:r>
            <a:r>
              <a:rPr lang="pt-BR" sz="2300" dirty="0" smtClean="0">
                <a:solidFill>
                  <a:schemeClr val="tx1"/>
                </a:solidFill>
              </a:rPr>
              <a:t> </a:t>
            </a:r>
            <a:r>
              <a:rPr lang="pt-BR" sz="2300" dirty="0">
                <a:solidFill>
                  <a:schemeClr val="tx1"/>
                </a:solidFill>
              </a:rPr>
              <a:t>que venham a alterar o </a:t>
            </a:r>
            <a:r>
              <a:rPr lang="pt-BR" sz="2300" b="1" dirty="0">
                <a:solidFill>
                  <a:schemeClr val="tx1"/>
                </a:solidFill>
              </a:rPr>
              <a:t>E</a:t>
            </a:r>
            <a:r>
              <a:rPr lang="pt-BR" sz="2300" b="1" dirty="0" smtClean="0">
                <a:solidFill>
                  <a:schemeClr val="tx1"/>
                </a:solidFill>
              </a:rPr>
              <a:t>stado</a:t>
            </a:r>
            <a:r>
              <a:rPr lang="pt-BR" sz="2300" dirty="0" smtClean="0">
                <a:solidFill>
                  <a:schemeClr val="tx1"/>
                </a:solidFill>
              </a:rPr>
              <a:t> </a:t>
            </a:r>
            <a:r>
              <a:rPr lang="pt-BR" sz="2300" dirty="0">
                <a:solidFill>
                  <a:schemeClr val="tx1"/>
                </a:solidFill>
              </a:rPr>
              <a:t>do meio ambiente e, consequentemente, </a:t>
            </a:r>
            <a:r>
              <a:rPr lang="pt-BR" sz="2300" b="1" dirty="0">
                <a:solidFill>
                  <a:schemeClr val="tx1"/>
                </a:solidFill>
              </a:rPr>
              <a:t>E</a:t>
            </a:r>
            <a:r>
              <a:rPr lang="pt-BR" sz="2300" b="1" dirty="0" smtClean="0">
                <a:solidFill>
                  <a:schemeClr val="tx1"/>
                </a:solidFill>
              </a:rPr>
              <a:t>xpor</a:t>
            </a:r>
            <a:r>
              <a:rPr lang="pt-BR" sz="2300" dirty="0" smtClean="0">
                <a:solidFill>
                  <a:schemeClr val="tx1"/>
                </a:solidFill>
              </a:rPr>
              <a:t> </a:t>
            </a:r>
            <a:r>
              <a:rPr lang="pt-BR" sz="2300" dirty="0">
                <a:solidFill>
                  <a:schemeClr val="tx1"/>
                </a:solidFill>
              </a:rPr>
              <a:t>a população à riscos de saúde </a:t>
            </a:r>
            <a:r>
              <a:rPr lang="pt-BR" sz="2300" dirty="0" smtClean="0">
                <a:solidFill>
                  <a:schemeClr val="tx1"/>
                </a:solidFill>
              </a:rPr>
              <a:t>diversos, </a:t>
            </a:r>
            <a:r>
              <a:rPr lang="pt-BR" sz="2300" dirty="0">
                <a:solidFill>
                  <a:schemeClr val="tx1"/>
                </a:solidFill>
              </a:rPr>
              <a:t>que podem acabar gerando </a:t>
            </a:r>
            <a:r>
              <a:rPr lang="pt-BR" sz="2300" b="1" dirty="0" smtClean="0">
                <a:solidFill>
                  <a:schemeClr val="tx1"/>
                </a:solidFill>
              </a:rPr>
              <a:t>Efeitos</a:t>
            </a:r>
            <a:r>
              <a:rPr lang="pt-BR" sz="2300" dirty="0" smtClean="0">
                <a:solidFill>
                  <a:schemeClr val="tx1"/>
                </a:solidFill>
              </a:rPr>
              <a:t> </a:t>
            </a:r>
            <a:r>
              <a:rPr lang="pt-BR" sz="2300" dirty="0">
                <a:solidFill>
                  <a:schemeClr val="tx1"/>
                </a:solidFill>
              </a:rPr>
              <a:t>negativos para a saúde humana (Brasil, 2004).</a:t>
            </a:r>
          </a:p>
          <a:p>
            <a:pPr marL="0" indent="0">
              <a:lnSpc>
                <a:spcPct val="150000"/>
              </a:lnSpc>
              <a:buNone/>
            </a:pPr>
            <a:endParaRPr lang="pt-BR" sz="23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pt-BR" sz="2200" dirty="0">
              <a:solidFill>
                <a:schemeClr val="tx1"/>
              </a:solidFill>
            </a:endParaRPr>
          </a:p>
        </p:txBody>
      </p:sp>
      <p:sp>
        <p:nvSpPr>
          <p:cNvPr id="9" name="Espaço Reservado para Conteúdo 5"/>
          <p:cNvSpPr txBox="1">
            <a:spLocks/>
          </p:cNvSpPr>
          <p:nvPr/>
        </p:nvSpPr>
        <p:spPr>
          <a:xfrm>
            <a:off x="2288961" y="3965561"/>
            <a:ext cx="8915400" cy="2585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2" name="Picture 6" descr="http://canaldoensino.com.br/blog/wp-content/uploads/2015/02/unb_img.jpg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540" y="5400280"/>
            <a:ext cx="2552630" cy="133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1719468" y="596815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42950" indent="-742950">
              <a:buFont typeface="+mj-lt"/>
              <a:buAutoNum type="arabicPeriod" startAt="2"/>
            </a:pPr>
            <a:r>
              <a:rPr lang="pt-BR" dirty="0" smtClean="0">
                <a:solidFill>
                  <a:schemeClr val="tx1"/>
                </a:solidFill>
              </a:rPr>
              <a:t>Rede de Causas e Efeitos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77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canaldoensino.com.br/blog/wp-content/uploads/2015/02/unb_img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540" y="5400280"/>
            <a:ext cx="2552630" cy="133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0531" y="584576"/>
            <a:ext cx="8911687" cy="1280890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2.1  Modelo FPEEA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647517" y="1692138"/>
            <a:ext cx="8915400" cy="504336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1600" b="1" dirty="0" smtClean="0">
                <a:solidFill>
                  <a:schemeClr val="tx1"/>
                </a:solidFill>
              </a:rPr>
              <a:t>F</a:t>
            </a:r>
            <a:r>
              <a:rPr lang="pt-BR" sz="1600" dirty="0" smtClean="0">
                <a:solidFill>
                  <a:schemeClr val="tx1"/>
                </a:solidFill>
              </a:rPr>
              <a:t>orça Motriz</a:t>
            </a:r>
            <a:r>
              <a:rPr lang="pt-BR" sz="1600" b="1" dirty="0" smtClean="0">
                <a:solidFill>
                  <a:schemeClr val="tx1"/>
                </a:solidFill>
              </a:rPr>
              <a:t> - </a:t>
            </a:r>
            <a:r>
              <a:rPr lang="pt-BR" sz="1600" dirty="0">
                <a:solidFill>
                  <a:schemeClr val="tx1"/>
                </a:solidFill>
              </a:rPr>
              <a:t>vinculado à aspectos gerais que regulam os demais componentes e que, usualmente, estão fora do alcance do </a:t>
            </a:r>
            <a:r>
              <a:rPr lang="pt-BR" sz="1600" dirty="0" smtClean="0">
                <a:solidFill>
                  <a:schemeClr val="tx1"/>
                </a:solidFill>
              </a:rPr>
              <a:t>indivíduo;</a:t>
            </a:r>
            <a:endParaRPr lang="pt-BR" sz="1600" b="1" dirty="0" smtClean="0">
              <a:solidFill>
                <a:schemeClr val="tx1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1600" b="1" dirty="0" smtClean="0">
                <a:solidFill>
                  <a:schemeClr val="tx1"/>
                </a:solidFill>
              </a:rPr>
              <a:t>P</a:t>
            </a:r>
            <a:r>
              <a:rPr lang="pt-BR" sz="1600" dirty="0" smtClean="0">
                <a:solidFill>
                  <a:schemeClr val="tx1"/>
                </a:solidFill>
              </a:rPr>
              <a:t>ressão - Estabelece </a:t>
            </a:r>
            <a:r>
              <a:rPr lang="pt-BR" sz="1600" dirty="0">
                <a:solidFill>
                  <a:schemeClr val="tx1"/>
                </a:solidFill>
              </a:rPr>
              <a:t>fatores que resultam como consequências diretas do primeiro, mas que ainda assim se apresentam como causa dos componentes seguintes da Rede de Causas e </a:t>
            </a:r>
            <a:r>
              <a:rPr lang="pt-BR" sz="1600" dirty="0" smtClean="0">
                <a:solidFill>
                  <a:schemeClr val="tx1"/>
                </a:solidFill>
              </a:rPr>
              <a:t>Efeitos;</a:t>
            </a:r>
            <a:endParaRPr lang="pt-BR" sz="1600" b="1" dirty="0" smtClean="0">
              <a:solidFill>
                <a:schemeClr val="tx1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1600" b="1" dirty="0">
                <a:solidFill>
                  <a:schemeClr val="tx1"/>
                </a:solidFill>
              </a:rPr>
              <a:t>E</a:t>
            </a:r>
            <a:r>
              <a:rPr lang="pt-BR" sz="1600" dirty="0">
                <a:solidFill>
                  <a:schemeClr val="tx1"/>
                </a:solidFill>
              </a:rPr>
              <a:t>stado</a:t>
            </a:r>
            <a:r>
              <a:rPr lang="pt-BR" sz="1600" dirty="0" smtClean="0">
                <a:solidFill>
                  <a:schemeClr val="tx1"/>
                </a:solidFill>
              </a:rPr>
              <a:t> - </a:t>
            </a:r>
            <a:r>
              <a:rPr lang="pt-BR" sz="1600" dirty="0">
                <a:solidFill>
                  <a:schemeClr val="tx1"/>
                </a:solidFill>
              </a:rPr>
              <a:t>Vinculado às consequências resultantes das Forças Motrizes e Pressões. As pressões geram um Estado propício ao indivíduo;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1600" b="1" dirty="0" smtClean="0">
                <a:solidFill>
                  <a:schemeClr val="tx1"/>
                </a:solidFill>
              </a:rPr>
              <a:t>E</a:t>
            </a:r>
            <a:r>
              <a:rPr lang="pt-BR" sz="1600" dirty="0" smtClean="0">
                <a:solidFill>
                  <a:schemeClr val="tx1"/>
                </a:solidFill>
              </a:rPr>
              <a:t>xposição - </a:t>
            </a:r>
            <a:r>
              <a:rPr lang="pt-BR" sz="1600" dirty="0">
                <a:solidFill>
                  <a:schemeClr val="tx1"/>
                </a:solidFill>
              </a:rPr>
              <a:t>são fatores gerados pela Força Motriz, Pressões e Estado que expõem o cidadão à algum problema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1600" b="1" dirty="0" smtClean="0">
                <a:solidFill>
                  <a:schemeClr val="tx1"/>
                </a:solidFill>
              </a:rPr>
              <a:t>E</a:t>
            </a:r>
            <a:r>
              <a:rPr lang="pt-BR" sz="1600" dirty="0" smtClean="0">
                <a:solidFill>
                  <a:schemeClr val="tx1"/>
                </a:solidFill>
              </a:rPr>
              <a:t>feito - determina </a:t>
            </a:r>
            <a:r>
              <a:rPr lang="pt-BR" sz="1600" dirty="0">
                <a:solidFill>
                  <a:schemeClr val="tx1"/>
                </a:solidFill>
              </a:rPr>
              <a:t>as consequências diretas que os componentes anteriores acarretam </a:t>
            </a:r>
            <a:r>
              <a:rPr lang="pt-BR" sz="1600" dirty="0" smtClean="0">
                <a:solidFill>
                  <a:schemeClr val="tx1"/>
                </a:solidFill>
              </a:rPr>
              <a:t>o indivíduo;</a:t>
            </a:r>
            <a:endParaRPr lang="pt-BR" sz="16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1600" b="1" dirty="0" smtClean="0">
                <a:solidFill>
                  <a:schemeClr val="tx1"/>
                </a:solidFill>
              </a:rPr>
              <a:t>A</a:t>
            </a:r>
            <a:r>
              <a:rPr lang="pt-BR" sz="1600" dirty="0" smtClean="0">
                <a:solidFill>
                  <a:schemeClr val="tx1"/>
                </a:solidFill>
              </a:rPr>
              <a:t>ções – Diversas ações que podem atuar em todas as esferas da rede.</a:t>
            </a:r>
            <a:endParaRPr lang="pt-BR" sz="1600" b="1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pt-BR" sz="16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9" name="Espaço Reservado para Conteúdo 5"/>
          <p:cNvSpPr txBox="1">
            <a:spLocks/>
          </p:cNvSpPr>
          <p:nvPr/>
        </p:nvSpPr>
        <p:spPr>
          <a:xfrm>
            <a:off x="2288961" y="3965561"/>
            <a:ext cx="8915400" cy="2585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391" y="312738"/>
            <a:ext cx="3935779" cy="1445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28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8064" y="570795"/>
            <a:ext cx="8911687" cy="1280890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3. Área de Estudo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" name="Espaço Reservado para Conteúdo 5"/>
          <p:cNvSpPr txBox="1">
            <a:spLocks/>
          </p:cNvSpPr>
          <p:nvPr/>
        </p:nvSpPr>
        <p:spPr>
          <a:xfrm>
            <a:off x="2288961" y="3965561"/>
            <a:ext cx="8915400" cy="2585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2" name="Picture 6" descr="http://canaldoensino.com.br/blog/wp-content/uploads/2015/02/unb_img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540" y="5400280"/>
            <a:ext cx="2552630" cy="133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01004" y="1925220"/>
            <a:ext cx="9485194" cy="462630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tx1"/>
                </a:solidFill>
              </a:rPr>
              <a:t>A Cidade Estrutural está localizada na </a:t>
            </a:r>
            <a:r>
              <a:rPr lang="pt-BR" sz="2000" dirty="0" smtClean="0">
                <a:solidFill>
                  <a:schemeClr val="tx1"/>
                </a:solidFill>
              </a:rPr>
              <a:t>Região </a:t>
            </a:r>
            <a:r>
              <a:rPr lang="pt-BR" sz="2000" dirty="0">
                <a:solidFill>
                  <a:schemeClr val="tx1"/>
                </a:solidFill>
              </a:rPr>
              <a:t>Administrativa RA XXV – SCIA, a cerca de </a:t>
            </a:r>
            <a:r>
              <a:rPr lang="pt-BR" sz="2000" b="1" dirty="0">
                <a:solidFill>
                  <a:schemeClr val="tx1"/>
                </a:solidFill>
              </a:rPr>
              <a:t>15 km do Plano Piloto de </a:t>
            </a:r>
            <a:r>
              <a:rPr lang="pt-BR" sz="2000" b="1" dirty="0" smtClean="0">
                <a:solidFill>
                  <a:schemeClr val="tx1"/>
                </a:solidFill>
              </a:rPr>
              <a:t>Brasília</a:t>
            </a:r>
            <a:r>
              <a:rPr lang="pt-BR" sz="2000" dirty="0" smtClean="0">
                <a:solidFill>
                  <a:schemeClr val="tx1"/>
                </a:solidFill>
              </a:rPr>
              <a:t>, </a:t>
            </a:r>
            <a:r>
              <a:rPr lang="pt-BR" sz="2000" dirty="0">
                <a:solidFill>
                  <a:schemeClr val="tx1"/>
                </a:solidFill>
              </a:rPr>
              <a:t>Distrito Federal.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tx1"/>
                </a:solidFill>
              </a:rPr>
              <a:t>A cidade teve sua origem em uma invasão de catadores de lixo na década de 1970, próximo ao </a:t>
            </a:r>
            <a:r>
              <a:rPr lang="pt-BR" sz="2000" b="1" dirty="0">
                <a:solidFill>
                  <a:schemeClr val="tx1"/>
                </a:solidFill>
              </a:rPr>
              <a:t>Aterro Controlado Jóquei Clube de Brasília</a:t>
            </a:r>
            <a:r>
              <a:rPr lang="pt-BR" sz="2000" dirty="0">
                <a:solidFill>
                  <a:schemeClr val="tx1"/>
                </a:solidFill>
              </a:rPr>
              <a:t>  existente naquela região. A cidade possui cerca de 35.000 habitantes (</a:t>
            </a:r>
            <a:r>
              <a:rPr lang="pt-BR" sz="2000" dirty="0" err="1">
                <a:solidFill>
                  <a:schemeClr val="tx1"/>
                </a:solidFill>
              </a:rPr>
              <a:t>Codeplan</a:t>
            </a:r>
            <a:r>
              <a:rPr lang="pt-BR" sz="2000" dirty="0">
                <a:solidFill>
                  <a:schemeClr val="tx1"/>
                </a:solidFill>
              </a:rPr>
              <a:t> 2014).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tx1"/>
                </a:solidFill>
              </a:rPr>
              <a:t>O aterro do Jóquei Clube possui insatisfatórias condições de operação, podendo assim ser caracterizado como </a:t>
            </a:r>
            <a:r>
              <a:rPr lang="pt-BR" sz="2000" b="1" dirty="0">
                <a:solidFill>
                  <a:schemeClr val="tx1"/>
                </a:solidFill>
              </a:rPr>
              <a:t>um dos maiores lixões da América Latina ainda em atividade</a:t>
            </a:r>
            <a:r>
              <a:rPr lang="pt-BR" sz="2000" dirty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pt-BR" sz="1600" dirty="0">
              <a:solidFill>
                <a:schemeClr val="tx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391" y="312738"/>
            <a:ext cx="3935779" cy="1445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6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http://canaldoensino.com.br/blog/wp-content/uploads/2015/02/unb_img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540" y="5400280"/>
            <a:ext cx="2552630" cy="133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214651" y="1867190"/>
            <a:ext cx="9361913" cy="4546846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tx1"/>
                </a:solidFill>
              </a:rPr>
              <a:t>Parte de sua </a:t>
            </a:r>
            <a:r>
              <a:rPr lang="pt-BR" sz="2000" b="1" dirty="0">
                <a:solidFill>
                  <a:schemeClr val="tx1"/>
                </a:solidFill>
              </a:rPr>
              <a:t>expansão é uma invasão localizada </a:t>
            </a:r>
            <a:r>
              <a:rPr lang="pt-BR" sz="2000" dirty="0">
                <a:solidFill>
                  <a:schemeClr val="tx1"/>
                </a:solidFill>
              </a:rPr>
              <a:t>dentro da área de preservação do </a:t>
            </a:r>
            <a:r>
              <a:rPr lang="pt-BR" sz="2000" b="1" dirty="0">
                <a:solidFill>
                  <a:schemeClr val="tx1"/>
                </a:solidFill>
              </a:rPr>
              <a:t>Parque Nacional de Brasília</a:t>
            </a:r>
            <a:r>
              <a:rPr lang="pt-BR" sz="2000" dirty="0">
                <a:solidFill>
                  <a:schemeClr val="tx1"/>
                </a:solidFill>
              </a:rPr>
              <a:t>, uma importante Unidade de Conservação, o que torna ainda mais difícil a aplicação de </a:t>
            </a:r>
            <a:r>
              <a:rPr lang="pt-BR" sz="2000" b="1" dirty="0">
                <a:solidFill>
                  <a:schemeClr val="tx1"/>
                </a:solidFill>
              </a:rPr>
              <a:t>medidas para adequação do saneamento</a:t>
            </a:r>
            <a:r>
              <a:rPr lang="pt-BR" sz="2000" dirty="0">
                <a:solidFill>
                  <a:schemeClr val="tx1"/>
                </a:solidFill>
              </a:rPr>
              <a:t> para essa parte da população. </a:t>
            </a:r>
            <a:endParaRPr lang="pt-BR" sz="2000" dirty="0" smtClean="0">
              <a:solidFill>
                <a:schemeClr val="tx1"/>
              </a:solidFill>
            </a:endParaRP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tx1"/>
                </a:solidFill>
              </a:rPr>
              <a:t>Em decorrência de diferentes fatores governamentais, sociais e ambientais, a população da Cidade Estrutural sofre constantemente com a </a:t>
            </a:r>
            <a:r>
              <a:rPr lang="pt-BR" sz="2000" b="1" dirty="0">
                <a:solidFill>
                  <a:schemeClr val="tx1"/>
                </a:solidFill>
              </a:rPr>
              <a:t>falta de qualidade de vida</a:t>
            </a:r>
            <a:r>
              <a:rPr lang="pt-BR" sz="2000" dirty="0">
                <a:solidFill>
                  <a:schemeClr val="tx1"/>
                </a:solidFill>
              </a:rPr>
              <a:t>.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pt-BR" sz="2000" dirty="0">
              <a:solidFill>
                <a:schemeClr val="tx1"/>
              </a:solidFill>
            </a:endParaRP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9" name="Espaço Reservado para Conteúdo 5"/>
          <p:cNvSpPr txBox="1">
            <a:spLocks/>
          </p:cNvSpPr>
          <p:nvPr/>
        </p:nvSpPr>
        <p:spPr>
          <a:xfrm>
            <a:off x="2288961" y="3965561"/>
            <a:ext cx="8915400" cy="2585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391" y="312738"/>
            <a:ext cx="3935779" cy="1445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2008064" y="570795"/>
            <a:ext cx="8911687" cy="1280890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3. Área de Estudo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12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62655" y="543633"/>
            <a:ext cx="8911687" cy="1280890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3. Área de Estudo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2288961" y="1692138"/>
            <a:ext cx="8915400" cy="4546846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pt-BR" sz="2000" dirty="0">
              <a:solidFill>
                <a:schemeClr val="tx1"/>
              </a:solidFill>
            </a:endParaRP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9" name="Espaço Reservado para Conteúdo 5"/>
          <p:cNvSpPr txBox="1">
            <a:spLocks/>
          </p:cNvSpPr>
          <p:nvPr/>
        </p:nvSpPr>
        <p:spPr>
          <a:xfrm>
            <a:off x="2288961" y="3965561"/>
            <a:ext cx="8915400" cy="2585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2" name="Picture 6" descr="http://canaldoensino.com.br/blog/wp-content/uploads/2015/02/unb_img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540" y="5400280"/>
            <a:ext cx="2552630" cy="133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391" y="312738"/>
            <a:ext cx="3935779" cy="1445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42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cho">
  <a:themeElements>
    <a:clrScheme name="Personalizada 2">
      <a:dk1>
        <a:sysClr val="windowText" lastClr="000000"/>
      </a:dk1>
      <a:lt1>
        <a:srgbClr val="F2F2F2"/>
      </a:lt1>
      <a:dk2>
        <a:srgbClr val="86B5C2"/>
      </a:dk2>
      <a:lt2>
        <a:srgbClr val="CFE2E7"/>
      </a:lt2>
      <a:accent1>
        <a:srgbClr val="8ED6E7"/>
      </a:accent1>
      <a:accent2>
        <a:srgbClr val="31B4E6"/>
      </a:accent2>
      <a:accent3>
        <a:srgbClr val="E5D8F4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1613</TotalTime>
  <Words>683</Words>
  <Application>Microsoft Office PowerPoint</Application>
  <PresentationFormat>Personalizar</PresentationFormat>
  <Paragraphs>65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Cacho</vt:lpstr>
      <vt:lpstr> APLICAÇÃO DA REDE DE CAUSA E EFEITO PARA AVALIAÇÃO DA SALUBRIDADE NA CIDADE ESTRUTURAL - DF</vt:lpstr>
      <vt:lpstr>Agenda</vt:lpstr>
      <vt:lpstr>Objetivo Geral</vt:lpstr>
      <vt:lpstr>1.1 Objetivos Específicos</vt:lpstr>
      <vt:lpstr>Apresentação do PowerPoint</vt:lpstr>
      <vt:lpstr>2.1  Modelo FPEEA</vt:lpstr>
      <vt:lpstr>3. Área de Estudo</vt:lpstr>
      <vt:lpstr>3. Área de Estudo</vt:lpstr>
      <vt:lpstr>3. Área de Estudo</vt:lpstr>
      <vt:lpstr>Metodologia</vt:lpstr>
      <vt:lpstr>4.1 Validação da Rede</vt:lpstr>
      <vt:lpstr>Resultados</vt:lpstr>
      <vt:lpstr>5.1 Rede Validada</vt:lpstr>
      <vt:lpstr>Conclusões e Considerações finais</vt:lpstr>
      <vt:lpstr>Conclusões e Considerações finais</vt:lpstr>
      <vt:lpstr>Referências Bibliográficas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AVALIAÇÃO DO GERENCIAMENTO DOS RECUROS HÍDRICOS NO DISTRITO FEDERAL A PARTIR DE USO DE SISTEMA DE SUPORTE À DECISÃO</dc:title>
  <dc:creator>Guilherme Silva</dc:creator>
  <cp:lastModifiedBy>Guilherme da Silva Pereira</cp:lastModifiedBy>
  <cp:revision>148</cp:revision>
  <dcterms:created xsi:type="dcterms:W3CDTF">2015-07-06T16:10:32Z</dcterms:created>
  <dcterms:modified xsi:type="dcterms:W3CDTF">2016-05-09T20:39:39Z</dcterms:modified>
</cp:coreProperties>
</file>