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88" r:id="rId4"/>
    <p:sldId id="289" r:id="rId5"/>
    <p:sldId id="273" r:id="rId6"/>
    <p:sldId id="284" r:id="rId7"/>
    <p:sldId id="290" r:id="rId8"/>
    <p:sldId id="296" r:id="rId9"/>
    <p:sldId id="305" r:id="rId10"/>
    <p:sldId id="269" r:id="rId11"/>
    <p:sldId id="295" r:id="rId12"/>
    <p:sldId id="275" r:id="rId13"/>
    <p:sldId id="297" r:id="rId14"/>
    <p:sldId id="299" r:id="rId15"/>
    <p:sldId id="277" r:id="rId16"/>
    <p:sldId id="298" r:id="rId17"/>
    <p:sldId id="300" r:id="rId18"/>
    <p:sldId id="301" r:id="rId19"/>
    <p:sldId id="303" r:id="rId20"/>
    <p:sldId id="304" r:id="rId21"/>
    <p:sldId id="302" r:id="rId22"/>
    <p:sldId id="271" r:id="rId23"/>
    <p:sldId id="258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6" autoAdjust="0"/>
    <p:restoredTop sz="94689" autoAdjust="0"/>
  </p:normalViewPr>
  <p:slideViewPr>
    <p:cSldViewPr>
      <p:cViewPr varScale="1">
        <p:scale>
          <a:sx n="70" d="100"/>
          <a:sy n="70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pt-BR" smtClean="0"/>
              <a:t>Clique para editar 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 smtClean="0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pt-BR" smtClean="0"/>
              <a:t>Clique para editar o título mestre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pt-BR" smtClean="0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317E2D-C6B8-40C4-88D7-AC17FB7DF5EB}" type="datetimeFigureOut">
              <a:rPr lang="pt-BR" smtClean="0"/>
              <a:pPr/>
              <a:t>19/05/2016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A731507-EE99-4213-BFA2-D67E85ABC09F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tiff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o 4"/>
          <p:cNvGrpSpPr/>
          <p:nvPr/>
        </p:nvGrpSpPr>
        <p:grpSpPr>
          <a:xfrm>
            <a:off x="1" y="5013176"/>
            <a:ext cx="1619671" cy="1844824"/>
            <a:chOff x="-196536" y="4288730"/>
            <a:chExt cx="1578292" cy="1795871"/>
          </a:xfrm>
        </p:grpSpPr>
        <p:pic>
          <p:nvPicPr>
            <p:cNvPr id="6" name="Picture 6" descr="https://www.ddrh.ufg.br/up/123/o/ufg11-e1326419850274.jpg?1354748648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r="-3466"/>
            <a:stretch/>
          </p:blipFill>
          <p:spPr bwMode="auto">
            <a:xfrm>
              <a:off x="-196536" y="4288730"/>
              <a:ext cx="1578292" cy="900000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7" name="Picture 4" descr="http://www.ifch.unicamp.br/informacoes/img_eventos_noticias/6TVz_slide-image-2.jpg"/>
            <p:cNvPicPr>
              <a:picLocks noChangeAspect="1" noChangeArrowheads="1"/>
            </p:cNvPicPr>
            <p:nvPr/>
          </p:nvPicPr>
          <p:blipFill rotWithShape="1">
            <a:blip r:embed="rId3" cstate="print"/>
            <a:srcRect l="15071" t="-412" r="4110" b="14565"/>
            <a:stretch/>
          </p:blipFill>
          <p:spPr bwMode="auto">
            <a:xfrm>
              <a:off x="-183764" y="5013039"/>
              <a:ext cx="1513186" cy="107156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9" name="Título 1"/>
          <p:cNvSpPr txBox="1">
            <a:spLocks/>
          </p:cNvSpPr>
          <p:nvPr/>
        </p:nvSpPr>
        <p:spPr>
          <a:xfrm>
            <a:off x="685800" y="2348880"/>
            <a:ext cx="7772400" cy="172819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pt-BR" sz="4000" b="1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rPr>
              <a:t>IMPORTÂNCIA DOS PLANOS DE SEGURANÇA DA ÁGUA PARA EVITAR RISCOS À POPULAÇÃO</a:t>
            </a:r>
            <a:endParaRPr kumimoji="0" lang="pt-BR" sz="4000" b="1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</a:endParaRPr>
          </a:p>
        </p:txBody>
      </p:sp>
      <p:sp>
        <p:nvSpPr>
          <p:cNvPr id="21" name="Subtítulo 2"/>
          <p:cNvSpPr txBox="1">
            <a:spLocks/>
          </p:cNvSpPr>
          <p:nvPr/>
        </p:nvSpPr>
        <p:spPr>
          <a:xfrm>
            <a:off x="3059832" y="5060028"/>
            <a:ext cx="5976664" cy="176863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pt-BR" sz="1800" b="1" dirty="0"/>
              <a:t>Roberta Vieira Nunes Pinheiro</a:t>
            </a:r>
          </a:p>
          <a:p>
            <a:pPr algn="r"/>
            <a:r>
              <a:rPr lang="pt-BR" sz="2000" b="1" dirty="0"/>
              <a:t>Paulo Sérgio </a:t>
            </a:r>
            <a:r>
              <a:rPr lang="pt-BR" sz="2000" b="1" dirty="0" err="1"/>
              <a:t>Scalize</a:t>
            </a:r>
            <a:endParaRPr lang="pt-BR" sz="2000" dirty="0"/>
          </a:p>
          <a:p>
            <a:pPr algn="r"/>
            <a:r>
              <a:rPr lang="pt-BR" sz="2000" b="1" dirty="0" err="1" smtClean="0"/>
              <a:t>Germán</a:t>
            </a:r>
            <a:r>
              <a:rPr lang="pt-BR" sz="2000" b="1" dirty="0" smtClean="0"/>
              <a:t> </a:t>
            </a:r>
            <a:r>
              <a:rPr lang="pt-BR" sz="2000" b="1" dirty="0"/>
              <a:t>Sanz </a:t>
            </a:r>
            <a:r>
              <a:rPr lang="pt-BR" sz="2000" b="1" dirty="0" err="1" smtClean="0"/>
              <a:t>Lobón</a:t>
            </a:r>
            <a:endParaRPr lang="pt-BR" sz="2000" dirty="0"/>
          </a:p>
          <a:p>
            <a:pPr algn="r"/>
            <a:r>
              <a:rPr lang="pt-BR" sz="2000" b="1" dirty="0" smtClean="0"/>
              <a:t>Ana </a:t>
            </a:r>
            <a:r>
              <a:rPr lang="pt-BR" sz="2000" b="1" dirty="0"/>
              <a:t>Carolina Borges </a:t>
            </a:r>
            <a:r>
              <a:rPr lang="pt-BR" sz="2000" b="1" dirty="0" smtClean="0"/>
              <a:t>Ramos</a:t>
            </a:r>
          </a:p>
          <a:p>
            <a:pPr algn="r"/>
            <a:r>
              <a:rPr lang="pt-BR" sz="2000" b="1" dirty="0"/>
              <a:t>Rafaela Jacob de Oliveira </a:t>
            </a:r>
            <a:r>
              <a:rPr lang="pt-BR" sz="2000" b="1" dirty="0" smtClean="0"/>
              <a:t>Braga</a:t>
            </a:r>
            <a:endParaRPr lang="en-US" sz="2000" dirty="0"/>
          </a:p>
        </p:txBody>
      </p:sp>
      <p:pic>
        <p:nvPicPr>
          <p:cNvPr id="1026" name="Picture 2" descr="Site ASSEMAE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17" y="1"/>
            <a:ext cx="1743788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46 ASSEMBLEIA NACIONAL DA ASSEMAE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"/>
            <a:ext cx="1890684" cy="1210038"/>
          </a:xfrm>
          <a:prstGeom prst="rect">
            <a:avLst/>
          </a:prstGeom>
          <a:solidFill>
            <a:schemeClr val="bg1"/>
          </a:solidFill>
        </p:spPr>
      </p:pic>
    </p:spTree>
    <p:extLst>
      <p:ext uri="{BB962C8B-B14F-4D97-AF65-F5344CB8AC3E}">
        <p14:creationId xmlns:p14="http://schemas.microsoft.com/office/powerpoint/2010/main" val="322086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340766"/>
            <a:ext cx="8229600" cy="24091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 smtClean="0"/>
              <a:t>Periculosidade: avaliação dos riscos</a:t>
            </a:r>
          </a:p>
          <a:p>
            <a:pPr lvl="1"/>
            <a:r>
              <a:rPr lang="pt-BR" sz="2000" dirty="0" smtClean="0"/>
              <a:t>Probabilidade </a:t>
            </a:r>
            <a:r>
              <a:rPr lang="pt-BR" sz="2000" dirty="0"/>
              <a:t>de </a:t>
            </a:r>
            <a:r>
              <a:rPr lang="pt-BR" sz="2000" dirty="0" smtClean="0"/>
              <a:t>ocorrência</a:t>
            </a:r>
          </a:p>
          <a:p>
            <a:pPr lvl="1"/>
            <a:r>
              <a:rPr lang="pt-BR" sz="2000" dirty="0" smtClean="0"/>
              <a:t>Severidade </a:t>
            </a:r>
            <a:r>
              <a:rPr lang="pt-BR" sz="2000" dirty="0"/>
              <a:t>de </a:t>
            </a:r>
            <a:r>
              <a:rPr lang="pt-BR" sz="2000" dirty="0" smtClean="0"/>
              <a:t>consequências</a:t>
            </a:r>
          </a:p>
          <a:p>
            <a:r>
              <a:rPr lang="pt-BR" sz="2400" dirty="0" smtClean="0"/>
              <a:t>Matriz </a:t>
            </a:r>
            <a:r>
              <a:rPr lang="pt-BR" sz="2400" dirty="0" err="1"/>
              <a:t>semiquantitativa</a:t>
            </a:r>
            <a:r>
              <a:rPr lang="pt-BR" sz="2400" dirty="0"/>
              <a:t> e qualitativa </a:t>
            </a:r>
            <a:r>
              <a:rPr lang="pt-BR" sz="2400" dirty="0" smtClean="0"/>
              <a:t>hierarquizada</a:t>
            </a:r>
          </a:p>
          <a:p>
            <a:pPr lvl="1"/>
            <a:r>
              <a:rPr lang="pt-BR" sz="2000" dirty="0" smtClean="0"/>
              <a:t>Muito </a:t>
            </a:r>
            <a:r>
              <a:rPr lang="pt-BR" sz="2000" dirty="0"/>
              <a:t>alto, alto, médio e </a:t>
            </a:r>
            <a:r>
              <a:rPr lang="pt-BR" sz="2000" dirty="0" smtClean="0"/>
              <a:t>baixo</a:t>
            </a:r>
          </a:p>
        </p:txBody>
      </p:sp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2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 cstate="print"/>
          <a:srcRect l="1660" t="20409" r="5362" b="7690"/>
          <a:stretch/>
        </p:blipFill>
        <p:spPr>
          <a:xfrm>
            <a:off x="395536" y="3284985"/>
            <a:ext cx="8429916" cy="351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As informações </a:t>
            </a:r>
            <a:r>
              <a:rPr lang="pt-BR" dirty="0" smtClean="0"/>
              <a:t>foram inseridas em um Sistema </a:t>
            </a:r>
            <a:r>
              <a:rPr lang="pt-BR" dirty="0"/>
              <a:t>de Informação Geográfica (</a:t>
            </a:r>
            <a:r>
              <a:rPr lang="pt-BR" dirty="0" smtClean="0"/>
              <a:t>SIG)</a:t>
            </a:r>
          </a:p>
          <a:p>
            <a:pPr lvl="1"/>
            <a:r>
              <a:rPr lang="pt-BR" dirty="0" smtClean="0"/>
              <a:t>Permite a espacialização dos dados</a:t>
            </a:r>
          </a:p>
          <a:p>
            <a:pPr lvl="1"/>
            <a:r>
              <a:rPr lang="pt-BR" dirty="0" smtClean="0"/>
              <a:t>Possui ferramentas para o calculo de índices (álgebra de mapas)</a:t>
            </a:r>
          </a:p>
          <a:p>
            <a:pPr lvl="2"/>
            <a:r>
              <a:rPr lang="pt-BR" dirty="0" smtClean="0"/>
              <a:t>Vulnerabilidade das </a:t>
            </a:r>
            <a:r>
              <a:rPr lang="pt-BR" dirty="0"/>
              <a:t>bacias </a:t>
            </a:r>
            <a:r>
              <a:rPr lang="pt-BR" dirty="0" smtClean="0"/>
              <a:t>captação.</a:t>
            </a:r>
          </a:p>
          <a:p>
            <a:pPr lvl="2"/>
            <a:r>
              <a:rPr lang="pt-BR" dirty="0" smtClean="0"/>
              <a:t>Modelo de riscos.</a:t>
            </a:r>
          </a:p>
          <a:p>
            <a:pPr lvl="1"/>
            <a:r>
              <a:rPr lang="pt-BR" dirty="0" smtClean="0"/>
              <a:t>Desenho de mapas temáticos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6807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063" y="1587378"/>
            <a:ext cx="9177064" cy="4890851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4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974706" y="2321523"/>
            <a:ext cx="3169295" cy="2867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95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Modelos espaciais</a:t>
            </a:r>
          </a:p>
          <a:p>
            <a:pPr lvl="1"/>
            <a:r>
              <a:rPr lang="pt-BR" sz="2400" dirty="0" smtClean="0"/>
              <a:t>Vulnerabilidade: Índice de Susceptibilidade</a:t>
            </a:r>
          </a:p>
          <a:p>
            <a:pPr lvl="2"/>
            <a:r>
              <a:rPr lang="pt-BR" sz="2000" dirty="0" smtClean="0"/>
              <a:t>Lençol freático</a:t>
            </a:r>
          </a:p>
          <a:p>
            <a:pPr lvl="2"/>
            <a:r>
              <a:rPr lang="pt-BR" sz="2000" dirty="0" smtClean="0"/>
              <a:t>Recarga por chuva</a:t>
            </a:r>
          </a:p>
          <a:p>
            <a:pPr lvl="2"/>
            <a:r>
              <a:rPr lang="pt-BR" sz="2000" dirty="0" smtClean="0"/>
              <a:t>Material do aquífero</a:t>
            </a:r>
          </a:p>
          <a:p>
            <a:pPr lvl="2"/>
            <a:r>
              <a:rPr lang="pt-BR" sz="2000" dirty="0" smtClean="0"/>
              <a:t>Topografia</a:t>
            </a:r>
          </a:p>
          <a:p>
            <a:pPr lvl="2"/>
            <a:r>
              <a:rPr lang="pt-BR" sz="2000" dirty="0"/>
              <a:t>Usos do solo</a:t>
            </a:r>
          </a:p>
          <a:p>
            <a:pPr lvl="1"/>
            <a:r>
              <a:rPr lang="pt-BR" sz="2400" dirty="0" smtClean="0"/>
              <a:t>Risco: Exposição x Periculosidade x Vulnerabilidade</a:t>
            </a:r>
          </a:p>
          <a:p>
            <a:pPr lvl="2"/>
            <a:endParaRPr lang="pt-BR" sz="2000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7" y="4941168"/>
            <a:ext cx="4715191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1742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457200" y="1417637"/>
            <a:ext cx="1177479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7" name="Picture 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417638"/>
            <a:ext cx="7355160" cy="4542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4375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Os </a:t>
            </a:r>
            <a:r>
              <a:rPr lang="pt-BR" dirty="0"/>
              <a:t>municípios de Cachoeira de Goiás e </a:t>
            </a:r>
            <a:r>
              <a:rPr lang="pt-BR" dirty="0" err="1"/>
              <a:t>Guarinos</a:t>
            </a:r>
            <a:r>
              <a:rPr lang="pt-BR" dirty="0"/>
              <a:t> tiveram uma maior quantidade de eventos </a:t>
            </a:r>
            <a:r>
              <a:rPr lang="pt-BR" dirty="0" smtClean="0"/>
              <a:t>perigosos altos e muito altos.</a:t>
            </a:r>
          </a:p>
          <a:p>
            <a:r>
              <a:rPr lang="pt-BR" dirty="0" smtClean="0"/>
              <a:t>Os </a:t>
            </a:r>
            <a:r>
              <a:rPr lang="pt-BR" dirty="0"/>
              <a:t>demais municípios estiveram abaixo </a:t>
            </a:r>
            <a:r>
              <a:rPr lang="pt-BR" dirty="0" smtClean="0"/>
              <a:t>de </a:t>
            </a:r>
            <a:r>
              <a:rPr lang="pt-BR" dirty="0"/>
              <a:t>44% para essa classificação de </a:t>
            </a:r>
            <a:r>
              <a:rPr lang="pt-BR" dirty="0" smtClean="0"/>
              <a:t>eventos.</a:t>
            </a:r>
          </a:p>
          <a:p>
            <a:r>
              <a:rPr lang="pt-BR" dirty="0" smtClean="0"/>
              <a:t>Dentre </a:t>
            </a:r>
            <a:r>
              <a:rPr lang="pt-BR" dirty="0"/>
              <a:t>os eventos perigosos, em Mineiros foi detectado a maior quantidade de eventos </a:t>
            </a:r>
            <a:r>
              <a:rPr lang="pt-BR" dirty="0" smtClean="0"/>
              <a:t>classificados </a:t>
            </a:r>
            <a:r>
              <a:rPr lang="pt-BR" dirty="0"/>
              <a:t>como baixo (33%), seguido de Abadiânia (30</a:t>
            </a:r>
            <a:r>
              <a:rPr lang="pt-BR" dirty="0" smtClean="0"/>
              <a:t>%).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24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800" dirty="0" smtClean="0"/>
              <a:t>Os </a:t>
            </a:r>
            <a:r>
              <a:rPr lang="pt-BR" sz="2800" dirty="0"/>
              <a:t>riscos altos e muito altos predominantes estão relacionados com</a:t>
            </a:r>
            <a:r>
              <a:rPr lang="pt-BR" sz="2800" dirty="0" smtClean="0"/>
              <a:t>:</a:t>
            </a:r>
          </a:p>
          <a:p>
            <a:pPr lvl="1"/>
            <a:r>
              <a:rPr lang="pt-BR" sz="2400" dirty="0" smtClean="0"/>
              <a:t>Qualidade </a:t>
            </a:r>
            <a:r>
              <a:rPr lang="pt-BR" sz="2400" dirty="0"/>
              <a:t>da água da captação (eutrofização</a:t>
            </a:r>
            <a:r>
              <a:rPr lang="pt-BR" sz="2400" dirty="0" smtClean="0"/>
              <a:t>)</a:t>
            </a:r>
          </a:p>
          <a:p>
            <a:pPr lvl="1"/>
            <a:r>
              <a:rPr lang="pt-BR" sz="2400" dirty="0" smtClean="0"/>
              <a:t>Ausência </a:t>
            </a:r>
            <a:r>
              <a:rPr lang="pt-BR" sz="2400" dirty="0"/>
              <a:t>de plano </a:t>
            </a:r>
            <a:r>
              <a:rPr lang="pt-BR" sz="2400" dirty="0" smtClean="0"/>
              <a:t>emergência</a:t>
            </a:r>
          </a:p>
          <a:p>
            <a:pPr lvl="1"/>
            <a:r>
              <a:rPr lang="pt-BR" sz="2400" dirty="0" smtClean="0"/>
              <a:t>Não </a:t>
            </a:r>
            <a:r>
              <a:rPr lang="pt-BR" sz="2400" dirty="0"/>
              <a:t>atendimento da Portaria nº </a:t>
            </a:r>
            <a:r>
              <a:rPr lang="pt-BR" sz="2400" dirty="0" smtClean="0"/>
              <a:t>2914/2011</a:t>
            </a:r>
          </a:p>
          <a:p>
            <a:pPr lvl="1"/>
            <a:r>
              <a:rPr lang="pt-BR" sz="2400" dirty="0" smtClean="0"/>
              <a:t>Abastecimento </a:t>
            </a:r>
            <a:r>
              <a:rPr lang="pt-BR" sz="2400" dirty="0"/>
              <a:t>em quantidade e qualidade insatisfatória</a:t>
            </a:r>
            <a:r>
              <a:rPr lang="pt-BR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2856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1"/>
            <a:ext cx="8229600" cy="431823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Para a realização da análise de risco, </a:t>
            </a:r>
            <a:r>
              <a:rPr lang="pt-BR" dirty="0" smtClean="0"/>
              <a:t>utilizou-se:</a:t>
            </a:r>
          </a:p>
          <a:p>
            <a:pPr lvl="1"/>
            <a:r>
              <a:rPr lang="pt-BR" dirty="0" smtClean="0"/>
              <a:t>vulnerabilidade </a:t>
            </a:r>
            <a:r>
              <a:rPr lang="pt-BR" dirty="0"/>
              <a:t>do meio em relação aos usos do solo (aplicação do Índice de Susceptibilidade</a:t>
            </a:r>
            <a:r>
              <a:rPr lang="pt-BR" dirty="0" smtClean="0"/>
              <a:t>)</a:t>
            </a:r>
          </a:p>
          <a:p>
            <a:pPr lvl="1"/>
            <a:r>
              <a:rPr lang="pt-BR" dirty="0" smtClean="0"/>
              <a:t>exposição </a:t>
            </a:r>
            <a:r>
              <a:rPr lang="pt-BR" dirty="0"/>
              <a:t>ao risco – (população </a:t>
            </a:r>
            <a:r>
              <a:rPr lang="pt-BR" dirty="0" smtClean="0"/>
              <a:t>urbana abastecida</a:t>
            </a:r>
          </a:p>
          <a:p>
            <a:pPr lvl="1"/>
            <a:r>
              <a:rPr lang="pt-BR" dirty="0" smtClean="0"/>
              <a:t>Periculosidade </a:t>
            </a:r>
            <a:r>
              <a:rPr lang="pt-BR" dirty="0"/>
              <a:t>(número total de risco</a:t>
            </a:r>
            <a:r>
              <a:rPr lang="pt-BR" dirty="0" smtClean="0"/>
              <a:t>)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pt-BR" dirty="0" smtClean="0"/>
              <a:t>O cálculo foi realizado usando o produto vetorial das variáveis</a:t>
            </a:r>
          </a:p>
        </p:txBody>
      </p:sp>
    </p:spTree>
    <p:extLst>
      <p:ext uri="{BB962C8B-B14F-4D97-AF65-F5344CB8AC3E}">
        <p14:creationId xmlns:p14="http://schemas.microsoft.com/office/powerpoint/2010/main" val="1089307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" name="Grupo 17"/>
          <p:cNvGrpSpPr>
            <a:grpSpLocks noChangeAspect="1"/>
          </p:cNvGrpSpPr>
          <p:nvPr/>
        </p:nvGrpSpPr>
        <p:grpSpPr>
          <a:xfrm>
            <a:off x="-51289" y="2060848"/>
            <a:ext cx="9201589" cy="2968378"/>
            <a:chOff x="-3132856" y="1716857"/>
            <a:chExt cx="12276856" cy="3960441"/>
          </a:xfrm>
        </p:grpSpPr>
        <p:pic>
          <p:nvPicPr>
            <p:cNvPr id="15" name="Imagen 14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049" r="54725" b="36618"/>
            <a:stretch/>
          </p:blipFill>
          <p:spPr>
            <a:xfrm>
              <a:off x="-3132856" y="1716857"/>
              <a:ext cx="4139952" cy="3960441"/>
            </a:xfrm>
            <a:prstGeom prst="rect">
              <a:avLst/>
            </a:prstGeom>
          </p:spPr>
        </p:pic>
        <p:pic>
          <p:nvPicPr>
            <p:cNvPr id="16" name="Imagen 15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43" r="55113" b="36824"/>
            <a:stretch/>
          </p:blipFill>
          <p:spPr>
            <a:xfrm>
              <a:off x="971600" y="1716857"/>
              <a:ext cx="4104456" cy="3960440"/>
            </a:xfrm>
            <a:prstGeom prst="rect">
              <a:avLst/>
            </a:prstGeom>
          </p:spPr>
        </p:pic>
        <p:pic>
          <p:nvPicPr>
            <p:cNvPr id="17" name="Imagen 16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30" r="54846" b="37552"/>
            <a:stretch/>
          </p:blipFill>
          <p:spPr>
            <a:xfrm>
              <a:off x="5015062" y="1752860"/>
              <a:ext cx="4128938" cy="388843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13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1976988"/>
              </p:ext>
            </p:extLst>
          </p:nvPr>
        </p:nvGraphicFramePr>
        <p:xfrm>
          <a:off x="-2632" y="1916832"/>
          <a:ext cx="9136254" cy="31546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19135"/>
                <a:gridCol w="2140966"/>
                <a:gridCol w="1802448"/>
                <a:gridCol w="2973705"/>
              </a:tblGrid>
              <a:tr h="30670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Município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Periculosidade (%)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Exposição (%)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Vulnerabilidade média (%)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Abadiânia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18,60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10,46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42,57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Cachoeira de Goiás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53,48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1,17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42,95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Corumbá de Goiás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20,93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6,42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31,24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Faina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44,18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3,27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38,12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 err="1">
                          <a:solidFill>
                            <a:schemeClr val="tx1"/>
                          </a:solidFill>
                          <a:effectLst/>
                        </a:rPr>
                        <a:t>Guarinos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65,11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1,13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19,83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Matrinchã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30,23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>
                          <a:solidFill>
                            <a:schemeClr val="tx1"/>
                          </a:solidFill>
                          <a:effectLst/>
                        </a:rPr>
                        <a:t>2,43</a:t>
                      </a:r>
                      <a:endParaRPr lang="en-US" sz="1800" b="1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55,71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Mineiros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20,93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48,29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1" dirty="0">
                          <a:solidFill>
                            <a:schemeClr val="tx1"/>
                          </a:solidFill>
                          <a:effectLst/>
                        </a:rPr>
                        <a:t>53,33</a:t>
                      </a:r>
                      <a:endParaRPr lang="en-US" sz="18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Rio Quente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23,25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2,84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26,55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  <a:tr h="2159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b="0" dirty="0">
                          <a:solidFill>
                            <a:schemeClr val="tx1"/>
                          </a:solidFill>
                          <a:effectLst/>
                        </a:rPr>
                        <a:t>Trombas</a:t>
                      </a:r>
                      <a:endParaRPr lang="en-US" sz="1800" b="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39,53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>
                          <a:solidFill>
                            <a:schemeClr val="tx1"/>
                          </a:solidFill>
                          <a:effectLst/>
                        </a:rPr>
                        <a:t>2,19</a:t>
                      </a:r>
                      <a:endParaRPr lang="en-US" sz="1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t-BR" sz="1800" dirty="0">
                          <a:solidFill>
                            <a:schemeClr val="tx1"/>
                          </a:solidFill>
                          <a:effectLst/>
                        </a:rPr>
                        <a:t>39,66</a:t>
                      </a:r>
                      <a:endParaRPr lang="en-US" sz="1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Rectángulo 3"/>
          <p:cNvSpPr/>
          <p:nvPr/>
        </p:nvSpPr>
        <p:spPr>
          <a:xfrm>
            <a:off x="0" y="4149080"/>
            <a:ext cx="9144000" cy="28803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Elipse 8"/>
          <p:cNvSpPr/>
          <p:nvPr/>
        </p:nvSpPr>
        <p:spPr>
          <a:xfrm>
            <a:off x="7150000" y="3832472"/>
            <a:ext cx="1008112" cy="288032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Elipse 9"/>
          <p:cNvSpPr/>
          <p:nvPr/>
        </p:nvSpPr>
        <p:spPr>
          <a:xfrm>
            <a:off x="2843808" y="2583755"/>
            <a:ext cx="100811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lipse 10"/>
          <p:cNvSpPr/>
          <p:nvPr/>
        </p:nvSpPr>
        <p:spPr>
          <a:xfrm>
            <a:off x="2843808" y="3544440"/>
            <a:ext cx="1008112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lipse 11"/>
          <p:cNvSpPr/>
          <p:nvPr/>
        </p:nvSpPr>
        <p:spPr>
          <a:xfrm>
            <a:off x="7164288" y="2252859"/>
            <a:ext cx="1008112" cy="618928"/>
          </a:xfrm>
          <a:prstGeom prst="ellipse">
            <a:avLst/>
          </a:prstGeom>
          <a:noFill/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Elipse 12"/>
          <p:cNvSpPr/>
          <p:nvPr/>
        </p:nvSpPr>
        <p:spPr>
          <a:xfrm>
            <a:off x="4788024" y="3544440"/>
            <a:ext cx="1008112" cy="28803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Elipse 13"/>
          <p:cNvSpPr/>
          <p:nvPr/>
        </p:nvSpPr>
        <p:spPr>
          <a:xfrm>
            <a:off x="4782294" y="2583755"/>
            <a:ext cx="1008112" cy="288032"/>
          </a:xfrm>
          <a:prstGeom prst="ellipse">
            <a:avLst/>
          </a:prstGeom>
          <a:noFill/>
          <a:ln w="28575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795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Introdução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A gestão dos recursos hídricos é </a:t>
            </a:r>
            <a:r>
              <a:rPr lang="pt-BR" dirty="0" smtClean="0"/>
              <a:t>essencial </a:t>
            </a:r>
            <a:r>
              <a:rPr lang="pt-BR" dirty="0"/>
              <a:t>para </a:t>
            </a:r>
            <a:r>
              <a:rPr lang="pt-BR" dirty="0" smtClean="0"/>
              <a:t>a conservação e para o desenvolvimento sustentável.</a:t>
            </a:r>
          </a:p>
          <a:p>
            <a:r>
              <a:rPr lang="pt-BR" dirty="0" smtClean="0"/>
              <a:t>Os Planos </a:t>
            </a:r>
            <a:r>
              <a:rPr lang="pt-BR" dirty="0"/>
              <a:t>de Segurança da Água (</a:t>
            </a:r>
            <a:r>
              <a:rPr lang="pt-BR" dirty="0" smtClean="0"/>
              <a:t>PSA) são ferramentas indispensáveis. </a:t>
            </a:r>
          </a:p>
          <a:p>
            <a:r>
              <a:rPr lang="pt-BR" dirty="0" smtClean="0"/>
              <a:t>O objetivo é o </a:t>
            </a:r>
            <a:r>
              <a:rPr lang="pt-BR" dirty="0"/>
              <a:t>monitoramento da qualidade </a:t>
            </a:r>
            <a:r>
              <a:rPr lang="pt-BR" dirty="0" smtClean="0"/>
              <a:t>e da quantidade da </a:t>
            </a:r>
            <a:r>
              <a:rPr lang="pt-BR" dirty="0"/>
              <a:t>água </a:t>
            </a:r>
            <a:r>
              <a:rPr lang="pt-BR" dirty="0" smtClean="0"/>
              <a:t>desde </a:t>
            </a:r>
            <a:r>
              <a:rPr lang="pt-BR" dirty="0"/>
              <a:t>sua captação até </a:t>
            </a:r>
            <a:r>
              <a:rPr lang="pt-BR" dirty="0" smtClean="0"/>
              <a:t>seu uso.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2" b="3156"/>
          <a:stretch/>
        </p:blipFill>
        <p:spPr>
          <a:xfrm>
            <a:off x="611560" y="1276874"/>
            <a:ext cx="8162089" cy="5490316"/>
          </a:xfrm>
          <a:prstGeom prst="rect">
            <a:avLst/>
          </a:prstGeom>
        </p:spPr>
      </p:pic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4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032169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Resultados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</a:pPr>
            <a:r>
              <a:rPr lang="pt-BR" sz="2800" dirty="0" smtClean="0"/>
              <a:t>Mineiros apresentou valores elevados em todas as variáveis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Os valores de </a:t>
            </a:r>
            <a:r>
              <a:rPr lang="pt-BR" sz="2800" dirty="0" err="1" smtClean="0"/>
              <a:t>Matrinchã</a:t>
            </a:r>
            <a:r>
              <a:rPr lang="pt-BR" sz="2800" dirty="0" smtClean="0"/>
              <a:t> parecem estar associado com a elevada vulnerabilidade da bacia de captação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Cachoeira </a:t>
            </a:r>
            <a:r>
              <a:rPr lang="pt-BR" sz="2800" dirty="0"/>
              <a:t>de Goiás </a:t>
            </a:r>
            <a:r>
              <a:rPr lang="pt-BR" sz="2800" dirty="0" smtClean="0"/>
              <a:t>devido a elevada periculosidade</a:t>
            </a:r>
          </a:p>
          <a:p>
            <a:pPr>
              <a:spcBef>
                <a:spcPts val="1200"/>
              </a:spcBef>
            </a:pPr>
            <a:r>
              <a:rPr lang="pt-BR" sz="2800" dirty="0" smtClean="0"/>
              <a:t>A </a:t>
            </a:r>
            <a:r>
              <a:rPr lang="pt-BR" sz="2800" dirty="0"/>
              <a:t>variável exposição foi um fator chave, já que para os três com maior risco foram aqueles que apresentaram uma maior população</a:t>
            </a:r>
            <a:r>
              <a:rPr lang="pt-BR" sz="2800" dirty="0" smtClean="0"/>
              <a:t>.</a:t>
            </a:r>
          </a:p>
          <a:p>
            <a:pPr marL="0" indent="0">
              <a:buNone/>
            </a:pPr>
            <a:r>
              <a:rPr lang="pt-BR" sz="2800" b="1" dirty="0"/>
              <a:t> 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57091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Conclusões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340768"/>
            <a:ext cx="8229600" cy="499715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pt-BR" sz="2400" dirty="0"/>
              <a:t>Os PSA são uma ferramenta básica </a:t>
            </a:r>
            <a:r>
              <a:rPr lang="pt-BR" sz="2400" dirty="0" smtClean="0"/>
              <a:t>para o </a:t>
            </a:r>
            <a:r>
              <a:rPr lang="pt-BR" sz="2400" dirty="0"/>
              <a:t>desenvolvimento </a:t>
            </a:r>
            <a:r>
              <a:rPr lang="pt-BR" sz="2400" dirty="0" smtClean="0"/>
              <a:t>sustentável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</a:t>
            </a:r>
            <a:r>
              <a:rPr lang="pt-BR" sz="2400" dirty="0"/>
              <a:t>caracterização dos </a:t>
            </a:r>
            <a:r>
              <a:rPr lang="pt-BR" sz="2400" dirty="0" smtClean="0"/>
              <a:t>SAA </a:t>
            </a:r>
            <a:r>
              <a:rPr lang="pt-BR" sz="2400" dirty="0"/>
              <a:t>é fundamental para avaliação dos riscos, sendo esta uma importante ferramenta de </a:t>
            </a:r>
            <a:r>
              <a:rPr lang="pt-BR" sz="2400" dirty="0" smtClean="0"/>
              <a:t>gestão e </a:t>
            </a:r>
            <a:r>
              <a:rPr lang="pt-BR" sz="2400" dirty="0"/>
              <a:t>monitoramento da </a:t>
            </a:r>
            <a:r>
              <a:rPr lang="pt-BR" sz="2400" dirty="0" smtClean="0"/>
              <a:t>qualidade.</a:t>
            </a:r>
            <a:endParaRPr lang="en-US" sz="2400" dirty="0"/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Das </a:t>
            </a:r>
            <a:r>
              <a:rPr lang="pt-BR" sz="2400" dirty="0"/>
              <a:t>três variáveis a periculosidade e a exposição parecem estar relacionadas de forma inversa</a:t>
            </a:r>
            <a:r>
              <a:rPr lang="pt-BR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 smtClean="0"/>
              <a:t>A </a:t>
            </a:r>
            <a:r>
              <a:rPr lang="pt-BR" sz="2400" dirty="0"/>
              <a:t>equação do risco é uma ferramenta útil para a gestão dos </a:t>
            </a:r>
            <a:r>
              <a:rPr lang="pt-BR" sz="2400" dirty="0" smtClean="0"/>
              <a:t>recursos </a:t>
            </a:r>
            <a:r>
              <a:rPr lang="pt-BR" sz="2400" dirty="0"/>
              <a:t>hídricos, sobretudo naqueles municípios com maior população exposta</a:t>
            </a:r>
            <a:r>
              <a:rPr lang="pt-BR" sz="2400" dirty="0" smtClean="0"/>
              <a:t>.</a:t>
            </a:r>
          </a:p>
          <a:p>
            <a:pPr marL="457200" indent="-457200">
              <a:buFont typeface="+mj-lt"/>
              <a:buAutoNum type="arabicPeriod"/>
            </a:pPr>
            <a:r>
              <a:rPr lang="pt-BR" sz="2400" dirty="0"/>
              <a:t>Observou-se que este modelo de avaliação de riscos é muito sensível para valores extremos </a:t>
            </a:r>
            <a:r>
              <a:rPr lang="pt-BR" sz="2400" dirty="0" smtClean="0"/>
              <a:t>das </a:t>
            </a:r>
            <a:r>
              <a:rPr lang="pt-BR" sz="2400" dirty="0"/>
              <a:t>variáveis</a:t>
            </a:r>
            <a:r>
              <a:rPr lang="pt-BR" sz="2400" dirty="0" smtClean="0"/>
              <a:t>.</a:t>
            </a:r>
            <a:endParaRPr lang="en-US" sz="2400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333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 descr="Resultado de imagen para ufg e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2" name="AutoShape 4" descr="Resultado de imagen para ufg ee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3" name="Grupo 2"/>
          <p:cNvGrpSpPr/>
          <p:nvPr/>
        </p:nvGrpSpPr>
        <p:grpSpPr>
          <a:xfrm>
            <a:off x="0" y="5418000"/>
            <a:ext cx="9144000" cy="1440000"/>
            <a:chOff x="0" y="5418000"/>
            <a:chExt cx="9144000" cy="1440000"/>
          </a:xfrm>
          <a:solidFill>
            <a:schemeClr val="bg1"/>
          </a:solidFill>
        </p:grpSpPr>
        <p:pic>
          <p:nvPicPr>
            <p:cNvPr id="14" name="Picture 4" descr="http://www.ifch.unicamp.br/informacoes/img_eventos_noticias/6TVz_slide-image-2.jpg"/>
            <p:cNvPicPr>
              <a:picLocks noChangeAspect="1" noChangeArrowheads="1"/>
            </p:cNvPicPr>
            <p:nvPr/>
          </p:nvPicPr>
          <p:blipFill rotWithShape="1">
            <a:blip r:embed="rId2" cstate="print"/>
            <a:srcRect l="15949" r="11143"/>
            <a:stretch/>
          </p:blipFill>
          <p:spPr bwMode="auto">
            <a:xfrm>
              <a:off x="7564461" y="5418000"/>
              <a:ext cx="1579539" cy="1440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7" name="Picture 6" descr="https://www.ddrh.ufg.br/up/123/o/ufg11-e1326419850274.jpg?1354748648"/>
            <p:cNvPicPr>
              <a:picLocks noChangeAspect="1" noChangeArrowheads="1"/>
            </p:cNvPicPr>
            <p:nvPr/>
          </p:nvPicPr>
          <p:blipFill>
            <a:blip r:embed="rId3" cstate="print"/>
            <a:stretch>
              <a:fillRect/>
            </a:stretch>
          </p:blipFill>
          <p:spPr bwMode="auto">
            <a:xfrm>
              <a:off x="0" y="5418000"/>
              <a:ext cx="2447972" cy="1440000"/>
            </a:xfrm>
            <a:prstGeom prst="rect">
              <a:avLst/>
            </a:prstGeom>
            <a:grpFill/>
            <a:ln>
              <a:noFill/>
            </a:ln>
          </p:spPr>
        </p:pic>
        <p:pic>
          <p:nvPicPr>
            <p:cNvPr id="13" name="Picture 4" descr="46 ASSEMBLEIA NACIONAL DA ASSEMAE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84939" y="5418000"/>
              <a:ext cx="2250000" cy="1440000"/>
            </a:xfrm>
            <a:prstGeom prst="rect">
              <a:avLst/>
            </a:prstGeom>
            <a:grpFill/>
          </p:spPr>
        </p:pic>
        <p:pic>
          <p:nvPicPr>
            <p:cNvPr id="15" name="Picture 2" descr="Site ASSEMAE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50176" y="5418000"/>
              <a:ext cx="2232558" cy="1440000"/>
            </a:xfrm>
            <a:prstGeom prst="rect">
              <a:avLst/>
            </a:prstGeom>
            <a:grpFill/>
            <a:extLst/>
          </p:spPr>
        </p:pic>
      </p:grpSp>
      <p:sp>
        <p:nvSpPr>
          <p:cNvPr id="4" name="Título 3"/>
          <p:cNvSpPr>
            <a:spLocks noGrp="1"/>
          </p:cNvSpPr>
          <p:nvPr>
            <p:ph type="ctrTitle"/>
          </p:nvPr>
        </p:nvSpPr>
        <p:spPr>
          <a:xfrm>
            <a:off x="827584" y="1988840"/>
            <a:ext cx="7175351" cy="1793167"/>
          </a:xfrm>
        </p:spPr>
        <p:txBody>
          <a:bodyPr/>
          <a:lstStyle/>
          <a:p>
            <a:pPr marL="182880" indent="0" algn="ctr">
              <a:buNone/>
            </a:pP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>Muito 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Obrigado</a:t>
            </a:r>
            <a:b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pt-BR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Gracias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por </a:t>
            </a:r>
            <a:r>
              <a:rPr lang="pt-BR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su</a:t>
            </a:r>
            <a:r>
              <a:rPr lang="pt-BR" dirty="0" smtClean="0">
                <a:solidFill>
                  <a:schemeClr val="tx1"/>
                </a:solidFill>
                <a:latin typeface="Calibri" panose="020F0502020204030204" pitchFamily="34" charset="0"/>
              </a:rPr>
              <a:t> </a:t>
            </a:r>
            <a:r>
              <a:rPr lang="pt-BR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atención</a:t>
            </a:r>
            <a: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pt-BR" dirty="0">
                <a:solidFill>
                  <a:schemeClr val="tx1"/>
                </a:solidFill>
                <a:latin typeface="Calibri" panose="020F0502020204030204" pitchFamily="34" charset="0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62671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Justificativa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Os Sistemas de Abastecimento da Água são competência do Ministério </a:t>
            </a:r>
            <a:r>
              <a:rPr lang="pt-BR" dirty="0"/>
              <a:t>da </a:t>
            </a:r>
            <a:r>
              <a:rPr lang="pt-BR" dirty="0" smtClean="0"/>
              <a:t>Saúde.</a:t>
            </a:r>
          </a:p>
          <a:p>
            <a:endParaRPr lang="pt-BR" dirty="0" smtClean="0"/>
          </a:p>
          <a:p>
            <a:r>
              <a:rPr lang="pt-BR" dirty="0" smtClean="0"/>
              <a:t>A qualidade é </a:t>
            </a:r>
            <a:r>
              <a:rPr lang="pt-BR" dirty="0"/>
              <a:t>regulamentada pela Portaria </a:t>
            </a:r>
            <a:r>
              <a:rPr lang="pt-BR" dirty="0" smtClean="0"/>
              <a:t>nº </a:t>
            </a:r>
            <a:r>
              <a:rPr lang="pt-BR" dirty="0"/>
              <a:t>2914, de </a:t>
            </a:r>
            <a:r>
              <a:rPr lang="pt-BR" dirty="0" smtClean="0"/>
              <a:t>2011:</a:t>
            </a:r>
          </a:p>
          <a:p>
            <a:pPr lvl="1"/>
            <a:r>
              <a:rPr lang="pt-BR" dirty="0" smtClean="0"/>
              <a:t>Procedimentos </a:t>
            </a:r>
            <a:r>
              <a:rPr lang="pt-BR" dirty="0"/>
              <a:t>de controle e de vigilância da qualidade da água para consumo humano e seu padrão de </a:t>
            </a:r>
            <a:r>
              <a:rPr lang="pt-BR" dirty="0" smtClean="0"/>
              <a:t>potabilidade.</a:t>
            </a:r>
          </a:p>
          <a:p>
            <a:endParaRPr lang="pt-B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Objetivo</a:t>
            </a:r>
            <a:endParaRPr kumimoji="0" lang="pt-BR" sz="44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251520" y="1600200"/>
            <a:ext cx="88924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Avaliar </a:t>
            </a:r>
            <a:r>
              <a:rPr lang="pt-BR" dirty="0"/>
              <a:t>os riscos envolvidos </a:t>
            </a:r>
            <a:r>
              <a:rPr lang="pt-BR" dirty="0" smtClean="0"/>
              <a:t>nos SAA de 9 </a:t>
            </a:r>
            <a:r>
              <a:rPr lang="pt-BR" dirty="0"/>
              <a:t>cidades goianas </a:t>
            </a:r>
            <a:r>
              <a:rPr lang="pt-BR" dirty="0" smtClean="0"/>
              <a:t>de administração pública direta abastecidas por manancial superficial:</a:t>
            </a:r>
          </a:p>
          <a:p>
            <a:pPr marL="0" indent="0">
              <a:buNone/>
            </a:pPr>
            <a:endParaRPr lang="pt-BR" dirty="0" smtClean="0"/>
          </a:p>
          <a:p>
            <a:pPr lvl="1"/>
            <a:r>
              <a:rPr lang="pt-BR" dirty="0"/>
              <a:t>Avaliação da periculosidade</a:t>
            </a:r>
          </a:p>
          <a:p>
            <a:pPr lvl="1"/>
            <a:r>
              <a:rPr lang="pt-BR" dirty="0" smtClean="0"/>
              <a:t>Avaliação </a:t>
            </a:r>
            <a:r>
              <a:rPr lang="pt-BR" dirty="0"/>
              <a:t>da vulnerabilidade</a:t>
            </a:r>
          </a:p>
          <a:p>
            <a:pPr lvl="1"/>
            <a:r>
              <a:rPr lang="pt-BR" dirty="0" smtClean="0"/>
              <a:t>Avaliação da exposição</a:t>
            </a:r>
            <a:endParaRPr lang="en-US" dirty="0"/>
          </a:p>
          <a:p>
            <a:endParaRPr lang="pt-BR" dirty="0"/>
          </a:p>
          <a:p>
            <a:endParaRPr kumimoji="0" lang="pt-BR" sz="3200" b="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27811" y="6082222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0782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Área de Estudo: o estado de Goiás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Goiás é um município do Centro-Oeste: </a:t>
            </a:r>
          </a:p>
          <a:p>
            <a:pPr marL="0" indent="0">
              <a:buNone/>
            </a:pPr>
            <a:r>
              <a:rPr lang="pt-BR" dirty="0"/>
              <a:t> </a:t>
            </a:r>
            <a:r>
              <a:rPr lang="pt-BR" dirty="0" smtClean="0"/>
              <a:t>  6.003.788 habitantes </a:t>
            </a:r>
          </a:p>
          <a:p>
            <a:pPr lvl="1"/>
            <a:r>
              <a:rPr lang="pt-BR" dirty="0" smtClean="0"/>
              <a:t>340.087 km²</a:t>
            </a:r>
          </a:p>
          <a:p>
            <a:pPr lvl="1"/>
            <a:r>
              <a:rPr lang="pt-BR" dirty="0" smtClean="0"/>
              <a:t>246 municípios</a:t>
            </a:r>
          </a:p>
          <a:p>
            <a:pPr lvl="2"/>
            <a:r>
              <a:rPr lang="pt-BR" dirty="0" smtClean="0"/>
              <a:t>225 possuem concessionária estadual.</a:t>
            </a:r>
          </a:p>
          <a:p>
            <a:pPr lvl="2"/>
            <a:r>
              <a:rPr lang="pt-BR" dirty="0" smtClean="0"/>
              <a:t>21 possuem gestão municipalizada. Administração </a:t>
            </a:r>
            <a:r>
              <a:rPr lang="pt-BR" dirty="0"/>
              <a:t>pública </a:t>
            </a:r>
            <a:r>
              <a:rPr lang="pt-BR" dirty="0" smtClean="0"/>
              <a:t>direta.</a:t>
            </a:r>
          </a:p>
          <a:p>
            <a:pPr lvl="3"/>
            <a:r>
              <a:rPr lang="pt-BR" dirty="0" smtClean="0"/>
              <a:t>9 são abastecidos por manancial superficial.</a:t>
            </a:r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2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43608" y="26064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Área de Estudo: o estado de Goiás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2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" y="1371020"/>
            <a:ext cx="7596336" cy="53560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5" cstate="print"/>
          <a:srcRect l="45237" t="20470" r="26971" b="18500"/>
          <a:stretch/>
        </p:blipFill>
        <p:spPr>
          <a:xfrm>
            <a:off x="2231739" y="1052737"/>
            <a:ext cx="4708377" cy="5813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520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1043608" y="274638"/>
            <a:ext cx="764319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>
                <a:solidFill>
                  <a:sysClr val="windowText" lastClr="000000"/>
                </a:solidFill>
                <a:latin typeface="Calibri"/>
              </a:rPr>
              <a:t>Área de Estudo: o estado de Goiás</a:t>
            </a:r>
            <a:endParaRPr kumimoji="0" lang="pt-BR" sz="4400" i="0" u="none" strike="noStrike" kern="120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916832"/>
            <a:ext cx="8229600" cy="42093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pt-BR" dirty="0" smtClean="0"/>
              <a:t>População urbana abastecida: </a:t>
            </a:r>
            <a:r>
              <a:rPr lang="en-US" dirty="0" smtClean="0"/>
              <a:t>78.204 hab.</a:t>
            </a:r>
          </a:p>
          <a:p>
            <a:pPr marL="457200" lvl="1" indent="0">
              <a:buNone/>
            </a:pPr>
            <a:endParaRPr lang="en-US" dirty="0" smtClean="0"/>
          </a:p>
          <a:p>
            <a:pPr lvl="1"/>
            <a:r>
              <a:rPr lang="pt-BR" dirty="0" smtClean="0"/>
              <a:t>Sistema de Abastecimento de Água</a:t>
            </a:r>
          </a:p>
          <a:p>
            <a:pPr lvl="2"/>
            <a:r>
              <a:rPr lang="pt-BR" dirty="0" smtClean="0"/>
              <a:t>Mananciais Superficiais (11 bacias)</a:t>
            </a:r>
          </a:p>
          <a:p>
            <a:pPr lvl="3"/>
            <a:r>
              <a:rPr lang="pt-BR" dirty="0" smtClean="0"/>
              <a:t>Captação</a:t>
            </a:r>
          </a:p>
          <a:p>
            <a:pPr lvl="3"/>
            <a:r>
              <a:rPr lang="pt-BR" dirty="0" smtClean="0"/>
              <a:t>Tratamento</a:t>
            </a:r>
          </a:p>
          <a:p>
            <a:pPr lvl="3"/>
            <a:r>
              <a:rPr lang="pt-BR" dirty="0" smtClean="0"/>
              <a:t>Reservatório</a:t>
            </a:r>
          </a:p>
          <a:p>
            <a:pPr lvl="3"/>
            <a:r>
              <a:rPr lang="pt-BR" dirty="0" smtClean="0"/>
              <a:t>Distribuição</a:t>
            </a:r>
            <a:endParaRPr lang="en-US" dirty="0" smtClean="0"/>
          </a:p>
          <a:p>
            <a:pPr marL="0" indent="0">
              <a:buNone/>
            </a:pPr>
            <a:endParaRPr lang="pt-B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48559" y="611209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4761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457200" y="1600200"/>
            <a:ext cx="8435280" cy="4525963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Caracterização </a:t>
            </a:r>
            <a:r>
              <a:rPr lang="pt-BR" dirty="0"/>
              <a:t>dos </a:t>
            </a:r>
            <a:r>
              <a:rPr lang="pt-BR" dirty="0" smtClean="0"/>
              <a:t>SAA</a:t>
            </a:r>
          </a:p>
          <a:p>
            <a:pPr lvl="1"/>
            <a:r>
              <a:rPr lang="pt-BR" dirty="0" smtClean="0"/>
              <a:t>Pesquisa exploratória descritiva</a:t>
            </a:r>
          </a:p>
          <a:p>
            <a:pPr lvl="2"/>
            <a:r>
              <a:rPr lang="pt-BR" dirty="0" smtClean="0"/>
              <a:t>Gerenciamento </a:t>
            </a:r>
            <a:r>
              <a:rPr lang="pt-BR" dirty="0"/>
              <a:t>do </a:t>
            </a:r>
            <a:r>
              <a:rPr lang="pt-BR" dirty="0" smtClean="0"/>
              <a:t>sistema</a:t>
            </a:r>
          </a:p>
          <a:p>
            <a:pPr lvl="2"/>
            <a:r>
              <a:rPr lang="pt-BR" dirty="0" smtClean="0"/>
              <a:t>Manancial </a:t>
            </a:r>
            <a:r>
              <a:rPr lang="pt-BR" dirty="0"/>
              <a:t>de </a:t>
            </a:r>
            <a:r>
              <a:rPr lang="pt-BR" dirty="0" smtClean="0"/>
              <a:t>captação</a:t>
            </a:r>
          </a:p>
          <a:p>
            <a:pPr lvl="2"/>
            <a:r>
              <a:rPr lang="pt-BR" dirty="0" smtClean="0"/>
              <a:t>Sistemas </a:t>
            </a:r>
            <a:r>
              <a:rPr lang="pt-BR" dirty="0"/>
              <a:t>de medição dos </a:t>
            </a:r>
            <a:r>
              <a:rPr lang="pt-BR" dirty="0" smtClean="0"/>
              <a:t>serviços</a:t>
            </a:r>
          </a:p>
          <a:p>
            <a:pPr lvl="2"/>
            <a:r>
              <a:rPr lang="pt-BR" dirty="0" smtClean="0"/>
              <a:t>Cobertura </a:t>
            </a:r>
            <a:r>
              <a:rPr lang="pt-BR" dirty="0"/>
              <a:t>de </a:t>
            </a:r>
            <a:r>
              <a:rPr lang="pt-BR" dirty="0" smtClean="0"/>
              <a:t>atendimento</a:t>
            </a:r>
          </a:p>
          <a:p>
            <a:pPr lvl="2"/>
            <a:r>
              <a:rPr lang="pt-BR" dirty="0" smtClean="0"/>
              <a:t>Tratamentos realizados</a:t>
            </a:r>
          </a:p>
          <a:p>
            <a:pPr lvl="2"/>
            <a:r>
              <a:rPr lang="pt-BR" dirty="0" smtClean="0"/>
              <a:t>Presença </a:t>
            </a:r>
            <a:r>
              <a:rPr lang="pt-BR" dirty="0"/>
              <a:t>de laboratório </a:t>
            </a:r>
            <a:r>
              <a:rPr lang="pt-BR" dirty="0" smtClean="0"/>
              <a:t>próprio</a:t>
            </a:r>
          </a:p>
          <a:p>
            <a:pPr lvl="2"/>
            <a:r>
              <a:rPr lang="pt-BR" dirty="0" smtClean="0"/>
              <a:t>Existência </a:t>
            </a:r>
            <a:r>
              <a:rPr lang="pt-BR" dirty="0"/>
              <a:t>de tratamento e disposição final de </a:t>
            </a:r>
            <a:r>
              <a:rPr lang="pt-BR" dirty="0" smtClean="0"/>
              <a:t>resíduos</a:t>
            </a:r>
          </a:p>
          <a:p>
            <a:pPr lvl="2"/>
            <a:r>
              <a:rPr lang="pt-BR" dirty="0" smtClean="0"/>
              <a:t>Estrutura dos reservatórios</a:t>
            </a:r>
          </a:p>
          <a:p>
            <a:pPr lvl="2"/>
            <a:r>
              <a:rPr lang="pt-BR" dirty="0" smtClean="0"/>
              <a:t>Frequência </a:t>
            </a:r>
            <a:r>
              <a:rPr lang="pt-BR" dirty="0"/>
              <a:t>de </a:t>
            </a:r>
            <a:r>
              <a:rPr lang="pt-BR" dirty="0" smtClean="0"/>
              <a:t>manutenção.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668344" y="6021288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7542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Metodologia</a:t>
            </a:r>
          </a:p>
        </p:txBody>
      </p:sp>
      <p:sp>
        <p:nvSpPr>
          <p:cNvPr id="7" name="Espaço Reservado para Conteúdo 2"/>
          <p:cNvSpPr txBox="1">
            <a:spLocks/>
          </p:cNvSpPr>
          <p:nvPr/>
        </p:nvSpPr>
        <p:spPr>
          <a:xfrm>
            <a:off x="9228" y="1435433"/>
            <a:ext cx="5066828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Identificação dos eventos </a:t>
            </a:r>
            <a:r>
              <a:rPr lang="pt-BR" b="1" dirty="0" smtClean="0"/>
              <a:t>perigosos</a:t>
            </a:r>
          </a:p>
          <a:p>
            <a:pPr marL="714375" lvl="2" indent="-171450"/>
            <a:r>
              <a:rPr lang="pt-BR" dirty="0" smtClean="0"/>
              <a:t>Contaminação por efluentes o lixiviados</a:t>
            </a:r>
          </a:p>
          <a:p>
            <a:pPr marL="714375" lvl="2" indent="-171450"/>
            <a:r>
              <a:rPr lang="pt-BR" dirty="0" smtClean="0"/>
              <a:t>Sem monitoramento de vazão</a:t>
            </a:r>
          </a:p>
          <a:p>
            <a:pPr marL="714375" lvl="2" indent="-171450"/>
            <a:r>
              <a:rPr lang="pt-BR" dirty="0" smtClean="0"/>
              <a:t>Deterioração da vegetação ciliar e área de preservação permanente</a:t>
            </a:r>
          </a:p>
          <a:p>
            <a:pPr marL="714375" lvl="2" indent="-171450"/>
            <a:r>
              <a:rPr lang="pt-BR" dirty="0" smtClean="0"/>
              <a:t>Reduções sazonais ou ocasionais de vazão</a:t>
            </a:r>
          </a:p>
          <a:p>
            <a:pPr marL="714375" lvl="2" indent="-171450"/>
            <a:r>
              <a:rPr lang="pt-BR" dirty="0" smtClean="0"/>
              <a:t>Elevação acentuada da turbidez</a:t>
            </a:r>
          </a:p>
          <a:p>
            <a:pPr marL="714375" lvl="2" indent="-171450"/>
            <a:r>
              <a:rPr lang="pt-BR" dirty="0" smtClean="0"/>
              <a:t>Existência de atividades </a:t>
            </a:r>
            <a:r>
              <a:rPr lang="pt-BR" dirty="0" err="1" smtClean="0"/>
              <a:t>recreacionais</a:t>
            </a:r>
            <a:endParaRPr lang="pt-BR" dirty="0" smtClean="0"/>
          </a:p>
          <a:p>
            <a:pPr marL="714375" lvl="2" indent="-171450"/>
            <a:r>
              <a:rPr lang="pt-BR" dirty="0" smtClean="0"/>
              <a:t>Acesso de animais</a:t>
            </a:r>
          </a:p>
          <a:p>
            <a:pPr marL="714375" lvl="2" indent="-171450"/>
            <a:r>
              <a:rPr lang="pt-BR" dirty="0" smtClean="0"/>
              <a:t>Área de captação desprotegida</a:t>
            </a:r>
          </a:p>
          <a:p>
            <a:pPr marL="714375" lvl="2" indent="-171450"/>
            <a:r>
              <a:rPr lang="pt-BR" dirty="0" smtClean="0"/>
              <a:t>Acesso de pessoas não autorizadas</a:t>
            </a:r>
          </a:p>
          <a:p>
            <a:pPr marL="714375" lvl="2" indent="-171450"/>
            <a:r>
              <a:rPr lang="pt-BR" dirty="0" smtClean="0"/>
              <a:t>Falhas mecânicas, elétricas ou estruturais</a:t>
            </a:r>
          </a:p>
          <a:p>
            <a:pPr marL="714375" lvl="2" indent="-171450"/>
            <a:r>
              <a:rPr lang="pt-BR" dirty="0" smtClean="0"/>
              <a:t>Assoreamento</a:t>
            </a:r>
          </a:p>
          <a:p>
            <a:pPr marL="714375" lvl="2" indent="-171450"/>
            <a:r>
              <a:rPr lang="pt-BR" dirty="0" smtClean="0"/>
              <a:t>Sinais de eutrofização</a:t>
            </a:r>
          </a:p>
          <a:p>
            <a:pPr marL="714375" lvl="2" indent="-171450"/>
            <a:r>
              <a:rPr lang="pt-BR" dirty="0" smtClean="0"/>
              <a:t>Ações de vandalismo e sabotagem</a:t>
            </a:r>
          </a:p>
          <a:p>
            <a:pPr marL="714375" lvl="2" indent="-171450"/>
            <a:r>
              <a:rPr lang="pt-BR" dirty="0" smtClean="0"/>
              <a:t>Inexistência de bomba reserva</a:t>
            </a:r>
          </a:p>
          <a:p>
            <a:pPr marL="714375" lvl="2" indent="-171450"/>
            <a:r>
              <a:rPr lang="pt-BR" dirty="0" smtClean="0"/>
              <a:t>Ausência de plano de emergência</a:t>
            </a:r>
          </a:p>
          <a:p>
            <a:pPr marL="714375" lvl="2" indent="-171450"/>
            <a:r>
              <a:rPr lang="pt-BR" dirty="0"/>
              <a:t>Ausência de manutenção preventiva das adutoras</a:t>
            </a:r>
          </a:p>
          <a:p>
            <a:pPr marL="714375" lvl="2" indent="-171450"/>
            <a:r>
              <a:rPr lang="pt-BR" dirty="0"/>
              <a:t>Ausência de desinfecção após a realização de obras na adutora</a:t>
            </a:r>
          </a:p>
          <a:p>
            <a:pPr lvl="2"/>
            <a:endParaRPr lang="pt-BR" dirty="0" smtClean="0"/>
          </a:p>
          <a:p>
            <a:pPr lvl="2"/>
            <a:endParaRPr lang="pt-BR" dirty="0" smtClean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93" t="21087" r="77034" b="62364"/>
          <a:stretch/>
        </p:blipFill>
        <p:spPr bwMode="auto">
          <a:xfrm>
            <a:off x="7713063" y="6067474"/>
            <a:ext cx="1395441" cy="745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https://www.ddrh.ufg.br/up/123/o/ufg11-e1326419850274.jpg?1354748648"/>
          <p:cNvPicPr>
            <a:picLocks noChangeAspect="1" noChangeArrowheads="1"/>
          </p:cNvPicPr>
          <p:nvPr/>
        </p:nvPicPr>
        <p:blipFill rotWithShape="1">
          <a:blip r:embed="rId3" cstate="print"/>
          <a:srcRect l="5242" r="48066"/>
          <a:stretch/>
        </p:blipFill>
        <p:spPr bwMode="auto">
          <a:xfrm>
            <a:off x="0" y="0"/>
            <a:ext cx="1043608" cy="131478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ángulo 1"/>
          <p:cNvSpPr/>
          <p:nvPr/>
        </p:nvSpPr>
        <p:spPr>
          <a:xfrm>
            <a:off x="4688727" y="1699248"/>
            <a:ext cx="4563793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 smtClean="0"/>
              <a:t>Processos </a:t>
            </a:r>
            <a:r>
              <a:rPr lang="pt-BR" sz="1500" dirty="0"/>
              <a:t>unitários do tratamento inadequados ou equipamentos deficientes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Incapacidade operacional dos processos de tratamento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Utilização de materiais, equipamentos e produtos não certificados 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Controle e lavagem dos filtros ou ausência deles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Não </a:t>
            </a:r>
            <a:r>
              <a:rPr lang="pt-BR" sz="1500" dirty="0" smtClean="0"/>
              <a:t>faz uso </a:t>
            </a:r>
            <a:r>
              <a:rPr lang="pt-BR" sz="1500" dirty="0"/>
              <a:t>de Equipamento de Proteção Individual (EPI)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Perda de água no reservatório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Corrosão da estrutura do reservatório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Dificuldade em manter o residual de cloro ou ausência dele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Insuficiência de reserva para atender as variações horárias de consumo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Rupturas e vazamentos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Perda de água na rede de distribuição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Falhas mecânicas, elétricas ou estruturais</a:t>
            </a:r>
          </a:p>
          <a:p>
            <a:pPr marL="442913" lvl="2" indent="-257175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pt-BR" sz="1500" dirty="0"/>
              <a:t>Não atendimento a Portaria 2914/2011</a:t>
            </a:r>
          </a:p>
        </p:txBody>
      </p:sp>
    </p:spTree>
    <p:extLst>
      <p:ext uri="{BB962C8B-B14F-4D97-AF65-F5344CB8AC3E}">
        <p14:creationId xmlns:p14="http://schemas.microsoft.com/office/powerpoint/2010/main" val="4018815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ntegração">
  <a:themeElements>
    <a:clrScheme name="Integração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Integração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ntegração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1408</TotalTime>
  <Words>905</Words>
  <Application>Microsoft Office PowerPoint</Application>
  <PresentationFormat>Apresentação na tela (4:3)</PresentationFormat>
  <Paragraphs>180</Paragraphs>
  <Slides>23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Integração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Muito Obrigado  Gracias por su atención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LabAgua3</dc:creator>
  <cp:lastModifiedBy>suporte</cp:lastModifiedBy>
  <cp:revision>95</cp:revision>
  <dcterms:created xsi:type="dcterms:W3CDTF">2015-05-20T17:06:27Z</dcterms:created>
  <dcterms:modified xsi:type="dcterms:W3CDTF">2016-05-19T11:41:28Z</dcterms:modified>
</cp:coreProperties>
</file>