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3" r:id="rId3"/>
    <p:sldMasterId id="2147483690" r:id="rId4"/>
    <p:sldMasterId id="2147483702" r:id="rId5"/>
    <p:sldMasterId id="2147483714" r:id="rId6"/>
    <p:sldMasterId id="2147483738" r:id="rId7"/>
    <p:sldMasterId id="2147483765" r:id="rId8"/>
    <p:sldMasterId id="2147483781" r:id="rId9"/>
  </p:sldMasterIdLst>
  <p:notesMasterIdLst>
    <p:notesMasterId r:id="rId84"/>
  </p:notesMasterIdLst>
  <p:sldIdLst>
    <p:sldId id="256" r:id="rId10"/>
    <p:sldId id="569" r:id="rId11"/>
    <p:sldId id="570" r:id="rId12"/>
    <p:sldId id="571" r:id="rId13"/>
    <p:sldId id="384" r:id="rId14"/>
    <p:sldId id="473" r:id="rId15"/>
    <p:sldId id="517" r:id="rId16"/>
    <p:sldId id="475" r:id="rId17"/>
    <p:sldId id="518" r:id="rId18"/>
    <p:sldId id="317" r:id="rId19"/>
    <p:sldId id="319" r:id="rId20"/>
    <p:sldId id="318"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47" r:id="rId38"/>
    <p:sldId id="383" r:id="rId39"/>
    <p:sldId id="385" r:id="rId40"/>
    <p:sldId id="391" r:id="rId41"/>
    <p:sldId id="367" r:id="rId42"/>
    <p:sldId id="261" r:id="rId43"/>
    <p:sldId id="389" r:id="rId44"/>
    <p:sldId id="390" r:id="rId45"/>
    <p:sldId id="263" r:id="rId46"/>
    <p:sldId id="264" r:id="rId47"/>
    <p:sldId id="311" r:id="rId48"/>
    <p:sldId id="567" r:id="rId49"/>
    <p:sldId id="568" r:id="rId50"/>
    <p:sldId id="564" r:id="rId51"/>
    <p:sldId id="565" r:id="rId52"/>
    <p:sldId id="566" r:id="rId53"/>
    <p:sldId id="358" r:id="rId54"/>
    <p:sldId id="360" r:id="rId55"/>
    <p:sldId id="333" r:id="rId56"/>
    <p:sldId id="343" r:id="rId57"/>
    <p:sldId id="346" r:id="rId58"/>
    <p:sldId id="347" r:id="rId59"/>
    <p:sldId id="349" r:id="rId60"/>
    <p:sldId id="545" r:id="rId61"/>
    <p:sldId id="350" r:id="rId62"/>
    <p:sldId id="509" r:id="rId63"/>
    <p:sldId id="511" r:id="rId64"/>
    <p:sldId id="512" r:id="rId65"/>
    <p:sldId id="476" r:id="rId66"/>
    <p:sldId id="477" r:id="rId67"/>
    <p:sldId id="478" r:id="rId68"/>
    <p:sldId id="479" r:id="rId69"/>
    <p:sldId id="486" r:id="rId70"/>
    <p:sldId id="487" r:id="rId71"/>
    <p:sldId id="488" r:id="rId72"/>
    <p:sldId id="489" r:id="rId73"/>
    <p:sldId id="490" r:id="rId74"/>
    <p:sldId id="466" r:id="rId75"/>
    <p:sldId id="467" r:id="rId76"/>
    <p:sldId id="508" r:id="rId77"/>
    <p:sldId id="503" r:id="rId78"/>
    <p:sldId id="504" r:id="rId79"/>
    <p:sldId id="505" r:id="rId80"/>
    <p:sldId id="506" r:id="rId81"/>
    <p:sldId id="502" r:id="rId82"/>
    <p:sldId id="465" r:id="rId83"/>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09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84" autoAdjust="0"/>
  </p:normalViewPr>
  <p:slideViewPr>
    <p:cSldViewPr snapToGrid="0" showGuides="1">
      <p:cViewPr>
        <p:scale>
          <a:sx n="49" d="100"/>
          <a:sy n="49" d="100"/>
        </p:scale>
        <p:origin x="-1986" y="-294"/>
      </p:cViewPr>
      <p:guideLst>
        <p:guide orient="horz" pos="1794"/>
        <p:guide orient="horz" pos="928"/>
        <p:guide pos="31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5" d="100"/>
          <a:sy n="55" d="100"/>
        </p:scale>
        <p:origin x="-2832" y="-108"/>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slide" Target="slides/slide69.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C00000"/>
            </a:solidFill>
            <a:ln w="19050">
              <a:solidFill>
                <a:sysClr val="windowText" lastClr="000000"/>
              </a:solidFill>
            </a:ln>
          </c:spPr>
          <c:cat>
            <c:strRef>
              <c:f>Sheet1!$B$3:$B$6</c:f>
              <c:strCache>
                <c:ptCount val="4"/>
                <c:pt idx="0">
                  <c:v>Desalination</c:v>
                </c:pt>
                <c:pt idx="1">
                  <c:v>IPR</c:v>
                </c:pt>
                <c:pt idx="2">
                  <c:v>Local Surface Water</c:v>
                </c:pt>
                <c:pt idx="3">
                  <c:v>Water Transfer</c:v>
                </c:pt>
              </c:strCache>
            </c:strRef>
          </c:cat>
          <c:val>
            <c:numRef>
              <c:f>Sheet1!$C$3:$C$6</c:f>
              <c:numCache>
                <c:formatCode>General</c:formatCode>
                <c:ptCount val="4"/>
                <c:pt idx="0">
                  <c:v>4</c:v>
                </c:pt>
                <c:pt idx="1">
                  <c:v>0.9</c:v>
                </c:pt>
                <c:pt idx="2">
                  <c:v>0.25</c:v>
                </c:pt>
                <c:pt idx="3">
                  <c:v>2.6</c:v>
                </c:pt>
              </c:numCache>
            </c:numRef>
          </c:val>
        </c:ser>
        <c:dLbls/>
        <c:axId val="91226880"/>
        <c:axId val="91228416"/>
      </c:barChart>
      <c:catAx>
        <c:axId val="91226880"/>
        <c:scaling>
          <c:orientation val="minMax"/>
        </c:scaling>
        <c:axPos val="b"/>
        <c:tickLblPos val="nextTo"/>
        <c:txPr>
          <a:bodyPr/>
          <a:lstStyle/>
          <a:p>
            <a:pPr>
              <a:defRPr sz="1200" b="1"/>
            </a:pPr>
            <a:endParaRPr lang="pt-BR"/>
          </a:p>
        </c:txPr>
        <c:crossAx val="91228416"/>
        <c:crosses val="autoZero"/>
        <c:auto val="1"/>
        <c:lblAlgn val="ctr"/>
        <c:lblOffset val="100"/>
      </c:catAx>
      <c:valAx>
        <c:axId val="91228416"/>
        <c:scaling>
          <c:orientation val="minMax"/>
        </c:scaling>
        <c:axPos val="l"/>
        <c:majorGridlines/>
        <c:title>
          <c:tx>
            <c:rich>
              <a:bodyPr rot="-5400000" vert="horz"/>
              <a:lstStyle/>
              <a:p>
                <a:pPr>
                  <a:defRPr/>
                </a:pPr>
                <a:r>
                  <a:rPr lang="en-US" sz="1400"/>
                  <a:t>kWh/m</a:t>
                </a:r>
                <a:r>
                  <a:rPr lang="en-US" sz="1400" baseline="30000"/>
                  <a:t>3</a:t>
                </a:r>
              </a:p>
            </c:rich>
          </c:tx>
          <c:layout>
            <c:manualLayout>
              <c:xMode val="edge"/>
              <c:yMode val="edge"/>
              <c:x val="1.666666666666667E-2"/>
              <c:y val="0.34445793234179073"/>
            </c:manualLayout>
          </c:layout>
        </c:title>
        <c:numFmt formatCode="General" sourceLinked="1"/>
        <c:tickLblPos val="nextTo"/>
        <c:txPr>
          <a:bodyPr/>
          <a:lstStyle/>
          <a:p>
            <a:pPr>
              <a:defRPr sz="1400" b="1"/>
            </a:pPr>
            <a:endParaRPr lang="pt-BR"/>
          </a:p>
        </c:txPr>
        <c:crossAx val="91226880"/>
        <c:crosses val="autoZero"/>
        <c:crossBetween val="between"/>
      </c:valAx>
    </c:plotArea>
    <c:plotVisOnly val="1"/>
    <c:dispBlanksAs val="gap"/>
  </c:chart>
  <c:spPr>
    <a:ln w="38100">
      <a:solidFill>
        <a:schemeClr val="tx1"/>
      </a:solid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7"/>
          </a:xfrm>
          <a:prstGeom prst="rect">
            <a:avLst/>
          </a:prstGeom>
        </p:spPr>
        <p:txBody>
          <a:bodyPr vert="horz" lIns="93276" tIns="46638" rIns="93276" bIns="46638" rtlCol="0"/>
          <a:lstStyle>
            <a:lvl1pPr algn="l">
              <a:defRPr sz="1200">
                <a:latin typeface="Arial" charset="0"/>
                <a:ea typeface="ＭＳ Ｐゴシック" charset="-128"/>
              </a:defRPr>
            </a:lvl1pPr>
          </a:lstStyle>
          <a:p>
            <a:pPr>
              <a:defRPr/>
            </a:pPr>
            <a:endParaRPr lang="en-US"/>
          </a:p>
        </p:txBody>
      </p:sp>
      <p:sp>
        <p:nvSpPr>
          <p:cNvPr id="3" name="Date Placeholder 2"/>
          <p:cNvSpPr>
            <a:spLocks noGrp="1"/>
          </p:cNvSpPr>
          <p:nvPr>
            <p:ph type="dt" idx="1"/>
          </p:nvPr>
        </p:nvSpPr>
        <p:spPr>
          <a:xfrm>
            <a:off x="3976333" y="0"/>
            <a:ext cx="3041968" cy="465297"/>
          </a:xfrm>
          <a:prstGeom prst="rect">
            <a:avLst/>
          </a:prstGeom>
        </p:spPr>
        <p:txBody>
          <a:bodyPr vert="horz" lIns="93276" tIns="46638" rIns="93276" bIns="46638" rtlCol="0"/>
          <a:lstStyle>
            <a:lvl1pPr algn="r">
              <a:defRPr sz="1200">
                <a:latin typeface="Arial" charset="0"/>
                <a:ea typeface="ＭＳ Ｐゴシック" charset="-128"/>
              </a:defRPr>
            </a:lvl1pPr>
          </a:lstStyle>
          <a:p>
            <a:pPr>
              <a:defRPr/>
            </a:pPr>
            <a:fld id="{F166C37B-265D-45D0-8E59-FC2349A18520}" type="datetimeFigureOut">
              <a:rPr lang="en-US"/>
              <a:pPr>
                <a:defRPr/>
              </a:pPr>
              <a:t>12/10/2015</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6" tIns="46638" rIns="93276" bIns="46638"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7"/>
          </a:xfrm>
          <a:prstGeom prst="rect">
            <a:avLst/>
          </a:prstGeom>
        </p:spPr>
        <p:txBody>
          <a:bodyPr vert="horz" lIns="93276" tIns="46638" rIns="93276" bIns="4663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3"/>
            <a:ext cx="3041968" cy="465297"/>
          </a:xfrm>
          <a:prstGeom prst="rect">
            <a:avLst/>
          </a:prstGeom>
        </p:spPr>
        <p:txBody>
          <a:bodyPr vert="horz" lIns="93276" tIns="46638" rIns="93276" bIns="46638" rtlCol="0" anchor="b"/>
          <a:lstStyle>
            <a:lvl1pPr algn="l">
              <a:defRPr sz="1200">
                <a:latin typeface="Aria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6333" y="8839013"/>
            <a:ext cx="3041968" cy="465297"/>
          </a:xfrm>
          <a:prstGeom prst="rect">
            <a:avLst/>
          </a:prstGeom>
        </p:spPr>
        <p:txBody>
          <a:bodyPr vert="horz" lIns="93276" tIns="46638" rIns="93276" bIns="46638" rtlCol="0" anchor="b"/>
          <a:lstStyle>
            <a:lvl1pPr algn="r">
              <a:defRPr sz="1200">
                <a:latin typeface="Arial" charset="0"/>
                <a:ea typeface="ＭＳ Ｐゴシック" charset="-128"/>
              </a:defRPr>
            </a:lvl1pPr>
          </a:lstStyle>
          <a:p>
            <a:pPr>
              <a:defRPr/>
            </a:pPr>
            <a:fld id="{930B0214-30E1-47D3-A4D4-6E0F54A130DD}" type="slidenum">
              <a:rPr lang="en-US"/>
              <a:pPr>
                <a:defRPr/>
              </a:pPr>
              <a:t>‹nº›</a:t>
            </a:fld>
            <a:endParaRPr lang="en-US"/>
          </a:p>
        </p:txBody>
      </p:sp>
    </p:spTree>
    <p:extLst>
      <p:ext uri="{BB962C8B-B14F-4D97-AF65-F5344CB8AC3E}">
        <p14:creationId xmlns:p14="http://schemas.microsoft.com/office/powerpoint/2010/main" xmlns="" val="62681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30B0214-30E1-47D3-A4D4-6E0F54A130D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As</a:t>
            </a:r>
            <a:r>
              <a:rPr lang="en-US" baseline="0" dirty="0" smtClean="0"/>
              <a:t> mentioned previously, sea-water can be desalinated to become drinking water, BUT this is an energy intensive process</a:t>
            </a:r>
          </a:p>
          <a:p>
            <a:pPr marL="171450" indent="-171450">
              <a:buFont typeface="Arial" pitchFamily="34" charset="0"/>
              <a:buChar char="•"/>
            </a:pPr>
            <a:r>
              <a:rPr lang="en-US" baseline="0" dirty="0" smtClean="0"/>
              <a:t>Alternative, the use of indirect potable reuse (IPR) potentially used 75% less energy and results in significant cost savings</a:t>
            </a:r>
          </a:p>
          <a:p>
            <a:pPr marL="171450" indent="-171450">
              <a:buFont typeface="Arial" pitchFamily="34" charset="0"/>
              <a:buChar char="•"/>
            </a:pPr>
            <a:r>
              <a:rPr lang="en-US" baseline="0" dirty="0" smtClean="0"/>
              <a:t>Why: lower feed pressure in RO leads to lower energy requirement to move water thru RO membranes</a:t>
            </a:r>
          </a:p>
          <a:p>
            <a:pPr marL="171450" indent="-171450">
              <a:buFont typeface="Arial" pitchFamily="34" charset="0"/>
              <a:buChar char="•"/>
            </a:pPr>
            <a:r>
              <a:rPr lang="en-US" baseline="0" dirty="0" smtClean="0"/>
              <a:t>Also: brine associated with seawater RO discharge is much more significant than that produced by IPR/DPR</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This analysis</a:t>
            </a:r>
            <a:r>
              <a:rPr lang="en-US" baseline="0" dirty="0" smtClean="0"/>
              <a:t> shows the $/acre-foot for three well recognized methods for conserving drinking water supplies</a:t>
            </a:r>
            <a:endParaRPr lang="en-US" dirty="0" smtClean="0"/>
          </a:p>
          <a:p>
            <a:pPr marL="171450" indent="-171450">
              <a:buFont typeface="Arial" pitchFamily="34" charset="0"/>
              <a:buChar char="•"/>
            </a:pPr>
            <a:r>
              <a:rPr lang="en-US" dirty="0" smtClean="0"/>
              <a:t>This analysis was done for the city of San Diego</a:t>
            </a:r>
          </a:p>
          <a:p>
            <a:pPr marL="628650" lvl="1" indent="-171450">
              <a:buFont typeface="Arial" pitchFamily="34" charset="0"/>
              <a:buChar char="•"/>
            </a:pPr>
            <a:r>
              <a:rPr lang="en-US" dirty="0" smtClean="0"/>
              <a:t>Desalination costs are generally higher</a:t>
            </a:r>
            <a:r>
              <a:rPr lang="en-US" baseline="0" dirty="0" smtClean="0"/>
              <a:t> to the extremely high energy requirements.  In addition, there are always debates about the disposal of the RO brine</a:t>
            </a:r>
          </a:p>
          <a:p>
            <a:pPr marL="628650" lvl="1" indent="-171450">
              <a:buFont typeface="Arial" pitchFamily="34" charset="0"/>
              <a:buChar char="•"/>
            </a:pPr>
            <a:r>
              <a:rPr lang="en-US" baseline="0" dirty="0" smtClean="0"/>
              <a:t>Purple pipe is a term used to describe the reuse of wastewater for non-potable purposes such as water golf courses and agricultural irrigation.</a:t>
            </a:r>
          </a:p>
          <a:p>
            <a:pPr marL="628650" lvl="1" indent="-171450">
              <a:buFont typeface="Arial" pitchFamily="34" charset="0"/>
              <a:buChar char="•"/>
            </a:pPr>
            <a:r>
              <a:rPr lang="en-US" baseline="0" dirty="0" smtClean="0"/>
              <a:t>Purple pipe systems always require the installation of an exclusive distribution system for the reused water this can cost millions of dollars for each mile of pipe</a:t>
            </a:r>
          </a:p>
          <a:p>
            <a:pPr marL="171450" indent="-171450">
              <a:buFont typeface="Arial" pitchFamily="34" charset="0"/>
              <a:buChar char="•"/>
            </a:pPr>
            <a:endParaRPr lang="en-US" dirty="0" smtClean="0"/>
          </a:p>
          <a:p>
            <a:pPr marL="171450" indent="-171450">
              <a:buFont typeface="Arial" pitchFamily="34" charset="0"/>
              <a:buChar char="•"/>
            </a:pPr>
            <a:r>
              <a:rPr lang="en-US" dirty="0" smtClean="0"/>
              <a:t>In this analysis, the IPR cost includes the cost of transporting advanced treated wastewater ~10 miles to a</a:t>
            </a:r>
            <a:r>
              <a:rPr lang="en-US" baseline="0" dirty="0" smtClean="0"/>
              <a:t> reservoir for storage</a:t>
            </a:r>
            <a:r>
              <a:rPr lang="en-US" dirty="0" smtClean="0"/>
              <a:t>.  Therefore,</a:t>
            </a:r>
            <a:r>
              <a:rPr lang="en-US" baseline="0" dirty="0" smtClean="0"/>
              <a:t> </a:t>
            </a:r>
            <a:r>
              <a:rPr lang="en-US" dirty="0" smtClean="0"/>
              <a:t>IPR cost shown here is slightly higher than what would be for equivalent large projects with a smaller transportation requirement.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itchFamily="34" charset="0"/>
              <a:buChar char="•"/>
            </a:pPr>
            <a:r>
              <a:rPr lang="en-US" b="0" dirty="0" smtClean="0"/>
              <a:t>There are a number</a:t>
            </a:r>
            <a:r>
              <a:rPr lang="en-US" b="0" baseline="0" dirty="0" smtClean="0"/>
              <a:t> of technologies used for disinfection</a:t>
            </a:r>
          </a:p>
          <a:p>
            <a:pPr marL="174913" indent="-174913">
              <a:buFont typeface="Arial" pitchFamily="34" charset="0"/>
              <a:buChar char="•"/>
            </a:pPr>
            <a:r>
              <a:rPr lang="en-US" b="0" baseline="0" dirty="0" smtClean="0"/>
              <a:t>UV is the subject of this presentation</a:t>
            </a:r>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xmlns="" val="35875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4913" indent="-174913">
              <a:buFont typeface="Arial" pitchFamily="34" charset="0"/>
              <a:buChar char="•"/>
            </a:pPr>
            <a:r>
              <a:rPr lang="en-US" dirty="0" smtClean="0"/>
              <a:t>The Milwaukee Crypto outbreak of March 23 through April 8, 1993, sickened 403,000 of an estimated 1.61 million residents in the Milwaukee area, with stomach cramps, fever, diarrhea and dehydration caused by the pathogen</a:t>
            </a:r>
          </a:p>
          <a:p>
            <a:pPr marL="174913" indent="-174913">
              <a:buFont typeface="Arial" pitchFamily="34" charset="0"/>
              <a:buChar char="•"/>
            </a:pPr>
            <a:r>
              <a:rPr lang="en-US" baseline="0" dirty="0" smtClean="0"/>
              <a:t>The Howard Avenue Water Purification Plant was contaminated, and treated water showed turbidity levels well above normal</a:t>
            </a:r>
          </a:p>
          <a:p>
            <a:pPr marL="174913" indent="-174913">
              <a:buFont typeface="Arial" pitchFamily="34" charset="0"/>
              <a:buChar char="•"/>
            </a:pPr>
            <a:r>
              <a:rPr lang="en-US" baseline="0" dirty="0" smtClean="0"/>
              <a:t>It was one of two water treatment plants for Milwaukee</a:t>
            </a:r>
          </a:p>
          <a:p>
            <a:pPr marL="174913" indent="-174913">
              <a:buFont typeface="Arial" pitchFamily="34" charset="0"/>
              <a:buChar char="•"/>
            </a:pPr>
            <a:r>
              <a:rPr lang="en-US" baseline="0" dirty="0" smtClean="0"/>
              <a:t>The cause of epidemic was never officially identified. However the CDC showed that this outbreak was caused by cryptosporidium </a:t>
            </a:r>
            <a:r>
              <a:rPr lang="en-US" baseline="0" dirty="0" err="1" smtClean="0"/>
              <a:t>oocysts</a:t>
            </a:r>
            <a:r>
              <a:rPr lang="en-US" baseline="0" dirty="0" smtClean="0"/>
              <a:t> that </a:t>
            </a:r>
            <a:r>
              <a:rPr lang="en-US" u="sng" baseline="0" dirty="0" smtClean="0"/>
              <a:t>passed through the filtration system</a:t>
            </a:r>
            <a:r>
              <a:rPr lang="en-US" baseline="0" dirty="0" smtClean="0"/>
              <a:t> of one of the city's drinking water treatment plants, </a:t>
            </a:r>
            <a:r>
              <a:rPr lang="en-US" u="sng" baseline="0" dirty="0" smtClean="0"/>
              <a:t>arising from a sewage treatment plant's</a:t>
            </a:r>
            <a:r>
              <a:rPr lang="en-US" baseline="0" dirty="0" smtClean="0"/>
              <a:t> outlet 2 miles upstream in Lake Michigan</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958" indent="-291522">
              <a:defRPr sz="2400">
                <a:solidFill>
                  <a:schemeClr val="tx1"/>
                </a:solidFill>
                <a:latin typeface="Arial" pitchFamily="34" charset="0"/>
                <a:ea typeface="ＭＳ Ｐゴシック" pitchFamily="34" charset="-128"/>
              </a:defRPr>
            </a:lvl2pPr>
            <a:lvl3pPr marL="1166089" indent="-233218">
              <a:defRPr sz="2400">
                <a:solidFill>
                  <a:schemeClr val="tx1"/>
                </a:solidFill>
                <a:latin typeface="Arial" pitchFamily="34" charset="0"/>
                <a:ea typeface="ＭＳ Ｐゴシック" pitchFamily="34" charset="-128"/>
              </a:defRPr>
            </a:lvl3pPr>
            <a:lvl4pPr marL="1632524" indent="-233218">
              <a:defRPr sz="2400">
                <a:solidFill>
                  <a:schemeClr val="tx1"/>
                </a:solidFill>
                <a:latin typeface="Arial" pitchFamily="34" charset="0"/>
                <a:ea typeface="ＭＳ Ｐゴシック" pitchFamily="34" charset="-128"/>
              </a:defRPr>
            </a:lvl4pPr>
            <a:lvl5pPr marL="2098959" indent="-233218">
              <a:defRPr sz="2400">
                <a:solidFill>
                  <a:schemeClr val="tx1"/>
                </a:solidFill>
                <a:latin typeface="Arial" pitchFamily="34" charset="0"/>
                <a:ea typeface="ＭＳ Ｐゴシック" pitchFamily="34" charset="-128"/>
              </a:defRPr>
            </a:lvl5pPr>
            <a:lvl6pPr marL="2565395" indent="-23321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830" indent="-23321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8266" indent="-23321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701" indent="-23321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AEF883-4A5B-42B7-B4AF-A7F70E0946DA}" type="slidenum">
              <a:rPr lang="en-US" sz="1200">
                <a:solidFill>
                  <a:prstClr val="black"/>
                </a:solidFill>
              </a:rPr>
              <a:pPr/>
              <a:t>15</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4913" indent="-174913">
              <a:buFont typeface="Arial" pitchFamily="34" charset="0"/>
              <a:buChar char="•"/>
            </a:pPr>
            <a:r>
              <a:rPr lang="en-US" dirty="0" smtClean="0"/>
              <a:t>Crypto is not well removed by filtration, conventional treatment, or chemical disinfection</a:t>
            </a:r>
          </a:p>
          <a:p>
            <a:pPr marL="174913" indent="-174913">
              <a:buFont typeface="Arial" pitchFamily="34" charset="0"/>
              <a:buChar char="•"/>
            </a:pPr>
            <a:r>
              <a:rPr lang="en-US" dirty="0" smtClean="0"/>
              <a:t>The protective shell, the </a:t>
            </a:r>
            <a:r>
              <a:rPr lang="en-US" dirty="0" err="1" smtClean="0"/>
              <a:t>oocyst</a:t>
            </a:r>
            <a:r>
              <a:rPr lang="en-US" dirty="0" smtClean="0"/>
              <a:t>,</a:t>
            </a:r>
            <a:r>
              <a:rPr lang="en-US" baseline="0" dirty="0" smtClean="0"/>
              <a:t> makes it very hearty and difficult to inactivate by conventional methods</a:t>
            </a:r>
          </a:p>
          <a:p>
            <a:pPr marL="174913" indent="-174913">
              <a:buFont typeface="Arial" pitchFamily="34" charset="0"/>
              <a:buChar char="•"/>
            </a:pPr>
            <a:r>
              <a:rPr lang="en-US" baseline="0" dirty="0" smtClean="0"/>
              <a:t>The </a:t>
            </a:r>
            <a:r>
              <a:rPr lang="en-US" baseline="0" dirty="0" err="1" smtClean="0"/>
              <a:t>oocyst</a:t>
            </a:r>
            <a:r>
              <a:rPr lang="en-US" baseline="0" dirty="0" smtClean="0"/>
              <a:t> can remain in the intestines of humans and farm animals, which is why it can be more readily detected in WTPs with watersheds that contain cattle</a:t>
            </a:r>
          </a:p>
          <a:p>
            <a:pPr marL="174913" indent="-174913">
              <a:buFont typeface="Arial" pitchFamily="34" charset="0"/>
              <a:buChar char="•"/>
            </a:pPr>
            <a:r>
              <a:rPr lang="en-US" baseline="0" dirty="0" smtClean="0"/>
              <a:t>However, despite best watershed protection efforts, crypto can still be detected</a:t>
            </a:r>
          </a:p>
          <a:p>
            <a:pPr marL="174913" indent="-174913">
              <a:buFont typeface="Arial" pitchFamily="34" charset="0"/>
              <a:buChar char="•"/>
            </a:pPr>
            <a:r>
              <a:rPr lang="en-US" baseline="0" dirty="0" smtClean="0"/>
              <a:t>You may have followed the story of Portland Oregon</a:t>
            </a:r>
          </a:p>
          <a:p>
            <a:pPr marL="641349" lvl="1" indent="-174913">
              <a:buFont typeface="Arial" pitchFamily="34" charset="0"/>
              <a:buChar char="•"/>
            </a:pPr>
            <a:r>
              <a:rPr lang="en-US" baseline="0" dirty="0" smtClean="0"/>
              <a:t>which did not detect Crypto in water from their Bull Run protected watershed during years of monitoring, but then had a detection in Dec 2011</a:t>
            </a:r>
          </a:p>
          <a:p>
            <a:pPr marL="641349" lvl="1" indent="-174913">
              <a:buFont typeface="Arial" pitchFamily="34" charset="0"/>
              <a:buChar char="•"/>
            </a:pPr>
            <a:r>
              <a:rPr lang="en-US" baseline="0" dirty="0" smtClean="0"/>
              <a:t>This event occurred during the time that they were being considered for a treatment waiver for their unfiltered system</a:t>
            </a:r>
          </a:p>
          <a:p>
            <a:pPr marL="641349" lvl="1" indent="-174913">
              <a:buFont typeface="Arial" pitchFamily="34" charset="0"/>
              <a:buChar char="•"/>
            </a:pPr>
            <a:r>
              <a:rPr lang="en-US" baseline="0" dirty="0" smtClean="0"/>
              <a:t>Poor timing</a:t>
            </a:r>
          </a:p>
          <a:p>
            <a:pPr marL="641349" lvl="1" indent="-174913">
              <a:buFont typeface="Arial" pitchFamily="34" charset="0"/>
              <a:buChar char="•"/>
            </a:pPr>
            <a:r>
              <a:rPr lang="en-US" baseline="0" dirty="0" smtClean="0"/>
              <a:t>However, they ultimately got that waiver despite the Crypto detections and they are </a:t>
            </a:r>
            <a:r>
              <a:rPr lang="en-US" u="sng" baseline="0" dirty="0" smtClean="0"/>
              <a:t>not</a:t>
            </a:r>
            <a:r>
              <a:rPr lang="en-US" baseline="0" dirty="0" smtClean="0"/>
              <a:t> building the planned UV plant, but it highlights the potential for Crypto in just about any watershed</a:t>
            </a: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958" indent="-291522">
              <a:defRPr sz="2400">
                <a:solidFill>
                  <a:schemeClr val="tx1"/>
                </a:solidFill>
                <a:latin typeface="Arial" pitchFamily="34" charset="0"/>
                <a:ea typeface="ＭＳ Ｐゴシック" pitchFamily="34" charset="-128"/>
              </a:defRPr>
            </a:lvl2pPr>
            <a:lvl3pPr marL="1166089" indent="-233218">
              <a:defRPr sz="2400">
                <a:solidFill>
                  <a:schemeClr val="tx1"/>
                </a:solidFill>
                <a:latin typeface="Arial" pitchFamily="34" charset="0"/>
                <a:ea typeface="ＭＳ Ｐゴシック" pitchFamily="34" charset="-128"/>
              </a:defRPr>
            </a:lvl3pPr>
            <a:lvl4pPr marL="1632524" indent="-233218">
              <a:defRPr sz="2400">
                <a:solidFill>
                  <a:schemeClr val="tx1"/>
                </a:solidFill>
                <a:latin typeface="Arial" pitchFamily="34" charset="0"/>
                <a:ea typeface="ＭＳ Ｐゴシック" pitchFamily="34" charset="-128"/>
              </a:defRPr>
            </a:lvl4pPr>
            <a:lvl5pPr marL="2098959" indent="-233218">
              <a:defRPr sz="2400">
                <a:solidFill>
                  <a:schemeClr val="tx1"/>
                </a:solidFill>
                <a:latin typeface="Arial" pitchFamily="34" charset="0"/>
                <a:ea typeface="ＭＳ Ｐゴシック" pitchFamily="34" charset="-128"/>
              </a:defRPr>
            </a:lvl5pPr>
            <a:lvl6pPr marL="2565395" indent="-23321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830" indent="-23321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8266" indent="-23321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701" indent="-23321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AEF883-4A5B-42B7-B4AF-A7F70E0946DA}" type="slidenum">
              <a:rPr lang="en-US" sz="1200">
                <a:solidFill>
                  <a:prstClr val="black"/>
                </a:solidFill>
              </a:rPr>
              <a:pPr/>
              <a:t>16</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891" indent="-174891">
              <a:buFont typeface="Arial" pitchFamily="34" charset="0"/>
              <a:buChar char="•"/>
            </a:pPr>
            <a:r>
              <a:rPr lang="en-US" dirty="0" smtClean="0"/>
              <a:t>These costs are summarized in The EPA</a:t>
            </a:r>
            <a:r>
              <a:rPr lang="en-US" baseline="0" dirty="0" smtClean="0"/>
              <a:t> Office of Water’s 2005 LT2 cost report</a:t>
            </a:r>
          </a:p>
          <a:p>
            <a:pPr marL="174891" indent="-174891">
              <a:buFont typeface="Arial" pitchFamily="34" charset="0"/>
              <a:buChar char="•"/>
            </a:pPr>
            <a:r>
              <a:rPr lang="en-US" baseline="0" dirty="0" smtClean="0"/>
              <a:t>The study was extremely comprehensive </a:t>
            </a:r>
          </a:p>
          <a:p>
            <a:pPr marL="174891" indent="-174891">
              <a:buFont typeface="Arial" pitchFamily="34" charset="0"/>
              <a:buChar char="•"/>
            </a:pPr>
            <a:r>
              <a:rPr lang="en-US" baseline="0" dirty="0" smtClean="0"/>
              <a:t>The plot above is shows that UV is significantly cheaper than alternate disinfection technologies</a:t>
            </a:r>
          </a:p>
          <a:p>
            <a:pPr marL="174891" indent="-174891">
              <a:buFont typeface="Arial" pitchFamily="34" charset="0"/>
              <a:buChar char="•"/>
            </a:pPr>
            <a:r>
              <a:rPr lang="en-US" baseline="0" dirty="0" smtClean="0"/>
              <a:t>This analysis was done assuming a dose or 40 mJ/cm2, which, in EPA sizing methodologies, is rarely achieved</a:t>
            </a:r>
          </a:p>
          <a:p>
            <a:pPr marL="174891" indent="-174891">
              <a:buFont typeface="Arial" pitchFamily="34" charset="0"/>
              <a:buChar char="•"/>
            </a:pPr>
            <a:r>
              <a:rPr lang="en-US" baseline="0" dirty="0" smtClean="0"/>
              <a:t>Lower doses resulting from targeted log reductions (e.g. 2-log crypto dose of 5.8 mJ/cm2) would result in lower UV costs if this analysis was rerun for a typical plant today</a:t>
            </a:r>
          </a:p>
          <a:p>
            <a:pPr marL="174891" indent="-174891">
              <a:buFont typeface="Arial" pitchFamily="34" charset="0"/>
              <a:buChar char="•"/>
            </a:pPr>
            <a:r>
              <a:rPr lang="en-US" baseline="0" dirty="0" smtClean="0"/>
              <a:t>The EPA summarizes how they got to this comparison in the following paragraph (FYI):</a:t>
            </a:r>
          </a:p>
          <a:p>
            <a:endParaRPr lang="en-US" dirty="0"/>
          </a:p>
          <a:p>
            <a:r>
              <a:rPr lang="en-US" dirty="0"/>
              <a:t>To compare technologies’ cost to one another, it is helpful to annualize the capital costs and add</a:t>
            </a:r>
          </a:p>
          <a:p>
            <a:r>
              <a:rPr lang="en-US" dirty="0"/>
              <a:t>them to the O&amp;M costs to obtain an average annual expenditure for each technology. The </a:t>
            </a:r>
            <a:r>
              <a:rPr lang="en-US" dirty="0" err="1"/>
              <a:t>annualization</a:t>
            </a:r>
            <a:endParaRPr lang="en-US" dirty="0"/>
          </a:p>
          <a:p>
            <a:r>
              <a:rPr lang="en-US" dirty="0"/>
              <a:t>is done according to the methodology described in section 4.3. Expressing the annualized costs in cents</a:t>
            </a:r>
          </a:p>
          <a:p>
            <a:r>
              <a:rPr lang="en-US" dirty="0"/>
              <a:t>per thousand gallons allows costs to be expressed in similar units for all size plants so economies of scale</a:t>
            </a:r>
          </a:p>
          <a:p>
            <a:r>
              <a:rPr lang="en-US" dirty="0"/>
              <a:t>and other factors can be seen. Exhibit 4.55 [summarized in plot above] shows the annualized cost for each of the technologies</a:t>
            </a:r>
          </a:p>
          <a:p>
            <a:r>
              <a:rPr lang="en-US" dirty="0"/>
              <a:t>discussed above for all size ranges. Costs are annualized using a three percent discount rate over a twenty</a:t>
            </a:r>
          </a:p>
          <a:p>
            <a:r>
              <a:rPr lang="en-US" dirty="0"/>
              <a:t>year period, which is the assumed lifetime of the equipment.</a:t>
            </a:r>
          </a:p>
          <a:p>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xmlns="" val="226970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pPr marL="174913" indent="-174913">
              <a:buFont typeface="Arial" pitchFamily="34" charset="0"/>
              <a:buChar char="•"/>
            </a:pPr>
            <a:r>
              <a:rPr lang="en-US" b="0" dirty="0" smtClean="0"/>
              <a:t>How does chlorine disinfection work? </a:t>
            </a:r>
          </a:p>
          <a:p>
            <a:pPr marL="174913" indent="-174913">
              <a:buFont typeface="Arial" pitchFamily="34" charset="0"/>
              <a:buChar char="•"/>
            </a:pPr>
            <a:r>
              <a:rPr lang="en-US" b="0" dirty="0" smtClean="0"/>
              <a:t>Chlorine </a:t>
            </a:r>
            <a:r>
              <a:rPr lang="en-US" dirty="0" smtClean="0"/>
              <a:t>kills pathogens such as bacteria and viruses by breaking the chemical bonds in their molecules</a:t>
            </a:r>
          </a:p>
          <a:p>
            <a:pPr marL="174913" indent="-174913">
              <a:buFont typeface="Arial" pitchFamily="34" charset="0"/>
              <a:buChar char="•"/>
            </a:pPr>
            <a:r>
              <a:rPr lang="en-US" dirty="0" smtClean="0"/>
              <a:t>This requires</a:t>
            </a:r>
            <a:r>
              <a:rPr lang="en-US" baseline="0" dirty="0" smtClean="0"/>
              <a:t> time for the cell wall to be broken down</a:t>
            </a:r>
          </a:p>
          <a:p>
            <a:pPr marL="174913" indent="-174913">
              <a:buFont typeface="Arial" pitchFamily="34" charset="0"/>
              <a:buChar char="•"/>
            </a:pPr>
            <a:r>
              <a:rPr lang="en-US" baseline="0" dirty="0" smtClean="0"/>
              <a:t>This requires contact chambers and time which require footprint</a:t>
            </a:r>
          </a:p>
          <a:p>
            <a:pPr marL="174913" indent="-174913">
              <a:buFont typeface="Arial" pitchFamily="34" charset="0"/>
              <a:buChar char="•"/>
            </a:pPr>
            <a:r>
              <a:rPr lang="en-US" baseline="0" dirty="0" smtClean="0"/>
              <a:t>UV disinfects virtually instantaneously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xmlns="" val="175986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85E72-F9BF-4E49-AC64-DC696FE1DD37}" type="slidenum">
              <a:rPr lang="en-US" altLang="en-US">
                <a:solidFill>
                  <a:prstClr val="black"/>
                </a:solidFill>
              </a:rPr>
              <a:pPr/>
              <a:t>19</a:t>
            </a:fld>
            <a:endParaRPr lang="en-US" altLang="en-US">
              <a:solidFill>
                <a:prstClr val="black"/>
              </a:solidFill>
            </a:endParaRPr>
          </a:p>
        </p:txBody>
      </p:sp>
      <p:sp>
        <p:nvSpPr>
          <p:cNvPr id="2577410" name="Rectangle 2"/>
          <p:cNvSpPr>
            <a:spLocks noGrp="1" noRot="1" noChangeAspect="1" noChangeArrowheads="1" noTextEdit="1"/>
          </p:cNvSpPr>
          <p:nvPr>
            <p:ph type="sldImg"/>
          </p:nvPr>
        </p:nvSpPr>
        <p:spPr>
          <a:ln/>
        </p:spPr>
      </p:sp>
      <p:sp>
        <p:nvSpPr>
          <p:cNvPr id="2577411" name="Rectangle 3"/>
          <p:cNvSpPr>
            <a:spLocks noGrp="1" noChangeArrowheads="1"/>
          </p:cNvSpPr>
          <p:nvPr>
            <p:ph type="body" idx="1"/>
          </p:nvPr>
        </p:nvSpPr>
        <p:spPr/>
        <p:txBody>
          <a:bodyPr/>
          <a:lstStyle/>
          <a:p>
            <a:r>
              <a:rPr lang="en-US" altLang="en-US"/>
              <a:t>So where does UV disinfection fit into a typical WWTP?</a:t>
            </a:r>
          </a:p>
          <a:p>
            <a:endParaRPr lang="en-US" altLang="en-US"/>
          </a:p>
          <a:p>
            <a:r>
              <a:rPr lang="en-US" altLang="en-US"/>
              <a:t>This slide shows a typical WWTP with secondary treatment and UV disinfection (or other disinfectant) is applied at the end of the process to effect final destruction of </a:t>
            </a:r>
          </a:p>
          <a:p>
            <a:r>
              <a:rPr lang="en-US" altLang="en-US"/>
              <a:t>Bacteria, etc.  In a re-use application there is typically additional tertiary treatment followed by UV disinfection.</a:t>
            </a:r>
          </a:p>
          <a:p>
            <a:endParaRPr lang="en-US" altLang="en-US"/>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itchFamily="34" charset="0"/>
              <a:buChar char="•"/>
            </a:pPr>
            <a:r>
              <a:rPr lang="en-US" dirty="0" smtClean="0"/>
              <a:t>A relatively small disinfection system in Ontario, Canada</a:t>
            </a:r>
          </a:p>
          <a:p>
            <a:pPr marL="174913" indent="-174913">
              <a:buFont typeface="Arial" pitchFamily="34" charset="0"/>
              <a:buChar char="•"/>
            </a:pPr>
            <a:r>
              <a:rPr lang="en-US" dirty="0" smtClean="0"/>
              <a:t>TrojanUVSwift™SC B04</a:t>
            </a:r>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xmlns="" val="65981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itchFamily="34" charset="0"/>
              <a:buChar char="•"/>
            </a:pPr>
            <a:r>
              <a:rPr lang="en-US" dirty="0" smtClean="0"/>
              <a:t>Construction is just about complete on the UV disinfection</a:t>
            </a:r>
            <a:r>
              <a:rPr lang="en-US" baseline="0" dirty="0" smtClean="0"/>
              <a:t> system in NYC as of early 2012</a:t>
            </a:r>
          </a:p>
          <a:p>
            <a:pPr marL="174913" indent="-174913">
              <a:buFont typeface="Arial" pitchFamily="34" charset="0"/>
              <a:buChar char="•"/>
            </a:pPr>
            <a:r>
              <a:rPr lang="en-US" baseline="0" dirty="0" smtClean="0"/>
              <a:t>Startup mid 2012</a:t>
            </a:r>
          </a:p>
          <a:p>
            <a:pPr marL="174913" indent="-174913">
              <a:buFont typeface="Arial" pitchFamily="34" charset="0"/>
              <a:buChar char="•"/>
            </a:pPr>
            <a:r>
              <a:rPr lang="en-US" baseline="0" dirty="0" smtClean="0"/>
              <a:t>This is the Cat Del plant, one of two (the other is Croton)</a:t>
            </a:r>
          </a:p>
          <a:p>
            <a:pPr marL="174913" indent="-174913">
              <a:buFont typeface="Arial" pitchFamily="34" charset="0"/>
              <a:buChar char="•"/>
            </a:pPr>
            <a:r>
              <a:rPr lang="en-US" baseline="0" dirty="0" smtClean="0"/>
              <a:t>Shown are the large, 48” headers for the UV system trains</a:t>
            </a:r>
          </a:p>
          <a:p>
            <a:pPr marL="174913" indent="-174913">
              <a:buFont typeface="Arial" pitchFamily="34" charset="0"/>
              <a:buChar char="•"/>
            </a:pPr>
            <a:endParaRPr lang="en-US" baseline="0" dirty="0" smtClean="0"/>
          </a:p>
          <a:p>
            <a:pPr marL="174913" indent="-17491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xmlns="" val="381669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Times" charset="0"/>
              </a:rPr>
              <a:t>8,000 muni installs includes Salsnes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2974">
              <a:defRPr sz="2400" b="1">
                <a:solidFill>
                  <a:schemeClr val="tx1"/>
                </a:solidFill>
                <a:latin typeface="Times" charset="0"/>
                <a:ea typeface="MS PGothic" pitchFamily="34" charset="-128"/>
              </a:defRPr>
            </a:lvl1pPr>
            <a:lvl2pPr marL="742571" indent="-285604" defTabSz="932974">
              <a:defRPr sz="2400" b="1">
                <a:solidFill>
                  <a:schemeClr val="tx1"/>
                </a:solidFill>
                <a:latin typeface="Times" charset="0"/>
                <a:ea typeface="MS PGothic" pitchFamily="34" charset="-128"/>
              </a:defRPr>
            </a:lvl2pPr>
            <a:lvl3pPr marL="1142417" indent="-228483" defTabSz="932974">
              <a:defRPr sz="2400" b="1">
                <a:solidFill>
                  <a:schemeClr val="tx1"/>
                </a:solidFill>
                <a:latin typeface="Times" charset="0"/>
                <a:ea typeface="MS PGothic" pitchFamily="34" charset="-128"/>
              </a:defRPr>
            </a:lvl3pPr>
            <a:lvl4pPr marL="1599384" indent="-228483" defTabSz="932974">
              <a:defRPr sz="2400" b="1">
                <a:solidFill>
                  <a:schemeClr val="tx1"/>
                </a:solidFill>
                <a:latin typeface="Times" charset="0"/>
                <a:ea typeface="MS PGothic" pitchFamily="34" charset="-128"/>
              </a:defRPr>
            </a:lvl4pPr>
            <a:lvl5pPr marL="2056351" indent="-228483" defTabSz="932974">
              <a:defRPr sz="2400" b="1">
                <a:solidFill>
                  <a:schemeClr val="tx1"/>
                </a:solidFill>
                <a:latin typeface="Times" charset="0"/>
                <a:ea typeface="MS PGothic" pitchFamily="34" charset="-128"/>
              </a:defRPr>
            </a:lvl5pPr>
            <a:lvl6pPr marL="2513318" indent="-228483" algn="ctr" defTabSz="932974" eaLnBrk="0" fontAlgn="base" hangingPunct="0">
              <a:spcBef>
                <a:spcPct val="0"/>
              </a:spcBef>
              <a:spcAft>
                <a:spcPct val="0"/>
              </a:spcAft>
              <a:defRPr sz="2400" b="1">
                <a:solidFill>
                  <a:schemeClr val="tx1"/>
                </a:solidFill>
                <a:latin typeface="Times" charset="0"/>
                <a:ea typeface="MS PGothic" pitchFamily="34" charset="-128"/>
              </a:defRPr>
            </a:lvl6pPr>
            <a:lvl7pPr marL="2970284" indent="-228483" algn="ctr" defTabSz="932974" eaLnBrk="0" fontAlgn="base" hangingPunct="0">
              <a:spcBef>
                <a:spcPct val="0"/>
              </a:spcBef>
              <a:spcAft>
                <a:spcPct val="0"/>
              </a:spcAft>
              <a:defRPr sz="2400" b="1">
                <a:solidFill>
                  <a:schemeClr val="tx1"/>
                </a:solidFill>
                <a:latin typeface="Times" charset="0"/>
                <a:ea typeface="MS PGothic" pitchFamily="34" charset="-128"/>
              </a:defRPr>
            </a:lvl7pPr>
            <a:lvl8pPr marL="3427251" indent="-228483" algn="ctr" defTabSz="932974" eaLnBrk="0" fontAlgn="base" hangingPunct="0">
              <a:spcBef>
                <a:spcPct val="0"/>
              </a:spcBef>
              <a:spcAft>
                <a:spcPct val="0"/>
              </a:spcAft>
              <a:defRPr sz="2400" b="1">
                <a:solidFill>
                  <a:schemeClr val="tx1"/>
                </a:solidFill>
                <a:latin typeface="Times" charset="0"/>
                <a:ea typeface="MS PGothic" pitchFamily="34" charset="-128"/>
              </a:defRPr>
            </a:lvl8pPr>
            <a:lvl9pPr marL="3884218" indent="-228483" algn="ctr" defTabSz="932974" eaLnBrk="0" fontAlgn="base" hangingPunct="0">
              <a:spcBef>
                <a:spcPct val="0"/>
              </a:spcBef>
              <a:spcAft>
                <a:spcPct val="0"/>
              </a:spcAft>
              <a:defRPr sz="2400" b="1">
                <a:solidFill>
                  <a:schemeClr val="tx1"/>
                </a:solidFill>
                <a:latin typeface="Times" charset="0"/>
                <a:ea typeface="MS PGothic" pitchFamily="34" charset="-128"/>
              </a:defRPr>
            </a:lvl9pPr>
          </a:lstStyle>
          <a:p>
            <a:fld id="{7EB54978-9407-4DB5-863D-EC020AA72E8A}" type="slidenum">
              <a:rPr lang="en-US" sz="1200" b="0">
                <a:solidFill>
                  <a:prstClr val="black"/>
                </a:solidFill>
              </a:rPr>
              <a:pPr/>
              <a:t>2</a:t>
            </a:fld>
            <a:endParaRPr lang="en-US" sz="1200" b="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2" indent="-174912">
              <a:buFont typeface="Arial" pitchFamily="34" charset="0"/>
              <a:buChar char="•"/>
            </a:pPr>
            <a:r>
              <a:rPr lang="en-US" dirty="0" smtClean="0"/>
              <a:t>The TrojanUVTorrent</a:t>
            </a:r>
            <a:r>
              <a:rPr lang="en-US" baseline="0" dirty="0" smtClean="0"/>
              <a:t>™ for NYC Cat Del</a:t>
            </a:r>
          </a:p>
          <a:p>
            <a:pPr marL="174912" indent="-174912">
              <a:buFont typeface="Arial" pitchFamily="34" charset="0"/>
              <a:buChar char="•"/>
            </a:pPr>
            <a:r>
              <a:rPr lang="en-US" baseline="0" dirty="0" smtClean="0"/>
              <a:t>Rendering </a:t>
            </a:r>
            <a:r>
              <a:rPr lang="en-US" baseline="0" dirty="0" err="1" smtClean="0"/>
              <a:t>showns</a:t>
            </a:r>
            <a:r>
              <a:rPr lang="en-US" baseline="0" dirty="0" smtClean="0"/>
              <a:t> a portion of the 56 trains</a:t>
            </a:r>
          </a:p>
          <a:p>
            <a:pPr marL="174912" indent="-174912">
              <a:buFont typeface="Arial" pitchFamily="34" charset="0"/>
              <a:buChar char="•"/>
            </a:pPr>
            <a:r>
              <a:rPr lang="en-US" baseline="0" dirty="0" smtClean="0"/>
              <a:t>Each reactor is sized to treat 40 MGD/train</a:t>
            </a:r>
          </a:p>
          <a:p>
            <a:pPr marL="174912" indent="-174912">
              <a:buFont typeface="Arial" pitchFamily="34" charset="0"/>
              <a:buChar char="•"/>
            </a:pPr>
            <a:r>
              <a:rPr lang="en-US" baseline="0" dirty="0" smtClean="0"/>
              <a:t>Total flow rate of 2.2 BGD</a:t>
            </a:r>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xmlns="" val="315364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958" indent="-291522">
              <a:defRPr sz="2400">
                <a:solidFill>
                  <a:schemeClr val="tx1"/>
                </a:solidFill>
                <a:latin typeface="Arial" pitchFamily="34" charset="0"/>
                <a:ea typeface="ＭＳ Ｐゴシック" pitchFamily="34" charset="-128"/>
              </a:defRPr>
            </a:lvl2pPr>
            <a:lvl3pPr marL="1166089" indent="-233218">
              <a:defRPr sz="2400">
                <a:solidFill>
                  <a:schemeClr val="tx1"/>
                </a:solidFill>
                <a:latin typeface="Arial" pitchFamily="34" charset="0"/>
                <a:ea typeface="ＭＳ Ｐゴシック" pitchFamily="34" charset="-128"/>
              </a:defRPr>
            </a:lvl3pPr>
            <a:lvl4pPr marL="1632524" indent="-233218">
              <a:defRPr sz="2400">
                <a:solidFill>
                  <a:schemeClr val="tx1"/>
                </a:solidFill>
                <a:latin typeface="Arial" pitchFamily="34" charset="0"/>
                <a:ea typeface="ＭＳ Ｐゴシック" pitchFamily="34" charset="-128"/>
              </a:defRPr>
            </a:lvl4pPr>
            <a:lvl5pPr marL="2098959" indent="-233218">
              <a:defRPr sz="2400">
                <a:solidFill>
                  <a:schemeClr val="tx1"/>
                </a:solidFill>
                <a:latin typeface="Arial" pitchFamily="34" charset="0"/>
                <a:ea typeface="ＭＳ Ｐゴシック" pitchFamily="34" charset="-128"/>
              </a:defRPr>
            </a:lvl5pPr>
            <a:lvl6pPr marL="2565395" indent="-23321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830" indent="-23321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8266" indent="-23321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701" indent="-23321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00B690-5D40-4F14-BEB2-C05ABC0B91A9}" type="slidenum">
              <a:rPr lang="en-US" sz="1200">
                <a:solidFill>
                  <a:srgbClr val="000000"/>
                </a:solidFill>
              </a:rPr>
              <a:pPr/>
              <a:t>24</a:t>
            </a:fld>
            <a:endParaRPr lang="en-US" sz="1200">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8" name="Rectangle 3"/>
          <p:cNvSpPr>
            <a:spLocks noGrp="1" noChangeArrowheads="1"/>
          </p:cNvSpPr>
          <p:nvPr>
            <p:ph type="body" idx="1"/>
          </p:nvPr>
        </p:nvSpPr>
        <p:spPr bwMode="auto">
          <a:xfrm>
            <a:off x="935990" y="4420315"/>
            <a:ext cx="5147945" cy="41876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4913" indent="-174913">
              <a:buFont typeface="Arial" pitchFamily="34" charset="0"/>
              <a:buChar char="•"/>
            </a:pPr>
            <a:r>
              <a:rPr lang="en-US" dirty="0" smtClean="0"/>
              <a:t>This is a TrojanUVSwift™ site, and early NA</a:t>
            </a:r>
            <a:r>
              <a:rPr lang="en-US" baseline="0" dirty="0" smtClean="0"/>
              <a:t> installation, at Albany NY</a:t>
            </a:r>
          </a:p>
          <a:p>
            <a:pPr marL="174913" indent="-174913">
              <a:buFont typeface="Arial" pitchFamily="34" charset="0"/>
              <a:buChar char="•"/>
            </a:pPr>
            <a:r>
              <a:rPr lang="en-US" baseline="0" dirty="0" smtClean="0"/>
              <a:t>Vertical configuration</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2" indent="-174912">
              <a:buFont typeface="Arial" pitchFamily="34" charset="0"/>
              <a:buChar char="•"/>
            </a:pPr>
            <a:r>
              <a:rPr lang="en-US" dirty="0" smtClean="0"/>
              <a:t>The TrojanUVTorrent</a:t>
            </a:r>
            <a:r>
              <a:rPr lang="en-US" baseline="0" dirty="0" smtClean="0"/>
              <a:t>™ for NYC Cat Del</a:t>
            </a:r>
          </a:p>
          <a:p>
            <a:pPr marL="174912" indent="-174912">
              <a:buFont typeface="Arial" pitchFamily="34" charset="0"/>
              <a:buChar char="•"/>
            </a:pPr>
            <a:r>
              <a:rPr lang="en-US" baseline="0" dirty="0" smtClean="0"/>
              <a:t>Rendering </a:t>
            </a:r>
            <a:r>
              <a:rPr lang="en-US" baseline="0" dirty="0" err="1" smtClean="0"/>
              <a:t>showns</a:t>
            </a:r>
            <a:r>
              <a:rPr lang="en-US" baseline="0" dirty="0" smtClean="0"/>
              <a:t> a portion of the 56 trains</a:t>
            </a:r>
          </a:p>
          <a:p>
            <a:pPr marL="174912" indent="-174912">
              <a:buFont typeface="Arial" pitchFamily="34" charset="0"/>
              <a:buChar char="•"/>
            </a:pPr>
            <a:r>
              <a:rPr lang="en-US" baseline="0" dirty="0" smtClean="0"/>
              <a:t>Each reactor is sized to treat 40 MGD/train</a:t>
            </a:r>
          </a:p>
          <a:p>
            <a:pPr marL="174912" indent="-174912">
              <a:buFont typeface="Arial" pitchFamily="34" charset="0"/>
              <a:buChar char="•"/>
            </a:pPr>
            <a:r>
              <a:rPr lang="en-US" baseline="0" dirty="0" smtClean="0"/>
              <a:t>Total flow rate of 2.2 BGD</a:t>
            </a:r>
            <a:endParaRPr lang="en-US" dirty="0"/>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xmlns="" val="315364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itchFamily="34" charset="0"/>
              <a:buChar char="•"/>
            </a:pPr>
            <a:r>
              <a:rPr lang="en-US" dirty="0" smtClean="0"/>
              <a:t>This is the first</a:t>
            </a:r>
            <a:r>
              <a:rPr lang="en-US" baseline="0" dirty="0" smtClean="0"/>
              <a:t> UV system for MDW in China</a:t>
            </a:r>
          </a:p>
          <a:p>
            <a:pPr marL="174913" indent="-174913">
              <a:buFont typeface="Arial" pitchFamily="34" charset="0"/>
              <a:buChar char="•"/>
            </a:pPr>
            <a:r>
              <a:rPr lang="en-US" baseline="0" dirty="0" smtClean="0"/>
              <a:t>Tianjin Economic Development Area (TEDA) in Tianjin Province</a:t>
            </a:r>
          </a:p>
          <a:p>
            <a:pPr marL="174913" indent="-174913">
              <a:buFont typeface="Arial" pitchFamily="34" charset="0"/>
              <a:buChar char="•"/>
            </a:pPr>
            <a:r>
              <a:rPr lang="en-US" baseline="0" dirty="0" smtClean="0"/>
              <a:t>Between Shanghai and Beijing</a:t>
            </a:r>
          </a:p>
          <a:p>
            <a:pPr marL="174913" indent="-174913">
              <a:buFont typeface="Arial" pitchFamily="34" charset="0"/>
              <a:buChar char="•"/>
            </a:pPr>
            <a:r>
              <a:rPr lang="en-US" baseline="0" dirty="0" smtClean="0"/>
              <a:t>TrojanUVSwift™ 6L30 reactors</a:t>
            </a:r>
          </a:p>
        </p:txBody>
      </p:sp>
      <p:sp>
        <p:nvSpPr>
          <p:cNvPr id="4" name="Slide Number Placeholder 3"/>
          <p:cNvSpPr>
            <a:spLocks noGrp="1"/>
          </p:cNvSpPr>
          <p:nvPr>
            <p:ph type="sldNum" sz="quarter" idx="10"/>
          </p:nvPr>
        </p:nvSpPr>
        <p:spPr/>
        <p:txBody>
          <a:bodyPr/>
          <a:lstStyle/>
          <a:p>
            <a:pPr>
              <a:defRPr/>
            </a:pPr>
            <a:fld id="{BF49E25A-B424-43C9-9817-C71C884D2745}"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xmlns="" val="204671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This site is located near Napa, CA</a:t>
            </a:r>
          </a:p>
          <a:p>
            <a:r>
              <a:rPr lang="en-US" altLang="en-US" smtClean="0"/>
              <a:t>Can explain that the reuse regulations in California are stringent and require that multiple UV banks are placed in series to provide redundancy and ensure proper mixing and disinfection performance.</a:t>
            </a:r>
          </a:p>
          <a:p>
            <a:r>
              <a:rPr lang="en-US" altLang="en-US" smtClean="0"/>
              <a:t>Validation important to ensure system sized appropriately. </a:t>
            </a:r>
            <a:endParaRPr lang="en-CA" alt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6625" eaLnBrk="0" hangingPunct="0">
              <a:defRPr>
                <a:solidFill>
                  <a:schemeClr val="tx1"/>
                </a:solidFill>
                <a:latin typeface="Arial" charset="0"/>
                <a:ea typeface="MS PGothic" pitchFamily="34" charset="-128"/>
              </a:defRPr>
            </a:lvl1pPr>
            <a:lvl2pPr marL="742950" indent="-285750" defTabSz="936625" eaLnBrk="0" hangingPunct="0">
              <a:defRPr>
                <a:solidFill>
                  <a:schemeClr val="tx1"/>
                </a:solidFill>
                <a:latin typeface="Arial" charset="0"/>
                <a:ea typeface="MS PGothic" pitchFamily="34" charset="-128"/>
              </a:defRPr>
            </a:lvl2pPr>
            <a:lvl3pPr marL="1143000" indent="-228600" defTabSz="936625" eaLnBrk="0" hangingPunct="0">
              <a:defRPr>
                <a:solidFill>
                  <a:schemeClr val="tx1"/>
                </a:solidFill>
                <a:latin typeface="Arial" charset="0"/>
                <a:ea typeface="MS PGothic" pitchFamily="34" charset="-128"/>
              </a:defRPr>
            </a:lvl3pPr>
            <a:lvl4pPr marL="1600200" indent="-228600" defTabSz="936625" eaLnBrk="0" hangingPunct="0">
              <a:defRPr>
                <a:solidFill>
                  <a:schemeClr val="tx1"/>
                </a:solidFill>
                <a:latin typeface="Arial" charset="0"/>
                <a:ea typeface="MS PGothic" pitchFamily="34" charset="-128"/>
              </a:defRPr>
            </a:lvl4pPr>
            <a:lvl5pPr marL="2057400" indent="-228600" defTabSz="936625" eaLnBrk="0" hangingPunct="0">
              <a:defRPr>
                <a:solidFill>
                  <a:schemeClr val="tx1"/>
                </a:solidFill>
                <a:latin typeface="Arial" charset="0"/>
                <a:ea typeface="MS PGothic" pitchFamily="34" charset="-128"/>
              </a:defRPr>
            </a:lvl5pPr>
            <a:lvl6pPr marL="2514600" indent="-228600" algn="ctr" defTabSz="936625"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36625"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36625"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366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F1A33C7A-6570-4927-A6A0-3DE49CE135CA}" type="slidenum">
              <a:rPr lang="en-CA" altLang="en-US">
                <a:solidFill>
                  <a:prstClr val="black"/>
                </a:solidFill>
              </a:rPr>
              <a:pPr eaLnBrk="1" hangingPunct="1"/>
              <a:t>27</a:t>
            </a:fld>
            <a:endParaRPr lang="en-CA"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6625" eaLnBrk="0" hangingPunct="0">
              <a:defRPr>
                <a:solidFill>
                  <a:schemeClr val="tx1"/>
                </a:solidFill>
                <a:latin typeface="Arial" charset="0"/>
                <a:ea typeface="MS PGothic" pitchFamily="34" charset="-128"/>
              </a:defRPr>
            </a:lvl1pPr>
            <a:lvl2pPr marL="742950" indent="-285750" defTabSz="936625" eaLnBrk="0" hangingPunct="0">
              <a:defRPr>
                <a:solidFill>
                  <a:schemeClr val="tx1"/>
                </a:solidFill>
                <a:latin typeface="Arial" charset="0"/>
                <a:ea typeface="MS PGothic" pitchFamily="34" charset="-128"/>
              </a:defRPr>
            </a:lvl2pPr>
            <a:lvl3pPr marL="1143000" indent="-228600" defTabSz="936625" eaLnBrk="0" hangingPunct="0">
              <a:defRPr>
                <a:solidFill>
                  <a:schemeClr val="tx1"/>
                </a:solidFill>
                <a:latin typeface="Arial" charset="0"/>
                <a:ea typeface="MS PGothic" pitchFamily="34" charset="-128"/>
              </a:defRPr>
            </a:lvl3pPr>
            <a:lvl4pPr marL="1600200" indent="-228600" defTabSz="936625" eaLnBrk="0" hangingPunct="0">
              <a:defRPr>
                <a:solidFill>
                  <a:schemeClr val="tx1"/>
                </a:solidFill>
                <a:latin typeface="Arial" charset="0"/>
                <a:ea typeface="MS PGothic" pitchFamily="34" charset="-128"/>
              </a:defRPr>
            </a:lvl4pPr>
            <a:lvl5pPr marL="2057400" indent="-228600" defTabSz="936625" eaLnBrk="0" hangingPunct="0">
              <a:defRPr>
                <a:solidFill>
                  <a:schemeClr val="tx1"/>
                </a:solidFill>
                <a:latin typeface="Arial" charset="0"/>
                <a:ea typeface="MS PGothic" pitchFamily="34" charset="-128"/>
              </a:defRPr>
            </a:lvl5pPr>
            <a:lvl6pPr marL="2514600" indent="-228600" algn="ctr" defTabSz="936625"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36625"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36625"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366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40F2303-BAD4-4055-AA8F-B3386DEDD72D}" type="slidenum">
              <a:rPr lang="en-US" altLang="en-US">
                <a:solidFill>
                  <a:prstClr val="black"/>
                </a:solidFill>
              </a:rPr>
              <a:pPr eaLnBrk="1" hangingPunct="1"/>
              <a:t>28</a:t>
            </a:fld>
            <a:endParaRPr lang="en-US" alt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701040" y="4419684"/>
            <a:ext cx="5617848" cy="418798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Closed vessel systems allow plants to pipe in effluent directly from MBR.</a:t>
            </a: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01416-CEEE-4733-AFD0-AF1A3E78398E}" type="slidenum">
              <a:rPr lang="en-US"/>
              <a:pPr/>
              <a:t>30</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marL="171450" indent="-171450">
              <a:buFont typeface="Arial" pitchFamily="34" charset="0"/>
              <a:buChar char="•"/>
            </a:pPr>
            <a:r>
              <a:rPr lang="en-US" dirty="0" smtClean="0"/>
              <a:t>These are key contaminants detected in water</a:t>
            </a:r>
          </a:p>
          <a:p>
            <a:pPr marL="171450" indent="-171450">
              <a:buFont typeface="Arial" pitchFamily="34" charset="0"/>
              <a:buChar char="•"/>
            </a:pPr>
            <a:r>
              <a:rPr lang="en-US" baseline="0" dirty="0" smtClean="0"/>
              <a:t>UV-oxidation is effective for each of these contaminants and contaminant groups</a:t>
            </a:r>
          </a:p>
          <a:p>
            <a:pPr marL="171450" indent="-171450">
              <a:buFont typeface="Arial" pitchFamily="34" charset="0"/>
              <a:buChar char="•"/>
            </a:pPr>
            <a:r>
              <a:rPr lang="en-US" dirty="0" smtClean="0"/>
              <a:t>NDMA is spoken about in greater</a:t>
            </a:r>
            <a:r>
              <a:rPr lang="en-US" baseline="0" dirty="0" smtClean="0"/>
              <a:t> detail in the section on Water Reuse</a:t>
            </a:r>
          </a:p>
          <a:p>
            <a:pPr marL="628650" lvl="1" indent="-171450">
              <a:buFont typeface="Arial" pitchFamily="34" charset="0"/>
              <a:buChar char="•"/>
            </a:pPr>
            <a:r>
              <a:rPr lang="en-US" baseline="0" dirty="0" smtClean="0"/>
              <a:t>US Federal (EPA) regulations are expected to be implemented for NDMA in the next few years</a:t>
            </a:r>
            <a:endParaRPr lang="en-US" dirty="0" smtClean="0"/>
          </a:p>
          <a:p>
            <a:pPr marL="171450" indent="-171450">
              <a:buFont typeface="Arial" pitchFamily="34" charset="0"/>
              <a:buChar cha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b="1">
                <a:solidFill>
                  <a:schemeClr val="tx1"/>
                </a:solidFill>
                <a:latin typeface="Times" pitchFamily="18" charset="0"/>
              </a:defRPr>
            </a:lvl1pPr>
            <a:lvl2pPr marL="757863" indent="-291485">
              <a:defRPr b="1">
                <a:solidFill>
                  <a:schemeClr val="tx1"/>
                </a:solidFill>
                <a:latin typeface="Times" pitchFamily="18" charset="0"/>
              </a:defRPr>
            </a:lvl2pPr>
            <a:lvl3pPr marL="1165944" indent="-233189">
              <a:defRPr b="1">
                <a:solidFill>
                  <a:schemeClr val="tx1"/>
                </a:solidFill>
                <a:latin typeface="Times" pitchFamily="18" charset="0"/>
              </a:defRPr>
            </a:lvl3pPr>
            <a:lvl4pPr marL="1632321" indent="-233189">
              <a:defRPr b="1">
                <a:solidFill>
                  <a:schemeClr val="tx1"/>
                </a:solidFill>
                <a:latin typeface="Times" pitchFamily="18" charset="0"/>
              </a:defRPr>
            </a:lvl4pPr>
            <a:lvl5pPr marL="2098698" indent="-233189">
              <a:defRPr b="1">
                <a:solidFill>
                  <a:schemeClr val="tx1"/>
                </a:solidFill>
                <a:latin typeface="Times" pitchFamily="18" charset="0"/>
              </a:defRPr>
            </a:lvl5pPr>
            <a:lvl6pPr marL="2565076" indent="-233189" eaLnBrk="0" fontAlgn="base" hangingPunct="0">
              <a:spcBef>
                <a:spcPct val="0"/>
              </a:spcBef>
              <a:spcAft>
                <a:spcPct val="0"/>
              </a:spcAft>
              <a:defRPr b="1">
                <a:solidFill>
                  <a:schemeClr val="tx1"/>
                </a:solidFill>
                <a:latin typeface="Times" pitchFamily="18" charset="0"/>
              </a:defRPr>
            </a:lvl6pPr>
            <a:lvl7pPr marL="3031452" indent="-233189" eaLnBrk="0" fontAlgn="base" hangingPunct="0">
              <a:spcBef>
                <a:spcPct val="0"/>
              </a:spcBef>
              <a:spcAft>
                <a:spcPct val="0"/>
              </a:spcAft>
              <a:defRPr b="1">
                <a:solidFill>
                  <a:schemeClr val="tx1"/>
                </a:solidFill>
                <a:latin typeface="Times" pitchFamily="18" charset="0"/>
              </a:defRPr>
            </a:lvl7pPr>
            <a:lvl8pPr marL="3497830" indent="-233189" eaLnBrk="0" fontAlgn="base" hangingPunct="0">
              <a:spcBef>
                <a:spcPct val="0"/>
              </a:spcBef>
              <a:spcAft>
                <a:spcPct val="0"/>
              </a:spcAft>
              <a:defRPr b="1">
                <a:solidFill>
                  <a:schemeClr val="tx1"/>
                </a:solidFill>
                <a:latin typeface="Times" pitchFamily="18" charset="0"/>
              </a:defRPr>
            </a:lvl8pPr>
            <a:lvl9pPr marL="3964207" indent="-233189" eaLnBrk="0" fontAlgn="base" hangingPunct="0">
              <a:spcBef>
                <a:spcPct val="0"/>
              </a:spcBef>
              <a:spcAft>
                <a:spcPct val="0"/>
              </a:spcAft>
              <a:defRPr b="1">
                <a:solidFill>
                  <a:schemeClr val="tx1"/>
                </a:solidFill>
                <a:latin typeface="Times" pitchFamily="18" charset="0"/>
              </a:defRPr>
            </a:lvl9pPr>
          </a:lstStyle>
          <a:p>
            <a:fld id="{FD04B981-9CCE-4BB8-BC56-B0C1C40CB0D3}" type="slidenum">
              <a:rPr lang="en-US" b="0">
                <a:solidFill>
                  <a:prstClr val="black"/>
                </a:solidFill>
              </a:rPr>
              <a:pPr/>
              <a:t>31</a:t>
            </a:fld>
            <a:endParaRPr lang="en-US" b="0" dirty="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t>UV-Oxidation uses two processes for the treatment</a:t>
            </a:r>
            <a:r>
              <a:rPr lang="en-US" baseline="0" dirty="0" smtClean="0"/>
              <a:t> of contaminants</a:t>
            </a:r>
          </a:p>
          <a:p>
            <a:pPr marL="685800" lvl="1" indent="-228600" eaLnBrk="1" hangingPunct="1">
              <a:buFont typeface="+mj-lt"/>
              <a:buAutoNum type="arabicPeriod"/>
            </a:pPr>
            <a:r>
              <a:rPr lang="en-US" baseline="0" dirty="0" smtClean="0"/>
              <a:t>UV-Photolysis – UV light alone</a:t>
            </a:r>
          </a:p>
          <a:p>
            <a:pPr marL="685800" lvl="1" indent="-228600" eaLnBrk="1" hangingPunct="1">
              <a:buFont typeface="+mj-lt"/>
              <a:buAutoNum type="arabicPeriod"/>
            </a:pPr>
            <a:r>
              <a:rPr lang="en-US" baseline="0" dirty="0" smtClean="0"/>
              <a:t>UV-Oxidation – UV light + the hydrogen peroxide</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Over the last</a:t>
            </a:r>
            <a:r>
              <a:rPr lang="en-US" baseline="0" dirty="0" smtClean="0"/>
              <a:t> decade, the use of UV for the treatment of chemical contaminants in MUNICIPAL applications has grown significantly </a:t>
            </a:r>
          </a:p>
          <a:p>
            <a:pPr marL="171450" indent="-171450">
              <a:buFont typeface="Arial" pitchFamily="34" charset="0"/>
              <a:buChar char="•"/>
            </a:pPr>
            <a:r>
              <a:rPr lang="en-US" baseline="0" dirty="0" smtClean="0"/>
              <a:t>UV-oxidation is used primarily for 3 applications:</a:t>
            </a:r>
          </a:p>
          <a:p>
            <a:pPr marL="628650" lvl="1" indent="-171450">
              <a:buFont typeface="Arial" pitchFamily="34" charset="0"/>
              <a:buChar char="•"/>
            </a:pPr>
            <a:r>
              <a:rPr lang="en-US" b="1" baseline="0" dirty="0" smtClean="0"/>
              <a:t>Drinking Water: t</a:t>
            </a:r>
            <a:r>
              <a:rPr lang="en-US" b="0" baseline="0" dirty="0" smtClean="0"/>
              <a:t>o treat seasonal taste and odor, year round pesticides and wastewater-derived contaminants </a:t>
            </a:r>
          </a:p>
          <a:p>
            <a:pPr marL="628650" lvl="1" indent="-171450">
              <a:buFont typeface="Arial" pitchFamily="34" charset="0"/>
              <a:buChar char="•"/>
            </a:pPr>
            <a:r>
              <a:rPr lang="en-US" b="1" baseline="0" dirty="0" smtClean="0"/>
              <a:t>Indirect/Potable Reuse: </a:t>
            </a:r>
            <a:r>
              <a:rPr lang="en-US" b="0" baseline="0" dirty="0" smtClean="0"/>
              <a:t>UV-oxidation is a key step in the conversion of wastewater to drinking water </a:t>
            </a:r>
          </a:p>
          <a:p>
            <a:pPr marL="628650" lvl="1" indent="-171450">
              <a:buFont typeface="Arial" pitchFamily="34" charset="0"/>
              <a:buChar char="•"/>
            </a:pPr>
            <a:r>
              <a:rPr lang="en-US" b="1" baseline="0" dirty="0" smtClean="0"/>
              <a:t>Groundwater Remediation:</a:t>
            </a:r>
            <a:r>
              <a:rPr lang="en-US" b="0" baseline="0" dirty="0" smtClean="0"/>
              <a:t> where unwanted chemicals have entered the water supply</a:t>
            </a:r>
          </a:p>
          <a:p>
            <a:pPr marL="171450" lvl="0" indent="-171450">
              <a:buFont typeface="Arial" pitchFamily="34" charset="0"/>
              <a:buChar char="•"/>
            </a:pPr>
            <a:r>
              <a:rPr lang="en-US" b="0" baseline="0" dirty="0" smtClean="0"/>
              <a:t>Collectively, these UV-Oxidation projects total, either installed or under contract, 0ver 600 MGD (2.3 billion liters of water a day)</a:t>
            </a:r>
            <a:endParaRPr lang="en-US" b="1"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32</a:t>
            </a:fld>
            <a:endParaRPr lang="en-US" dirty="0"/>
          </a:p>
        </p:txBody>
      </p:sp>
    </p:spTree>
    <p:extLst>
      <p:ext uri="{BB962C8B-B14F-4D97-AF65-F5344CB8AC3E}">
        <p14:creationId xmlns:p14="http://schemas.microsoft.com/office/powerpoint/2010/main" xmlns="" val="1240223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b="1">
                <a:solidFill>
                  <a:schemeClr val="tx1"/>
                </a:solidFill>
                <a:latin typeface="Times" pitchFamily="18" charset="0"/>
              </a:defRPr>
            </a:lvl1pPr>
            <a:lvl2pPr marL="757863" indent="-291485">
              <a:defRPr b="1">
                <a:solidFill>
                  <a:schemeClr val="tx1"/>
                </a:solidFill>
                <a:latin typeface="Times" pitchFamily="18" charset="0"/>
              </a:defRPr>
            </a:lvl2pPr>
            <a:lvl3pPr marL="1165944" indent="-233189">
              <a:defRPr b="1">
                <a:solidFill>
                  <a:schemeClr val="tx1"/>
                </a:solidFill>
                <a:latin typeface="Times" pitchFamily="18" charset="0"/>
              </a:defRPr>
            </a:lvl3pPr>
            <a:lvl4pPr marL="1632321" indent="-233189">
              <a:defRPr b="1">
                <a:solidFill>
                  <a:schemeClr val="tx1"/>
                </a:solidFill>
                <a:latin typeface="Times" pitchFamily="18" charset="0"/>
              </a:defRPr>
            </a:lvl4pPr>
            <a:lvl5pPr marL="2098698" indent="-233189">
              <a:defRPr b="1">
                <a:solidFill>
                  <a:schemeClr val="tx1"/>
                </a:solidFill>
                <a:latin typeface="Times" pitchFamily="18" charset="0"/>
              </a:defRPr>
            </a:lvl5pPr>
            <a:lvl6pPr marL="2565076" indent="-233189" eaLnBrk="0" fontAlgn="base" hangingPunct="0">
              <a:spcBef>
                <a:spcPct val="0"/>
              </a:spcBef>
              <a:spcAft>
                <a:spcPct val="0"/>
              </a:spcAft>
              <a:defRPr b="1">
                <a:solidFill>
                  <a:schemeClr val="tx1"/>
                </a:solidFill>
                <a:latin typeface="Times" pitchFamily="18" charset="0"/>
              </a:defRPr>
            </a:lvl6pPr>
            <a:lvl7pPr marL="3031452" indent="-233189" eaLnBrk="0" fontAlgn="base" hangingPunct="0">
              <a:spcBef>
                <a:spcPct val="0"/>
              </a:spcBef>
              <a:spcAft>
                <a:spcPct val="0"/>
              </a:spcAft>
              <a:defRPr b="1">
                <a:solidFill>
                  <a:schemeClr val="tx1"/>
                </a:solidFill>
                <a:latin typeface="Times" pitchFamily="18" charset="0"/>
              </a:defRPr>
            </a:lvl7pPr>
            <a:lvl8pPr marL="3497830" indent="-233189" eaLnBrk="0" fontAlgn="base" hangingPunct="0">
              <a:spcBef>
                <a:spcPct val="0"/>
              </a:spcBef>
              <a:spcAft>
                <a:spcPct val="0"/>
              </a:spcAft>
              <a:defRPr b="1">
                <a:solidFill>
                  <a:schemeClr val="tx1"/>
                </a:solidFill>
                <a:latin typeface="Times" pitchFamily="18" charset="0"/>
              </a:defRPr>
            </a:lvl8pPr>
            <a:lvl9pPr marL="3964207" indent="-233189" eaLnBrk="0" fontAlgn="base" hangingPunct="0">
              <a:spcBef>
                <a:spcPct val="0"/>
              </a:spcBef>
              <a:spcAft>
                <a:spcPct val="0"/>
              </a:spcAft>
              <a:defRPr b="1">
                <a:solidFill>
                  <a:schemeClr val="tx1"/>
                </a:solidFill>
                <a:latin typeface="Times" pitchFamily="18" charset="0"/>
              </a:defRPr>
            </a:lvl9pPr>
          </a:lstStyle>
          <a:p>
            <a:fld id="{53699D66-6C03-4FC6-9A6E-8BB8ACBCBEC0}" type="slidenum">
              <a:rPr lang="en-US" b="0">
                <a:solidFill>
                  <a:srgbClr val="000000"/>
                </a:solidFill>
              </a:rPr>
              <a:pPr/>
              <a:t>33</a:t>
            </a:fld>
            <a:endParaRPr lang="en-US" b="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baseline="0" dirty="0" smtClean="0"/>
              <a:t>UV light is </a:t>
            </a:r>
            <a:r>
              <a:rPr lang="en-US" u="sng" baseline="0" dirty="0" smtClean="0"/>
              <a:t>absorbed</a:t>
            </a:r>
            <a:r>
              <a:rPr lang="en-US" baseline="0" dirty="0" smtClean="0"/>
              <a:t> directly by a contaminant molecule </a:t>
            </a:r>
          </a:p>
          <a:p>
            <a:pPr marL="171450" indent="-171450" eaLnBrk="1" hangingPunct="1">
              <a:buFont typeface="Arial" pitchFamily="34" charset="0"/>
              <a:buChar char="•"/>
            </a:pPr>
            <a:r>
              <a:rPr lang="en-US" baseline="0" dirty="0" smtClean="0"/>
              <a:t>This absorption leads to the destruction of the chemical bonds of the contaminant</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1179513" y="690563"/>
            <a:ext cx="4664075" cy="3497262"/>
          </a:xfrm>
          <a:ln/>
        </p:spPr>
      </p:sp>
      <p:sp>
        <p:nvSpPr>
          <p:cNvPr id="46084" name="Rectangle 3"/>
          <p:cNvSpPr>
            <a:spLocks noGrp="1" noChangeArrowheads="1"/>
          </p:cNvSpPr>
          <p:nvPr>
            <p:ph type="body" idx="1"/>
          </p:nvPr>
        </p:nvSpPr>
        <p:spPr>
          <a:xfrm>
            <a:off x="702485" y="4421942"/>
            <a:ext cx="5614982" cy="41892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81" tIns="46294" rIns="92581" bIns="46294"/>
          <a:lstStyle/>
          <a:p>
            <a:endParaRPr lang="en-US" b="1" cap="small" dirty="0"/>
          </a:p>
        </p:txBody>
      </p:sp>
      <p:sp>
        <p:nvSpPr>
          <p:cNvPr id="2" name="Slide Number Placeholder 1"/>
          <p:cNvSpPr>
            <a:spLocks noGrp="1"/>
          </p:cNvSpPr>
          <p:nvPr>
            <p:ph type="sldNum" sz="quarter" idx="10"/>
          </p:nvPr>
        </p:nvSpPr>
        <p:spPr/>
        <p:txBody>
          <a:bodyPr/>
          <a:lstStyle/>
          <a:p>
            <a:fld id="{39A52C7A-5874-4E87-BB87-FD7AD1FB2B52}" type="slidenum">
              <a:rPr lang="en-US" smtClean="0">
                <a:solidFill>
                  <a:prstClr val="black"/>
                </a:solidFill>
              </a:rPr>
              <a:pPr/>
              <a:t>4</a:t>
            </a:fld>
            <a:endParaRPr lang="en-US" dirty="0">
              <a:solidFill>
                <a:prstClr val="black"/>
              </a:solidFill>
            </a:endParaRPr>
          </a:p>
        </p:txBody>
      </p:sp>
      <p:sp>
        <p:nvSpPr>
          <p:cNvPr id="6" name="Rectangle 3"/>
          <p:cNvSpPr>
            <a:spLocks noGrp="1" noChangeArrowheads="1"/>
          </p:cNvSpPr>
          <p:nvPr>
            <p:ph type="dt" sz="quarter" idx="1"/>
          </p:nvPr>
        </p:nvSpPr>
        <p:spPr>
          <a:xfrm>
            <a:off x="-22470" y="8840632"/>
            <a:ext cx="3041968" cy="465296"/>
          </a:xfrm>
          <a:noFill/>
        </p:spPr>
        <p:txBody>
          <a:bodyPr/>
          <a:lstStyle>
            <a:lvl1pPr defTabSz="929841" eaLnBrk="0" hangingPunct="0">
              <a:defRPr sz="1600">
                <a:solidFill>
                  <a:schemeClr val="tx1"/>
                </a:solidFill>
                <a:latin typeface="Helvetica" pitchFamily="34" charset="0"/>
                <a:ea typeface="ＭＳ Ｐゴシック" pitchFamily="34" charset="-128"/>
              </a:defRPr>
            </a:lvl1pPr>
            <a:lvl2pPr marL="741338" indent="-285130" defTabSz="929841" eaLnBrk="0" hangingPunct="0">
              <a:defRPr sz="1600">
                <a:solidFill>
                  <a:schemeClr val="tx1"/>
                </a:solidFill>
                <a:latin typeface="Helvetica" pitchFamily="34" charset="0"/>
                <a:ea typeface="ＭＳ Ｐゴシック" pitchFamily="34" charset="-128"/>
              </a:defRPr>
            </a:lvl2pPr>
            <a:lvl3pPr marL="1140520" indent="-228104" defTabSz="929841" eaLnBrk="0" hangingPunct="0">
              <a:defRPr sz="1600">
                <a:solidFill>
                  <a:schemeClr val="tx1"/>
                </a:solidFill>
                <a:latin typeface="Helvetica" pitchFamily="34" charset="0"/>
                <a:ea typeface="ＭＳ Ｐゴシック" pitchFamily="34" charset="-128"/>
              </a:defRPr>
            </a:lvl3pPr>
            <a:lvl4pPr marL="1596729" indent="-228104" defTabSz="929841" eaLnBrk="0" hangingPunct="0">
              <a:defRPr sz="1600">
                <a:solidFill>
                  <a:schemeClr val="tx1"/>
                </a:solidFill>
                <a:latin typeface="Helvetica" pitchFamily="34" charset="0"/>
                <a:ea typeface="ＭＳ Ｐゴシック" pitchFamily="34" charset="-128"/>
              </a:defRPr>
            </a:lvl4pPr>
            <a:lvl5pPr marL="2052933" indent="-228104" defTabSz="929841" eaLnBrk="0" hangingPunct="0">
              <a:defRPr sz="1600">
                <a:solidFill>
                  <a:schemeClr val="tx1"/>
                </a:solidFill>
                <a:latin typeface="Helvetica" pitchFamily="34" charset="0"/>
                <a:ea typeface="ＭＳ Ｐゴシック" pitchFamily="34" charset="-128"/>
              </a:defRPr>
            </a:lvl5pPr>
            <a:lvl6pPr marL="2509144" indent="-228104" defTabSz="929841" eaLnBrk="0" fontAlgn="base" hangingPunct="0">
              <a:spcBef>
                <a:spcPct val="0"/>
              </a:spcBef>
              <a:spcAft>
                <a:spcPct val="0"/>
              </a:spcAft>
              <a:defRPr sz="1600">
                <a:solidFill>
                  <a:schemeClr val="tx1"/>
                </a:solidFill>
                <a:latin typeface="Helvetica" pitchFamily="34" charset="0"/>
                <a:ea typeface="ＭＳ Ｐゴシック" pitchFamily="34" charset="-128"/>
              </a:defRPr>
            </a:lvl6pPr>
            <a:lvl7pPr marL="2965352" indent="-228104" defTabSz="929841" eaLnBrk="0" fontAlgn="base" hangingPunct="0">
              <a:spcBef>
                <a:spcPct val="0"/>
              </a:spcBef>
              <a:spcAft>
                <a:spcPct val="0"/>
              </a:spcAft>
              <a:defRPr sz="1600">
                <a:solidFill>
                  <a:schemeClr val="tx1"/>
                </a:solidFill>
                <a:latin typeface="Helvetica" pitchFamily="34" charset="0"/>
                <a:ea typeface="ＭＳ Ｐゴシック" pitchFamily="34" charset="-128"/>
              </a:defRPr>
            </a:lvl7pPr>
            <a:lvl8pPr marL="3421558" indent="-228104" defTabSz="929841" eaLnBrk="0" fontAlgn="base" hangingPunct="0">
              <a:spcBef>
                <a:spcPct val="0"/>
              </a:spcBef>
              <a:spcAft>
                <a:spcPct val="0"/>
              </a:spcAft>
              <a:defRPr sz="1600">
                <a:solidFill>
                  <a:schemeClr val="tx1"/>
                </a:solidFill>
                <a:latin typeface="Helvetica" pitchFamily="34" charset="0"/>
                <a:ea typeface="ＭＳ Ｐゴシック" pitchFamily="34" charset="-128"/>
              </a:defRPr>
            </a:lvl8pPr>
            <a:lvl9pPr marL="3877769" indent="-228104" defTabSz="929841" eaLnBrk="0" fontAlgn="base" hangingPunct="0">
              <a:spcBef>
                <a:spcPct val="0"/>
              </a:spcBef>
              <a:spcAft>
                <a:spcPct val="0"/>
              </a:spcAft>
              <a:defRPr sz="1600">
                <a:solidFill>
                  <a:schemeClr val="tx1"/>
                </a:solidFill>
                <a:latin typeface="Helvetica" pitchFamily="34" charset="0"/>
                <a:ea typeface="ＭＳ Ｐゴシック" pitchFamily="34" charset="-128"/>
              </a:defRPr>
            </a:lvl9pPr>
          </a:lstStyle>
          <a:p>
            <a:pPr algn="l" eaLnBrk="1" hangingPunct="1"/>
            <a:fld id="{86329540-85EF-48AE-A8F6-CF9710518FB0}" type="datetime8">
              <a:rPr lang="en-US" sz="1300">
                <a:solidFill>
                  <a:prstClr val="black"/>
                </a:solidFill>
                <a:latin typeface="Arial" pitchFamily="34" charset="0"/>
              </a:rPr>
              <a:pPr algn="l" eaLnBrk="1" hangingPunct="1"/>
              <a:t>12/10/2015 11:43 AM</a:t>
            </a:fld>
            <a:endParaRPr lang="en-US" sz="1300" dirty="0">
              <a:solidFill>
                <a:prstClr val="black"/>
              </a:solidFill>
              <a:latin typeface="Arial" pitchFamily="34" charset="0"/>
            </a:endParaRPr>
          </a:p>
        </p:txBody>
      </p:sp>
    </p:spTree>
    <p:extLst>
      <p:ext uri="{BB962C8B-B14F-4D97-AF65-F5344CB8AC3E}">
        <p14:creationId xmlns:p14="http://schemas.microsoft.com/office/powerpoint/2010/main" xmlns="" val="3391422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 capacity for a contaminant to be treated through UV-photolysis, by UV light alone, is dependent on:</a:t>
            </a:r>
          </a:p>
          <a:p>
            <a:pPr marL="628650" lvl="1" indent="-171450">
              <a:buFont typeface="Arial" pitchFamily="34" charset="0"/>
              <a:buChar char="•"/>
            </a:pPr>
            <a:r>
              <a:rPr lang="en-US" baseline="0" dirty="0" smtClean="0"/>
              <a:t>The amount of UV light used (quantum yield)</a:t>
            </a:r>
          </a:p>
          <a:p>
            <a:pPr marL="628650" lvl="1" indent="-171450">
              <a:buFont typeface="Arial" pitchFamily="34" charset="0"/>
              <a:buChar char="•"/>
            </a:pPr>
            <a:r>
              <a:rPr lang="en-US" baseline="0" dirty="0" smtClean="0"/>
              <a:t>How well a contaminant absorbs light in the UV range</a:t>
            </a:r>
          </a:p>
          <a:p>
            <a:pPr marL="628650" lvl="1" indent="-171450">
              <a:buFont typeface="Arial" pitchFamily="34" charset="0"/>
              <a:buChar char="•"/>
            </a:pPr>
            <a:r>
              <a:rPr lang="en-US" baseline="0" dirty="0" smtClean="0"/>
              <a:t>Intensity of UV light</a:t>
            </a:r>
          </a:p>
          <a:p>
            <a:pPr marL="628650" lvl="1" indent="-171450">
              <a:buFont typeface="Arial" pitchFamily="34" charset="0"/>
              <a:buChar char="•"/>
            </a:pPr>
            <a:r>
              <a:rPr lang="en-US" baseline="0" dirty="0" smtClean="0"/>
              <a:t>UVT</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Not</a:t>
            </a:r>
            <a:r>
              <a:rPr lang="en-US" baseline="0" dirty="0" smtClean="0"/>
              <a:t> all contaminants are able to be treated through UV-photolysis</a:t>
            </a:r>
            <a:endParaRPr lang="en-US"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34</a:t>
            </a:fld>
            <a:endParaRPr lang="en-US"/>
          </a:p>
        </p:txBody>
      </p:sp>
    </p:spTree>
    <p:extLst>
      <p:ext uri="{BB962C8B-B14F-4D97-AF65-F5344CB8AC3E}">
        <p14:creationId xmlns:p14="http://schemas.microsoft.com/office/powerpoint/2010/main" xmlns="" val="608815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is a plot of the</a:t>
            </a:r>
            <a:r>
              <a:rPr lang="en-US" baseline="0" dirty="0" smtClean="0"/>
              <a:t> absorbance of UV light by various contaminants</a:t>
            </a:r>
          </a:p>
          <a:p>
            <a:pPr marL="171450" indent="-171450">
              <a:buFont typeface="Arial" pitchFamily="34" charset="0"/>
              <a:buChar char="•"/>
            </a:pPr>
            <a:r>
              <a:rPr lang="en-US" baseline="0" dirty="0" smtClean="0"/>
              <a:t>Low-pressure monochromatic light is emitted at 254 nm and at this wavelength you can see that both </a:t>
            </a:r>
            <a:r>
              <a:rPr lang="en-US" baseline="0" dirty="0" err="1" smtClean="0"/>
              <a:t>microcystin</a:t>
            </a:r>
            <a:r>
              <a:rPr lang="en-US" baseline="0" dirty="0" smtClean="0"/>
              <a:t> (an algal toxin) and NDMA (a carcinogen) absorb light </a:t>
            </a:r>
          </a:p>
          <a:p>
            <a:pPr marL="171450" indent="-171450">
              <a:buFont typeface="Arial" pitchFamily="34" charset="0"/>
              <a:buChar char="•"/>
            </a:pPr>
            <a:r>
              <a:rPr lang="en-US" baseline="0" dirty="0" smtClean="0"/>
              <a:t>T&amp;O molecules MIB and Geosmin have low </a:t>
            </a:r>
            <a:r>
              <a:rPr lang="en-US" baseline="0" dirty="0" err="1" smtClean="0"/>
              <a:t>absorbtivity</a:t>
            </a:r>
            <a:r>
              <a:rPr lang="en-US" baseline="0" dirty="0" smtClean="0"/>
              <a:t> throughout the UVC range and therefore require UV in combination with hydrogen peroxide (UV-Oxidation) for treatment</a:t>
            </a:r>
            <a:endParaRPr lang="en-US"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35</a:t>
            </a:fld>
            <a:endParaRPr lang="en-US"/>
          </a:p>
        </p:txBody>
      </p:sp>
    </p:spTree>
    <p:extLst>
      <p:ext uri="{BB962C8B-B14F-4D97-AF65-F5344CB8AC3E}">
        <p14:creationId xmlns:p14="http://schemas.microsoft.com/office/powerpoint/2010/main" xmlns="" val="2720462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UV light interacts directly with hydrogen peroxide molecules (see red and white molecules in the top-left corner)</a:t>
            </a:r>
          </a:p>
          <a:p>
            <a:pPr marL="171450" indent="-171450">
              <a:buFont typeface="Arial" pitchFamily="34" charset="0"/>
              <a:buChar char="•"/>
            </a:pPr>
            <a:r>
              <a:rPr lang="en-US" baseline="0" dirty="0" smtClean="0"/>
              <a:t>Hydrogen peroxide molecules are split into two hydroxyl radical molecules</a:t>
            </a:r>
          </a:p>
          <a:p>
            <a:pPr marL="171450" indent="-171450">
              <a:buFont typeface="Arial" pitchFamily="34" charset="0"/>
              <a:buChar char="•"/>
            </a:pPr>
            <a:r>
              <a:rPr lang="en-US" baseline="0" dirty="0" smtClean="0"/>
              <a:t>Contaminant molecules are yellow</a:t>
            </a:r>
          </a:p>
          <a:p>
            <a:pPr marL="171450" indent="-171450">
              <a:buFont typeface="Arial" pitchFamily="34" charset="0"/>
              <a:buChar char="•"/>
            </a:pPr>
            <a:r>
              <a:rPr lang="en-US" baseline="0" dirty="0" smtClean="0"/>
              <a:t>The radicals oxidize the contaminant molecule leading to the dissociation of their molecular bonds (see bottom/</a:t>
            </a:r>
            <a:r>
              <a:rPr lang="en-US" baseline="0" dirty="0" err="1" smtClean="0"/>
              <a:t>centre</a:t>
            </a:r>
            <a:r>
              <a:rPr lang="en-US" baseline="0" dirty="0" smtClean="0"/>
              <a:t> –right of the slide)</a:t>
            </a:r>
            <a:endParaRPr lang="en-US"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36</a:t>
            </a:fld>
            <a:endParaRPr lang="en-US"/>
          </a:p>
        </p:txBody>
      </p:sp>
    </p:spTree>
    <p:extLst>
      <p:ext uri="{BB962C8B-B14F-4D97-AF65-F5344CB8AC3E}">
        <p14:creationId xmlns:p14="http://schemas.microsoft.com/office/powerpoint/2010/main" xmlns="" val="331392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As with UV-photolysis, UV-Oxidation is dependent on the intensity of UV light in the reactor and UVT</a:t>
            </a:r>
            <a:endParaRPr lang="en-US" baseline="0" dirty="0" smtClean="0"/>
          </a:p>
          <a:p>
            <a:pPr marL="171450" indent="-171450">
              <a:buFont typeface="Arial" pitchFamily="34" charset="0"/>
              <a:buChar char="•"/>
            </a:pPr>
            <a:r>
              <a:rPr lang="en-US" baseline="0" dirty="0" smtClean="0"/>
              <a:t>The speed at which a contaminant reacts with the hydroxyl radical is quantified by the hydroxyl radical rate constant</a:t>
            </a:r>
          </a:p>
          <a:p>
            <a:pPr marL="171450" indent="-171450">
              <a:buFont typeface="Arial" pitchFamily="34" charset="0"/>
              <a:buChar char="•"/>
            </a:pPr>
            <a:r>
              <a:rPr lang="en-US" baseline="0" dirty="0" smtClean="0"/>
              <a:t>Generally, the </a:t>
            </a:r>
            <a:r>
              <a:rPr lang="en-US" b="1" baseline="0" dirty="0" smtClean="0"/>
              <a:t>higher </a:t>
            </a:r>
            <a:r>
              <a:rPr lang="en-US" baseline="0" dirty="0" smtClean="0"/>
              <a:t>the rate constant, the </a:t>
            </a:r>
            <a:r>
              <a:rPr lang="en-US" b="1" baseline="0" dirty="0" smtClean="0"/>
              <a:t>faster </a:t>
            </a:r>
            <a:r>
              <a:rPr lang="en-US" baseline="0" dirty="0" smtClean="0"/>
              <a:t>the reaction with the radicals and the more efficient the treatment</a:t>
            </a:r>
          </a:p>
          <a:p>
            <a:pPr marL="171450" indent="-171450">
              <a:buFont typeface="Arial" pitchFamily="34" charset="0"/>
              <a:buChar char="•"/>
            </a:pPr>
            <a:r>
              <a:rPr lang="en-US" baseline="0" dirty="0" smtClean="0"/>
              <a:t>The “hydroxyl radical scavenging demand” is the capacity for other constituents in the water scavenge (consume) hydroxyl radicals</a:t>
            </a:r>
          </a:p>
          <a:p>
            <a:pPr marL="171450" indent="-171450">
              <a:buFont typeface="Arial" pitchFamily="34" charset="0"/>
              <a:buChar char="•"/>
            </a:pPr>
            <a:r>
              <a:rPr lang="en-US" baseline="0" dirty="0" smtClean="0"/>
              <a:t>Scavenging tends to increase with increasing organic matter, alkalinity, TOC</a:t>
            </a:r>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37</a:t>
            </a:fld>
            <a:endParaRPr lang="en-US"/>
          </a:p>
        </p:txBody>
      </p:sp>
    </p:spTree>
    <p:extLst>
      <p:ext uri="{BB962C8B-B14F-4D97-AF65-F5344CB8AC3E}">
        <p14:creationId xmlns:p14="http://schemas.microsoft.com/office/powerpoint/2010/main" xmlns="" val="1856111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table summarizes the balance between UV-oxidation and UV-photolysis</a:t>
            </a:r>
          </a:p>
          <a:p>
            <a:pPr marL="171450" lvl="0" indent="-171450">
              <a:buFont typeface="Arial" pitchFamily="34" charset="0"/>
              <a:buChar char="•"/>
            </a:pPr>
            <a:r>
              <a:rPr lang="en-US" dirty="0" smtClean="0"/>
              <a:t>Some contaminants are</a:t>
            </a:r>
            <a:r>
              <a:rPr lang="en-US" baseline="0" dirty="0" smtClean="0"/>
              <a:t> treated predominantly by UV-Photolysis (</a:t>
            </a:r>
            <a:r>
              <a:rPr lang="en-US" baseline="0" dirty="0" err="1" smtClean="0"/>
              <a:t>e.g</a:t>
            </a:r>
            <a:r>
              <a:rPr lang="en-US" baseline="0" dirty="0" smtClean="0"/>
              <a:t> NDMA)</a:t>
            </a:r>
          </a:p>
          <a:p>
            <a:pPr marL="171450" lvl="0" indent="-171450">
              <a:buFont typeface="Arial" pitchFamily="34" charset="0"/>
              <a:buChar char="•"/>
            </a:pPr>
            <a:r>
              <a:rPr lang="en-US" baseline="0" dirty="0" smtClean="0"/>
              <a:t>Some molecules are treated exclusively through UV-Oxidation  (e.g. Geosmin)</a:t>
            </a:r>
          </a:p>
          <a:p>
            <a:pPr marL="171450" lvl="0" indent="-171450">
              <a:buFont typeface="Arial" pitchFamily="34" charset="0"/>
              <a:buChar char="•"/>
            </a:pPr>
            <a:r>
              <a:rPr lang="en-US" b="1" baseline="0" dirty="0" smtClean="0"/>
              <a:t>MOST </a:t>
            </a:r>
            <a:r>
              <a:rPr lang="en-US" b="0" baseline="0" dirty="0" smtClean="0"/>
              <a:t>contaminant molecules are treated by a combination of both</a:t>
            </a:r>
            <a:endParaRPr lang="en-US" b="1" dirty="0" smtClean="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38</a:t>
            </a:fld>
            <a:endParaRPr lang="en-US"/>
          </a:p>
        </p:txBody>
      </p:sp>
    </p:spTree>
    <p:extLst>
      <p:ext uri="{BB962C8B-B14F-4D97-AF65-F5344CB8AC3E}">
        <p14:creationId xmlns:p14="http://schemas.microsoft.com/office/powerpoint/2010/main" xmlns="" val="707929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next section of this presentation focuses on applying</a:t>
            </a:r>
            <a:r>
              <a:rPr lang="en-US" baseline="0" dirty="0" smtClean="0"/>
              <a:t> UV-Oxidation in of potable water reuse applications</a:t>
            </a:r>
            <a:endParaRPr lang="en-US"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39</a:t>
            </a:fld>
            <a:endParaRPr lang="en-US"/>
          </a:p>
        </p:txBody>
      </p:sp>
    </p:spTree>
    <p:extLst>
      <p:ext uri="{BB962C8B-B14F-4D97-AF65-F5344CB8AC3E}">
        <p14:creationId xmlns:p14="http://schemas.microsoft.com/office/powerpoint/2010/main" xmlns="" val="151609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 is a list of some of the other UV-Oxidation facilities using UV technology for water reuse purposes</a:t>
            </a:r>
          </a:p>
        </p:txBody>
      </p:sp>
      <p:sp>
        <p:nvSpPr>
          <p:cNvPr id="4" name="Slide Number Placeholder 3"/>
          <p:cNvSpPr>
            <a:spLocks noGrp="1"/>
          </p:cNvSpPr>
          <p:nvPr>
            <p:ph type="sldNum" sz="quarter" idx="10"/>
          </p:nvPr>
        </p:nvSpPr>
        <p:spPr/>
        <p:txBody>
          <a:bodyPr/>
          <a:lstStyle/>
          <a:p>
            <a:pPr>
              <a:defRPr/>
            </a:pPr>
            <a:fld id="{71ADEB88-0453-4557-B2CA-0BB0087FF4F9}" type="slidenum">
              <a:rPr lang="en-CA" smtClean="0"/>
              <a:pPr>
                <a:defRPr/>
              </a:pPr>
              <a:t>40</a:t>
            </a:fld>
            <a:endParaRPr lang="en-CA"/>
          </a:p>
        </p:txBody>
      </p:sp>
    </p:spTree>
    <p:extLst>
      <p:ext uri="{BB962C8B-B14F-4D97-AF65-F5344CB8AC3E}">
        <p14:creationId xmlns:p14="http://schemas.microsoft.com/office/powerpoint/2010/main" xmlns="" val="1150828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xmlns="" val="912106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smtClean="0"/>
              <a:t>The next slides primarily deal with what</a:t>
            </a:r>
            <a:r>
              <a:rPr lang="en-CA" baseline="0" dirty="0" smtClean="0"/>
              <a:t> is required for the potable reuse of wastewater</a:t>
            </a:r>
            <a:endParaRPr lang="en-CA" dirty="0" smtClean="0"/>
          </a:p>
          <a:p>
            <a:pPr marL="171450" indent="-171450">
              <a:buFont typeface="Arial" pitchFamily="34" charset="0"/>
              <a:buChar char="•"/>
            </a:pPr>
            <a:r>
              <a:rPr lang="en-CA" dirty="0" smtClean="0"/>
              <a:t>When carrying</a:t>
            </a:r>
            <a:r>
              <a:rPr lang="en-CA" baseline="0" dirty="0" smtClean="0"/>
              <a:t> out IPR, a new treatment facility is created to treated secondary wastewater to s standard that allows it to re-enter the DW supply</a:t>
            </a:r>
          </a:p>
          <a:p>
            <a:pPr marL="171450" indent="-171450">
              <a:buFont typeface="Arial" pitchFamily="34" charset="0"/>
              <a:buChar char="•"/>
            </a:pPr>
            <a:r>
              <a:rPr lang="en-CA" baseline="0" dirty="0" smtClean="0"/>
              <a:t>Emerging regulations suggest that three separate technologies must be used for advanced treatment</a:t>
            </a:r>
          </a:p>
          <a:p>
            <a:pPr marL="171450" indent="-171450">
              <a:buFont typeface="Arial" pitchFamily="34" charset="0"/>
              <a:buChar char="•"/>
            </a:pPr>
            <a:r>
              <a:rPr lang="en-CA" baseline="0" dirty="0" smtClean="0"/>
              <a:t>The current “gold standard” is to use microfiltration followed by reverse osmosis (RO) followed by UV-Oxidation</a:t>
            </a:r>
          </a:p>
          <a:p>
            <a:pPr marL="171450" indent="-171450">
              <a:buFont typeface="Arial" pitchFamily="34" charset="0"/>
              <a:buChar char="•"/>
            </a:pPr>
            <a:r>
              <a:rPr lang="en-CA" baseline="0" dirty="0" smtClean="0"/>
              <a:t>After water is treated at the new facility, it is treated again at a drinking water treatment plant before distribution as potable water</a:t>
            </a:r>
          </a:p>
          <a:p>
            <a:endParaRPr lang="en-US" dirty="0" smtClean="0"/>
          </a:p>
          <a:p>
            <a:pPr marL="171450" indent="-171450">
              <a:buFont typeface="Arial" pitchFamily="34" charset="0"/>
              <a:buChar char="•"/>
            </a:pPr>
            <a:r>
              <a:rPr lang="en-US" baseline="0" dirty="0" smtClean="0"/>
              <a:t>January 2012 NWRI White Paper on DPR: “</a:t>
            </a:r>
            <a:r>
              <a:rPr lang="en-US" sz="1200" b="0" i="0" u="none" strike="noStrike" kern="1200" baseline="0" dirty="0" smtClean="0">
                <a:solidFill>
                  <a:schemeClr val="tx1"/>
                </a:solidFill>
                <a:latin typeface="+mn-lt"/>
                <a:ea typeface="+mn-ea"/>
                <a:cs typeface="+mn-cs"/>
              </a:rPr>
              <a:t>As a result of worldwide population growth, urbanization, and climate change, public water supplies are becoming stressed and tapping new water supplies for metropolitan areas is becoming more difficult, if not impossible. In the future, it is anticipated that DPR will become </a:t>
            </a:r>
            <a:r>
              <a:rPr lang="da-DK" sz="1200" b="0" i="0" u="none" strike="noStrike" kern="1200" baseline="0" dirty="0" smtClean="0">
                <a:solidFill>
                  <a:schemeClr val="tx1"/>
                </a:solidFill>
                <a:latin typeface="+mn-lt"/>
                <a:ea typeface="+mn-ea"/>
                <a:cs typeface="+mn-cs"/>
              </a:rPr>
              <a:t>an imperative (Leverenz et al., 2011).”</a:t>
            </a:r>
            <a:endParaRPr lang="en-US" baseline="0" dirty="0" smtClean="0"/>
          </a:p>
          <a:p>
            <a:pPr marL="171450" indent="-171450">
              <a:buFont typeface="Arial" pitchFamily="34" charset="0"/>
              <a:buChar char="•"/>
            </a:pPr>
            <a:r>
              <a:rPr lang="en-US" baseline="0" dirty="0" smtClean="0"/>
              <a:t>Further, recently a white paper written entitled </a:t>
            </a:r>
            <a:r>
              <a:rPr lang="en-US" b="1" baseline="0" dirty="0" smtClean="0"/>
              <a:t>DPR – The Path Forward </a:t>
            </a:r>
            <a:r>
              <a:rPr lang="en-US" baseline="0" dirty="0" smtClean="0"/>
              <a:t>stated: …”any water quality benefits afforded by the retention of water that has been purified with RO and advanced oxidation in an environmental buffer is minor if any.”  </a:t>
            </a:r>
          </a:p>
          <a:p>
            <a:pPr marL="171450" indent="-171450">
              <a:buFont typeface="Arial" pitchFamily="34" charset="0"/>
              <a:buChar char="•"/>
            </a:pPr>
            <a:r>
              <a:rPr lang="en-US" baseline="0" dirty="0" smtClean="0"/>
              <a:t>DPR is a beneficial use of recycled water in which supply is located very close to demand – no extensive water distribution networks required.</a:t>
            </a:r>
          </a:p>
          <a:p>
            <a:pPr marL="171450" indent="-171450">
              <a:buFont typeface="Arial" pitchFamily="34" charset="0"/>
              <a:buChar char="•"/>
            </a:pPr>
            <a:r>
              <a:rPr lang="en-US" baseline="0" dirty="0" smtClean="0"/>
              <a:t>Also from </a:t>
            </a:r>
            <a:r>
              <a:rPr lang="en-US" b="1" baseline="0" dirty="0" smtClean="0"/>
              <a:t>DPR – The Path Forward</a:t>
            </a:r>
            <a:r>
              <a:rPr lang="en-US" baseline="0" dirty="0" smtClean="0"/>
              <a:t>: “Current technology is sufficient to replace the environmental buffer with an engineered storage buffer.”</a:t>
            </a:r>
          </a:p>
          <a:p>
            <a:pPr marL="171450" indent="-171450">
              <a:buFont typeface="Arial" pitchFamily="34" charset="0"/>
              <a:buChar char="•"/>
            </a:pPr>
            <a:r>
              <a:rPr lang="en-US" baseline="0" dirty="0" smtClean="0"/>
              <a:t>Reduced brine compared to desalination and ¼ the energy requirement</a:t>
            </a:r>
            <a:endParaRPr lang="en-US" dirty="0" smtClean="0"/>
          </a:p>
          <a:p>
            <a:endParaRPr lang="en-CA"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863" indent="-291485">
              <a:defRPr sz="2400">
                <a:solidFill>
                  <a:schemeClr val="tx1"/>
                </a:solidFill>
                <a:latin typeface="Arial" pitchFamily="34" charset="0"/>
                <a:ea typeface="ＭＳ Ｐゴシック" pitchFamily="34" charset="-128"/>
              </a:defRPr>
            </a:lvl2pPr>
            <a:lvl3pPr marL="1165944" indent="-233189">
              <a:defRPr sz="2400">
                <a:solidFill>
                  <a:schemeClr val="tx1"/>
                </a:solidFill>
                <a:latin typeface="Arial" pitchFamily="34" charset="0"/>
                <a:ea typeface="ＭＳ Ｐゴシック" pitchFamily="34" charset="-128"/>
              </a:defRPr>
            </a:lvl3pPr>
            <a:lvl4pPr marL="1632321" indent="-233189">
              <a:defRPr sz="2400">
                <a:solidFill>
                  <a:schemeClr val="tx1"/>
                </a:solidFill>
                <a:latin typeface="Arial" pitchFamily="34" charset="0"/>
                <a:ea typeface="ＭＳ Ｐゴシック" pitchFamily="34" charset="-128"/>
              </a:defRPr>
            </a:lvl4pPr>
            <a:lvl5pPr marL="2098698" indent="-233189">
              <a:defRPr sz="2400">
                <a:solidFill>
                  <a:schemeClr val="tx1"/>
                </a:solidFill>
                <a:latin typeface="Arial" pitchFamily="34" charset="0"/>
                <a:ea typeface="ＭＳ Ｐゴシック" pitchFamily="34" charset="-128"/>
              </a:defRPr>
            </a:lvl5pPr>
            <a:lvl6pPr marL="2565076" indent="-23318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452" indent="-23318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830" indent="-23318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207" indent="-23318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BF1549-9155-4B16-BC27-773F204804ED}" type="slidenum">
              <a:rPr lang="en-CA" sz="1200">
                <a:solidFill>
                  <a:srgbClr val="000000"/>
                </a:solidFill>
              </a:rPr>
              <a:pPr eaLnBrk="1" hangingPunct="1"/>
              <a:t>43</a:t>
            </a:fld>
            <a:endParaRPr lang="en-CA" sz="12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smtClean="0"/>
              <a:t>Here is</a:t>
            </a:r>
            <a:r>
              <a:rPr lang="en-CA" baseline="0" dirty="0" smtClean="0"/>
              <a:t> a list of some of the molecular contaminants that can pass through both MF and RO but that are removed by UV-Oxidation</a:t>
            </a:r>
          </a:p>
          <a:p>
            <a:pPr marL="171450" indent="-171450">
              <a:buFont typeface="Arial" pitchFamily="34" charset="0"/>
              <a:buChar char="•"/>
            </a:pPr>
            <a:r>
              <a:rPr lang="en-CA" baseline="0" dirty="0" smtClean="0"/>
              <a:t>1,4-dioxane and NDMA are human health hazards</a:t>
            </a:r>
            <a:endParaRPr lang="en-CA"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863" indent="-291485">
              <a:defRPr sz="2400">
                <a:solidFill>
                  <a:schemeClr val="tx1"/>
                </a:solidFill>
                <a:latin typeface="Arial" pitchFamily="34" charset="0"/>
                <a:ea typeface="ＭＳ Ｐゴシック" pitchFamily="34" charset="-128"/>
              </a:defRPr>
            </a:lvl2pPr>
            <a:lvl3pPr marL="1165944" indent="-233189">
              <a:defRPr sz="2400">
                <a:solidFill>
                  <a:schemeClr val="tx1"/>
                </a:solidFill>
                <a:latin typeface="Arial" pitchFamily="34" charset="0"/>
                <a:ea typeface="ＭＳ Ｐゴシック" pitchFamily="34" charset="-128"/>
              </a:defRPr>
            </a:lvl3pPr>
            <a:lvl4pPr marL="1632321" indent="-233189">
              <a:defRPr sz="2400">
                <a:solidFill>
                  <a:schemeClr val="tx1"/>
                </a:solidFill>
                <a:latin typeface="Arial" pitchFamily="34" charset="0"/>
                <a:ea typeface="ＭＳ Ｐゴシック" pitchFamily="34" charset="-128"/>
              </a:defRPr>
            </a:lvl4pPr>
            <a:lvl5pPr marL="2098698" indent="-233189">
              <a:defRPr sz="2400">
                <a:solidFill>
                  <a:schemeClr val="tx1"/>
                </a:solidFill>
                <a:latin typeface="Arial" pitchFamily="34" charset="0"/>
                <a:ea typeface="ＭＳ Ｐゴシック" pitchFamily="34" charset="-128"/>
              </a:defRPr>
            </a:lvl5pPr>
            <a:lvl6pPr marL="2565076" indent="-23318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452" indent="-23318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830" indent="-23318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207" indent="-23318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385C1F1-2578-49EE-89EE-B98BD745F1CC}" type="slidenum">
              <a:rPr lang="en-CA" sz="1200">
                <a:solidFill>
                  <a:srgbClr val="000000"/>
                </a:solidFill>
              </a:rPr>
              <a:pPr eaLnBrk="1" hangingPunct="1"/>
              <a:t>44</a:t>
            </a:fld>
            <a:endParaRPr lang="en-CA"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35990" y="4420315"/>
            <a:ext cx="5147945" cy="41876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marL="171450" indent="-171450" eaLnBrk="1" hangingPunct="1">
              <a:buFont typeface="Arial" pitchFamily="34" charset="0"/>
              <a:buChar char="•"/>
            </a:pPr>
            <a:r>
              <a:rPr lang="en-US" baseline="0" dirty="0" smtClean="0">
                <a:latin typeface="Times New Roman" pitchFamily="18" charset="0"/>
              </a:rPr>
              <a:t>These are macro-trends that are affecting water utilities</a:t>
            </a:r>
          </a:p>
          <a:p>
            <a:pPr marL="171450" indent="-171450" eaLnBrk="1" hangingPunct="1">
              <a:buFont typeface="Arial" pitchFamily="34" charset="0"/>
              <a:buChar char="•"/>
            </a:pPr>
            <a:r>
              <a:rPr lang="en-US" baseline="0" dirty="0" smtClean="0">
                <a:latin typeface="Times New Roman" pitchFamily="18" charset="0"/>
              </a:rPr>
              <a:t>We are looking for, and finding more and more contaminants are detected in surface water and groundwater</a:t>
            </a:r>
          </a:p>
          <a:p>
            <a:pPr marL="171450" indent="-171450" eaLnBrk="1" hangingPunct="1">
              <a:buFont typeface="Arial" pitchFamily="34" charset="0"/>
              <a:buChar char="•"/>
            </a:pPr>
            <a:r>
              <a:rPr lang="en-US" baseline="0" dirty="0" smtClean="0">
                <a:latin typeface="Times New Roman" pitchFamily="18" charset="0"/>
              </a:rPr>
              <a:t>Surface and ground waters used in DW are subject to increasing regulations for contaminants</a:t>
            </a:r>
          </a:p>
          <a:p>
            <a:pPr marL="171450" indent="-171450" eaLnBrk="1" hangingPunct="1">
              <a:buFont typeface="Arial" pitchFamily="34" charset="0"/>
              <a:buChar char="•"/>
            </a:pPr>
            <a:r>
              <a:rPr lang="en-US" baseline="0" dirty="0" smtClean="0">
                <a:latin typeface="Times New Roman" pitchFamily="18" charset="0"/>
              </a:rPr>
              <a:t>Increasing population means that more and more wastewater and drinking water are injected into and taken from the same water body respectively</a:t>
            </a:r>
          </a:p>
          <a:p>
            <a:pPr marL="171450" indent="-171450" eaLnBrk="1" hangingPunct="1">
              <a:buFont typeface="Arial" pitchFamily="34" charset="0"/>
              <a:buChar char="•"/>
            </a:pPr>
            <a:r>
              <a:rPr lang="en-US" baseline="0" dirty="0" smtClean="0">
                <a:latin typeface="Times New Roman" pitchFamily="18" charset="0"/>
              </a:rPr>
              <a:t>Unintentional reuse refers to drinking water obtained from water sources into which treated wastewater is injected</a:t>
            </a:r>
          </a:p>
          <a:p>
            <a:pPr marL="628650" lvl="1" indent="-171450" eaLnBrk="1" hangingPunct="1">
              <a:buFont typeface="Arial" pitchFamily="34" charset="0"/>
              <a:buChar char="•"/>
            </a:pPr>
            <a:r>
              <a:rPr lang="en-US" baseline="0" dirty="0" smtClean="0">
                <a:latin typeface="Times New Roman" pitchFamily="18" charset="0"/>
              </a:rPr>
              <a:t>Example: the Mississippi River or the Great Lakes</a:t>
            </a:r>
            <a:endParaRPr 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The next slides</a:t>
            </a:r>
            <a:r>
              <a:rPr lang="en-US" baseline="0" dirty="0" smtClean="0"/>
              <a:t> focus on NDMA and the removal of NDMA using UV-Oxidation</a:t>
            </a:r>
          </a:p>
          <a:p>
            <a:pPr marL="0" indent="0">
              <a:buFont typeface="Arial" pitchFamily="34" charset="0"/>
              <a:buNone/>
            </a:pP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863" indent="-291485">
              <a:defRPr sz="2400">
                <a:solidFill>
                  <a:schemeClr val="tx1"/>
                </a:solidFill>
                <a:latin typeface="Arial" pitchFamily="34" charset="0"/>
                <a:ea typeface="ＭＳ Ｐゴシック" pitchFamily="34" charset="-128"/>
              </a:defRPr>
            </a:lvl2pPr>
            <a:lvl3pPr marL="1165944" indent="-233189">
              <a:defRPr sz="2400">
                <a:solidFill>
                  <a:schemeClr val="tx1"/>
                </a:solidFill>
                <a:latin typeface="Arial" pitchFamily="34" charset="0"/>
                <a:ea typeface="ＭＳ Ｐゴシック" pitchFamily="34" charset="-128"/>
              </a:defRPr>
            </a:lvl3pPr>
            <a:lvl4pPr marL="1632321" indent="-233189">
              <a:defRPr sz="2400">
                <a:solidFill>
                  <a:schemeClr val="tx1"/>
                </a:solidFill>
                <a:latin typeface="Arial" pitchFamily="34" charset="0"/>
                <a:ea typeface="ＭＳ Ｐゴシック" pitchFamily="34" charset="-128"/>
              </a:defRPr>
            </a:lvl4pPr>
            <a:lvl5pPr marL="2098698" indent="-233189">
              <a:defRPr sz="2400">
                <a:solidFill>
                  <a:schemeClr val="tx1"/>
                </a:solidFill>
                <a:latin typeface="Arial" pitchFamily="34" charset="0"/>
                <a:ea typeface="ＭＳ Ｐゴシック" pitchFamily="34" charset="-128"/>
              </a:defRPr>
            </a:lvl5pPr>
            <a:lvl6pPr marL="2565076" indent="-23318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452" indent="-23318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830" indent="-23318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207" indent="-23318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0D909DE-1382-4636-B0B5-B238EEDDA0E8}" type="slidenum">
              <a:rPr lang="en-US" sz="1200"/>
              <a:pPr/>
              <a:t>45</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Ozone is an alternative</a:t>
            </a:r>
            <a:r>
              <a:rPr lang="en-US" baseline="0" dirty="0" smtClean="0"/>
              <a:t> technology that can be used in IPR but studies have shown that it is highly INEFFECTIVE against NDMA and under certain circumstances, can potentially generate NDMA as a by-product</a:t>
            </a:r>
          </a:p>
          <a:p>
            <a:pPr marL="171450" indent="-171450">
              <a:buFont typeface="Arial" pitchFamily="34" charset="0"/>
              <a:buChar char="•"/>
            </a:pPr>
            <a:r>
              <a:rPr lang="en-US" baseline="0" dirty="0" smtClean="0"/>
              <a:t>UV-Oxidation destroys NDMA through photolysis</a:t>
            </a:r>
          </a:p>
          <a:p>
            <a:pPr marL="171450" indent="-171450">
              <a:buFont typeface="Arial" pitchFamily="34" charset="0"/>
              <a:buChar char="•"/>
            </a:pPr>
            <a:r>
              <a:rPr lang="en-US" baseline="0" dirty="0" smtClean="0"/>
              <a:t>Therefore H2O2 is not required for NDMA treatment</a:t>
            </a:r>
            <a:endParaRPr lang="en-US" dirty="0"/>
          </a:p>
        </p:txBody>
      </p:sp>
      <p:sp>
        <p:nvSpPr>
          <p:cNvPr id="4" name="Slide Number Placeholder 3"/>
          <p:cNvSpPr>
            <a:spLocks noGrp="1"/>
          </p:cNvSpPr>
          <p:nvPr>
            <p:ph type="sldNum" sz="quarter" idx="10"/>
          </p:nvPr>
        </p:nvSpPr>
        <p:spPr/>
        <p:txBody>
          <a:bodyPr/>
          <a:lstStyle/>
          <a:p>
            <a:pPr>
              <a:defRPr/>
            </a:pPr>
            <a:fld id="{930B0214-30E1-47D3-A4D4-6E0F54A130DD}" type="slidenum">
              <a:rPr lang="en-US" smtClean="0"/>
              <a:pPr>
                <a:defRPr/>
              </a:pPr>
              <a:t>46</a:t>
            </a:fld>
            <a:endParaRPr lang="en-US"/>
          </a:p>
        </p:txBody>
      </p:sp>
    </p:spTree>
    <p:extLst>
      <p:ext uri="{BB962C8B-B14F-4D97-AF65-F5344CB8AC3E}">
        <p14:creationId xmlns:p14="http://schemas.microsoft.com/office/powerpoint/2010/main" xmlns="" val="3949766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One of Trojan’s UV-Oxidation</a:t>
            </a:r>
            <a:r>
              <a:rPr lang="en-US" baseline="0" dirty="0" smtClean="0"/>
              <a:t> installations for potable water reuse is in Brisbane, Australia</a:t>
            </a:r>
          </a:p>
          <a:p>
            <a:pPr marL="171450" indent="-171450">
              <a:buFont typeface="Arial" pitchFamily="34" charset="0"/>
              <a:buChar char="•"/>
            </a:pPr>
            <a:r>
              <a:rPr lang="en-US" baseline="0" dirty="0" smtClean="0"/>
              <a:t>Full-scale studies were carried out to measure UV-Oxidation’s effectiveness against NDMA</a:t>
            </a:r>
          </a:p>
          <a:p>
            <a:pPr marL="171450" indent="-171450">
              <a:buFont typeface="Arial" pitchFamily="34" charset="0"/>
              <a:buChar char="•"/>
            </a:pPr>
            <a:r>
              <a:rPr lang="en-US" baseline="0" dirty="0" smtClean="0"/>
              <a:t>This first slide shows the amount of NDMA before and after RO</a:t>
            </a:r>
          </a:p>
          <a:p>
            <a:pPr marL="628650" lvl="1" indent="-171450">
              <a:buFont typeface="Arial" pitchFamily="34" charset="0"/>
              <a:buChar char="•"/>
            </a:pPr>
            <a:r>
              <a:rPr lang="en-US" baseline="0" dirty="0" smtClean="0"/>
              <a:t>The pink shows the amount of NDMA in RO influent and the blue shows the amount of NDMA in RO effluent</a:t>
            </a:r>
          </a:p>
          <a:p>
            <a:pPr marL="628650" lvl="1" indent="-171450">
              <a:buFont typeface="Arial" pitchFamily="34" charset="0"/>
              <a:buChar char="•"/>
            </a:pPr>
            <a:r>
              <a:rPr lang="en-US" baseline="0" dirty="0" smtClean="0"/>
              <a:t>As you can see, there is very little change, verifying that NDMA can pass through RO membranes</a:t>
            </a:r>
          </a:p>
          <a:p>
            <a:pPr marL="171450" lvl="0" indent="-171450">
              <a:buFont typeface="Arial" pitchFamily="34" charset="0"/>
              <a:buChar char="•"/>
            </a:pPr>
            <a:r>
              <a:rPr lang="en-US" baseline="0" dirty="0" smtClean="0"/>
              <a:t>Also shows that NDMA is present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Similar tests were carried out using</a:t>
            </a:r>
            <a:r>
              <a:rPr lang="en-US" baseline="0" dirty="0" smtClean="0"/>
              <a:t> UV-Oxidation</a:t>
            </a:r>
          </a:p>
          <a:p>
            <a:pPr marL="171450" indent="-171450">
              <a:buFont typeface="Arial" pitchFamily="34" charset="0"/>
              <a:buChar char="•"/>
            </a:pPr>
            <a:r>
              <a:rPr lang="en-US" baseline="0" dirty="0" smtClean="0"/>
              <a:t>The light blue bars in this graph for the amount of NDMA in the UV-Oxidation INFLUENT</a:t>
            </a:r>
          </a:p>
          <a:p>
            <a:pPr marL="171450" indent="-171450">
              <a:buFont typeface="Arial" pitchFamily="34" charset="0"/>
              <a:buChar char="•"/>
            </a:pPr>
            <a:r>
              <a:rPr lang="en-US" baseline="0" dirty="0" smtClean="0"/>
              <a:t>The green bars at the bottom show the amount of NDMA present after UV-Oxidation treatment</a:t>
            </a:r>
          </a:p>
          <a:p>
            <a:pPr marL="171450" indent="-171450">
              <a:buFont typeface="Arial" pitchFamily="34" charset="0"/>
              <a:buChar char="•"/>
            </a:pPr>
            <a:r>
              <a:rPr lang="en-US" baseline="0" dirty="0" smtClean="0"/>
              <a:t>As you can see all of these tests demonstrated over 1.2 log removal of NDMA</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This is a graphic of the UV-Oxidation facility located in Orange</a:t>
            </a:r>
            <a:r>
              <a:rPr lang="en-US" baseline="0" dirty="0" smtClean="0"/>
              <a:t> County California</a:t>
            </a:r>
          </a:p>
          <a:p>
            <a:pPr marL="171450" indent="-171450">
              <a:buFont typeface="Arial" pitchFamily="34" charset="0"/>
              <a:buChar char="•"/>
            </a:pPr>
            <a:r>
              <a:rPr lang="en-US" baseline="0" dirty="0" smtClean="0"/>
              <a:t>This facility provides 100 MGD of advanced treated wastewater (expanded from 70 MGD)  that is re-injected into groundwater before treatment to drinking water</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Like with the </a:t>
            </a:r>
            <a:r>
              <a:rPr lang="en-US" dirty="0" err="1" smtClean="0"/>
              <a:t>Bundamba</a:t>
            </a:r>
            <a:r>
              <a:rPr lang="en-US" baseline="0" dirty="0" smtClean="0"/>
              <a:t> plant, studies were carried out to demonstrate UV-Oxidation’s effectiveness against NDMA</a:t>
            </a:r>
          </a:p>
          <a:p>
            <a:pPr marL="171450" indent="-171450">
              <a:buFont typeface="Arial" pitchFamily="34" charset="0"/>
              <a:buChar char="•"/>
            </a:pPr>
            <a:r>
              <a:rPr lang="en-US" baseline="0" dirty="0" smtClean="0"/>
              <a:t>Red bars show the NDMA in the INFLUENT</a:t>
            </a:r>
          </a:p>
          <a:p>
            <a:pPr marL="171450" indent="-171450">
              <a:buFont typeface="Arial" pitchFamily="34" charset="0"/>
              <a:buChar char="•"/>
            </a:pPr>
            <a:r>
              <a:rPr lang="en-US" baseline="0" dirty="0" smtClean="0"/>
              <a:t>Grey bars show the NDMA in the EFFLUENT</a:t>
            </a:r>
          </a:p>
          <a:p>
            <a:pPr marL="171450" indent="-171450">
              <a:buFont typeface="Arial" pitchFamily="34" charset="0"/>
              <a:buChar char="•"/>
            </a:pPr>
            <a:r>
              <a:rPr lang="en-US" baseline="0" dirty="0" smtClean="0"/>
              <a:t>As you can see UV-oxidation is very effective </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The West Basin Municipal</a:t>
            </a:r>
            <a:r>
              <a:rPr lang="en-US" baseline="0" dirty="0" smtClean="0"/>
              <a:t> Water District in California is located near LAX airport in El Segundo, CA</a:t>
            </a:r>
          </a:p>
          <a:p>
            <a:pPr marL="628650" lvl="1" indent="-171450">
              <a:buFont typeface="Arial" pitchFamily="34" charset="0"/>
              <a:buChar char="•"/>
            </a:pPr>
            <a:r>
              <a:rPr lang="en-US" baseline="0" dirty="0" smtClean="0"/>
              <a:t>It is designed to treat 12.5 MGD</a:t>
            </a:r>
          </a:p>
          <a:p>
            <a:pPr marL="171450" lvl="0" indent="-171450">
              <a:buFont typeface="Arial" pitchFamily="34" charset="0"/>
              <a:buChar char="•"/>
            </a:pPr>
            <a:r>
              <a:rPr lang="en-US" baseline="0" dirty="0" smtClean="0"/>
              <a:t>Like the Orange County facility, it uses MF, RO and UV-Oxidation for the removal of molecular contaminants from wastewater, including NDMA</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The West Basin Municipal</a:t>
            </a:r>
            <a:r>
              <a:rPr lang="en-US" baseline="0" dirty="0" smtClean="0"/>
              <a:t> Water District in California is located near LAX airport in El Segundo, CA</a:t>
            </a:r>
          </a:p>
          <a:p>
            <a:pPr marL="628650" lvl="1" indent="-171450">
              <a:buFont typeface="Arial" pitchFamily="34" charset="0"/>
              <a:buChar char="•"/>
            </a:pPr>
            <a:r>
              <a:rPr lang="en-US" baseline="0" dirty="0" smtClean="0"/>
              <a:t>It is designed to treat 12.5 MGD</a:t>
            </a:r>
          </a:p>
          <a:p>
            <a:pPr marL="171450" lvl="0" indent="-171450">
              <a:buFont typeface="Arial" pitchFamily="34" charset="0"/>
              <a:buChar char="•"/>
            </a:pPr>
            <a:r>
              <a:rPr lang="en-US" baseline="0" dirty="0" smtClean="0"/>
              <a:t>Like the Orange County facility, it uses MF, RO and UV-Oxidation for the removal of molecular contaminants from wastewater, including NDMA</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Rectangle 3"/>
          <p:cNvSpPr>
            <a:spLocks noGrp="1" noChangeArrowheads="1"/>
          </p:cNvSpPr>
          <p:nvPr>
            <p:ph type="body" idx="1"/>
          </p:nvPr>
        </p:nvSpPr>
        <p:spPr bwMode="auto">
          <a:xfrm>
            <a:off x="935990" y="4420315"/>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smtClean="0"/>
              <a:t>This figure shows the results of</a:t>
            </a:r>
            <a:r>
              <a:rPr lang="en-US" baseline="0" dirty="0" smtClean="0"/>
              <a:t> the demonstration study at the West Basin Municipal Water District</a:t>
            </a:r>
          </a:p>
          <a:p>
            <a:pPr marL="171450" indent="-171450">
              <a:buFont typeface="Arial" pitchFamily="34" charset="0"/>
              <a:buChar char="•"/>
            </a:pPr>
            <a:r>
              <a:rPr lang="en-US" baseline="0" dirty="0" smtClean="0"/>
              <a:t>As you can see UV-Oxidation treatment resulted in an effluent concentration of NDMA of less than 5 </a:t>
            </a:r>
            <a:r>
              <a:rPr lang="en-US" baseline="0" dirty="0" err="1" smtClean="0"/>
              <a:t>ng</a:t>
            </a:r>
            <a:r>
              <a:rPr lang="en-US" baseline="0" dirty="0" smtClean="0"/>
              <a:t>/L compared to an influent concentration of over 120 </a:t>
            </a:r>
            <a:r>
              <a:rPr lang="en-US" baseline="0" dirty="0" err="1" smtClean="0"/>
              <a:t>ng</a:t>
            </a:r>
            <a:r>
              <a:rPr lang="en-US" baseline="0" dirty="0" smtClean="0"/>
              <a:t>/L (an over 95% reduction)</a:t>
            </a:r>
          </a:p>
          <a:p>
            <a:pPr marL="0" indent="0">
              <a:buFont typeface="Arial" pitchFamily="34" charset="0"/>
              <a:buNone/>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19" indent="-171419">
              <a:buFont typeface="Arial" pitchFamily="34" charset="0"/>
              <a:buChar char="•"/>
            </a:pPr>
            <a:r>
              <a:rPr lang="en-CA" dirty="0" smtClean="0"/>
              <a:t>Lets focus on the</a:t>
            </a:r>
            <a:r>
              <a:rPr lang="en-CA" baseline="0" dirty="0" smtClean="0"/>
              <a:t> CRMWD</a:t>
            </a:r>
          </a:p>
          <a:p>
            <a:pPr marL="171419" indent="-171419">
              <a:buFont typeface="Arial" pitchFamily="34" charset="0"/>
              <a:buChar char="•"/>
            </a:pPr>
            <a:r>
              <a:rPr lang="en-CA" baseline="0" dirty="0" smtClean="0"/>
              <a:t>Servicing 150K people </a:t>
            </a:r>
          </a:p>
          <a:p>
            <a:pPr marL="171419" indent="-171419">
              <a:buFont typeface="Arial" pitchFamily="34" charset="0"/>
              <a:buChar char="•"/>
            </a:pPr>
            <a:r>
              <a:rPr lang="en-CA" baseline="0" dirty="0" smtClean="0"/>
              <a:t>Traditionally drew on 3 existing reservoirs, over a large geographic spread </a:t>
            </a:r>
            <a:endParaRPr lang="en-CA"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728" indent="-291432">
              <a:defRPr sz="2400">
                <a:solidFill>
                  <a:schemeClr val="tx1"/>
                </a:solidFill>
                <a:latin typeface="Arial" pitchFamily="34" charset="0"/>
                <a:ea typeface="ＭＳ Ｐゴシック" pitchFamily="34" charset="-128"/>
              </a:defRPr>
            </a:lvl2pPr>
            <a:lvl3pPr marL="1165735" indent="-233147">
              <a:defRPr sz="2400">
                <a:solidFill>
                  <a:schemeClr val="tx1"/>
                </a:solidFill>
                <a:latin typeface="Arial" pitchFamily="34" charset="0"/>
                <a:ea typeface="ＭＳ Ｐゴシック" pitchFamily="34" charset="-128"/>
              </a:defRPr>
            </a:lvl3pPr>
            <a:lvl4pPr marL="1632028" indent="-233147">
              <a:defRPr sz="2400">
                <a:solidFill>
                  <a:schemeClr val="tx1"/>
                </a:solidFill>
                <a:latin typeface="Arial" pitchFamily="34" charset="0"/>
                <a:ea typeface="ＭＳ Ｐゴシック" pitchFamily="34" charset="-128"/>
              </a:defRPr>
            </a:lvl4pPr>
            <a:lvl5pPr marL="2098322" indent="-233147">
              <a:defRPr sz="2400">
                <a:solidFill>
                  <a:schemeClr val="tx1"/>
                </a:solidFill>
                <a:latin typeface="Arial" pitchFamily="34" charset="0"/>
                <a:ea typeface="ＭＳ Ｐゴシック" pitchFamily="34" charset="-128"/>
              </a:defRPr>
            </a:lvl5pPr>
            <a:lvl6pPr marL="2564616" indent="-23314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0907" indent="-23314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202" indent="-23314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3495" indent="-2331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55C5BB-106A-4DA7-BB9A-9B3188C98682}" type="slidenum">
              <a:rPr lang="en-CA" sz="1200">
                <a:solidFill>
                  <a:srgbClr val="000000"/>
                </a:solidFill>
              </a:rPr>
              <a:pPr/>
              <a:t>57</a:t>
            </a:fld>
            <a:endParaRPr lang="en-CA"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19" indent="-171419">
              <a:buFont typeface="Arial" pitchFamily="34" charset="0"/>
              <a:buChar char="•"/>
            </a:pPr>
            <a:r>
              <a:rPr lang="en-CA" baseline="0" dirty="0" smtClean="0"/>
              <a:t>Recent drought conditions in Texas has impacted the quantity of fresh water available in the state</a:t>
            </a:r>
          </a:p>
          <a:p>
            <a:pPr marL="628538" lvl="1" indent="-171419">
              <a:buFont typeface="Arial" pitchFamily="34" charset="0"/>
              <a:buChar char="•"/>
            </a:pPr>
            <a:r>
              <a:rPr lang="en-CA" dirty="0" smtClean="0"/>
              <a:t>This figure represents drought conditions in the state of Texas as of February 28, 2012</a:t>
            </a:r>
          </a:p>
          <a:p>
            <a:pPr marL="628538" lvl="1" indent="-171419">
              <a:buFont typeface="Arial" pitchFamily="34" charset="0"/>
              <a:buChar char="•"/>
            </a:pPr>
            <a:r>
              <a:rPr lang="en-CA" dirty="0" smtClean="0"/>
              <a:t>Areas in Red represent EXTREME DROUGHT</a:t>
            </a:r>
          </a:p>
          <a:p>
            <a:pPr marL="628538" lvl="1" indent="-171419">
              <a:buFont typeface="Arial" pitchFamily="34" charset="0"/>
              <a:buChar char="•"/>
            </a:pPr>
            <a:r>
              <a:rPr lang="en-CA" dirty="0" smtClean="0"/>
              <a:t>Areas in Dark Red</a:t>
            </a:r>
            <a:r>
              <a:rPr lang="en-CA" baseline="0" dirty="0" smtClean="0"/>
              <a:t> represent EXCEPTIONAL DROUGHT</a:t>
            </a:r>
          </a:p>
          <a:p>
            <a:pPr marL="171419" indent="-171419">
              <a:buFont typeface="Arial" pitchFamily="34" charset="0"/>
              <a:buChar char="•"/>
            </a:pPr>
            <a:r>
              <a:rPr lang="en-CA" baseline="0" dirty="0" smtClean="0"/>
              <a:t>In addition, California relies heavily on the transport of drinking water from its northern territories to cities like Los Angeles which do not have significant amounts of fresh water</a:t>
            </a:r>
          </a:p>
          <a:p>
            <a:pPr marL="171419" indent="-171419">
              <a:buFont typeface="Arial" pitchFamily="34" charset="0"/>
              <a:buChar char="•"/>
            </a:pPr>
            <a:r>
              <a:rPr lang="en-CA" dirty="0" smtClean="0"/>
              <a:t>Driver</a:t>
            </a:r>
            <a:r>
              <a:rPr lang="en-CA" baseline="0" dirty="0" smtClean="0"/>
              <a:t> for IPR</a:t>
            </a:r>
          </a:p>
          <a:p>
            <a:pPr marL="171419" indent="-171419">
              <a:buFont typeface="Arial" pitchFamily="34" charset="0"/>
              <a:buChar char="•"/>
            </a:pPr>
            <a:r>
              <a:rPr lang="en-CA" dirty="0" smtClean="0"/>
              <a:t>Water stress is not the only driver for IPR</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728" indent="-291432">
              <a:defRPr sz="2400">
                <a:solidFill>
                  <a:schemeClr val="tx1"/>
                </a:solidFill>
                <a:latin typeface="Arial" pitchFamily="34" charset="0"/>
                <a:ea typeface="ＭＳ Ｐゴシック" pitchFamily="34" charset="-128"/>
              </a:defRPr>
            </a:lvl2pPr>
            <a:lvl3pPr marL="1165735" indent="-233147">
              <a:defRPr sz="2400">
                <a:solidFill>
                  <a:schemeClr val="tx1"/>
                </a:solidFill>
                <a:latin typeface="Arial" pitchFamily="34" charset="0"/>
                <a:ea typeface="ＭＳ Ｐゴシック" pitchFamily="34" charset="-128"/>
              </a:defRPr>
            </a:lvl3pPr>
            <a:lvl4pPr marL="1632028" indent="-233147">
              <a:defRPr sz="2400">
                <a:solidFill>
                  <a:schemeClr val="tx1"/>
                </a:solidFill>
                <a:latin typeface="Arial" pitchFamily="34" charset="0"/>
                <a:ea typeface="ＭＳ Ｐゴシック" pitchFamily="34" charset="-128"/>
              </a:defRPr>
            </a:lvl4pPr>
            <a:lvl5pPr marL="2098322" indent="-233147">
              <a:defRPr sz="2400">
                <a:solidFill>
                  <a:schemeClr val="tx1"/>
                </a:solidFill>
                <a:latin typeface="Arial" pitchFamily="34" charset="0"/>
                <a:ea typeface="ＭＳ Ｐゴシック" pitchFamily="34" charset="-128"/>
              </a:defRPr>
            </a:lvl5pPr>
            <a:lvl6pPr marL="2564616" indent="-23314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0907" indent="-23314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202" indent="-23314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3495" indent="-2331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55C5BB-106A-4DA7-BB9A-9B3188C98682}" type="slidenum">
              <a:rPr lang="en-CA" sz="1200">
                <a:solidFill>
                  <a:srgbClr val="000000"/>
                </a:solidFill>
              </a:rPr>
              <a:pPr/>
              <a:t>6</a:t>
            </a:fld>
            <a:endParaRPr lang="en-CA" sz="1200"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1E5FD-54A4-4AAF-8678-29372151E544}"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xmlns="" val="461965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1E5FD-54A4-4AAF-8678-29372151E544}"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xmlns="" val="461965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a:xfrm>
            <a:off x="935990" y="4420316"/>
            <a:ext cx="5147945" cy="4187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32" indent="-171432">
              <a:buFont typeface="Arial" pitchFamily="34" charset="0"/>
              <a:buChar char="•"/>
            </a:pPr>
            <a:r>
              <a:rPr lang="en-US" dirty="0" smtClean="0"/>
              <a:t>This analysis</a:t>
            </a:r>
            <a:r>
              <a:rPr lang="en-US" baseline="0" dirty="0" smtClean="0"/>
              <a:t> shows the $/acre-foot for three well recognized methods for conserving drinking water supplies</a:t>
            </a:r>
            <a:endParaRPr lang="en-US" dirty="0" smtClean="0"/>
          </a:p>
          <a:p>
            <a:pPr marL="171432" indent="-171432">
              <a:buFont typeface="Arial" pitchFamily="34" charset="0"/>
              <a:buChar char="•"/>
            </a:pPr>
            <a:r>
              <a:rPr lang="en-US" dirty="0" smtClean="0"/>
              <a:t>This analysis was done for the city of San Diego</a:t>
            </a:r>
          </a:p>
          <a:p>
            <a:pPr marL="628587" lvl="1" indent="-171432">
              <a:buFont typeface="Arial" pitchFamily="34" charset="0"/>
              <a:buChar char="•"/>
            </a:pPr>
            <a:r>
              <a:rPr lang="en-US" dirty="0" smtClean="0"/>
              <a:t>Desalination costs are generally higher</a:t>
            </a:r>
            <a:r>
              <a:rPr lang="en-US" baseline="0" dirty="0" smtClean="0"/>
              <a:t> to the extremely high energy requirements.  In addition, there are always debates about the disposal of the RO brine</a:t>
            </a:r>
          </a:p>
          <a:p>
            <a:pPr marL="628587" lvl="1" indent="-171432">
              <a:buFont typeface="Arial" pitchFamily="34" charset="0"/>
              <a:buChar char="•"/>
            </a:pPr>
            <a:r>
              <a:rPr lang="en-US" baseline="0" dirty="0" smtClean="0"/>
              <a:t>Purple pipe is a term used to describe the reuse of wastewater for non-potable purposes such as water golf courses and agricultural irrigation.</a:t>
            </a:r>
          </a:p>
          <a:p>
            <a:pPr marL="628587" lvl="1" indent="-171432">
              <a:buFont typeface="Arial" pitchFamily="34" charset="0"/>
              <a:buChar char="•"/>
            </a:pPr>
            <a:r>
              <a:rPr lang="en-US" baseline="0" dirty="0" smtClean="0"/>
              <a:t>Purple pipe systems always require the installation of an exclusive distribution system for the reused water this can cost millions of dollars for each mile of pipe</a:t>
            </a:r>
          </a:p>
          <a:p>
            <a:pPr marL="171432" indent="-171432">
              <a:buFont typeface="Arial" pitchFamily="34" charset="0"/>
              <a:buChar char="•"/>
            </a:pPr>
            <a:endParaRPr lang="en-US" dirty="0" smtClean="0"/>
          </a:p>
          <a:p>
            <a:pPr marL="171432" indent="-171432">
              <a:buFont typeface="Arial" pitchFamily="34" charset="0"/>
              <a:buChar char="•"/>
            </a:pPr>
            <a:r>
              <a:rPr lang="en-US" dirty="0" smtClean="0"/>
              <a:t>In this analysis, the IPR cost includes the cost of transporting advanced treated wastewater ~10 miles to a</a:t>
            </a:r>
            <a:r>
              <a:rPr lang="en-US" baseline="0" dirty="0" smtClean="0"/>
              <a:t> reservoir for storage</a:t>
            </a:r>
            <a:r>
              <a:rPr lang="en-US" dirty="0" smtClean="0"/>
              <a:t>.  Therefore,</a:t>
            </a:r>
            <a:r>
              <a:rPr lang="en-US" baseline="0" dirty="0" smtClean="0"/>
              <a:t> </a:t>
            </a:r>
            <a:r>
              <a:rPr lang="en-US" dirty="0" smtClean="0"/>
              <a:t>IPR cost shown here is slightly higher than what would be for equivalent large projects with a smaller transportation requirement.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City</a:t>
            </a:r>
            <a:r>
              <a:rPr lang="en-US" baseline="0" dirty="0" smtClean="0"/>
              <a:t> of San Diego</a:t>
            </a:r>
            <a:endParaRPr lang="en-US" dirty="0"/>
          </a:p>
        </p:txBody>
      </p:sp>
      <p:sp>
        <p:nvSpPr>
          <p:cNvPr id="4" name="Slide Number Placeholder 3"/>
          <p:cNvSpPr>
            <a:spLocks noGrp="1"/>
          </p:cNvSpPr>
          <p:nvPr>
            <p:ph type="sldNum" sz="quarter" idx="10"/>
          </p:nvPr>
        </p:nvSpPr>
        <p:spPr/>
        <p:txBody>
          <a:bodyPr/>
          <a:lstStyle/>
          <a:p>
            <a:fld id="{1A31E5FD-54A4-4AAF-8678-29372151E544}"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xmlns="" val="765245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1E5FD-54A4-4AAF-8678-29372151E544}"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xmlns="" val="3653218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CDF7B-6C76-4CE9-BDB1-7104D3DBF16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xmlns="" val="1576014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CDF7B-6C76-4CE9-BDB1-7104D3DBF161}"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xmlns="" val="15760142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CDF7B-6C76-4CE9-BDB1-7104D3DBF16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xmlns="" val="1576014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DBFA1-FB01-4B1F-B0B6-80B72AA44CB5}" type="slidenum">
              <a:rPr lang="en-US" altLang="en-US"/>
              <a:pPr/>
              <a:t>66</a:t>
            </a:fld>
            <a:endParaRPr lang="en-US" altLang="en-US"/>
          </a:p>
        </p:txBody>
      </p:sp>
      <p:sp>
        <p:nvSpPr>
          <p:cNvPr id="2953218" name="Rectangle 2"/>
          <p:cNvSpPr>
            <a:spLocks noGrp="1" noRot="1" noChangeAspect="1" noChangeArrowheads="1" noTextEdit="1"/>
          </p:cNvSpPr>
          <p:nvPr>
            <p:ph type="sldImg"/>
          </p:nvPr>
        </p:nvSpPr>
        <p:spPr>
          <a:ln/>
        </p:spPr>
      </p:sp>
      <p:sp>
        <p:nvSpPr>
          <p:cNvPr id="2953219" name="Rectangle 3"/>
          <p:cNvSpPr>
            <a:spLocks noGrp="1" noChangeArrowheads="1"/>
          </p:cNvSpPr>
          <p:nvPr>
            <p:ph type="body" idx="1"/>
          </p:nvPr>
        </p:nvSpPr>
        <p:spPr>
          <a:xfrm>
            <a:off x="935990" y="4420917"/>
            <a:ext cx="5147945" cy="4186461"/>
          </a:xfrm>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E7749-FA51-4764-A817-94BAF5EEC88E}" type="slidenum">
              <a:rPr lang="en-US" altLang="en-US"/>
              <a:pPr/>
              <a:t>67</a:t>
            </a:fld>
            <a:endParaRPr lang="en-US" altLang="en-US"/>
          </a:p>
        </p:txBody>
      </p:sp>
      <p:sp>
        <p:nvSpPr>
          <p:cNvPr id="2514946" name="Rectangle 2"/>
          <p:cNvSpPr>
            <a:spLocks noGrp="1" noRot="1" noChangeAspect="1" noChangeArrowheads="1" noTextEdit="1"/>
          </p:cNvSpPr>
          <p:nvPr>
            <p:ph type="sldImg"/>
          </p:nvPr>
        </p:nvSpPr>
        <p:spPr>
          <a:ln/>
        </p:spPr>
      </p:sp>
      <p:sp>
        <p:nvSpPr>
          <p:cNvPr id="2514947" name="Rectangle 3"/>
          <p:cNvSpPr>
            <a:spLocks noGrp="1" noChangeArrowheads="1"/>
          </p:cNvSpPr>
          <p:nvPr>
            <p:ph type="body" idx="1"/>
          </p:nvPr>
        </p:nvSpPr>
        <p:spPr>
          <a:xfrm>
            <a:off x="935990" y="4420917"/>
            <a:ext cx="5147945" cy="4186461"/>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19" indent="-171419">
              <a:buFont typeface="Arial" pitchFamily="34" charset="0"/>
              <a:buChar char="•"/>
            </a:pPr>
            <a:r>
              <a:rPr lang="en-CA" baseline="0" dirty="0" smtClean="0"/>
              <a:t>Recent drought conditions in Texas has impacted the quantity of fresh water available in the state</a:t>
            </a:r>
          </a:p>
          <a:p>
            <a:pPr marL="628538" lvl="1" indent="-171419">
              <a:buFont typeface="Arial" pitchFamily="34" charset="0"/>
              <a:buChar char="•"/>
            </a:pPr>
            <a:r>
              <a:rPr lang="en-CA" dirty="0" smtClean="0"/>
              <a:t>This figure represents drought conditions in the state of Texas as of February 28, 2012</a:t>
            </a:r>
          </a:p>
          <a:p>
            <a:pPr marL="628538" lvl="1" indent="-171419">
              <a:buFont typeface="Arial" pitchFamily="34" charset="0"/>
              <a:buChar char="•"/>
            </a:pPr>
            <a:r>
              <a:rPr lang="en-CA" dirty="0" smtClean="0"/>
              <a:t>Areas in Red represent EXTREME DROUGHT</a:t>
            </a:r>
          </a:p>
          <a:p>
            <a:pPr marL="628538" lvl="1" indent="-171419">
              <a:buFont typeface="Arial" pitchFamily="34" charset="0"/>
              <a:buChar char="•"/>
            </a:pPr>
            <a:r>
              <a:rPr lang="en-CA" dirty="0" smtClean="0"/>
              <a:t>Areas in Dark Red</a:t>
            </a:r>
            <a:r>
              <a:rPr lang="en-CA" baseline="0" dirty="0" smtClean="0"/>
              <a:t> represent EXCEPTIONAL DROUGHT</a:t>
            </a:r>
          </a:p>
          <a:p>
            <a:pPr marL="171419" indent="-171419">
              <a:buFont typeface="Arial" pitchFamily="34" charset="0"/>
              <a:buChar char="•"/>
            </a:pPr>
            <a:r>
              <a:rPr lang="en-CA" baseline="0" dirty="0" smtClean="0"/>
              <a:t>In addition, California relies heavily on the transport of drinking water from its northern territories to cities like Los Angeles which do not have significant amounts of fresh water</a:t>
            </a:r>
          </a:p>
          <a:p>
            <a:pPr marL="171419" indent="-171419">
              <a:buFont typeface="Arial" pitchFamily="34" charset="0"/>
              <a:buChar char="•"/>
            </a:pPr>
            <a:r>
              <a:rPr lang="en-CA" dirty="0" smtClean="0"/>
              <a:t>Driver</a:t>
            </a:r>
            <a:r>
              <a:rPr lang="en-CA" baseline="0" dirty="0" smtClean="0"/>
              <a:t> for IPR</a:t>
            </a:r>
          </a:p>
          <a:p>
            <a:pPr marL="171419" indent="-171419">
              <a:buFont typeface="Arial" pitchFamily="34" charset="0"/>
              <a:buChar char="•"/>
            </a:pPr>
            <a:r>
              <a:rPr lang="en-CA" dirty="0" smtClean="0"/>
              <a:t>Water stress is not the only driver for IPR</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728" indent="-291432">
              <a:defRPr sz="2400">
                <a:solidFill>
                  <a:schemeClr val="tx1"/>
                </a:solidFill>
                <a:latin typeface="Arial" pitchFamily="34" charset="0"/>
                <a:ea typeface="ＭＳ Ｐゴシック" pitchFamily="34" charset="-128"/>
              </a:defRPr>
            </a:lvl2pPr>
            <a:lvl3pPr marL="1165735" indent="-233147">
              <a:defRPr sz="2400">
                <a:solidFill>
                  <a:schemeClr val="tx1"/>
                </a:solidFill>
                <a:latin typeface="Arial" pitchFamily="34" charset="0"/>
                <a:ea typeface="ＭＳ Ｐゴシック" pitchFamily="34" charset="-128"/>
              </a:defRPr>
            </a:lvl3pPr>
            <a:lvl4pPr marL="1632028" indent="-233147">
              <a:defRPr sz="2400">
                <a:solidFill>
                  <a:schemeClr val="tx1"/>
                </a:solidFill>
                <a:latin typeface="Arial" pitchFamily="34" charset="0"/>
                <a:ea typeface="ＭＳ Ｐゴシック" pitchFamily="34" charset="-128"/>
              </a:defRPr>
            </a:lvl4pPr>
            <a:lvl5pPr marL="2098322" indent="-233147">
              <a:defRPr sz="2400">
                <a:solidFill>
                  <a:schemeClr val="tx1"/>
                </a:solidFill>
                <a:latin typeface="Arial" pitchFamily="34" charset="0"/>
                <a:ea typeface="ＭＳ Ｐゴシック" pitchFamily="34" charset="-128"/>
              </a:defRPr>
            </a:lvl5pPr>
            <a:lvl6pPr marL="2564616" indent="-23314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0907" indent="-23314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202" indent="-23314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3495" indent="-2331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55C5BB-106A-4DA7-BB9A-9B3188C98682}" type="slidenum">
              <a:rPr lang="en-CA" sz="1200">
                <a:solidFill>
                  <a:srgbClr val="000000"/>
                </a:solidFill>
              </a:rPr>
              <a:pPr/>
              <a:t>7</a:t>
            </a:fld>
            <a:endParaRPr lang="en-CA" sz="1200"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E7749-FA51-4764-A817-94BAF5EEC88E}" type="slidenum">
              <a:rPr lang="en-US" altLang="en-US"/>
              <a:pPr/>
              <a:t>68</a:t>
            </a:fld>
            <a:endParaRPr lang="en-US" altLang="en-US"/>
          </a:p>
        </p:txBody>
      </p:sp>
      <p:sp>
        <p:nvSpPr>
          <p:cNvPr id="2514946" name="Rectangle 2"/>
          <p:cNvSpPr>
            <a:spLocks noGrp="1" noRot="1" noChangeAspect="1" noChangeArrowheads="1" noTextEdit="1"/>
          </p:cNvSpPr>
          <p:nvPr>
            <p:ph type="sldImg"/>
          </p:nvPr>
        </p:nvSpPr>
        <p:spPr>
          <a:ln/>
        </p:spPr>
      </p:sp>
      <p:sp>
        <p:nvSpPr>
          <p:cNvPr id="2514947" name="Rectangle 3"/>
          <p:cNvSpPr>
            <a:spLocks noGrp="1" noChangeArrowheads="1"/>
          </p:cNvSpPr>
          <p:nvPr>
            <p:ph type="body" idx="1"/>
          </p:nvPr>
        </p:nvSpPr>
        <p:spPr>
          <a:xfrm>
            <a:off x="935990" y="4420917"/>
            <a:ext cx="5147945" cy="4186461"/>
          </a:xfrm>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50C3D-3F20-48FE-8265-53BB6E0B9DB8}" type="slidenum">
              <a:rPr lang="en-US" altLang="en-US">
                <a:solidFill>
                  <a:prstClr val="black"/>
                </a:solidFill>
              </a:rPr>
              <a:pPr/>
              <a:t>70</a:t>
            </a:fld>
            <a:endParaRPr lang="en-US" altLang="en-US">
              <a:solidFill>
                <a:prstClr val="black"/>
              </a:solidFill>
            </a:endParaRPr>
          </a:p>
        </p:txBody>
      </p:sp>
      <p:sp>
        <p:nvSpPr>
          <p:cNvPr id="742402" name="Rectangle 2"/>
          <p:cNvSpPr>
            <a:spLocks noGrp="1" noRot="1" noChangeAspect="1" noChangeArrowheads="1" noTextEdit="1"/>
          </p:cNvSpPr>
          <p:nvPr>
            <p:ph type="sldImg"/>
          </p:nvPr>
        </p:nvSpPr>
        <p:spPr>
          <a:xfrm>
            <a:off x="1185863" y="698500"/>
            <a:ext cx="4651375" cy="3489325"/>
          </a:xfrm>
          <a:ln/>
        </p:spPr>
      </p:sp>
      <p:sp>
        <p:nvSpPr>
          <p:cNvPr id="74240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F49A2-1656-4848-9B77-BBA9A6ABFE61}" type="slidenum">
              <a:rPr lang="en-US" altLang="en-US">
                <a:solidFill>
                  <a:prstClr val="black"/>
                </a:solidFill>
              </a:rPr>
              <a:pPr/>
              <a:t>71</a:t>
            </a:fld>
            <a:endParaRPr lang="en-US" altLang="en-US">
              <a:solidFill>
                <a:prstClr val="black"/>
              </a:solidFill>
            </a:endParaRPr>
          </a:p>
        </p:txBody>
      </p:sp>
      <p:sp>
        <p:nvSpPr>
          <p:cNvPr id="746498" name="Rectangle 2"/>
          <p:cNvSpPr>
            <a:spLocks noGrp="1" noRot="1" noChangeAspect="1" noChangeArrowheads="1" noTextEdit="1"/>
          </p:cNvSpPr>
          <p:nvPr>
            <p:ph type="sldImg"/>
          </p:nvPr>
        </p:nvSpPr>
        <p:spPr>
          <a:xfrm>
            <a:off x="1187450" y="698500"/>
            <a:ext cx="4649788" cy="3487738"/>
          </a:xfrm>
          <a:ln/>
        </p:spPr>
      </p:sp>
      <p:sp>
        <p:nvSpPr>
          <p:cNvPr id="74649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44746-7237-4FD1-8A4C-7034A4510CA9}" type="slidenum">
              <a:rPr lang="en-US" altLang="en-US">
                <a:solidFill>
                  <a:prstClr val="black"/>
                </a:solidFill>
              </a:rPr>
              <a:pPr/>
              <a:t>72</a:t>
            </a:fld>
            <a:endParaRPr lang="en-US" altLang="en-US">
              <a:solidFill>
                <a:prstClr val="black"/>
              </a:solidFill>
            </a:endParaRPr>
          </a:p>
        </p:txBody>
      </p:sp>
      <p:sp>
        <p:nvSpPr>
          <p:cNvPr id="748546" name="Rectangle 2"/>
          <p:cNvSpPr>
            <a:spLocks noGrp="1" noRot="1" noChangeAspect="1" noChangeArrowheads="1" noTextEdit="1"/>
          </p:cNvSpPr>
          <p:nvPr>
            <p:ph type="sldImg"/>
          </p:nvPr>
        </p:nvSpPr>
        <p:spPr>
          <a:xfrm>
            <a:off x="1185863" y="698500"/>
            <a:ext cx="4651375" cy="3489325"/>
          </a:xfrm>
          <a:ln/>
        </p:spPr>
      </p:sp>
      <p:sp>
        <p:nvSpPr>
          <p:cNvPr id="748547" name="Rectangle 3"/>
          <p:cNvSpPr>
            <a:spLocks noGrp="1" noChangeArrowheads="1"/>
          </p:cNvSpPr>
          <p:nvPr>
            <p:ph type="body" idx="1"/>
          </p:nvPr>
        </p:nvSpPr>
        <p:spPr/>
        <p:txBody>
          <a:bodyPr/>
          <a:lstStyle/>
          <a:p>
            <a:r>
              <a:rPr lang="en-GB" altLang="en-US"/>
              <a:t>Peter- I would just explain briefly what the left axis is – probably not important to go into too much detail on EEO. I deleted the slide that describes EEO earlier to save time during your presentation.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1E5FD-54A4-4AAF-8678-29372151E544}"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xmlns="" val="14004612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slide</a:t>
            </a:r>
            <a:endParaRPr lang="en-US" dirty="0"/>
          </a:p>
        </p:txBody>
      </p:sp>
      <p:sp>
        <p:nvSpPr>
          <p:cNvPr id="4" name="Slide Number Placeholder 3"/>
          <p:cNvSpPr>
            <a:spLocks noGrp="1"/>
          </p:cNvSpPr>
          <p:nvPr>
            <p:ph type="sldNum" sz="quarter" idx="10"/>
          </p:nvPr>
        </p:nvSpPr>
        <p:spPr/>
        <p:txBody>
          <a:bodyPr/>
          <a:lstStyle/>
          <a:p>
            <a:fld id="{E8802228-8E9E-A74F-9633-07D6B562041D}"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xmlns="" val="315034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19" indent="-171419">
              <a:buFont typeface="Arial" pitchFamily="34" charset="0"/>
              <a:buChar char="•"/>
            </a:pPr>
            <a:r>
              <a:rPr lang="en-CA" baseline="0" dirty="0" smtClean="0"/>
              <a:t>Recent drought conditions in Texas has impacted the quantity of fresh water available in the state</a:t>
            </a:r>
          </a:p>
          <a:p>
            <a:pPr marL="628538" lvl="1" indent="-171419">
              <a:buFont typeface="Arial" pitchFamily="34" charset="0"/>
              <a:buChar char="•"/>
            </a:pPr>
            <a:r>
              <a:rPr lang="en-CA" dirty="0" smtClean="0"/>
              <a:t>This figure represents drought conditions in the state of Texas as of February 28, 2012</a:t>
            </a:r>
          </a:p>
          <a:p>
            <a:pPr marL="628538" lvl="1" indent="-171419">
              <a:buFont typeface="Arial" pitchFamily="34" charset="0"/>
              <a:buChar char="•"/>
            </a:pPr>
            <a:r>
              <a:rPr lang="en-CA" dirty="0" smtClean="0"/>
              <a:t>Areas in Red represent EXTREME DROUGHT</a:t>
            </a:r>
          </a:p>
          <a:p>
            <a:pPr marL="628538" lvl="1" indent="-171419">
              <a:buFont typeface="Arial" pitchFamily="34" charset="0"/>
              <a:buChar char="•"/>
            </a:pPr>
            <a:r>
              <a:rPr lang="en-CA" dirty="0" smtClean="0"/>
              <a:t>Areas in Dark Red</a:t>
            </a:r>
            <a:r>
              <a:rPr lang="en-CA" baseline="0" dirty="0" smtClean="0"/>
              <a:t> represent EXCEPTIONAL DROUGHT</a:t>
            </a:r>
          </a:p>
          <a:p>
            <a:pPr marL="171419" indent="-171419">
              <a:buFont typeface="Arial" pitchFamily="34" charset="0"/>
              <a:buChar char="•"/>
            </a:pPr>
            <a:r>
              <a:rPr lang="en-CA" baseline="0" dirty="0" smtClean="0"/>
              <a:t>In addition, California relies heavily on the transport of drinking water from its northern territories to cities like Los Angeles which do not have significant amounts of fresh water</a:t>
            </a:r>
          </a:p>
          <a:p>
            <a:pPr marL="171419" indent="-171419">
              <a:buFont typeface="Arial" pitchFamily="34" charset="0"/>
              <a:buChar char="•"/>
            </a:pPr>
            <a:r>
              <a:rPr lang="en-CA" dirty="0" smtClean="0"/>
              <a:t>Driver</a:t>
            </a:r>
            <a:r>
              <a:rPr lang="en-CA" baseline="0" dirty="0" smtClean="0"/>
              <a:t> for IPR</a:t>
            </a:r>
          </a:p>
          <a:p>
            <a:pPr marL="171419" indent="-171419">
              <a:buFont typeface="Arial" pitchFamily="34" charset="0"/>
              <a:buChar char="•"/>
            </a:pPr>
            <a:r>
              <a:rPr lang="en-CA" dirty="0" smtClean="0"/>
              <a:t>Water stress is not the only driver for IPR</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728" indent="-291432">
              <a:defRPr sz="2400">
                <a:solidFill>
                  <a:schemeClr val="tx1"/>
                </a:solidFill>
                <a:latin typeface="Arial" pitchFamily="34" charset="0"/>
                <a:ea typeface="ＭＳ Ｐゴシック" pitchFamily="34" charset="-128"/>
              </a:defRPr>
            </a:lvl2pPr>
            <a:lvl3pPr marL="1165735" indent="-233147">
              <a:defRPr sz="2400">
                <a:solidFill>
                  <a:schemeClr val="tx1"/>
                </a:solidFill>
                <a:latin typeface="Arial" pitchFamily="34" charset="0"/>
                <a:ea typeface="ＭＳ Ｐゴシック" pitchFamily="34" charset="-128"/>
              </a:defRPr>
            </a:lvl3pPr>
            <a:lvl4pPr marL="1632028" indent="-233147">
              <a:defRPr sz="2400">
                <a:solidFill>
                  <a:schemeClr val="tx1"/>
                </a:solidFill>
                <a:latin typeface="Arial" pitchFamily="34" charset="0"/>
                <a:ea typeface="ＭＳ Ｐゴシック" pitchFamily="34" charset="-128"/>
              </a:defRPr>
            </a:lvl4pPr>
            <a:lvl5pPr marL="2098322" indent="-233147">
              <a:defRPr sz="2400">
                <a:solidFill>
                  <a:schemeClr val="tx1"/>
                </a:solidFill>
                <a:latin typeface="Arial" pitchFamily="34" charset="0"/>
                <a:ea typeface="ＭＳ Ｐゴシック" pitchFamily="34" charset="-128"/>
              </a:defRPr>
            </a:lvl5pPr>
            <a:lvl6pPr marL="2564616" indent="-23314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0907" indent="-23314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202" indent="-23314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3495" indent="-2331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55C5BB-106A-4DA7-BB9A-9B3188C98682}" type="slidenum">
              <a:rPr lang="en-CA" sz="1200">
                <a:solidFill>
                  <a:srgbClr val="000000"/>
                </a:solidFill>
              </a:rPr>
              <a:pPr/>
              <a:t>8</a:t>
            </a:fld>
            <a:endParaRPr lang="en-CA"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19" indent="-171419">
              <a:buFont typeface="Arial" pitchFamily="34" charset="0"/>
              <a:buChar char="•"/>
            </a:pPr>
            <a:r>
              <a:rPr lang="en-CA" baseline="0" dirty="0" smtClean="0"/>
              <a:t>Recent drought conditions in Texas has impacted the quantity of fresh water available in the state</a:t>
            </a:r>
          </a:p>
          <a:p>
            <a:pPr marL="628538" lvl="1" indent="-171419">
              <a:buFont typeface="Arial" pitchFamily="34" charset="0"/>
              <a:buChar char="•"/>
            </a:pPr>
            <a:r>
              <a:rPr lang="en-CA" dirty="0" smtClean="0"/>
              <a:t>This figure represents drought conditions in the state of Texas as of February 28, 2012</a:t>
            </a:r>
          </a:p>
          <a:p>
            <a:pPr marL="628538" lvl="1" indent="-171419">
              <a:buFont typeface="Arial" pitchFamily="34" charset="0"/>
              <a:buChar char="•"/>
            </a:pPr>
            <a:r>
              <a:rPr lang="en-CA" dirty="0" smtClean="0"/>
              <a:t>Areas in Red represent EXTREME DROUGHT</a:t>
            </a:r>
          </a:p>
          <a:p>
            <a:pPr marL="628538" lvl="1" indent="-171419">
              <a:buFont typeface="Arial" pitchFamily="34" charset="0"/>
              <a:buChar char="•"/>
            </a:pPr>
            <a:r>
              <a:rPr lang="en-CA" dirty="0" smtClean="0"/>
              <a:t>Areas in Dark Red</a:t>
            </a:r>
            <a:r>
              <a:rPr lang="en-CA" baseline="0" dirty="0" smtClean="0"/>
              <a:t> represent EXCEPTIONAL DROUGHT</a:t>
            </a:r>
          </a:p>
          <a:p>
            <a:pPr marL="171419" indent="-171419">
              <a:buFont typeface="Arial" pitchFamily="34" charset="0"/>
              <a:buChar char="•"/>
            </a:pPr>
            <a:r>
              <a:rPr lang="en-CA" baseline="0" dirty="0" smtClean="0"/>
              <a:t>In addition, California relies heavily on the transport of drinking water from its northern territories to cities like Los Angeles which do not have significant amounts of fresh water</a:t>
            </a:r>
          </a:p>
          <a:p>
            <a:pPr marL="171419" indent="-171419">
              <a:buFont typeface="Arial" pitchFamily="34" charset="0"/>
              <a:buChar char="•"/>
            </a:pPr>
            <a:r>
              <a:rPr lang="en-CA" dirty="0" smtClean="0"/>
              <a:t>Driver</a:t>
            </a:r>
            <a:r>
              <a:rPr lang="en-CA" baseline="0" dirty="0" smtClean="0"/>
              <a:t> for IPR</a:t>
            </a:r>
          </a:p>
          <a:p>
            <a:pPr marL="171419" indent="-171419">
              <a:buFont typeface="Arial" pitchFamily="34" charset="0"/>
              <a:buChar char="•"/>
            </a:pPr>
            <a:r>
              <a:rPr lang="en-CA" dirty="0" smtClean="0"/>
              <a:t>Water stress is not the only driver for IPR</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728" indent="-291432">
              <a:defRPr sz="2400">
                <a:solidFill>
                  <a:schemeClr val="tx1"/>
                </a:solidFill>
                <a:latin typeface="Arial" pitchFamily="34" charset="0"/>
                <a:ea typeface="ＭＳ Ｐゴシック" pitchFamily="34" charset="-128"/>
              </a:defRPr>
            </a:lvl2pPr>
            <a:lvl3pPr marL="1165735" indent="-233147">
              <a:defRPr sz="2400">
                <a:solidFill>
                  <a:schemeClr val="tx1"/>
                </a:solidFill>
                <a:latin typeface="Arial" pitchFamily="34" charset="0"/>
                <a:ea typeface="ＭＳ Ｐゴシック" pitchFamily="34" charset="-128"/>
              </a:defRPr>
            </a:lvl3pPr>
            <a:lvl4pPr marL="1632028" indent="-233147">
              <a:defRPr sz="2400">
                <a:solidFill>
                  <a:schemeClr val="tx1"/>
                </a:solidFill>
                <a:latin typeface="Arial" pitchFamily="34" charset="0"/>
                <a:ea typeface="ＭＳ Ｐゴシック" pitchFamily="34" charset="-128"/>
              </a:defRPr>
            </a:lvl4pPr>
            <a:lvl5pPr marL="2098322" indent="-233147">
              <a:defRPr sz="2400">
                <a:solidFill>
                  <a:schemeClr val="tx1"/>
                </a:solidFill>
                <a:latin typeface="Arial" pitchFamily="34" charset="0"/>
                <a:ea typeface="ＭＳ Ｐゴシック" pitchFamily="34" charset="-128"/>
              </a:defRPr>
            </a:lvl5pPr>
            <a:lvl6pPr marL="2564616" indent="-23314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0907" indent="-23314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202" indent="-23314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3495" indent="-23314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55C5BB-106A-4DA7-BB9A-9B3188C98682}" type="slidenum">
              <a:rPr lang="en-CA" sz="1200">
                <a:solidFill>
                  <a:srgbClr val="000000"/>
                </a:solidFill>
              </a:rPr>
              <a:pPr/>
              <a:t>9</a:t>
            </a:fld>
            <a:endParaRPr lang="en-CA"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baseline="0" dirty="0" smtClean="0"/>
              <a:t>What does a community do when its looking to augment water supplies?</a:t>
            </a:r>
          </a:p>
          <a:p>
            <a:pPr marL="171450" indent="-171450">
              <a:buFont typeface="Arial" pitchFamily="34" charset="0"/>
              <a:buChar char="•"/>
            </a:pPr>
            <a:r>
              <a:rPr lang="en-CA" baseline="0" dirty="0" smtClean="0"/>
              <a:t>Here is a list of some of these solutions</a:t>
            </a:r>
          </a:p>
          <a:p>
            <a:pPr marL="171450" indent="-171450">
              <a:buFont typeface="Arial" pitchFamily="34" charset="0"/>
              <a:buChar char="•"/>
            </a:pPr>
            <a:r>
              <a:rPr lang="en-CA" baseline="0" dirty="0" smtClean="0"/>
              <a:t>Move water from somewhere else – costly, significant infrastructure required</a:t>
            </a:r>
          </a:p>
          <a:p>
            <a:pPr marL="171450" indent="-171450">
              <a:buFont typeface="Arial" pitchFamily="34" charset="0"/>
              <a:buChar char="•"/>
            </a:pPr>
            <a:r>
              <a:rPr lang="en-CA" baseline="0" dirty="0" smtClean="0"/>
              <a:t>Offset drinking water use for irrigation, toilet flushing, etc. – “purple pipe”</a:t>
            </a:r>
          </a:p>
          <a:p>
            <a:pPr marL="171450" indent="-171450">
              <a:buFont typeface="Arial" pitchFamily="34" charset="0"/>
              <a:buChar char="•"/>
            </a:pPr>
            <a:r>
              <a:rPr lang="en-CA" baseline="0" dirty="0" smtClean="0"/>
              <a:t>“Make” new water from </a:t>
            </a:r>
            <a:r>
              <a:rPr lang="en-CA" baseline="0" dirty="0" err="1" smtClean="0"/>
              <a:t>desal</a:t>
            </a:r>
            <a:r>
              <a:rPr lang="en-CA" baseline="0" dirty="0" smtClean="0"/>
              <a:t> or reuse</a:t>
            </a:r>
          </a:p>
          <a:p>
            <a:pPr marL="171450" indent="-171450">
              <a:buFont typeface="Arial" pitchFamily="34" charset="0"/>
              <a:buChar char="•"/>
            </a:pPr>
            <a:r>
              <a:rPr lang="en-CA" baseline="0" dirty="0" smtClean="0"/>
              <a:t>Different cost and energy implications for all</a:t>
            </a:r>
            <a:endParaRPr lang="en-CA"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57863" indent="-291485">
              <a:defRPr sz="2400">
                <a:solidFill>
                  <a:schemeClr val="tx1"/>
                </a:solidFill>
                <a:latin typeface="Arial" pitchFamily="34" charset="0"/>
                <a:ea typeface="ＭＳ Ｐゴシック" pitchFamily="34" charset="-128"/>
              </a:defRPr>
            </a:lvl2pPr>
            <a:lvl3pPr marL="1165944" indent="-233189">
              <a:defRPr sz="2400">
                <a:solidFill>
                  <a:schemeClr val="tx1"/>
                </a:solidFill>
                <a:latin typeface="Arial" pitchFamily="34" charset="0"/>
                <a:ea typeface="ＭＳ Ｐゴシック" pitchFamily="34" charset="-128"/>
              </a:defRPr>
            </a:lvl3pPr>
            <a:lvl4pPr marL="1632321" indent="-233189">
              <a:defRPr sz="2400">
                <a:solidFill>
                  <a:schemeClr val="tx1"/>
                </a:solidFill>
                <a:latin typeface="Arial" pitchFamily="34" charset="0"/>
                <a:ea typeface="ＭＳ Ｐゴシック" pitchFamily="34" charset="-128"/>
              </a:defRPr>
            </a:lvl4pPr>
            <a:lvl5pPr marL="2098698" indent="-233189">
              <a:defRPr sz="2400">
                <a:solidFill>
                  <a:schemeClr val="tx1"/>
                </a:solidFill>
                <a:latin typeface="Arial" pitchFamily="34" charset="0"/>
                <a:ea typeface="ＭＳ Ｐゴシック" pitchFamily="34" charset="-128"/>
              </a:defRPr>
            </a:lvl5pPr>
            <a:lvl6pPr marL="2565076" indent="-23318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1452" indent="-23318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7830" indent="-23318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4207" indent="-23318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BF1549-9155-4B16-BC27-773F204804ED}" type="slidenum">
              <a:rPr lang="en-CA" sz="1200">
                <a:solidFill>
                  <a:srgbClr val="000000"/>
                </a:solidFill>
              </a:rPr>
              <a:pPr eaLnBrk="1" hangingPunct="1"/>
              <a:t>10</a:t>
            </a:fld>
            <a:endParaRPr lang="en-CA"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78745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13831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31760" y="425840"/>
            <a:ext cx="7031964" cy="630163"/>
          </a:xfrm>
          <a:prstGeom prst="rect">
            <a:avLst/>
          </a:prstGeom>
        </p:spPr>
        <p:txBody>
          <a:bodyPr/>
          <a:lstStyle>
            <a:lvl1pPr>
              <a:defRPr b="0" i="0" cap="all">
                <a:solidFill>
                  <a:schemeClr val="bg1">
                    <a:lumMod val="95000"/>
                  </a:schemeClr>
                </a:solidFill>
                <a:latin typeface="Arial"/>
                <a:cs typeface="Arial"/>
              </a:defRPr>
            </a:lvl1pPr>
          </a:lstStyle>
          <a:p>
            <a:r>
              <a:rPr lang="en-CA" dirty="0" smtClean="0"/>
              <a:t>Click to edit Master title style</a:t>
            </a:r>
            <a:endParaRPr lang="en-US" dirty="0"/>
          </a:p>
        </p:txBody>
      </p:sp>
    </p:spTree>
    <p:extLst>
      <p:ext uri="{BB962C8B-B14F-4D97-AF65-F5344CB8AC3E}">
        <p14:creationId xmlns:p14="http://schemas.microsoft.com/office/powerpoint/2010/main" xmlns="" val="238487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334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71150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31188"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84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40188" cy="384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670561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p:txBody>
      </p:sp>
      <p:sp>
        <p:nvSpPr>
          <p:cNvPr id="7" name="Title 1"/>
          <p:cNvSpPr>
            <a:spLocks noGrp="1"/>
          </p:cNvSpPr>
          <p:nvPr>
            <p:ph type="title"/>
          </p:nvPr>
        </p:nvSpPr>
        <p:spPr>
          <a:xfrm>
            <a:off x="2844801" y="164916"/>
            <a:ext cx="5841999" cy="843857"/>
          </a:xfrm>
          <a:prstGeom prst="rect">
            <a:avLst/>
          </a:prstGeom>
        </p:spPr>
        <p:txBody>
          <a:bodyPr/>
          <a:lstStyle>
            <a:lvl1pPr>
              <a:defRPr b="1">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988521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58315D6-C144-44D4-9409-35CB6A0FE5C1}" type="slidenum">
              <a:rPr lang="en-US"/>
              <a:pPr>
                <a:defRPr/>
              </a:pPr>
              <a:t>‹nº›</a:t>
            </a:fld>
            <a:endParaRPr lang="en-US"/>
          </a:p>
        </p:txBody>
      </p:sp>
    </p:spTree>
    <p:extLst>
      <p:ext uri="{BB962C8B-B14F-4D97-AF65-F5344CB8AC3E}">
        <p14:creationId xmlns:p14="http://schemas.microsoft.com/office/powerpoint/2010/main" xmlns="" val="1255350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E8D07F0-7734-479A-8CEF-D89E1BD08B7B}" type="slidenum">
              <a:rPr lang="en-US"/>
              <a:pPr>
                <a:defRPr/>
              </a:pPr>
              <a:t>‹nº›</a:t>
            </a:fld>
            <a:endParaRPr lang="en-US"/>
          </a:p>
        </p:txBody>
      </p:sp>
    </p:spTree>
    <p:extLst>
      <p:ext uri="{BB962C8B-B14F-4D97-AF65-F5344CB8AC3E}">
        <p14:creationId xmlns:p14="http://schemas.microsoft.com/office/powerpoint/2010/main" xmlns="" val="344764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B4C4CE6-630F-4024-95BA-804A19DC65A0}" type="slidenum">
              <a:rPr lang="en-US"/>
              <a:pPr>
                <a:defRPr/>
              </a:pPr>
              <a:t>‹nº›</a:t>
            </a:fld>
            <a:endParaRPr lang="en-US"/>
          </a:p>
        </p:txBody>
      </p:sp>
    </p:spTree>
    <p:extLst>
      <p:ext uri="{BB962C8B-B14F-4D97-AF65-F5344CB8AC3E}">
        <p14:creationId xmlns:p14="http://schemas.microsoft.com/office/powerpoint/2010/main" xmlns="" val="371974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57F9BB-8F64-4DF1-8D47-D82CAF0287FD}" type="slidenum">
              <a:rPr lang="en-US"/>
              <a:pPr>
                <a:defRPr/>
              </a:pPr>
              <a:t>‹nº›</a:t>
            </a:fld>
            <a:endParaRPr lang="en-US"/>
          </a:p>
        </p:txBody>
      </p:sp>
    </p:spTree>
    <p:extLst>
      <p:ext uri="{BB962C8B-B14F-4D97-AF65-F5344CB8AC3E}">
        <p14:creationId xmlns:p14="http://schemas.microsoft.com/office/powerpoint/2010/main" xmlns="" val="3289258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B8C8F7E-1BDF-4488-B457-6B1391297FD4}" type="slidenum">
              <a:rPr lang="en-US"/>
              <a:pPr>
                <a:defRPr/>
              </a:pPr>
              <a:t>‹nº›</a:t>
            </a:fld>
            <a:endParaRPr lang="en-US"/>
          </a:p>
        </p:txBody>
      </p:sp>
    </p:spTree>
    <p:extLst>
      <p:ext uri="{BB962C8B-B14F-4D97-AF65-F5344CB8AC3E}">
        <p14:creationId xmlns:p14="http://schemas.microsoft.com/office/powerpoint/2010/main" xmlns="" val="179943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FC005F8-01A5-4EF0-9B18-C5C71A68B341}" type="slidenum">
              <a:rPr lang="en-US"/>
              <a:pPr>
                <a:defRPr/>
              </a:pPr>
              <a:t>‹nº›</a:t>
            </a:fld>
            <a:endParaRPr lang="en-US"/>
          </a:p>
        </p:txBody>
      </p:sp>
    </p:spTree>
    <p:extLst>
      <p:ext uri="{BB962C8B-B14F-4D97-AF65-F5344CB8AC3E}">
        <p14:creationId xmlns:p14="http://schemas.microsoft.com/office/powerpoint/2010/main" xmlns="" val="18781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87208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A6B9C4B-5E48-446A-80D6-243E8756CBDD}" type="slidenum">
              <a:rPr lang="en-US"/>
              <a:pPr>
                <a:defRPr/>
              </a:pPr>
              <a:t>‹nº›</a:t>
            </a:fld>
            <a:endParaRPr lang="en-US"/>
          </a:p>
        </p:txBody>
      </p:sp>
    </p:spTree>
    <p:extLst>
      <p:ext uri="{BB962C8B-B14F-4D97-AF65-F5344CB8AC3E}">
        <p14:creationId xmlns:p14="http://schemas.microsoft.com/office/powerpoint/2010/main" xmlns="" val="790909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CB4D6D-6059-4419-B2FB-1BC57A1A8A79}" type="slidenum">
              <a:rPr lang="en-US"/>
              <a:pPr>
                <a:defRPr/>
              </a:pPr>
              <a:t>‹nº›</a:t>
            </a:fld>
            <a:endParaRPr lang="en-US"/>
          </a:p>
        </p:txBody>
      </p:sp>
    </p:spTree>
    <p:extLst>
      <p:ext uri="{BB962C8B-B14F-4D97-AF65-F5344CB8AC3E}">
        <p14:creationId xmlns:p14="http://schemas.microsoft.com/office/powerpoint/2010/main" xmlns="" val="1402565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7728AC1-0B16-4A7F-AC14-8A0563707A12}" type="slidenum">
              <a:rPr lang="en-US"/>
              <a:pPr>
                <a:defRPr/>
              </a:pPr>
              <a:t>‹nº›</a:t>
            </a:fld>
            <a:endParaRPr lang="en-US"/>
          </a:p>
        </p:txBody>
      </p:sp>
    </p:spTree>
    <p:extLst>
      <p:ext uri="{BB962C8B-B14F-4D97-AF65-F5344CB8AC3E}">
        <p14:creationId xmlns:p14="http://schemas.microsoft.com/office/powerpoint/2010/main" xmlns="" val="3570485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C6C31D-E816-47F0-B9AE-079CA03E903F}" type="slidenum">
              <a:rPr lang="en-US"/>
              <a:pPr>
                <a:defRPr/>
              </a:pPr>
              <a:t>‹nº›</a:t>
            </a:fld>
            <a:endParaRPr lang="en-US"/>
          </a:p>
        </p:txBody>
      </p:sp>
    </p:spTree>
    <p:extLst>
      <p:ext uri="{BB962C8B-B14F-4D97-AF65-F5344CB8AC3E}">
        <p14:creationId xmlns:p14="http://schemas.microsoft.com/office/powerpoint/2010/main" xmlns="" val="212436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ACE35D0-AA62-4A46-B5DC-A5FE7941A221}" type="slidenum">
              <a:rPr lang="en-US"/>
              <a:pPr>
                <a:defRPr/>
              </a:pPr>
              <a:t>‹nº›</a:t>
            </a:fld>
            <a:endParaRPr lang="en-US"/>
          </a:p>
        </p:txBody>
      </p:sp>
    </p:spTree>
    <p:extLst>
      <p:ext uri="{BB962C8B-B14F-4D97-AF65-F5344CB8AC3E}">
        <p14:creationId xmlns:p14="http://schemas.microsoft.com/office/powerpoint/2010/main" xmlns="" val="325740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0"/>
            <a:ext cx="8229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019A0BD-AA93-4294-A255-D441955E4B0B}" type="slidenum">
              <a:rPr lang="en-US"/>
              <a:pPr>
                <a:defRPr/>
              </a:pPr>
              <a:t>‹nº›</a:t>
            </a:fld>
            <a:endParaRPr lang="en-US"/>
          </a:p>
        </p:txBody>
      </p:sp>
    </p:spTree>
    <p:extLst>
      <p:ext uri="{BB962C8B-B14F-4D97-AF65-F5344CB8AC3E}">
        <p14:creationId xmlns:p14="http://schemas.microsoft.com/office/powerpoint/2010/main" xmlns="" val="3011789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p:txBody>
      </p:sp>
      <p:sp>
        <p:nvSpPr>
          <p:cNvPr id="7" name="Title 1"/>
          <p:cNvSpPr>
            <a:spLocks noGrp="1"/>
          </p:cNvSpPr>
          <p:nvPr>
            <p:ph type="title"/>
          </p:nvPr>
        </p:nvSpPr>
        <p:spPr>
          <a:xfrm>
            <a:off x="2844801" y="164916"/>
            <a:ext cx="5841999" cy="843857"/>
          </a:xfrm>
          <a:prstGeom prst="rect">
            <a:avLst/>
          </a:prstGeom>
        </p:spPr>
        <p:txBody>
          <a:bodyPr/>
          <a:lstStyle>
            <a:lvl1pPr>
              <a:defRPr b="1">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03204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p:txBody>
      </p:sp>
      <p:sp>
        <p:nvSpPr>
          <p:cNvPr id="7" name="Title 1"/>
          <p:cNvSpPr>
            <a:spLocks noGrp="1"/>
          </p:cNvSpPr>
          <p:nvPr>
            <p:ph type="title"/>
          </p:nvPr>
        </p:nvSpPr>
        <p:spPr>
          <a:xfrm>
            <a:off x="2844801" y="164916"/>
            <a:ext cx="5841999" cy="843857"/>
          </a:xfrm>
          <a:prstGeom prst="rect">
            <a:avLst/>
          </a:prstGeom>
        </p:spPr>
        <p:txBody>
          <a:bodyPr/>
          <a:lstStyle>
            <a:lvl1pPr>
              <a:defRPr b="1">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690043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42D2F186-C4B6-6749-9FAF-9F9D14C1D705}" type="datetimeFigureOut">
              <a:rPr lang="en-US" sz="1800" smtClean="0">
                <a:solidFill>
                  <a:prstClr val="black"/>
                </a:solidFill>
                <a:latin typeface="Calibri"/>
                <a:ea typeface="+mn-ea"/>
              </a:rPr>
              <a:pPr defTabSz="457200" eaLnBrk="1" fontAlgn="auto" hangingPunct="1">
                <a:spcBef>
                  <a:spcPts val="0"/>
                </a:spcBef>
                <a:spcAft>
                  <a:spcPts val="0"/>
                </a:spcAft>
              </a:pPr>
              <a:t>12/10/2015</a:t>
            </a:fld>
            <a:endParaRPr lang="en-US" sz="1800">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C33421DC-E992-7C40-9B8F-BA6109985ACF}" type="slidenum">
              <a:rPr lang="en-US" sz="1800" smtClean="0">
                <a:solidFill>
                  <a:prstClr val="black"/>
                </a:solidFill>
                <a:latin typeface="Calibri"/>
                <a:ea typeface="+mn-ea"/>
              </a:rPr>
              <a:pPr defTabSz="457200" eaLnBrk="1" fontAlgn="auto" hangingPunct="1">
                <a:spcBef>
                  <a:spcPts val="0"/>
                </a:spcBef>
                <a:spcAft>
                  <a:spcPts val="0"/>
                </a:spcAft>
              </a:pPr>
              <a:t>‹nº›</a:t>
            </a:fld>
            <a:endParaRPr lang="en-US" sz="1800">
              <a:solidFill>
                <a:prstClr val="black"/>
              </a:solidFill>
              <a:latin typeface="Calibri"/>
              <a:ea typeface="+mn-ea"/>
            </a:endParaRPr>
          </a:p>
        </p:txBody>
      </p:sp>
    </p:spTree>
    <p:extLst>
      <p:ext uri="{BB962C8B-B14F-4D97-AF65-F5344CB8AC3E}">
        <p14:creationId xmlns:p14="http://schemas.microsoft.com/office/powerpoint/2010/main" xmlns="" val="138352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550" y="87022"/>
            <a:ext cx="6493250" cy="84385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42D2F186-C4B6-6749-9FAF-9F9D14C1D705}" type="datetimeFigureOut">
              <a:rPr lang="en-US" sz="1800" smtClean="0">
                <a:solidFill>
                  <a:prstClr val="black"/>
                </a:solidFill>
                <a:latin typeface="Calibri"/>
                <a:ea typeface="+mn-ea"/>
              </a:rPr>
              <a:pPr defTabSz="457200" eaLnBrk="1" fontAlgn="auto" hangingPunct="1">
                <a:spcBef>
                  <a:spcPts val="0"/>
                </a:spcBef>
                <a:spcAft>
                  <a:spcPts val="0"/>
                </a:spcAft>
              </a:pPr>
              <a:t>12/10/2015</a:t>
            </a:fld>
            <a:endParaRPr lang="en-US" sz="1800">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C33421DC-E992-7C40-9B8F-BA6109985ACF}" type="slidenum">
              <a:rPr lang="en-US" sz="1800" smtClean="0">
                <a:solidFill>
                  <a:prstClr val="black"/>
                </a:solidFill>
                <a:latin typeface="Calibri"/>
                <a:ea typeface="+mn-ea"/>
              </a:rPr>
              <a:pPr defTabSz="457200" eaLnBrk="1" fontAlgn="auto" hangingPunct="1">
                <a:spcBef>
                  <a:spcPts val="0"/>
                </a:spcBef>
                <a:spcAft>
                  <a:spcPts val="0"/>
                </a:spcAft>
              </a:pPr>
              <a:t>‹nº›</a:t>
            </a:fld>
            <a:endParaRPr lang="en-US" sz="1800">
              <a:solidFill>
                <a:prstClr val="black"/>
              </a:solidFill>
              <a:latin typeface="Calibri"/>
              <a:ea typeface="+mn-ea"/>
            </a:endParaRPr>
          </a:p>
        </p:txBody>
      </p:sp>
    </p:spTree>
    <p:extLst>
      <p:ext uri="{BB962C8B-B14F-4D97-AF65-F5344CB8AC3E}">
        <p14:creationId xmlns:p14="http://schemas.microsoft.com/office/powerpoint/2010/main" xmlns="" val="222759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46775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47578615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3493106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6019124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40188"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144990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676727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4689570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265816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816669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1534525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846980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86233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609600"/>
            <a:ext cx="2057400" cy="483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21388" cy="483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25228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4011259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26172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47359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2300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22323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19278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0371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70530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9411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54472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34666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334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48835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E6E7131-92B8-4285-8E2E-0DF21B009C04}"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2134621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C4CE5CE-3039-42C6-BDBC-BB4D80237402}"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33090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E838752-99CF-44AC-9797-4E85A0BB092E}"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222974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AF2E3B7-F51A-4077-A0EA-60AC3FAAF202}"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3870776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4BBBA5B-EE6F-4BAA-8D50-AB6BDA84F591}"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2231954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E7AADD6-EFD4-401B-98D1-B5133521613E}"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2260237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7D5CACC-8C1C-41DB-B1D9-7CFA2E4FA315}"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1475986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B854BA0-1DCC-4F2B-B1B1-3C0FC47DA2CB}"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139273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68285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55252F6-4F29-434D-A52D-8C30B8B7A86D}"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1716551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E6677B-D772-486D-AE1C-AFE0CB8BC6C9}"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4191480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65A65D-A4D7-4D7A-87DF-31CE1F5F1D02}" type="slidenum">
              <a:rPr lang="en-US" altLang="en-US">
                <a:solidFill>
                  <a:srgbClr val="808080"/>
                </a:solidFill>
              </a:rPr>
              <a:pPr/>
              <a:t>‹nº›</a:t>
            </a:fld>
            <a:endParaRPr lang="en-US" altLang="en-US">
              <a:solidFill>
                <a:srgbClr val="808080"/>
              </a:solidFill>
            </a:endParaRPr>
          </a:p>
        </p:txBody>
      </p:sp>
    </p:spTree>
    <p:extLst>
      <p:ext uri="{BB962C8B-B14F-4D97-AF65-F5344CB8AC3E}">
        <p14:creationId xmlns:p14="http://schemas.microsoft.com/office/powerpoint/2010/main" xmlns="" val="42361030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134628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95351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39534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41529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88543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07487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56279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48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699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09084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50477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6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33400"/>
            <a:ext cx="21145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1912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85978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31188" cy="838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31188" cy="3844925"/>
          </a:xfrm>
        </p:spPr>
        <p:txBody>
          <a:bodyPr/>
          <a:lstStyle/>
          <a:p>
            <a:pPr lvl="0"/>
            <a:endParaRPr lang="en-US" noProof="0"/>
          </a:p>
        </p:txBody>
      </p:sp>
    </p:spTree>
    <p:extLst>
      <p:ext uri="{BB962C8B-B14F-4D97-AF65-F5344CB8AC3E}">
        <p14:creationId xmlns:p14="http://schemas.microsoft.com/office/powerpoint/2010/main" xmlns="" val="2522178977"/>
      </p:ext>
    </p:extLst>
  </p:cSld>
  <p:clrMapOvr>
    <a:masterClrMapping/>
  </p:clrMapOvr>
  <p:transition>
    <p:cu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495800"/>
          </a:xfrm>
        </p:spPr>
        <p:txBody>
          <a:bodyPr/>
          <a:lstStyle/>
          <a:p>
            <a:pPr lvl="0"/>
            <a:endParaRPr lang="en-US" noProof="0"/>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noChangeArrowheads="1"/>
          </p:cNvSpPr>
          <p:nvPr>
            <p:ph type="ftr" sz="quarter" idx="10"/>
          </p:nvPr>
        </p:nvSpPr>
        <p:spPr>
          <a:xfrm>
            <a:off x="3810000" y="6443663"/>
            <a:ext cx="4495800" cy="304800"/>
          </a:xfrm>
          <a:prstGeom prst="rect">
            <a:avLst/>
          </a:prstGeom>
        </p:spPr>
        <p:txBody>
          <a:bodyPr/>
          <a:lstStyle>
            <a:lvl1pPr>
              <a:defRPr>
                <a:solidFill>
                  <a:srgbClr val="000000"/>
                </a:solidFill>
                <a:latin typeface="Arial" charset="0"/>
                <a:ea typeface="ＭＳ Ｐゴシック" charset="-128"/>
              </a:defRPr>
            </a:lvl1pPr>
          </a:lstStyle>
          <a:p>
            <a:pPr>
              <a:defRPr/>
            </a:pPr>
            <a:r>
              <a:rPr lang="en-US"/>
              <a:t>Strategic Plan </a:t>
            </a:r>
            <a:r>
              <a:rPr lang="en-US">
                <a:solidFill>
                  <a:srgbClr val="E8112D"/>
                </a:solidFill>
              </a:rPr>
              <a:t>2004</a:t>
            </a:r>
            <a:endParaRPr lang="en-US"/>
          </a:p>
        </p:txBody>
      </p:sp>
      <p:sp>
        <p:nvSpPr>
          <p:cNvPr id="6" name="Slide Number Placeholder 5"/>
          <p:cNvSpPr>
            <a:spLocks noGrp="1" noChangeArrowheads="1"/>
          </p:cNvSpPr>
          <p:nvPr>
            <p:ph type="sldNum" sz="quarter" idx="11"/>
          </p:nvPr>
        </p:nvSpPr>
        <p:spPr>
          <a:xfrm>
            <a:off x="8153400" y="6443663"/>
            <a:ext cx="533400" cy="304800"/>
          </a:xfrm>
          <a:prstGeom prst="rect">
            <a:avLst/>
          </a:prstGeom>
        </p:spPr>
        <p:txBody>
          <a:bodyPr/>
          <a:lstStyle>
            <a:lvl1pPr>
              <a:defRPr>
                <a:solidFill>
                  <a:srgbClr val="000000"/>
                </a:solidFill>
                <a:latin typeface="Arial" charset="0"/>
                <a:ea typeface="ＭＳ Ｐゴシック" charset="-128"/>
              </a:defRPr>
            </a:lvl1pPr>
          </a:lstStyle>
          <a:p>
            <a:pPr>
              <a:defRPr/>
            </a:pPr>
            <a:fld id="{131FF2D5-E519-437B-B568-322AF2D9B0FD}" type="slidenum">
              <a:rPr lang="en-US"/>
              <a:pPr>
                <a:defRPr/>
              </a:pPr>
              <a:t>‹nº›</a:t>
            </a:fld>
            <a:endParaRPr lang="en-US"/>
          </a:p>
        </p:txBody>
      </p:sp>
    </p:spTree>
    <p:extLst>
      <p:ext uri="{BB962C8B-B14F-4D97-AF65-F5344CB8AC3E}">
        <p14:creationId xmlns:p14="http://schemas.microsoft.com/office/powerpoint/2010/main" xmlns="" val="3003008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685772B6-6BED-4981-8332-A4D6C6D76E24}"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49501451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C90B383D-9D51-4038-95B4-F8A32B9A980C}"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411690817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4476376-5411-4DF0-A3F1-4CFB08318B20}"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255756347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sldNum" sz="quarter" idx="10"/>
          </p:nvPr>
        </p:nvSpPr>
        <p:spPr>
          <a:ln/>
        </p:spPr>
        <p:txBody>
          <a:bodyPr/>
          <a:lstStyle>
            <a:lvl1pPr>
              <a:defRPr/>
            </a:lvl1pPr>
          </a:lstStyle>
          <a:p>
            <a:pPr>
              <a:defRPr/>
            </a:pPr>
            <a:fld id="{3675F76B-9F8A-4412-B6F6-C34A1EBCF9F0}"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42042074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11980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sldNum" sz="quarter" idx="10"/>
          </p:nvPr>
        </p:nvSpPr>
        <p:spPr>
          <a:ln/>
        </p:spPr>
        <p:txBody>
          <a:bodyPr/>
          <a:lstStyle>
            <a:lvl1pPr>
              <a:defRPr/>
            </a:lvl1pPr>
          </a:lstStyle>
          <a:p>
            <a:pPr>
              <a:defRPr/>
            </a:pPr>
            <a:fld id="{C5D03570-D037-4705-8A6D-1DAEC745633C}"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2035904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sldNum" sz="quarter" idx="10"/>
          </p:nvPr>
        </p:nvSpPr>
        <p:spPr>
          <a:ln/>
        </p:spPr>
        <p:txBody>
          <a:bodyPr/>
          <a:lstStyle>
            <a:lvl1pPr>
              <a:defRPr/>
            </a:lvl1pPr>
          </a:lstStyle>
          <a:p>
            <a:pPr>
              <a:defRPr/>
            </a:pPr>
            <a:fld id="{8D96B239-1629-433E-BBFF-AEB167E4EE9F}"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80122142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8D6BF08-690D-4F02-A399-5FC89FC58D0B}"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56167788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421496D-647B-45FA-AF5E-29524412EE4D}"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71347074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12FDA18-382D-486A-B007-95B01E0D8814}"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297572492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D2494477-C12F-42A7-8519-383805A1612B}"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17766012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096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123609E6-AE0E-468A-ABA5-9D0D6B891F48}" type="slidenum">
              <a:rPr lang="zh-CN" altLang="en-US">
                <a:solidFill>
                  <a:srgbClr val="808080"/>
                </a:solidFill>
              </a:rPr>
              <a:pPr>
                <a:defRPr/>
              </a:pPr>
              <a:t>‹nº›</a:t>
            </a:fld>
            <a:endParaRPr lang="en-US" altLang="zh-CN">
              <a:solidFill>
                <a:srgbClr val="808080"/>
              </a:solidFill>
            </a:endParaRPr>
          </a:p>
        </p:txBody>
      </p:sp>
    </p:spTree>
    <p:extLst>
      <p:ext uri="{BB962C8B-B14F-4D97-AF65-F5344CB8AC3E}">
        <p14:creationId xmlns:p14="http://schemas.microsoft.com/office/powerpoint/2010/main" xmlns="" val="78193730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533400"/>
            <a:ext cx="845661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874541630"/>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213"/>
            <a:ext cx="8226425" cy="715962"/>
          </a:xfrm>
        </p:spPr>
        <p:txBody>
          <a:bodyPr/>
          <a:lstStyle/>
          <a:p>
            <a:r>
              <a:rPr lang="en-CA" smtClean="0"/>
              <a:t>Click to edit Master title style</a:t>
            </a:r>
            <a:endParaRPr lang="en-US"/>
          </a:p>
        </p:txBody>
      </p:sp>
    </p:spTree>
    <p:extLst>
      <p:ext uri="{BB962C8B-B14F-4D97-AF65-F5344CB8AC3E}">
        <p14:creationId xmlns:p14="http://schemas.microsoft.com/office/powerpoint/2010/main" xmlns="" val="21897198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53628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423430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8569348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3513982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994122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7724590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8627313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9933755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895454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33300638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14627085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21B2-B142-4356-9229-1825855B989B}"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8ADCE-FCE4-46C1-98AC-CD4CD54628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xmlns="" val="221425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524000"/>
            <a:ext cx="8458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304800" y="533400"/>
            <a:ext cx="434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28" name="Picture 8" descr="TrojanUV_logo"/>
          <p:cNvPicPr>
            <a:picLocks noChangeAspect="1" noChangeArrowheads="1"/>
          </p:cNvPicPr>
          <p:nvPr/>
        </p:nvPicPr>
        <p:blipFill>
          <a:blip r:embed="rId15" cstate="screen">
            <a:extLst>
              <a:ext uri="{28A0092B-C50C-407E-A947-70E740481C1C}">
                <a14:useLocalDpi xmlns:a14="http://schemas.microsoft.com/office/drawing/2010/main" xmlns=""/>
              </a:ext>
            </a:extLst>
          </a:blip>
          <a:srcRect b="16667"/>
          <a:stretch>
            <a:fillRect/>
          </a:stretch>
        </p:blipFill>
        <p:spPr bwMode="auto">
          <a:xfrm>
            <a:off x="6934200" y="6019800"/>
            <a:ext cx="1755775"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9" r:id="rId12"/>
    <p:sldLayoutId id="2147483780" r:id="rId13"/>
  </p:sldLayoutIdLst>
  <p:txStyles>
    <p:titleStyle>
      <a:lvl1pPr algn="l" rtl="0" eaLnBrk="0" fontAlgn="base" hangingPunct="0">
        <a:spcBef>
          <a:spcPct val="0"/>
        </a:spcBef>
        <a:spcAft>
          <a:spcPct val="0"/>
        </a:spcAft>
        <a:defRPr sz="2000">
          <a:solidFill>
            <a:srgbClr val="C3092C"/>
          </a:solidFill>
          <a:latin typeface="+mj-lt"/>
          <a:ea typeface="+mj-ea"/>
          <a:cs typeface="+mj-cs"/>
        </a:defRPr>
      </a:lvl1pPr>
      <a:lvl2pPr algn="l" rtl="0" eaLnBrk="0" fontAlgn="base" hangingPunct="0">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6096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BAB7A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53400" y="6443663"/>
            <a:ext cx="533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0" smtClean="0">
                <a:solidFill>
                  <a:srgbClr val="808080"/>
                </a:solidFill>
                <a:latin typeface="+mn-lt"/>
              </a:defRPr>
            </a:lvl1pPr>
          </a:lstStyle>
          <a:p>
            <a:pPr>
              <a:defRPr/>
            </a:pPr>
            <a:fld id="{A871DACD-062E-4CA1-B583-C10899FF8AA4}" type="slidenum">
              <a:rPr lang="en-US">
                <a:ea typeface="+mn-ea"/>
              </a:rPr>
              <a:pPr>
                <a:defRPr/>
              </a:pPr>
              <a:t>‹nº›</a:t>
            </a:fld>
            <a:endParaRPr lang="en-US">
              <a:ea typeface="+mn-ea"/>
            </a:endParaRPr>
          </a:p>
        </p:txBody>
      </p:sp>
      <p:pic>
        <p:nvPicPr>
          <p:cNvPr id="6149" name="Picture 10"/>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66725" y="6207125"/>
            <a:ext cx="124618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Rectangle 11"/>
          <p:cNvSpPr>
            <a:spLocks noChangeArrowheads="1"/>
          </p:cNvSpPr>
          <p:nvPr userDrawn="1"/>
        </p:nvSpPr>
        <p:spPr bwMode="auto">
          <a:xfrm>
            <a:off x="457200" y="6019800"/>
            <a:ext cx="1905000" cy="685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b="1">
              <a:solidFill>
                <a:srgbClr val="000000"/>
              </a:solidFill>
              <a:latin typeface="Times" pitchFamily="18" charset="0"/>
              <a:ea typeface="+mn-ea"/>
            </a:endParaRPr>
          </a:p>
        </p:txBody>
      </p:sp>
    </p:spTree>
    <p:extLst>
      <p:ext uri="{BB962C8B-B14F-4D97-AF65-F5344CB8AC3E}">
        <p14:creationId xmlns:p14="http://schemas.microsoft.com/office/powerpoint/2010/main" xmlns="" val="106690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000">
          <a:solidFill>
            <a:srgbClr val="E8112D"/>
          </a:solidFill>
          <a:latin typeface="+mj-lt"/>
          <a:ea typeface="+mj-ea"/>
          <a:cs typeface="+mj-cs"/>
        </a:defRPr>
      </a:lvl1pPr>
      <a:lvl2pPr algn="l" rtl="0" eaLnBrk="0" fontAlgn="base" hangingPunct="0">
        <a:spcBef>
          <a:spcPct val="0"/>
        </a:spcBef>
        <a:spcAft>
          <a:spcPct val="0"/>
        </a:spcAft>
        <a:defRPr sz="2000">
          <a:solidFill>
            <a:srgbClr val="E8112D"/>
          </a:solidFill>
          <a:latin typeface="Akzidenz Grotesk BE" pitchFamily="34" charset="0"/>
        </a:defRPr>
      </a:lvl2pPr>
      <a:lvl3pPr algn="l" rtl="0" eaLnBrk="0" fontAlgn="base" hangingPunct="0">
        <a:spcBef>
          <a:spcPct val="0"/>
        </a:spcBef>
        <a:spcAft>
          <a:spcPct val="0"/>
        </a:spcAft>
        <a:defRPr sz="2000">
          <a:solidFill>
            <a:srgbClr val="E8112D"/>
          </a:solidFill>
          <a:latin typeface="Akzidenz Grotesk BE" pitchFamily="34" charset="0"/>
        </a:defRPr>
      </a:lvl3pPr>
      <a:lvl4pPr algn="l" rtl="0" eaLnBrk="0" fontAlgn="base" hangingPunct="0">
        <a:spcBef>
          <a:spcPct val="0"/>
        </a:spcBef>
        <a:spcAft>
          <a:spcPct val="0"/>
        </a:spcAft>
        <a:defRPr sz="2000">
          <a:solidFill>
            <a:srgbClr val="E8112D"/>
          </a:solidFill>
          <a:latin typeface="Akzidenz Grotesk BE" pitchFamily="34" charset="0"/>
        </a:defRPr>
      </a:lvl4pPr>
      <a:lvl5pPr algn="l" rtl="0" eaLnBrk="0" fontAlgn="base" hangingPunct="0">
        <a:spcBef>
          <a:spcPct val="0"/>
        </a:spcBef>
        <a:spcAft>
          <a:spcPct val="0"/>
        </a:spcAft>
        <a:defRPr sz="2000">
          <a:solidFill>
            <a:srgbClr val="E8112D"/>
          </a:solidFill>
          <a:latin typeface="Akzidenz Grotesk BE" pitchFamily="34" charset="0"/>
        </a:defRPr>
      </a:lvl5pPr>
      <a:lvl6pPr marL="457200" algn="l" rtl="0" fontAlgn="base">
        <a:spcBef>
          <a:spcPct val="0"/>
        </a:spcBef>
        <a:spcAft>
          <a:spcPct val="0"/>
        </a:spcAft>
        <a:defRPr sz="2000">
          <a:solidFill>
            <a:srgbClr val="E8112D"/>
          </a:solidFill>
          <a:latin typeface="Akzidenz Grotesk BE" pitchFamily="34" charset="0"/>
        </a:defRPr>
      </a:lvl6pPr>
      <a:lvl7pPr marL="914400" algn="l" rtl="0" fontAlgn="base">
        <a:spcBef>
          <a:spcPct val="0"/>
        </a:spcBef>
        <a:spcAft>
          <a:spcPct val="0"/>
        </a:spcAft>
        <a:defRPr sz="2000">
          <a:solidFill>
            <a:srgbClr val="E8112D"/>
          </a:solidFill>
          <a:latin typeface="Akzidenz Grotesk BE" pitchFamily="34" charset="0"/>
        </a:defRPr>
      </a:lvl7pPr>
      <a:lvl8pPr marL="1371600" algn="l" rtl="0" fontAlgn="base">
        <a:spcBef>
          <a:spcPct val="0"/>
        </a:spcBef>
        <a:spcAft>
          <a:spcPct val="0"/>
        </a:spcAft>
        <a:defRPr sz="2000">
          <a:solidFill>
            <a:srgbClr val="E8112D"/>
          </a:solidFill>
          <a:latin typeface="Akzidenz Grotesk BE" pitchFamily="34" charset="0"/>
        </a:defRPr>
      </a:lvl8pPr>
      <a:lvl9pPr marL="1828800" algn="l" rtl="0" fontAlgn="base">
        <a:spcBef>
          <a:spcPct val="0"/>
        </a:spcBef>
        <a:spcAft>
          <a:spcPct val="0"/>
        </a:spcAft>
        <a:defRPr sz="2000">
          <a:solidFill>
            <a:srgbClr val="E8112D"/>
          </a:solidFill>
          <a:latin typeface="Akzidenz Grotesk BE" pitchFamily="34" charset="0"/>
        </a:defRPr>
      </a:lvl9pPr>
    </p:titleStyle>
    <p:bodyStyle>
      <a:lvl1pPr marL="342900" indent="-342900" algn="l" rtl="0" eaLnBrk="0" fontAlgn="base" hangingPunct="0">
        <a:spcBef>
          <a:spcPct val="0"/>
        </a:spcBef>
        <a:spcAft>
          <a:spcPct val="50000"/>
        </a:spcAft>
        <a:buClr>
          <a:srgbClr val="E8112D"/>
        </a:buClr>
        <a:buChar char="•"/>
        <a:defRPr sz="1900">
          <a:solidFill>
            <a:schemeClr val="tx1"/>
          </a:solidFill>
          <a:latin typeface="+mn-lt"/>
          <a:ea typeface="+mn-ea"/>
          <a:cs typeface="+mn-cs"/>
        </a:defRPr>
      </a:lvl1pPr>
      <a:lvl2pPr marL="742950" indent="-285750" algn="l" rtl="0" eaLnBrk="0" fontAlgn="base" hangingPunct="0">
        <a:spcBef>
          <a:spcPct val="0"/>
        </a:spcBef>
        <a:spcAft>
          <a:spcPct val="50000"/>
        </a:spcAft>
        <a:buChar char="–"/>
        <a:defRPr sz="1900">
          <a:solidFill>
            <a:srgbClr val="A5A39E"/>
          </a:solidFill>
          <a:latin typeface="+mn-lt"/>
        </a:defRPr>
      </a:lvl2pPr>
      <a:lvl3pPr marL="1143000" indent="-228600" algn="l" rtl="0" eaLnBrk="0" fontAlgn="base" hangingPunct="0">
        <a:spcBef>
          <a:spcPct val="0"/>
        </a:spcBef>
        <a:spcAft>
          <a:spcPct val="50000"/>
        </a:spcAft>
        <a:buClr>
          <a:srgbClr val="E8112D"/>
        </a:buClr>
        <a:buChar char="•"/>
        <a:defRPr sz="1900">
          <a:solidFill>
            <a:schemeClr val="tx1"/>
          </a:solidFill>
          <a:latin typeface="+mn-lt"/>
        </a:defRPr>
      </a:lvl3pPr>
      <a:lvl4pPr marL="1600200" indent="-228600" algn="l" rtl="0" eaLnBrk="0" fontAlgn="base" hangingPunct="0">
        <a:spcBef>
          <a:spcPct val="0"/>
        </a:spcBef>
        <a:spcAft>
          <a:spcPct val="50000"/>
        </a:spcAft>
        <a:buChar char="–"/>
        <a:defRPr sz="1600">
          <a:solidFill>
            <a:srgbClr val="A5A39E"/>
          </a:solidFill>
          <a:latin typeface="+mn-lt"/>
        </a:defRPr>
      </a:lvl4pPr>
      <a:lvl5pPr marL="2057400" indent="-228600" algn="l" rtl="0" eaLnBrk="0" fontAlgn="base" hangingPunct="0">
        <a:spcBef>
          <a:spcPct val="0"/>
        </a:spcBef>
        <a:spcAft>
          <a:spcPct val="50000"/>
        </a:spcAft>
        <a:buChar char="»"/>
        <a:defRPr sz="1600">
          <a:solidFill>
            <a:srgbClr val="A5A39E"/>
          </a:solidFill>
          <a:latin typeface="+mn-lt"/>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6112" y="2034940"/>
            <a:ext cx="8080688" cy="4091223"/>
          </a:xfrm>
          <a:prstGeom prst="rect">
            <a:avLst/>
          </a:prstGeom>
        </p:spPr>
        <p:txBody>
          <a:bodyPr vert="horz" lIns="91440" tIns="45720" rIns="91440" bIns="45720" rtlCol="0">
            <a:normAutofit/>
          </a:bodyPr>
          <a:lstStyle/>
          <a:p>
            <a:pPr lvl="0"/>
            <a:r>
              <a:rPr lang="en-US" dirty="0" smtClean="0"/>
              <a:t>Click to edit Master text styles</a:t>
            </a:r>
          </a:p>
        </p:txBody>
      </p:sp>
      <p:sp>
        <p:nvSpPr>
          <p:cNvPr id="10" name="Rectangle 9"/>
          <p:cNvSpPr/>
          <p:nvPr userDrawn="1"/>
        </p:nvSpPr>
        <p:spPr>
          <a:xfrm flipH="1">
            <a:off x="9057222" y="0"/>
            <a:ext cx="95245" cy="6858000"/>
          </a:xfrm>
          <a:prstGeom prst="rect">
            <a:avLst/>
          </a:prstGeom>
          <a:solidFill>
            <a:srgbClr val="CB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cxnSp>
        <p:nvCxnSpPr>
          <p:cNvPr id="11" name="Straight Connector 10"/>
          <p:cNvCxnSpPr/>
          <p:nvPr userDrawn="1"/>
        </p:nvCxnSpPr>
        <p:spPr>
          <a:xfrm flipV="1">
            <a:off x="2573861" y="262466"/>
            <a:ext cx="0" cy="941245"/>
          </a:xfrm>
          <a:prstGeom prst="line">
            <a:avLst/>
          </a:prstGeom>
          <a:ln w="6350" cmpd="sng">
            <a:solidFill>
              <a:srgbClr val="CB2124"/>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descr="TT_logo_horizontal_sm.jpg"/>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143934" y="126999"/>
            <a:ext cx="2204821" cy="1102411"/>
          </a:xfrm>
          <a:prstGeom prst="rect">
            <a:avLst/>
          </a:prstGeom>
        </p:spPr>
      </p:pic>
    </p:spTree>
    <p:extLst>
      <p:ext uri="{BB962C8B-B14F-4D97-AF65-F5344CB8AC3E}">
        <p14:creationId xmlns:p14="http://schemas.microsoft.com/office/powerpoint/2010/main" xmlns="" val="40844878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457200" rtl="0" eaLnBrk="1" latinLnBrk="0" hangingPunct="1">
        <a:spcBef>
          <a:spcPct val="0"/>
        </a:spcBef>
        <a:buNone/>
        <a:defRPr sz="3200" kern="1200">
          <a:solidFill>
            <a:schemeClr val="bg1"/>
          </a:solidFill>
          <a:latin typeface="Arial"/>
          <a:ea typeface="+mj-ea"/>
          <a:cs typeface="Arial"/>
        </a:defRPr>
      </a:lvl1pPr>
    </p:titleStyle>
    <p:bodyStyle>
      <a:lvl1pPr marL="230188" indent="-230188"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230188" indent="-230188"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230188" indent="-230188"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230188" indent="-230188"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30188" indent="-230188"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T_temp"/>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1113" y="-9525"/>
            <a:ext cx="9167813" cy="6877050"/>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457200" y="609600"/>
            <a:ext cx="8231188"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31188" cy="384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BAB7A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xmlns="" val="30458578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nLst>
      <p:par>
        <p:cTn id="1" dur="indefinite" restart="never" nodeType="tmRoot"/>
      </p:par>
    </p:tnLst>
  </p:timing>
  <p:txStyles>
    <p:titleStyle>
      <a:lvl1pPr algn="l" rtl="0" fontAlgn="base">
        <a:spcBef>
          <a:spcPct val="0"/>
        </a:spcBef>
        <a:spcAft>
          <a:spcPct val="0"/>
        </a:spcAft>
        <a:defRPr sz="2000">
          <a:solidFill>
            <a:srgbClr val="E8112D"/>
          </a:solidFill>
          <a:latin typeface="+mj-lt"/>
          <a:ea typeface="+mj-ea"/>
          <a:cs typeface="+mj-cs"/>
        </a:defRPr>
      </a:lvl1pPr>
      <a:lvl2pPr algn="l" rtl="0" fontAlgn="base">
        <a:spcBef>
          <a:spcPct val="0"/>
        </a:spcBef>
        <a:spcAft>
          <a:spcPct val="0"/>
        </a:spcAft>
        <a:defRPr sz="2000">
          <a:solidFill>
            <a:srgbClr val="E8112D"/>
          </a:solidFill>
          <a:latin typeface="Akzidenz Grotesk BE" pitchFamily="34" charset="0"/>
        </a:defRPr>
      </a:lvl2pPr>
      <a:lvl3pPr algn="l" rtl="0" fontAlgn="base">
        <a:spcBef>
          <a:spcPct val="0"/>
        </a:spcBef>
        <a:spcAft>
          <a:spcPct val="0"/>
        </a:spcAft>
        <a:defRPr sz="2000">
          <a:solidFill>
            <a:srgbClr val="E8112D"/>
          </a:solidFill>
          <a:latin typeface="Akzidenz Grotesk BE" pitchFamily="34" charset="0"/>
        </a:defRPr>
      </a:lvl3pPr>
      <a:lvl4pPr algn="l" rtl="0" fontAlgn="base">
        <a:spcBef>
          <a:spcPct val="0"/>
        </a:spcBef>
        <a:spcAft>
          <a:spcPct val="0"/>
        </a:spcAft>
        <a:defRPr sz="2000">
          <a:solidFill>
            <a:srgbClr val="E8112D"/>
          </a:solidFill>
          <a:latin typeface="Akzidenz Grotesk BE" pitchFamily="34" charset="0"/>
        </a:defRPr>
      </a:lvl4pPr>
      <a:lvl5pPr algn="l" rtl="0" fontAlgn="base">
        <a:spcBef>
          <a:spcPct val="0"/>
        </a:spcBef>
        <a:spcAft>
          <a:spcPct val="0"/>
        </a:spcAft>
        <a:defRPr sz="2000">
          <a:solidFill>
            <a:srgbClr val="E8112D"/>
          </a:solidFill>
          <a:latin typeface="Akzidenz Grotesk BE" pitchFamily="34" charset="0"/>
        </a:defRPr>
      </a:lvl5pPr>
      <a:lvl6pPr marL="457200" algn="l" rtl="0" fontAlgn="base">
        <a:spcBef>
          <a:spcPct val="0"/>
        </a:spcBef>
        <a:spcAft>
          <a:spcPct val="0"/>
        </a:spcAft>
        <a:defRPr sz="2000">
          <a:solidFill>
            <a:srgbClr val="E8112D"/>
          </a:solidFill>
          <a:latin typeface="Akzidenz Grotesk BE" pitchFamily="34" charset="0"/>
        </a:defRPr>
      </a:lvl6pPr>
      <a:lvl7pPr marL="914400" algn="l" rtl="0" fontAlgn="base">
        <a:spcBef>
          <a:spcPct val="0"/>
        </a:spcBef>
        <a:spcAft>
          <a:spcPct val="0"/>
        </a:spcAft>
        <a:defRPr sz="2000">
          <a:solidFill>
            <a:srgbClr val="E8112D"/>
          </a:solidFill>
          <a:latin typeface="Akzidenz Grotesk BE" pitchFamily="34" charset="0"/>
        </a:defRPr>
      </a:lvl7pPr>
      <a:lvl8pPr marL="1371600" algn="l" rtl="0" fontAlgn="base">
        <a:spcBef>
          <a:spcPct val="0"/>
        </a:spcBef>
        <a:spcAft>
          <a:spcPct val="0"/>
        </a:spcAft>
        <a:defRPr sz="2000">
          <a:solidFill>
            <a:srgbClr val="E8112D"/>
          </a:solidFill>
          <a:latin typeface="Akzidenz Grotesk BE" pitchFamily="34" charset="0"/>
        </a:defRPr>
      </a:lvl8pPr>
      <a:lvl9pPr marL="1828800" algn="l" rtl="0" fontAlgn="base">
        <a:spcBef>
          <a:spcPct val="0"/>
        </a:spcBef>
        <a:spcAft>
          <a:spcPct val="0"/>
        </a:spcAft>
        <a:defRPr sz="2000">
          <a:solidFill>
            <a:srgbClr val="E8112D"/>
          </a:solidFill>
          <a:latin typeface="Akzidenz Grotesk BE" pitchFamily="34" charset="0"/>
        </a:defRPr>
      </a:lvl9pPr>
    </p:titleStyle>
    <p:bodyStyle>
      <a:lvl1pPr marL="342900" indent="-342900" algn="l" rtl="0" fontAlgn="base">
        <a:spcBef>
          <a:spcPct val="0"/>
        </a:spcBef>
        <a:spcAft>
          <a:spcPct val="50000"/>
        </a:spcAft>
        <a:buClr>
          <a:srgbClr val="E8112D"/>
        </a:buClr>
        <a:buChar char="•"/>
        <a:defRPr sz="1900">
          <a:solidFill>
            <a:schemeClr val="tx1"/>
          </a:solidFill>
          <a:latin typeface="+mn-lt"/>
          <a:ea typeface="+mn-ea"/>
          <a:cs typeface="+mn-cs"/>
        </a:defRPr>
      </a:lvl1pPr>
      <a:lvl2pPr marL="742950" indent="-285750" algn="l" rtl="0" fontAlgn="base">
        <a:spcBef>
          <a:spcPct val="0"/>
        </a:spcBef>
        <a:spcAft>
          <a:spcPct val="50000"/>
        </a:spcAft>
        <a:buChar char="–"/>
        <a:defRPr sz="1900">
          <a:solidFill>
            <a:srgbClr val="A5A39E"/>
          </a:solidFill>
          <a:latin typeface="+mn-lt"/>
        </a:defRPr>
      </a:lvl2pPr>
      <a:lvl3pPr marL="1143000" indent="-228600" algn="l" rtl="0" fontAlgn="base">
        <a:spcBef>
          <a:spcPct val="0"/>
        </a:spcBef>
        <a:spcAft>
          <a:spcPct val="50000"/>
        </a:spcAft>
        <a:buClr>
          <a:srgbClr val="E8112D"/>
        </a:buClr>
        <a:buChar char="•"/>
        <a:defRPr sz="1900">
          <a:solidFill>
            <a:schemeClr val="tx1"/>
          </a:solidFill>
          <a:latin typeface="+mn-lt"/>
        </a:defRPr>
      </a:lvl3pPr>
      <a:lvl4pPr marL="1600200" indent="-228600" algn="l" rtl="0" fontAlgn="base">
        <a:spcBef>
          <a:spcPct val="0"/>
        </a:spcBef>
        <a:spcAft>
          <a:spcPct val="50000"/>
        </a:spcAft>
        <a:buChar char="–"/>
        <a:defRPr sz="1600">
          <a:solidFill>
            <a:srgbClr val="A5A39E"/>
          </a:solidFill>
          <a:latin typeface="+mn-lt"/>
        </a:defRPr>
      </a:lvl4pPr>
      <a:lvl5pPr marL="2057400" indent="-228600" algn="l" rtl="0" fontAlgn="base">
        <a:spcBef>
          <a:spcPct val="0"/>
        </a:spcBef>
        <a:spcAft>
          <a:spcPct val="50000"/>
        </a:spcAft>
        <a:buChar char="»"/>
        <a:defRPr sz="1600">
          <a:solidFill>
            <a:srgbClr val="A5A39E"/>
          </a:solidFill>
          <a:latin typeface="+mn-lt"/>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524000"/>
            <a:ext cx="8458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304800" y="533400"/>
            <a:ext cx="434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28" name="Picture 8" descr="TrojanUV_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b="16667"/>
          <a:stretch>
            <a:fillRect/>
          </a:stretch>
        </p:blipFill>
        <p:spPr bwMode="auto">
          <a:xfrm>
            <a:off x="6934200" y="6019800"/>
            <a:ext cx="1755775"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00458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fontAlgn="base" hangingPunct="1">
        <a:spcBef>
          <a:spcPct val="0"/>
        </a:spcBef>
        <a:spcAft>
          <a:spcPct val="0"/>
        </a:spcAft>
        <a:defRPr sz="2000">
          <a:solidFill>
            <a:srgbClr val="C3092C"/>
          </a:solidFill>
          <a:latin typeface="+mj-lt"/>
          <a:ea typeface="+mj-ea"/>
          <a:cs typeface="+mj-cs"/>
        </a:defRPr>
      </a:lvl1pPr>
      <a:lvl2pPr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2pPr>
      <a:lvl3pPr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3pPr>
      <a:lvl4pPr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4pPr>
      <a:lvl5pPr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BAB7A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8153400" y="6443663"/>
            <a:ext cx="533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0">
                <a:solidFill>
                  <a:schemeClr val="bg2"/>
                </a:solidFill>
                <a:latin typeface="+mn-lt"/>
              </a:defRPr>
            </a:lvl1pPr>
          </a:lstStyle>
          <a:p>
            <a:fld id="{5E310826-6B1F-4EDF-8E49-8210DD57CAC9}" type="slidenum">
              <a:rPr lang="en-US" altLang="en-US" smtClean="0">
                <a:solidFill>
                  <a:srgbClr val="808080"/>
                </a:solidFill>
                <a:ea typeface="+mn-ea"/>
              </a:rPr>
              <a:pPr/>
              <a:t>‹nº›</a:t>
            </a:fld>
            <a:endParaRPr lang="en-US" altLang="en-US" smtClean="0">
              <a:solidFill>
                <a:srgbClr val="808080"/>
              </a:solidFill>
              <a:ea typeface="+mn-ea"/>
            </a:endParaRPr>
          </a:p>
        </p:txBody>
      </p:sp>
      <p:pic>
        <p:nvPicPr>
          <p:cNvPr id="1034" name="Picture 10"/>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66725" y="6207125"/>
            <a:ext cx="1246188" cy="346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312562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hf hdr="0" ftr="0" dt="0"/>
  <p:txStyles>
    <p:titleStyle>
      <a:lvl1pPr algn="l" rtl="0" fontAlgn="base">
        <a:spcBef>
          <a:spcPct val="0"/>
        </a:spcBef>
        <a:spcAft>
          <a:spcPct val="0"/>
        </a:spcAft>
        <a:defRPr sz="2000">
          <a:solidFill>
            <a:srgbClr val="E8112D"/>
          </a:solidFill>
          <a:latin typeface="+mj-lt"/>
          <a:ea typeface="+mj-ea"/>
          <a:cs typeface="+mj-cs"/>
        </a:defRPr>
      </a:lvl1pPr>
      <a:lvl2pPr algn="l" rtl="0" fontAlgn="base">
        <a:spcBef>
          <a:spcPct val="0"/>
        </a:spcBef>
        <a:spcAft>
          <a:spcPct val="0"/>
        </a:spcAft>
        <a:defRPr sz="2000">
          <a:solidFill>
            <a:srgbClr val="E8112D"/>
          </a:solidFill>
          <a:latin typeface="Akzidenz Grotesk BE" pitchFamily="34" charset="0"/>
        </a:defRPr>
      </a:lvl2pPr>
      <a:lvl3pPr algn="l" rtl="0" fontAlgn="base">
        <a:spcBef>
          <a:spcPct val="0"/>
        </a:spcBef>
        <a:spcAft>
          <a:spcPct val="0"/>
        </a:spcAft>
        <a:defRPr sz="2000">
          <a:solidFill>
            <a:srgbClr val="E8112D"/>
          </a:solidFill>
          <a:latin typeface="Akzidenz Grotesk BE" pitchFamily="34" charset="0"/>
        </a:defRPr>
      </a:lvl3pPr>
      <a:lvl4pPr algn="l" rtl="0" fontAlgn="base">
        <a:spcBef>
          <a:spcPct val="0"/>
        </a:spcBef>
        <a:spcAft>
          <a:spcPct val="0"/>
        </a:spcAft>
        <a:defRPr sz="2000">
          <a:solidFill>
            <a:srgbClr val="E8112D"/>
          </a:solidFill>
          <a:latin typeface="Akzidenz Grotesk BE" pitchFamily="34" charset="0"/>
        </a:defRPr>
      </a:lvl4pPr>
      <a:lvl5pPr algn="l" rtl="0" fontAlgn="base">
        <a:spcBef>
          <a:spcPct val="0"/>
        </a:spcBef>
        <a:spcAft>
          <a:spcPct val="0"/>
        </a:spcAft>
        <a:defRPr sz="2000">
          <a:solidFill>
            <a:srgbClr val="E8112D"/>
          </a:solidFill>
          <a:latin typeface="Akzidenz Grotesk BE" pitchFamily="34" charset="0"/>
        </a:defRPr>
      </a:lvl5pPr>
      <a:lvl6pPr marL="457200" algn="l" rtl="0" fontAlgn="base">
        <a:spcBef>
          <a:spcPct val="0"/>
        </a:spcBef>
        <a:spcAft>
          <a:spcPct val="0"/>
        </a:spcAft>
        <a:defRPr sz="2000">
          <a:solidFill>
            <a:srgbClr val="E8112D"/>
          </a:solidFill>
          <a:latin typeface="Akzidenz Grotesk BE" pitchFamily="34" charset="0"/>
        </a:defRPr>
      </a:lvl6pPr>
      <a:lvl7pPr marL="914400" algn="l" rtl="0" fontAlgn="base">
        <a:spcBef>
          <a:spcPct val="0"/>
        </a:spcBef>
        <a:spcAft>
          <a:spcPct val="0"/>
        </a:spcAft>
        <a:defRPr sz="2000">
          <a:solidFill>
            <a:srgbClr val="E8112D"/>
          </a:solidFill>
          <a:latin typeface="Akzidenz Grotesk BE" pitchFamily="34" charset="0"/>
        </a:defRPr>
      </a:lvl7pPr>
      <a:lvl8pPr marL="1371600" algn="l" rtl="0" fontAlgn="base">
        <a:spcBef>
          <a:spcPct val="0"/>
        </a:spcBef>
        <a:spcAft>
          <a:spcPct val="0"/>
        </a:spcAft>
        <a:defRPr sz="2000">
          <a:solidFill>
            <a:srgbClr val="E8112D"/>
          </a:solidFill>
          <a:latin typeface="Akzidenz Grotesk BE" pitchFamily="34" charset="0"/>
        </a:defRPr>
      </a:lvl8pPr>
      <a:lvl9pPr marL="1828800" algn="l" rtl="0" fontAlgn="base">
        <a:spcBef>
          <a:spcPct val="0"/>
        </a:spcBef>
        <a:spcAft>
          <a:spcPct val="0"/>
        </a:spcAft>
        <a:defRPr sz="2000">
          <a:solidFill>
            <a:srgbClr val="E8112D"/>
          </a:solidFill>
          <a:latin typeface="Akzidenz Grotesk BE" pitchFamily="34" charset="0"/>
        </a:defRPr>
      </a:lvl9pPr>
    </p:titleStyle>
    <p:bodyStyle>
      <a:lvl1pPr marL="342900" indent="-342900" algn="l" rtl="0" fontAlgn="base">
        <a:spcBef>
          <a:spcPct val="0"/>
        </a:spcBef>
        <a:spcAft>
          <a:spcPct val="50000"/>
        </a:spcAft>
        <a:buClr>
          <a:srgbClr val="E8112D"/>
        </a:buClr>
        <a:buChar char="•"/>
        <a:defRPr sz="1900">
          <a:solidFill>
            <a:schemeClr val="tx1"/>
          </a:solidFill>
          <a:latin typeface="+mn-lt"/>
          <a:ea typeface="+mn-ea"/>
          <a:cs typeface="+mn-cs"/>
        </a:defRPr>
      </a:lvl1pPr>
      <a:lvl2pPr marL="742950" indent="-285750" algn="l" rtl="0" fontAlgn="base">
        <a:spcBef>
          <a:spcPct val="0"/>
        </a:spcBef>
        <a:spcAft>
          <a:spcPct val="50000"/>
        </a:spcAft>
        <a:buChar char="–"/>
        <a:defRPr sz="1900">
          <a:solidFill>
            <a:srgbClr val="A5A39E"/>
          </a:solidFill>
          <a:latin typeface="+mn-lt"/>
        </a:defRPr>
      </a:lvl2pPr>
      <a:lvl3pPr marL="1143000" indent="-228600" algn="l" rtl="0" fontAlgn="base">
        <a:spcBef>
          <a:spcPct val="0"/>
        </a:spcBef>
        <a:spcAft>
          <a:spcPct val="50000"/>
        </a:spcAft>
        <a:buClr>
          <a:srgbClr val="E8112D"/>
        </a:buClr>
        <a:buChar char="•"/>
        <a:defRPr sz="1900">
          <a:solidFill>
            <a:schemeClr val="tx1"/>
          </a:solidFill>
          <a:latin typeface="+mn-lt"/>
        </a:defRPr>
      </a:lvl3pPr>
      <a:lvl4pPr marL="1600200" indent="-228600" algn="l" rtl="0" fontAlgn="base">
        <a:spcBef>
          <a:spcPct val="0"/>
        </a:spcBef>
        <a:spcAft>
          <a:spcPct val="50000"/>
        </a:spcAft>
        <a:buChar char="–"/>
        <a:defRPr sz="1600">
          <a:solidFill>
            <a:srgbClr val="A5A39E"/>
          </a:solidFill>
          <a:latin typeface="+mn-lt"/>
        </a:defRPr>
      </a:lvl4pPr>
      <a:lvl5pPr marL="2057400" indent="-228600" algn="l" rtl="0" fontAlgn="base">
        <a:spcBef>
          <a:spcPct val="0"/>
        </a:spcBef>
        <a:spcAft>
          <a:spcPct val="50000"/>
        </a:spcAft>
        <a:buChar char="»"/>
        <a:defRPr sz="1600">
          <a:solidFill>
            <a:srgbClr val="A5A39E"/>
          </a:solidFill>
          <a:latin typeface="+mn-lt"/>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04800" y="1524000"/>
            <a:ext cx="84582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
          <p:cNvSpPr>
            <a:spLocks noGrp="1" noChangeArrowheads="1"/>
          </p:cNvSpPr>
          <p:nvPr>
            <p:ph type="title"/>
          </p:nvPr>
        </p:nvSpPr>
        <p:spPr bwMode="auto">
          <a:xfrm>
            <a:off x="304800" y="533400"/>
            <a:ext cx="434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2052" name="Picture 8" descr="TrojanUV_logo"/>
          <p:cNvPicPr>
            <a:picLocks noChangeAspect="1" noChangeArrowheads="1"/>
          </p:cNvPicPr>
          <p:nvPr/>
        </p:nvPicPr>
        <p:blipFill>
          <a:blip r:embed="rId15" cstate="screen">
            <a:extLst>
              <a:ext uri="{28A0092B-C50C-407E-A947-70E740481C1C}">
                <a14:useLocalDpi xmlns:a14="http://schemas.microsoft.com/office/drawing/2010/main" xmlns=""/>
              </a:ext>
            </a:extLst>
          </a:blip>
          <a:srcRect b="16667"/>
          <a:stretch>
            <a:fillRect/>
          </a:stretch>
        </p:blipFill>
        <p:spPr bwMode="auto">
          <a:xfrm>
            <a:off x="6934200" y="6019800"/>
            <a:ext cx="1755775"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79334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rtl="0" eaLnBrk="0" fontAlgn="base" hangingPunct="0">
        <a:spcBef>
          <a:spcPct val="0"/>
        </a:spcBef>
        <a:spcAft>
          <a:spcPct val="0"/>
        </a:spcAft>
        <a:defRPr sz="2000">
          <a:solidFill>
            <a:srgbClr val="C3092C"/>
          </a:solidFill>
          <a:latin typeface="+mj-lt"/>
          <a:ea typeface="ＭＳ Ｐゴシック" charset="-128"/>
          <a:cs typeface="+mj-cs"/>
        </a:defRPr>
      </a:lvl1pPr>
      <a:lvl2pPr algn="l" rtl="0" eaLnBrk="0" fontAlgn="base" hangingPunct="0">
        <a:spcBef>
          <a:spcPct val="0"/>
        </a:spcBef>
        <a:spcAft>
          <a:spcPct val="0"/>
        </a:spcAft>
        <a:defRPr sz="2000">
          <a:solidFill>
            <a:srgbClr val="C3092C"/>
          </a:solidFill>
          <a:latin typeface="Arial" pitchFamily="-111" charset="0"/>
          <a:ea typeface="ＭＳ Ｐゴシック" charset="-128"/>
          <a:cs typeface="ＭＳ Ｐゴシック" pitchFamily="-111" charset="-128"/>
        </a:defRPr>
      </a:lvl2pPr>
      <a:lvl3pPr algn="l" rtl="0" eaLnBrk="0" fontAlgn="base" hangingPunct="0">
        <a:spcBef>
          <a:spcPct val="0"/>
        </a:spcBef>
        <a:spcAft>
          <a:spcPct val="0"/>
        </a:spcAft>
        <a:defRPr sz="2000">
          <a:solidFill>
            <a:srgbClr val="C3092C"/>
          </a:solidFill>
          <a:latin typeface="Arial" pitchFamily="-111" charset="0"/>
          <a:ea typeface="ＭＳ Ｐゴシック" charset="-128"/>
          <a:cs typeface="ＭＳ Ｐゴシック" pitchFamily="-111" charset="-128"/>
        </a:defRPr>
      </a:lvl3pPr>
      <a:lvl4pPr algn="l" rtl="0" eaLnBrk="0" fontAlgn="base" hangingPunct="0">
        <a:spcBef>
          <a:spcPct val="0"/>
        </a:spcBef>
        <a:spcAft>
          <a:spcPct val="0"/>
        </a:spcAft>
        <a:defRPr sz="2000">
          <a:solidFill>
            <a:srgbClr val="C3092C"/>
          </a:solidFill>
          <a:latin typeface="Arial" pitchFamily="-111" charset="0"/>
          <a:ea typeface="ＭＳ Ｐゴシック" charset="-128"/>
          <a:cs typeface="ＭＳ Ｐゴシック" pitchFamily="-111" charset="-128"/>
        </a:defRPr>
      </a:lvl4pPr>
      <a:lvl5pPr algn="l" rtl="0" eaLnBrk="0" fontAlgn="base" hangingPunct="0">
        <a:spcBef>
          <a:spcPct val="0"/>
        </a:spcBef>
        <a:spcAft>
          <a:spcPct val="0"/>
        </a:spcAft>
        <a:defRPr sz="2000">
          <a:solidFill>
            <a:srgbClr val="C3092C"/>
          </a:solidFill>
          <a:latin typeface="Arial" pitchFamily="-111" charset="0"/>
          <a:ea typeface="ＭＳ Ｐゴシック" charset="-128"/>
          <a:cs typeface="ＭＳ Ｐゴシック" pitchFamily="-111" charset="-128"/>
        </a:defRPr>
      </a:lvl5pPr>
      <a:lvl6pPr marL="4572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2000">
          <a:solidFill>
            <a:srgbClr val="C3092C"/>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6" name="Rectangle 4"/>
          <p:cNvSpPr>
            <a:spLocks noGrp="1" noChangeArrowheads="1"/>
          </p:cNvSpPr>
          <p:nvPr>
            <p:ph type="sldNum" sz="quarter" idx="4"/>
          </p:nvPr>
        </p:nvSpPr>
        <p:spPr bwMode="auto">
          <a:xfrm>
            <a:off x="8153400" y="6443663"/>
            <a:ext cx="533400" cy="304800"/>
          </a:xfrm>
          <a:prstGeom prst="rect">
            <a:avLst/>
          </a:prstGeom>
          <a:noFill/>
          <a:ln>
            <a:noFill/>
          </a:ln>
          <a:effectLst/>
          <a:extLst/>
        </p:spPr>
        <p:txBody>
          <a:bodyPr vert="horz" wrap="square" lIns="0" tIns="0" rIns="0" bIns="0" numCol="1" anchor="t" anchorCtr="0" compatLnSpc="1">
            <a:prstTxWarp prst="textNoShape">
              <a:avLst/>
            </a:prstTxWarp>
          </a:bodyPr>
          <a:lstStyle>
            <a:lvl1pPr algn="r" eaLnBrk="0" hangingPunct="0">
              <a:defRPr sz="1000">
                <a:solidFill>
                  <a:schemeClr val="bg2"/>
                </a:solidFill>
                <a:latin typeface="Akzidenz Grotesk BE" charset="0"/>
                <a:ea typeface="宋体" charset="-122"/>
              </a:defRPr>
            </a:lvl1pPr>
          </a:lstStyle>
          <a:p>
            <a:pPr>
              <a:defRPr/>
            </a:pPr>
            <a:fld id="{D2964C38-BDC8-4467-A92A-E613A5D86068}" type="slidenum">
              <a:rPr lang="zh-CN" altLang="en-US">
                <a:solidFill>
                  <a:srgbClr val="808080"/>
                </a:solidFill>
              </a:rPr>
              <a:pPr>
                <a:defRPr/>
              </a:pPr>
              <a:t>‹nº›</a:t>
            </a:fld>
            <a:endParaRPr lang="en-US" altLang="zh-CN">
              <a:solidFill>
                <a:srgbClr val="808080"/>
              </a:solidFill>
            </a:endParaRPr>
          </a:p>
        </p:txBody>
      </p:sp>
      <p:pic>
        <p:nvPicPr>
          <p:cNvPr id="1029" name="Picture 8" descr="TrojanUV_logo"/>
          <p:cNvPicPr>
            <a:picLocks noChangeAspect="1" noChangeArrowheads="1"/>
          </p:cNvPicPr>
          <p:nvPr userDrawn="1"/>
        </p:nvPicPr>
        <p:blipFill>
          <a:blip r:embed="rId15">
            <a:extLst>
              <a:ext uri="{28A0092B-C50C-407E-A947-70E740481C1C}">
                <a14:useLocalDpi xmlns:a14="http://schemas.microsoft.com/office/drawing/2010/main" xmlns="" val="0"/>
              </a:ext>
            </a:extLst>
          </a:blip>
          <a:srcRect b="16667"/>
          <a:stretch>
            <a:fillRect/>
          </a:stretch>
        </p:blipFill>
        <p:spPr bwMode="auto">
          <a:xfrm>
            <a:off x="6934200" y="6019800"/>
            <a:ext cx="1755775"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776588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rgbClr val="E8112D"/>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5pPr>
      <a:lvl6pPr marL="457200" algn="l" rtl="0" fontAlgn="base">
        <a:spcBef>
          <a:spcPct val="0"/>
        </a:spcBef>
        <a:spcAft>
          <a:spcPct val="0"/>
        </a:spcAft>
        <a:defRPr sz="2400">
          <a:solidFill>
            <a:srgbClr val="E8112D"/>
          </a:solidFill>
          <a:latin typeface="Akzidenz Grotesk BE" pitchFamily="34" charset="0"/>
        </a:defRPr>
      </a:lvl6pPr>
      <a:lvl7pPr marL="914400" algn="l" rtl="0" fontAlgn="base">
        <a:spcBef>
          <a:spcPct val="0"/>
        </a:spcBef>
        <a:spcAft>
          <a:spcPct val="0"/>
        </a:spcAft>
        <a:defRPr sz="2400">
          <a:solidFill>
            <a:srgbClr val="E8112D"/>
          </a:solidFill>
          <a:latin typeface="Akzidenz Grotesk BE" pitchFamily="34" charset="0"/>
        </a:defRPr>
      </a:lvl7pPr>
      <a:lvl8pPr marL="1371600" algn="l" rtl="0" fontAlgn="base">
        <a:spcBef>
          <a:spcPct val="0"/>
        </a:spcBef>
        <a:spcAft>
          <a:spcPct val="0"/>
        </a:spcAft>
        <a:defRPr sz="2400">
          <a:solidFill>
            <a:srgbClr val="E8112D"/>
          </a:solidFill>
          <a:latin typeface="Akzidenz Grotesk BE" pitchFamily="34" charset="0"/>
        </a:defRPr>
      </a:lvl8pPr>
      <a:lvl9pPr marL="1828800" algn="l" rtl="0" fontAlgn="base">
        <a:spcBef>
          <a:spcPct val="0"/>
        </a:spcBef>
        <a:spcAft>
          <a:spcPct val="0"/>
        </a:spcAft>
        <a:defRPr sz="2400">
          <a:solidFill>
            <a:srgbClr val="E8112D"/>
          </a:solidFill>
          <a:latin typeface="Akzidenz Grotesk BE" pitchFamily="34" charset="0"/>
        </a:defRPr>
      </a:lvl9pPr>
    </p:titleStyle>
    <p:body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C6F21B2-B142-4356-9229-1825855B989B}" type="datetimeFigureOut">
              <a:rPr lang="en-US" smtClean="0">
                <a:solidFill>
                  <a:prstClr val="black">
                    <a:tint val="75000"/>
                  </a:prstClr>
                </a:solidFill>
                <a:latin typeface="Calibri"/>
                <a:ea typeface="+mn-ea"/>
              </a:rPr>
              <a:pPr eaLnBrk="1" fontAlgn="auto" hangingPunct="1">
                <a:spcBef>
                  <a:spcPts val="0"/>
                </a:spcBef>
                <a:spcAft>
                  <a:spcPts val="0"/>
                </a:spcAft>
              </a:pPr>
              <a:t>12/10/2015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608ADCE-FCE4-46C1-98AC-CD4CD5462829}" type="slidenum">
              <a:rPr lang="en-US" smtClean="0">
                <a:solidFill>
                  <a:prstClr val="black">
                    <a:tint val="75000"/>
                  </a:prstClr>
                </a:solidFill>
                <a:latin typeface="Calibri"/>
                <a:ea typeface="+mn-ea"/>
              </a:rPr>
              <a:pPr eaLnBrk="1" fontAlgn="auto" hangingPunct="1">
                <a:spcBef>
                  <a:spcPts val="0"/>
                </a:spcBef>
                <a:spcAft>
                  <a:spcPts val="0"/>
                </a:spcAft>
              </a:pPr>
              <a:t>‹nº›</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xmlns="" val="395756489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notesSlide" Target="../notesSlides/notesSlide3.xml"/><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4.png"/><Relationship Id="rId2" Type="http://schemas.openxmlformats.org/officeDocument/2006/relationships/slideLayout" Target="../slideLayouts/slideLayout95.xml"/><Relationship Id="rId16" Type="http://schemas.openxmlformats.org/officeDocument/2006/relationships/image" Target="../media/image25.jpeg"/><Relationship Id="rId20" Type="http://schemas.openxmlformats.org/officeDocument/2006/relationships/image" Target="../media/image29.jpeg"/><Relationship Id="rId29" Type="http://schemas.openxmlformats.org/officeDocument/2006/relationships/image" Target="../media/image38.jpeg"/><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3.jpeg"/><Relationship Id="rId32" Type="http://schemas.openxmlformats.org/officeDocument/2006/relationships/image" Target="../media/image41.jpe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jpeg"/><Relationship Id="rId28" Type="http://schemas.openxmlformats.org/officeDocument/2006/relationships/image" Target="../media/image37.jpeg"/><Relationship Id="rId10" Type="http://schemas.openxmlformats.org/officeDocument/2006/relationships/image" Target="../media/image19.jpe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oleObject" Target="../embeddings/oleObject1.bin"/><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jpeg"/><Relationship Id="rId27" Type="http://schemas.openxmlformats.org/officeDocument/2006/relationships/image" Target="../media/image36.png"/><Relationship Id="rId30" Type="http://schemas.openxmlformats.org/officeDocument/2006/relationships/image" Target="../media/image39.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9.wmf"/></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1.wmf"/></Relationships>
</file>

<file path=ppt/slides/_rels/slide5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5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1.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9.xml"/><Relationship Id="rId1" Type="http://schemas.openxmlformats.org/officeDocument/2006/relationships/slideLayout" Target="../slideLayouts/slideLayout31.xml"/><Relationship Id="rId4" Type="http://schemas.openxmlformats.org/officeDocument/2006/relationships/image" Target="../media/image94.jpeg"/></Relationships>
</file>

<file path=ppt/slides/_rels/slide6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1.xml"/><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62.xml"/><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63.xml"/><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5.xml"/><Relationship Id="rId1" Type="http://schemas.openxmlformats.org/officeDocument/2006/relationships/slideLayout" Target="../slideLayouts/slideLayout26.xml"/><Relationship Id="rId5" Type="http://schemas.openxmlformats.org/officeDocument/2006/relationships/image" Target="../media/image102.png"/><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CoverPage"/>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9454" y="19455"/>
            <a:ext cx="9156071" cy="6867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Rectangle 13"/>
          <p:cNvSpPr>
            <a:spLocks noChangeArrowheads="1"/>
          </p:cNvSpPr>
          <p:nvPr/>
        </p:nvSpPr>
        <p:spPr bwMode="auto">
          <a:xfrm>
            <a:off x="1068309" y="2572696"/>
            <a:ext cx="739071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10000"/>
              </a:lnSpc>
            </a:pPr>
            <a:r>
              <a:rPr lang="en-US" sz="2000" dirty="0" smtClean="0">
                <a:solidFill>
                  <a:schemeClr val="bg1"/>
                </a:solidFill>
              </a:rPr>
              <a:t>REUSO POTAVEL DE AGUAS RESIDUAIS: </a:t>
            </a:r>
          </a:p>
          <a:p>
            <a:pPr algn="ctr">
              <a:lnSpc>
                <a:spcPct val="110000"/>
              </a:lnSpc>
            </a:pPr>
            <a:r>
              <a:rPr lang="en-US" sz="2000" dirty="0" smtClean="0">
                <a:solidFill>
                  <a:schemeClr val="bg1"/>
                </a:solidFill>
              </a:rPr>
              <a:t> O MERCADO GLOBAL ATUAL </a:t>
            </a:r>
          </a:p>
          <a:p>
            <a:pPr algn="ctr">
              <a:lnSpc>
                <a:spcPct val="110000"/>
              </a:lnSpc>
            </a:pPr>
            <a:r>
              <a:rPr lang="en-US" sz="2000" dirty="0" smtClean="0">
                <a:solidFill>
                  <a:schemeClr val="bg1"/>
                </a:solidFill>
              </a:rPr>
              <a:t>E O PAPEL DOS PROCESSOS DE OXIDAÇÃO AVANÇADA </a:t>
            </a:r>
            <a:endParaRPr lang="en-US" sz="1200" dirty="0">
              <a:solidFill>
                <a:schemeClr val="bg2"/>
              </a:solidFill>
            </a:endParaRPr>
          </a:p>
        </p:txBody>
      </p:sp>
      <p:sp>
        <p:nvSpPr>
          <p:cNvPr id="2" name="TextBox 1"/>
          <p:cNvSpPr txBox="1"/>
          <p:nvPr/>
        </p:nvSpPr>
        <p:spPr>
          <a:xfrm>
            <a:off x="6094276" y="4154905"/>
            <a:ext cx="2364750" cy="707886"/>
          </a:xfrm>
          <a:prstGeom prst="rect">
            <a:avLst/>
          </a:prstGeom>
          <a:noFill/>
        </p:spPr>
        <p:txBody>
          <a:bodyPr wrap="none" rtlCol="0">
            <a:spAutoFit/>
          </a:bodyPr>
          <a:lstStyle/>
          <a:p>
            <a:pPr algn="r"/>
            <a:r>
              <a:rPr lang="pt-BR" sz="2000" dirty="0" smtClean="0">
                <a:solidFill>
                  <a:schemeClr val="bg1"/>
                </a:solidFill>
              </a:rPr>
              <a:t>Jose C Fragoso</a:t>
            </a:r>
            <a:endParaRPr lang="en-US" sz="2000" dirty="0" smtClean="0">
              <a:solidFill>
                <a:schemeClr val="bg1"/>
              </a:solidFill>
            </a:endParaRPr>
          </a:p>
          <a:p>
            <a:pPr algn="r"/>
            <a:r>
              <a:rPr lang="en-US" sz="2000" dirty="0" smtClean="0">
                <a:solidFill>
                  <a:schemeClr val="bg1"/>
                </a:solidFill>
              </a:rPr>
              <a:t>10 </a:t>
            </a:r>
            <a:r>
              <a:rPr lang="en-US" sz="2000" dirty="0" err="1" smtClean="0">
                <a:solidFill>
                  <a:schemeClr val="bg1"/>
                </a:solidFill>
              </a:rPr>
              <a:t>Dezembro</a:t>
            </a:r>
            <a:r>
              <a:rPr lang="en-US" sz="2000" dirty="0" smtClean="0">
                <a:solidFill>
                  <a:schemeClr val="bg1"/>
                </a:solidFill>
              </a:rPr>
              <a:t> </a:t>
            </a:r>
            <a:r>
              <a:rPr lang="en-US" sz="2000" dirty="0" smtClean="0">
                <a:solidFill>
                  <a:schemeClr val="bg1"/>
                </a:solidFill>
              </a:rPr>
              <a:t>2015</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55600" y="1395413"/>
            <a:ext cx="4648200" cy="507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a:lstStyle>
          <a:p>
            <a:pPr>
              <a:lnSpc>
                <a:spcPct val="134000"/>
              </a:lnSpc>
              <a:spcBef>
                <a:spcPts val="2400"/>
              </a:spcBef>
              <a:spcAft>
                <a:spcPts val="0"/>
              </a:spcAft>
              <a:buClr>
                <a:srgbClr val="C00000"/>
              </a:buClr>
              <a:buFont typeface="Arial" pitchFamily="34" charset="0"/>
              <a:buChar char="•"/>
              <a:defRPr/>
            </a:pPr>
            <a:r>
              <a:rPr lang="en-US" sz="7200" dirty="0" smtClean="0"/>
              <a:t>Reduce Growth</a:t>
            </a:r>
          </a:p>
          <a:p>
            <a:pPr>
              <a:lnSpc>
                <a:spcPct val="134000"/>
              </a:lnSpc>
              <a:spcBef>
                <a:spcPts val="1200"/>
              </a:spcBef>
              <a:spcAft>
                <a:spcPts val="0"/>
              </a:spcAft>
              <a:buClr>
                <a:srgbClr val="C00000"/>
              </a:buClr>
              <a:buFont typeface="Arial" pitchFamily="34" charset="0"/>
              <a:buChar char="•"/>
              <a:defRPr/>
            </a:pPr>
            <a:r>
              <a:rPr lang="en-US" sz="7200" dirty="0" smtClean="0"/>
              <a:t>Conserve</a:t>
            </a:r>
          </a:p>
          <a:p>
            <a:pPr>
              <a:lnSpc>
                <a:spcPct val="134000"/>
              </a:lnSpc>
              <a:spcBef>
                <a:spcPts val="1200"/>
              </a:spcBef>
              <a:spcAft>
                <a:spcPts val="0"/>
              </a:spcAft>
              <a:buClr>
                <a:srgbClr val="C00000"/>
              </a:buClr>
              <a:buFont typeface="Arial" pitchFamily="34" charset="0"/>
              <a:buChar char="•"/>
              <a:defRPr/>
            </a:pPr>
            <a:r>
              <a:rPr lang="en-US" sz="7200" dirty="0" smtClean="0"/>
              <a:t>Develop New Water Sources</a:t>
            </a:r>
          </a:p>
          <a:p>
            <a:pPr>
              <a:lnSpc>
                <a:spcPct val="134000"/>
              </a:lnSpc>
              <a:spcBef>
                <a:spcPts val="1200"/>
              </a:spcBef>
              <a:spcAft>
                <a:spcPts val="0"/>
              </a:spcAft>
              <a:buClr>
                <a:srgbClr val="C00000"/>
              </a:buClr>
              <a:buFont typeface="Arial" pitchFamily="34" charset="0"/>
              <a:buChar char="•"/>
              <a:defRPr/>
            </a:pPr>
            <a:r>
              <a:rPr lang="en-US" sz="7200" dirty="0" smtClean="0"/>
              <a:t>Water Transfer </a:t>
            </a:r>
          </a:p>
          <a:p>
            <a:pPr>
              <a:lnSpc>
                <a:spcPct val="134000"/>
              </a:lnSpc>
              <a:spcBef>
                <a:spcPts val="1200"/>
              </a:spcBef>
              <a:spcAft>
                <a:spcPts val="0"/>
              </a:spcAft>
              <a:buClr>
                <a:srgbClr val="C00000"/>
              </a:buClr>
              <a:buFont typeface="Arial" pitchFamily="34" charset="0"/>
              <a:buChar char="•"/>
              <a:defRPr/>
            </a:pPr>
            <a:r>
              <a:rPr lang="en-US" sz="7200" dirty="0" smtClean="0"/>
              <a:t>Desalination</a:t>
            </a:r>
          </a:p>
          <a:p>
            <a:pPr lvl="1">
              <a:lnSpc>
                <a:spcPct val="134000"/>
              </a:lnSpc>
              <a:spcBef>
                <a:spcPts val="1200"/>
              </a:spcBef>
              <a:spcAft>
                <a:spcPts val="0"/>
              </a:spcAft>
              <a:buFont typeface="Arial" pitchFamily="34" charset="0"/>
              <a:buChar char="–"/>
              <a:defRPr/>
            </a:pPr>
            <a:r>
              <a:rPr lang="en-US" sz="7200" dirty="0" smtClean="0"/>
              <a:t>Seawater</a:t>
            </a:r>
          </a:p>
          <a:p>
            <a:pPr lvl="1">
              <a:lnSpc>
                <a:spcPct val="134000"/>
              </a:lnSpc>
              <a:spcBef>
                <a:spcPts val="1200"/>
              </a:spcBef>
              <a:spcAft>
                <a:spcPts val="0"/>
              </a:spcAft>
              <a:buFont typeface="Arial" pitchFamily="34" charset="0"/>
              <a:buChar char="–"/>
              <a:defRPr/>
            </a:pPr>
            <a:r>
              <a:rPr lang="en-US" sz="7200" dirty="0" smtClean="0"/>
              <a:t>Brackish Water</a:t>
            </a:r>
          </a:p>
          <a:p>
            <a:pPr>
              <a:lnSpc>
                <a:spcPct val="134000"/>
              </a:lnSpc>
              <a:spcBef>
                <a:spcPts val="1200"/>
              </a:spcBef>
              <a:spcAft>
                <a:spcPts val="0"/>
              </a:spcAft>
              <a:buClr>
                <a:srgbClr val="C00000"/>
              </a:buClr>
              <a:defRPr/>
            </a:pPr>
            <a:r>
              <a:rPr lang="en-US" sz="7200" dirty="0" smtClean="0"/>
              <a:t>Non-potable Reuse to Offset DW</a:t>
            </a:r>
          </a:p>
          <a:p>
            <a:pPr>
              <a:lnSpc>
                <a:spcPct val="134000"/>
              </a:lnSpc>
              <a:spcBef>
                <a:spcPts val="1200"/>
              </a:spcBef>
              <a:spcAft>
                <a:spcPts val="0"/>
              </a:spcAft>
              <a:buClr>
                <a:srgbClr val="C00000"/>
              </a:buClr>
              <a:defRPr/>
            </a:pPr>
            <a:r>
              <a:rPr lang="en-US" sz="7200" dirty="0" smtClean="0"/>
              <a:t>Indirect or Direct Potable Reuse (IPR/DPR)</a:t>
            </a:r>
          </a:p>
          <a:p>
            <a:pPr>
              <a:spcBef>
                <a:spcPts val="1200"/>
              </a:spcBef>
              <a:buClr>
                <a:srgbClr val="C00000"/>
              </a:buClr>
              <a:defRPr/>
            </a:pPr>
            <a:endParaRPr lang="en-US" sz="2400" dirty="0"/>
          </a:p>
        </p:txBody>
      </p:sp>
      <p:sp>
        <p:nvSpPr>
          <p:cNvPr id="6" name="Rectangle 2"/>
          <p:cNvSpPr>
            <a:spLocks noGrp="1" noChangeArrowheads="1"/>
          </p:cNvSpPr>
          <p:nvPr>
            <p:ph type="title"/>
          </p:nvPr>
        </p:nvSpPr>
        <p:spPr>
          <a:xfrm>
            <a:off x="393700" y="610018"/>
            <a:ext cx="8229600" cy="460375"/>
          </a:xfrm>
        </p:spPr>
        <p:txBody>
          <a:bodyPr/>
          <a:lstStyle/>
          <a:p>
            <a:pPr>
              <a:defRPr/>
            </a:pPr>
            <a:r>
              <a:rPr lang="en-US" cap="all" dirty="0">
                <a:solidFill>
                  <a:srgbClr val="C00000"/>
                </a:solidFill>
                <a:cs typeface="Arial" pitchFamily="34" charset="0"/>
              </a:rPr>
              <a:t>Water </a:t>
            </a:r>
            <a:r>
              <a:rPr lang="en-US" cap="all" dirty="0" smtClean="0">
                <a:solidFill>
                  <a:srgbClr val="C00000"/>
                </a:solidFill>
                <a:cs typeface="Arial" pitchFamily="34" charset="0"/>
              </a:rPr>
              <a:t>stress: what are the options?</a:t>
            </a:r>
            <a:endParaRPr lang="en-US" cap="all" dirty="0">
              <a:solidFill>
                <a:srgbClr val="C00000"/>
              </a:solidFill>
              <a:cs typeface="Arial" pitchFamily="34" charset="0"/>
            </a:endParaRPr>
          </a:p>
        </p:txBody>
      </p:sp>
      <p:pic>
        <p:nvPicPr>
          <p:cNvPr id="11" name="Picture 7" descr="_1282130_sewagebbc300"/>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924959" y="1527792"/>
            <a:ext cx="3609098" cy="2930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92125" y="654998"/>
            <a:ext cx="8588375"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400">
                <a:solidFill>
                  <a:srgbClr val="E8112D"/>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E8112D"/>
                </a:solidFill>
                <a:latin typeface="Arial" charset="0"/>
                <a:ea typeface="MS PGothic" pitchFamily="34" charset="-128"/>
                <a:cs typeface="Arial" charset="0"/>
              </a:defRPr>
            </a:lvl5pPr>
            <a:lvl6pPr marL="457200" algn="l" rtl="0" fontAlgn="base">
              <a:spcBef>
                <a:spcPct val="0"/>
              </a:spcBef>
              <a:spcAft>
                <a:spcPct val="0"/>
              </a:spcAft>
              <a:defRPr sz="2400">
                <a:solidFill>
                  <a:srgbClr val="E8112D"/>
                </a:solidFill>
                <a:latin typeface="Akzidenz Grotesk BE" pitchFamily="34" charset="0"/>
              </a:defRPr>
            </a:lvl6pPr>
            <a:lvl7pPr marL="914400" algn="l" rtl="0" fontAlgn="base">
              <a:spcBef>
                <a:spcPct val="0"/>
              </a:spcBef>
              <a:spcAft>
                <a:spcPct val="0"/>
              </a:spcAft>
              <a:defRPr sz="2400">
                <a:solidFill>
                  <a:srgbClr val="E8112D"/>
                </a:solidFill>
                <a:latin typeface="Akzidenz Grotesk BE" pitchFamily="34" charset="0"/>
              </a:defRPr>
            </a:lvl7pPr>
            <a:lvl8pPr marL="1371600" algn="l" rtl="0" fontAlgn="base">
              <a:spcBef>
                <a:spcPct val="0"/>
              </a:spcBef>
              <a:spcAft>
                <a:spcPct val="0"/>
              </a:spcAft>
              <a:defRPr sz="2400">
                <a:solidFill>
                  <a:srgbClr val="E8112D"/>
                </a:solidFill>
                <a:latin typeface="Akzidenz Grotesk BE" pitchFamily="34" charset="0"/>
              </a:defRPr>
            </a:lvl8pPr>
            <a:lvl9pPr marL="1828800" algn="l" rtl="0" fontAlgn="base">
              <a:spcBef>
                <a:spcPct val="0"/>
              </a:spcBef>
              <a:spcAft>
                <a:spcPct val="0"/>
              </a:spcAft>
              <a:defRPr sz="2400">
                <a:solidFill>
                  <a:srgbClr val="E8112D"/>
                </a:solidFill>
                <a:latin typeface="Akzidenz Grotesk BE" pitchFamily="34" charset="0"/>
              </a:defRPr>
            </a:lvl9pPr>
          </a:lstStyle>
          <a:p>
            <a:pPr>
              <a:defRPr/>
            </a:pPr>
            <a:r>
              <a:rPr lang="en-US" sz="2000" cap="all" dirty="0">
                <a:solidFill>
                  <a:srgbClr val="C00000"/>
                </a:solidFill>
              </a:rPr>
              <a:t>Water Shortage: what are the options?</a:t>
            </a:r>
            <a:endParaRPr lang="en-US" sz="2000" dirty="0">
              <a:solidFill>
                <a:srgbClr val="C00000"/>
              </a:solidFill>
            </a:endParaRPr>
          </a:p>
        </p:txBody>
      </p:sp>
      <p:graphicFrame>
        <p:nvGraphicFramePr>
          <p:cNvPr id="10" name="Chart 9"/>
          <p:cNvGraphicFramePr>
            <a:graphicFrameLocks/>
          </p:cNvGraphicFramePr>
          <p:nvPr/>
        </p:nvGraphicFramePr>
        <p:xfrm>
          <a:off x="3976203" y="2134622"/>
          <a:ext cx="4572000" cy="3538181"/>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p:cNvCxnSpPr/>
          <p:nvPr/>
        </p:nvCxnSpPr>
        <p:spPr>
          <a:xfrm>
            <a:off x="6142038" y="2603847"/>
            <a:ext cx="0" cy="1819275"/>
          </a:xfrm>
          <a:prstGeom prst="straightConnector1">
            <a:avLst/>
          </a:prstGeom>
          <a:ln w="38100">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5"/>
          <p:cNvSpPr txBox="1"/>
          <p:nvPr/>
        </p:nvSpPr>
        <p:spPr>
          <a:xfrm>
            <a:off x="6229350" y="2416175"/>
            <a:ext cx="2106267" cy="698086"/>
          </a:xfrm>
          <a:prstGeom prst="rect">
            <a:avLst/>
          </a:prstGeom>
          <a:solidFill>
            <a:schemeClr val="lt1"/>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400" dirty="0"/>
              <a:t>IPR/DPR = 75% Less Energy than Desalination</a:t>
            </a:r>
          </a:p>
        </p:txBody>
      </p:sp>
      <p:sp>
        <p:nvSpPr>
          <p:cNvPr id="13" name="TextBox 12"/>
          <p:cNvSpPr txBox="1"/>
          <p:nvPr/>
        </p:nvSpPr>
        <p:spPr>
          <a:xfrm>
            <a:off x="379412" y="1354138"/>
            <a:ext cx="3387369" cy="3223896"/>
          </a:xfrm>
          <a:prstGeom prst="rect">
            <a:avLst/>
          </a:prstGeom>
          <a:noFill/>
        </p:spPr>
        <p:txBody>
          <a:bodyPr wrap="square">
            <a:spAutoFit/>
          </a:bodyPr>
          <a:lstStyle/>
          <a:p>
            <a:pPr marL="342900" indent="-342900">
              <a:lnSpc>
                <a:spcPct val="114000"/>
              </a:lnSpc>
              <a:buClr>
                <a:srgbClr val="C3092C"/>
              </a:buClr>
              <a:buFont typeface="Arial" pitchFamily="34" charset="0"/>
              <a:buChar char="•"/>
              <a:defRPr/>
            </a:pPr>
            <a:r>
              <a:rPr lang="en-US" sz="1800" dirty="0">
                <a:latin typeface="Arial" charset="0"/>
                <a:ea typeface="ＭＳ Ｐゴシック" charset="-128"/>
              </a:rPr>
              <a:t>IPR is also less energy intensive than other water shortage solutions</a:t>
            </a:r>
          </a:p>
          <a:p>
            <a:pPr marL="342900" indent="-342900">
              <a:lnSpc>
                <a:spcPct val="114000"/>
              </a:lnSpc>
              <a:buClr>
                <a:srgbClr val="C3092C"/>
              </a:buClr>
              <a:buFont typeface="Arial" pitchFamily="34" charset="0"/>
              <a:buChar char="•"/>
              <a:defRPr/>
            </a:pPr>
            <a:endParaRPr lang="en-US" sz="1800" dirty="0">
              <a:latin typeface="Arial" charset="0"/>
              <a:ea typeface="ＭＳ Ｐゴシック" charset="-128"/>
            </a:endParaRPr>
          </a:p>
          <a:p>
            <a:pPr marL="342900" indent="-342900">
              <a:lnSpc>
                <a:spcPct val="114000"/>
              </a:lnSpc>
              <a:buClr>
                <a:srgbClr val="C3092C"/>
              </a:buClr>
              <a:buFont typeface="Arial" pitchFamily="34" charset="0"/>
              <a:buChar char="•"/>
              <a:defRPr/>
            </a:pPr>
            <a:r>
              <a:rPr lang="en-US" sz="1800" dirty="0">
                <a:latin typeface="Arial" charset="0"/>
                <a:ea typeface="ＭＳ Ｐゴシック" charset="-128"/>
              </a:rPr>
              <a:t>IPR is an Attractive Option Both in Terms of:</a:t>
            </a:r>
          </a:p>
          <a:p>
            <a:pPr>
              <a:lnSpc>
                <a:spcPct val="114000"/>
              </a:lnSpc>
              <a:defRPr/>
            </a:pPr>
            <a:endParaRPr lang="en-US" sz="1800" dirty="0">
              <a:latin typeface="Arial" charset="0"/>
              <a:ea typeface="ＭＳ Ｐゴシック" charset="-128"/>
            </a:endParaRPr>
          </a:p>
          <a:p>
            <a:pPr marL="800100" lvl="1" indent="-342900">
              <a:lnSpc>
                <a:spcPct val="114000"/>
              </a:lnSpc>
              <a:buClr>
                <a:srgbClr val="C00000"/>
              </a:buClr>
              <a:buFont typeface="+mj-lt"/>
              <a:buAutoNum type="arabicPeriod"/>
              <a:defRPr/>
            </a:pPr>
            <a:r>
              <a:rPr lang="en-US" sz="1800" dirty="0">
                <a:latin typeface="Arial" charset="0"/>
                <a:ea typeface="ＭＳ Ｐゴシック" charset="-128"/>
              </a:rPr>
              <a:t>Costs</a:t>
            </a:r>
          </a:p>
          <a:p>
            <a:pPr marL="800100" lvl="1" indent="-342900">
              <a:lnSpc>
                <a:spcPct val="114000"/>
              </a:lnSpc>
              <a:buClr>
                <a:srgbClr val="C00000"/>
              </a:buClr>
              <a:buFont typeface="+mj-lt"/>
              <a:buAutoNum type="arabicPeriod"/>
              <a:defRPr/>
            </a:pPr>
            <a:endParaRPr lang="en-US" sz="1800" dirty="0">
              <a:latin typeface="Arial" charset="0"/>
              <a:ea typeface="ＭＳ Ｐゴシック" charset="-128"/>
            </a:endParaRPr>
          </a:p>
          <a:p>
            <a:pPr marL="800100" lvl="1" indent="-342900">
              <a:lnSpc>
                <a:spcPct val="114000"/>
              </a:lnSpc>
              <a:buClr>
                <a:srgbClr val="C00000"/>
              </a:buClr>
              <a:buFont typeface="+mj-lt"/>
              <a:buAutoNum type="arabicPeriod"/>
              <a:defRPr/>
            </a:pPr>
            <a:r>
              <a:rPr lang="en-US" sz="1800" dirty="0">
                <a:latin typeface="Arial" charset="0"/>
                <a:ea typeface="ＭＳ Ｐゴシック" charset="-128"/>
              </a:rPr>
              <a:t>Energy Use</a:t>
            </a:r>
          </a:p>
        </p:txBody>
      </p:sp>
      <p:sp>
        <p:nvSpPr>
          <p:cNvPr id="35847" name="TextBox 1"/>
          <p:cNvSpPr txBox="1">
            <a:spLocks noChangeArrowheads="1"/>
          </p:cNvSpPr>
          <p:nvPr/>
        </p:nvSpPr>
        <p:spPr bwMode="auto">
          <a:xfrm>
            <a:off x="5097463" y="1517650"/>
            <a:ext cx="2552700" cy="461963"/>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b="1">
                <a:cs typeface="Arial" pitchFamily="34" charset="0"/>
              </a:rPr>
              <a:t>ENERGY</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382588" y="1368425"/>
            <a:ext cx="8809037"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914400" indent="-45720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dirty="0">
                <a:cs typeface="Arial" pitchFamily="34" charset="0"/>
              </a:rPr>
              <a:t>IPR is cheaper than desalination </a:t>
            </a:r>
            <a:r>
              <a:rPr lang="en-US" sz="1800" u="sng" dirty="0">
                <a:cs typeface="Arial" pitchFamily="34" charset="0"/>
              </a:rPr>
              <a:t>and</a:t>
            </a:r>
            <a:r>
              <a:rPr lang="en-US" sz="1800" dirty="0">
                <a:cs typeface="Arial" pitchFamily="34" charset="0"/>
              </a:rPr>
              <a:t> </a:t>
            </a:r>
            <a:r>
              <a:rPr lang="en-US" sz="1800" dirty="0" smtClean="0">
                <a:cs typeface="Arial" pitchFamily="34" charset="0"/>
              </a:rPr>
              <a:t>non-potable </a:t>
            </a:r>
            <a:r>
              <a:rPr lang="en-US" sz="1800" dirty="0">
                <a:cs typeface="Arial" pitchFamily="34" charset="0"/>
              </a:rPr>
              <a:t>water reuse</a:t>
            </a:r>
          </a:p>
          <a:p>
            <a:pPr lvl="1">
              <a:spcBef>
                <a:spcPts val="1200"/>
              </a:spcBef>
              <a:buClr>
                <a:srgbClr val="C3092C"/>
              </a:buClr>
              <a:buFont typeface="Arial" pitchFamily="34" charset="0"/>
              <a:buChar char="•"/>
            </a:pPr>
            <a:r>
              <a:rPr lang="en-US" sz="1800" dirty="0" err="1">
                <a:cs typeface="Arial" pitchFamily="34" charset="0"/>
              </a:rPr>
              <a:t>Desal</a:t>
            </a:r>
            <a:r>
              <a:rPr lang="en-US" sz="1800" dirty="0">
                <a:cs typeface="Arial" pitchFamily="34" charset="0"/>
              </a:rPr>
              <a:t>: Higher energy costs</a:t>
            </a:r>
          </a:p>
          <a:p>
            <a:pPr lvl="1">
              <a:spcBef>
                <a:spcPts val="1200"/>
              </a:spcBef>
              <a:buClr>
                <a:srgbClr val="C3092C"/>
              </a:buClr>
              <a:buFont typeface="Arial" pitchFamily="34" charset="0"/>
              <a:buChar char="•"/>
            </a:pPr>
            <a:r>
              <a:rPr lang="en-US" sz="1800" dirty="0" smtClean="0">
                <a:cs typeface="Arial" pitchFamily="34" charset="0"/>
              </a:rPr>
              <a:t>Non-potable (Purple Pipe): Install new </a:t>
            </a:r>
            <a:r>
              <a:rPr lang="en-US" sz="1800" dirty="0">
                <a:cs typeface="Arial" pitchFamily="34" charset="0"/>
              </a:rPr>
              <a:t>distribution system</a:t>
            </a:r>
          </a:p>
        </p:txBody>
      </p:sp>
      <p:grpSp>
        <p:nvGrpSpPr>
          <p:cNvPr id="34819" name="Group 3"/>
          <p:cNvGrpSpPr>
            <a:grpSpLocks/>
          </p:cNvGrpSpPr>
          <p:nvPr/>
        </p:nvGrpSpPr>
        <p:grpSpPr bwMode="auto">
          <a:xfrm>
            <a:off x="1228725" y="2790825"/>
            <a:ext cx="5889625" cy="3529013"/>
            <a:chOff x="457200" y="2719412"/>
            <a:chExt cx="7150528" cy="4035604"/>
          </a:xfrm>
        </p:grpSpPr>
        <p:sp>
          <p:nvSpPr>
            <p:cNvPr id="34821" name="AutoShape 5">
              <a:hlinkClick r:id="rId3" action="ppaction://hlinksldjump" highlightClick="1"/>
            </p:cNvPr>
            <p:cNvSpPr>
              <a:spLocks noChangeArrowheads="1"/>
            </p:cNvSpPr>
            <p:nvPr/>
          </p:nvSpPr>
          <p:spPr bwMode="auto">
            <a:xfrm>
              <a:off x="457200" y="6248400"/>
              <a:ext cx="1316038" cy="415925"/>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822" name="TextBox 2"/>
            <p:cNvSpPr txBox="1">
              <a:spLocks noChangeArrowheads="1"/>
            </p:cNvSpPr>
            <p:nvPr/>
          </p:nvSpPr>
          <p:spPr bwMode="auto">
            <a:xfrm>
              <a:off x="1335408" y="6478017"/>
              <a:ext cx="54726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i="1"/>
                <a:t>Fermian Business and Economic Institute, 2011</a:t>
              </a:r>
            </a:p>
          </p:txBody>
        </p:sp>
        <p:pic>
          <p:nvPicPr>
            <p:cNvPr id="34823"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403648" y="2719412"/>
              <a:ext cx="6204080" cy="373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 name="Rectangle 2"/>
          <p:cNvSpPr>
            <a:spLocks noGrp="1" noChangeArrowheads="1"/>
          </p:cNvSpPr>
          <p:nvPr>
            <p:ph type="title"/>
          </p:nvPr>
        </p:nvSpPr>
        <p:spPr>
          <a:xfrm>
            <a:off x="393700" y="610018"/>
            <a:ext cx="8229600" cy="460375"/>
          </a:xfrm>
        </p:spPr>
        <p:txBody>
          <a:bodyPr/>
          <a:lstStyle/>
          <a:p>
            <a:pPr>
              <a:defRPr/>
            </a:pPr>
            <a:r>
              <a:rPr lang="en-US" cap="all" dirty="0">
                <a:solidFill>
                  <a:srgbClr val="C00000"/>
                </a:solidFill>
                <a:cs typeface="Arial" pitchFamily="34" charset="0"/>
              </a:rPr>
              <a:t>Water </a:t>
            </a:r>
            <a:r>
              <a:rPr lang="en-US" cap="all" dirty="0" smtClean="0">
                <a:solidFill>
                  <a:srgbClr val="C00000"/>
                </a:solidFill>
                <a:cs typeface="Arial" pitchFamily="34" charset="0"/>
              </a:rPr>
              <a:t>stress: what are the options?</a:t>
            </a:r>
            <a:endParaRPr lang="en-US" cap="all" dirty="0">
              <a:solidFill>
                <a:srgbClr val="C00000"/>
              </a:solidFill>
              <a:cs typeface="Arial"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CoverPage"/>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793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Rectangle 13"/>
          <p:cNvSpPr>
            <a:spLocks noChangeArrowheads="1"/>
          </p:cNvSpPr>
          <p:nvPr/>
        </p:nvSpPr>
        <p:spPr bwMode="auto">
          <a:xfrm>
            <a:off x="4267200" y="2925763"/>
            <a:ext cx="4081463" cy="40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10000"/>
              </a:lnSpc>
            </a:pPr>
            <a:r>
              <a:rPr lang="en-US" sz="2000" dirty="0" smtClean="0">
                <a:solidFill>
                  <a:srgbClr val="FFFFFF"/>
                </a:solidFill>
              </a:rPr>
              <a:t>UV for Disinfection</a:t>
            </a:r>
            <a:endParaRPr lang="en-US" sz="1200" dirty="0">
              <a:solidFill>
                <a:srgbClr val="808080"/>
              </a:solidFill>
            </a:endParaRPr>
          </a:p>
        </p:txBody>
      </p:sp>
    </p:spTree>
    <p:extLst>
      <p:ext uri="{BB962C8B-B14F-4D97-AF65-F5344CB8AC3E}">
        <p14:creationId xmlns:p14="http://schemas.microsoft.com/office/powerpoint/2010/main" xmlns="" val="123268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76238" y="611662"/>
            <a:ext cx="8153400" cy="533400"/>
          </a:xfrm>
        </p:spPr>
        <p:txBody>
          <a:bodyPr/>
          <a:lstStyle/>
          <a:p>
            <a:pPr eaLnBrk="1" hangingPunct="1"/>
            <a:r>
              <a:rPr lang="en-US" dirty="0" smtClean="0">
                <a:ea typeface="ＭＳ Ｐゴシック" pitchFamily="34" charset="-128"/>
              </a:rPr>
              <a:t>METHODS OF DISINFECTION</a:t>
            </a:r>
          </a:p>
        </p:txBody>
      </p:sp>
      <p:sp>
        <p:nvSpPr>
          <p:cNvPr id="10243" name="Content Placeholder 2"/>
          <p:cNvSpPr>
            <a:spLocks noGrp="1"/>
          </p:cNvSpPr>
          <p:nvPr>
            <p:ph idx="1"/>
          </p:nvPr>
        </p:nvSpPr>
        <p:spPr>
          <a:xfrm>
            <a:off x="352425" y="1411741"/>
            <a:ext cx="8458200" cy="4267200"/>
          </a:xfrm>
        </p:spPr>
        <p:txBody>
          <a:bodyPr/>
          <a:lstStyle/>
          <a:p>
            <a:pPr eaLnBrk="1" hangingPunct="1">
              <a:buClr>
                <a:srgbClr val="C3092C"/>
              </a:buClr>
            </a:pPr>
            <a:r>
              <a:rPr lang="en-US" sz="1800" dirty="0" smtClean="0">
                <a:ea typeface="ＭＳ Ｐゴシック" pitchFamily="34" charset="-128"/>
              </a:rPr>
              <a:t>Chlorine</a:t>
            </a:r>
          </a:p>
          <a:p>
            <a:pPr lvl="1" eaLnBrk="1" hangingPunct="1"/>
            <a:r>
              <a:rPr lang="en-US" sz="1800" dirty="0" smtClean="0">
                <a:ea typeface="ＭＳ Ｐゴシック" pitchFamily="34" charset="-128"/>
              </a:rPr>
              <a:t>Chlorine Gas</a:t>
            </a:r>
          </a:p>
          <a:p>
            <a:pPr lvl="1" eaLnBrk="1" hangingPunct="1"/>
            <a:r>
              <a:rPr lang="en-US" sz="1800" dirty="0" smtClean="0">
                <a:ea typeface="ＭＳ Ｐゴシック" pitchFamily="34" charset="-128"/>
              </a:rPr>
              <a:t>Sodium Hypochlorite (Bleach)</a:t>
            </a:r>
          </a:p>
          <a:p>
            <a:pPr lvl="1" eaLnBrk="1" hangingPunct="1"/>
            <a:r>
              <a:rPr lang="en-US" sz="1800" dirty="0" smtClean="0">
                <a:ea typeface="ＭＳ Ｐゴシック" pitchFamily="34" charset="-128"/>
              </a:rPr>
              <a:t>Chlorine Dioxide</a:t>
            </a:r>
          </a:p>
          <a:p>
            <a:pPr eaLnBrk="1" hangingPunct="1">
              <a:lnSpc>
                <a:spcPct val="150000"/>
              </a:lnSpc>
              <a:buClr>
                <a:srgbClr val="C3092C"/>
              </a:buClr>
            </a:pPr>
            <a:r>
              <a:rPr lang="en-US" sz="1800" dirty="0" smtClean="0">
                <a:ea typeface="ＭＳ Ｐゴシック" pitchFamily="34" charset="-128"/>
              </a:rPr>
              <a:t>Ozone (O</a:t>
            </a:r>
            <a:r>
              <a:rPr lang="en-US" sz="1800" baseline="-25000" dirty="0" smtClean="0">
                <a:ea typeface="ＭＳ Ｐゴシック" pitchFamily="34" charset="-128"/>
              </a:rPr>
              <a:t>3</a:t>
            </a:r>
            <a:r>
              <a:rPr lang="en-US" sz="1800" dirty="0" smtClean="0">
                <a:ea typeface="ＭＳ Ｐゴシック" pitchFamily="34" charset="-128"/>
              </a:rPr>
              <a:t>)</a:t>
            </a:r>
          </a:p>
          <a:p>
            <a:pPr eaLnBrk="1" hangingPunct="1">
              <a:lnSpc>
                <a:spcPct val="150000"/>
              </a:lnSpc>
              <a:buClr>
                <a:srgbClr val="C3092C"/>
              </a:buClr>
            </a:pPr>
            <a:r>
              <a:rPr lang="en-US" sz="1800" dirty="0" smtClean="0">
                <a:ea typeface="ＭＳ Ｐゴシック" pitchFamily="34" charset="-128"/>
              </a:rPr>
              <a:t>Membrane filtration</a:t>
            </a:r>
          </a:p>
          <a:p>
            <a:pPr eaLnBrk="1" hangingPunct="1">
              <a:lnSpc>
                <a:spcPct val="150000"/>
              </a:lnSpc>
              <a:buClr>
                <a:srgbClr val="C3092C"/>
              </a:buClr>
            </a:pPr>
            <a:r>
              <a:rPr lang="en-US" sz="1800" b="1" dirty="0" smtClean="0">
                <a:ea typeface="ＭＳ Ｐゴシック" pitchFamily="34" charset="-128"/>
              </a:rPr>
              <a:t>UV Disinfection</a:t>
            </a:r>
          </a:p>
        </p:txBody>
      </p:sp>
      <p:pic>
        <p:nvPicPr>
          <p:cNvPr id="4" name="Picture 3"/>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485105" y="1485684"/>
            <a:ext cx="3492500" cy="3248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70056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8113" y="612424"/>
            <a:ext cx="8153400" cy="533400"/>
          </a:xfrm>
        </p:spPr>
        <p:txBody>
          <a:bodyPr/>
          <a:lstStyle/>
          <a:p>
            <a:pPr eaLnBrk="1" hangingPunct="1"/>
            <a:r>
              <a:rPr lang="en-US" dirty="0" smtClean="0">
                <a:ea typeface="ＭＳ Ｐゴシック" pitchFamily="34" charset="-128"/>
              </a:rPr>
              <a:t>WHY DISINFECT?  </a:t>
            </a:r>
            <a:r>
              <a:rPr lang="en-US" i="1" dirty="0" smtClean="0">
                <a:ea typeface="ＭＳ Ｐゴシック" pitchFamily="34" charset="-128"/>
              </a:rPr>
              <a:t>CRYPTOSPORIDIUM </a:t>
            </a:r>
          </a:p>
        </p:txBody>
      </p:sp>
      <p:sp>
        <p:nvSpPr>
          <p:cNvPr id="12291" name="Content Placeholder 2"/>
          <p:cNvSpPr>
            <a:spLocks noGrp="1"/>
          </p:cNvSpPr>
          <p:nvPr>
            <p:ph idx="1"/>
          </p:nvPr>
        </p:nvSpPr>
        <p:spPr>
          <a:xfrm>
            <a:off x="352425" y="1371663"/>
            <a:ext cx="5097880" cy="4689475"/>
          </a:xfrm>
        </p:spPr>
        <p:txBody>
          <a:bodyPr/>
          <a:lstStyle/>
          <a:p>
            <a:pPr eaLnBrk="1" hangingPunct="1">
              <a:lnSpc>
                <a:spcPct val="114000"/>
              </a:lnSpc>
              <a:buClr>
                <a:srgbClr val="C3092C"/>
              </a:buClr>
            </a:pPr>
            <a:r>
              <a:rPr lang="en-US" sz="1800" dirty="0" smtClean="0">
                <a:ea typeface="ＭＳ Ｐゴシック" pitchFamily="34" charset="-128"/>
              </a:rPr>
              <a:t>Milwaukee, WI 1993 – 403,000 sick, 104 deaths</a:t>
            </a:r>
          </a:p>
          <a:p>
            <a:pPr lvl="1" eaLnBrk="1" hangingPunct="1">
              <a:lnSpc>
                <a:spcPct val="114000"/>
              </a:lnSpc>
              <a:spcBef>
                <a:spcPts val="600"/>
              </a:spcBef>
            </a:pPr>
            <a:r>
              <a:rPr lang="en-US" sz="1800" dirty="0" smtClean="0">
                <a:ea typeface="ＭＳ Ｐゴシック" pitchFamily="34" charset="-128"/>
              </a:rPr>
              <a:t>largest documented waterborne disease outbreak in US history </a:t>
            </a:r>
          </a:p>
          <a:p>
            <a:pPr lvl="1" eaLnBrk="1" hangingPunct="1">
              <a:lnSpc>
                <a:spcPct val="114000"/>
              </a:lnSpc>
              <a:spcBef>
                <a:spcPts val="600"/>
              </a:spcBef>
            </a:pPr>
            <a:r>
              <a:rPr lang="en-US" sz="1800" dirty="0" smtClean="0">
                <a:ea typeface="ＭＳ Ｐゴシック" pitchFamily="34" charset="-128"/>
              </a:rPr>
              <a:t>There </a:t>
            </a:r>
            <a:r>
              <a:rPr lang="en-US" sz="1800" dirty="0">
                <a:ea typeface="ＭＳ Ｐゴシック" pitchFamily="34" charset="-128"/>
              </a:rPr>
              <a:t>was </a:t>
            </a:r>
            <a:r>
              <a:rPr lang="en-US" sz="1800" dirty="0" smtClean="0">
                <a:ea typeface="ＭＳ Ｐゴシック" pitchFamily="34" charset="-128"/>
              </a:rPr>
              <a:t>contamination present and a </a:t>
            </a:r>
            <a:r>
              <a:rPr lang="en-US" sz="1800" dirty="0">
                <a:ea typeface="ＭＳ Ｐゴシック" pitchFamily="34" charset="-128"/>
              </a:rPr>
              <a:t>high turbidity </a:t>
            </a:r>
            <a:r>
              <a:rPr lang="en-US" sz="1800" dirty="0" smtClean="0">
                <a:ea typeface="ＭＳ Ｐゴシック" pitchFamily="34" charset="-128"/>
              </a:rPr>
              <a:t>event at the Howard Avenue Water Purification Plant</a:t>
            </a:r>
          </a:p>
          <a:p>
            <a:pPr lvl="1" eaLnBrk="1" hangingPunct="1">
              <a:lnSpc>
                <a:spcPct val="114000"/>
              </a:lnSpc>
              <a:spcBef>
                <a:spcPts val="600"/>
              </a:spcBef>
            </a:pPr>
            <a:r>
              <a:rPr lang="en-US" sz="1800" dirty="0" smtClean="0">
                <a:ea typeface="ＭＳ Ｐゴシック" pitchFamily="34" charset="-128"/>
              </a:rPr>
              <a:t>Source of Crypto according to CDC: a </a:t>
            </a:r>
            <a:r>
              <a:rPr lang="en-US" sz="1800" b="1" dirty="0" smtClean="0">
                <a:ea typeface="ＭＳ Ｐゴシック" pitchFamily="34" charset="-128"/>
              </a:rPr>
              <a:t>wastewater plant </a:t>
            </a:r>
            <a:r>
              <a:rPr lang="en-US" sz="1800" dirty="0" smtClean="0">
                <a:ea typeface="ＭＳ Ｐゴシック" pitchFamily="34" charset="-128"/>
              </a:rPr>
              <a:t>2 miles upstream in Lake Michigan</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671040" y="1484311"/>
            <a:ext cx="3261946" cy="3180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110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4402" y="610053"/>
            <a:ext cx="8153400" cy="533400"/>
          </a:xfrm>
        </p:spPr>
        <p:txBody>
          <a:bodyPr/>
          <a:lstStyle/>
          <a:p>
            <a:pPr eaLnBrk="1" hangingPunct="1"/>
            <a:r>
              <a:rPr lang="en-US" dirty="0" smtClean="0">
                <a:ea typeface="ＭＳ Ｐゴシック" pitchFamily="34" charset="-128"/>
              </a:rPr>
              <a:t>WHY DISINFECT?  </a:t>
            </a:r>
            <a:r>
              <a:rPr lang="en-US" i="1" dirty="0" smtClean="0">
                <a:ea typeface="ＭＳ Ｐゴシック" pitchFamily="34" charset="-128"/>
              </a:rPr>
              <a:t>CRYPTOSPORIDIUM </a:t>
            </a:r>
          </a:p>
        </p:txBody>
      </p:sp>
      <p:sp>
        <p:nvSpPr>
          <p:cNvPr id="12291" name="Content Placeholder 2"/>
          <p:cNvSpPr>
            <a:spLocks noGrp="1"/>
          </p:cNvSpPr>
          <p:nvPr>
            <p:ph idx="1"/>
          </p:nvPr>
        </p:nvSpPr>
        <p:spPr>
          <a:xfrm>
            <a:off x="352425" y="1370921"/>
            <a:ext cx="5097880" cy="4689475"/>
          </a:xfrm>
        </p:spPr>
        <p:txBody>
          <a:bodyPr/>
          <a:lstStyle/>
          <a:p>
            <a:pPr eaLnBrk="1" hangingPunct="1">
              <a:lnSpc>
                <a:spcPct val="114000"/>
              </a:lnSpc>
              <a:buClr>
                <a:srgbClr val="C3092C"/>
              </a:buClr>
              <a:buFont typeface="Arial" pitchFamily="34" charset="0"/>
              <a:buChar char="•"/>
            </a:pPr>
            <a:r>
              <a:rPr lang="en-US" sz="1800" i="1" dirty="0" smtClean="0">
                <a:ea typeface="ＭＳ Ｐゴシック" pitchFamily="34" charset="-128"/>
              </a:rPr>
              <a:t>Cryptosporidium</a:t>
            </a:r>
            <a:r>
              <a:rPr lang="en-US" sz="1800" dirty="0" smtClean="0">
                <a:ea typeface="ＭＳ Ｐゴシック" pitchFamily="34" charset="-128"/>
              </a:rPr>
              <a:t> – parasite that can live inside the intestines of humans/farm and wild animals/pets</a:t>
            </a:r>
          </a:p>
          <a:p>
            <a:pPr lvl="1" eaLnBrk="1" hangingPunct="1">
              <a:lnSpc>
                <a:spcPct val="114000"/>
              </a:lnSpc>
              <a:spcBef>
                <a:spcPts val="1200"/>
              </a:spcBef>
              <a:buFont typeface="Arial" pitchFamily="34" charset="0"/>
              <a:buChar char="−"/>
            </a:pPr>
            <a:r>
              <a:rPr lang="en-US" sz="1800" dirty="0" smtClean="0">
                <a:ea typeface="ＭＳ Ｐゴシック" pitchFamily="34" charset="-128"/>
              </a:rPr>
              <a:t>Forms protective shell (an </a:t>
            </a:r>
            <a:r>
              <a:rPr lang="en-US" sz="1800" dirty="0" err="1" smtClean="0">
                <a:ea typeface="ＭＳ Ｐゴシック" pitchFamily="34" charset="-128"/>
              </a:rPr>
              <a:t>oocyst</a:t>
            </a:r>
            <a:r>
              <a:rPr lang="en-US" sz="1800" dirty="0" smtClean="0">
                <a:ea typeface="ＭＳ Ｐゴシック" pitchFamily="34" charset="-128"/>
              </a:rPr>
              <a:t>) that enables it to live in harsh conditions</a:t>
            </a:r>
          </a:p>
          <a:p>
            <a:pPr>
              <a:lnSpc>
                <a:spcPct val="114000"/>
              </a:lnSpc>
              <a:spcBef>
                <a:spcPts val="2400"/>
              </a:spcBef>
              <a:buClr>
                <a:srgbClr val="C3092C"/>
              </a:buClr>
              <a:buFont typeface="Arial" pitchFamily="34" charset="0"/>
              <a:buChar char="•"/>
            </a:pPr>
            <a:r>
              <a:rPr lang="en-US" sz="1800" dirty="0" smtClean="0">
                <a:ea typeface="ＭＳ Ｐゴシック" pitchFamily="34" charset="-128"/>
              </a:rPr>
              <a:t>Cryptosporidiosis symptoms: stomach cramps, fever, diarrhea, dehydration</a:t>
            </a:r>
          </a:p>
          <a:p>
            <a:pPr eaLnBrk="1" hangingPunct="1">
              <a:lnSpc>
                <a:spcPct val="114000"/>
              </a:lnSpc>
              <a:spcBef>
                <a:spcPts val="2400"/>
              </a:spcBef>
              <a:buClr>
                <a:srgbClr val="C3092C"/>
              </a:buClr>
              <a:buFont typeface="Arial" pitchFamily="34" charset="0"/>
              <a:buChar char="•"/>
            </a:pPr>
            <a:r>
              <a:rPr lang="en-US" sz="1800" dirty="0" smtClean="0">
                <a:ea typeface="ＭＳ Ｐゴシック" pitchFamily="34" charset="-128"/>
              </a:rPr>
              <a:t>Resistant to chlorine</a:t>
            </a:r>
          </a:p>
          <a:p>
            <a:pPr lvl="1" eaLnBrk="1" hangingPunct="1">
              <a:buClr>
                <a:srgbClr val="C3092C"/>
              </a:buClr>
            </a:pPr>
            <a:endParaRPr lang="en-US" sz="1600" dirty="0" smtClean="0">
              <a:solidFill>
                <a:srgbClr val="C3092C"/>
              </a:solidFill>
              <a:ea typeface="ＭＳ Ｐゴシック" pitchFamily="34" charset="-128"/>
            </a:endParaRPr>
          </a:p>
        </p:txBody>
      </p:sp>
      <p:pic>
        <p:nvPicPr>
          <p:cNvPr id="5" name="Picture 4"/>
          <p:cNvPicPr/>
          <p:nvPr/>
        </p:nvPicPr>
        <p:blipFill>
          <a:blip r:embed="rId3">
            <a:extLst>
              <a:ext uri="{28A0092B-C50C-407E-A947-70E740481C1C}">
                <a14:useLocalDpi xmlns:a14="http://schemas.microsoft.com/office/drawing/2010/main" xmlns=""/>
              </a:ext>
            </a:extLst>
          </a:blip>
          <a:srcRect/>
          <a:stretch>
            <a:fillRect/>
          </a:stretch>
        </p:blipFill>
        <p:spPr bwMode="auto">
          <a:xfrm>
            <a:off x="5498433" y="1474495"/>
            <a:ext cx="3392905" cy="3220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42219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950" y="1504601"/>
            <a:ext cx="6261100" cy="429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14" name="Title 1"/>
          <p:cNvSpPr>
            <a:spLocks noGrp="1"/>
          </p:cNvSpPr>
          <p:nvPr>
            <p:ph type="title"/>
          </p:nvPr>
        </p:nvSpPr>
        <p:spPr>
          <a:xfrm>
            <a:off x="376238" y="609793"/>
            <a:ext cx="8153400" cy="533400"/>
          </a:xfrm>
        </p:spPr>
        <p:txBody>
          <a:bodyPr/>
          <a:lstStyle/>
          <a:p>
            <a:pPr eaLnBrk="1" hangingPunct="1"/>
            <a:r>
              <a:rPr lang="en-US" dirty="0" smtClean="0">
                <a:ea typeface="ＭＳ Ｐゴシック" pitchFamily="34" charset="-128"/>
              </a:rPr>
              <a:t>DISINFECTION COSTS – UV IS HIGHLY COST-EFFECTIVE</a:t>
            </a:r>
          </a:p>
        </p:txBody>
      </p:sp>
      <p:grpSp>
        <p:nvGrpSpPr>
          <p:cNvPr id="2" name="Group 1"/>
          <p:cNvGrpSpPr/>
          <p:nvPr/>
        </p:nvGrpSpPr>
        <p:grpSpPr>
          <a:xfrm>
            <a:off x="433096" y="5772535"/>
            <a:ext cx="3937772" cy="949839"/>
            <a:chOff x="433096" y="5772535"/>
            <a:chExt cx="3937772" cy="949839"/>
          </a:xfrm>
        </p:grpSpPr>
        <p:pic>
          <p:nvPicPr>
            <p:cNvPr id="13317" name="Picture 5"/>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33096" y="5772535"/>
              <a:ext cx="821623" cy="704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64719" y="5778278"/>
              <a:ext cx="2391737" cy="769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106492" y="6548033"/>
              <a:ext cx="3264376" cy="174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Content Placeholder 2"/>
          <p:cNvSpPr>
            <a:spLocks noGrp="1"/>
          </p:cNvSpPr>
          <p:nvPr>
            <p:ph idx="1"/>
          </p:nvPr>
        </p:nvSpPr>
        <p:spPr>
          <a:xfrm>
            <a:off x="6714754" y="1390182"/>
            <a:ext cx="2215490" cy="4689475"/>
          </a:xfrm>
        </p:spPr>
        <p:txBody>
          <a:bodyPr/>
          <a:lstStyle/>
          <a:p>
            <a:pPr eaLnBrk="1" hangingPunct="1">
              <a:buClr>
                <a:srgbClr val="C3092C"/>
              </a:buClr>
            </a:pPr>
            <a:r>
              <a:rPr lang="en-US" sz="1800" dirty="0" smtClean="0">
                <a:ea typeface="ＭＳ Ｐゴシック" pitchFamily="34" charset="-128"/>
              </a:rPr>
              <a:t>UV is 1/5</a:t>
            </a:r>
            <a:r>
              <a:rPr lang="en-US" sz="1800" baseline="30000" dirty="0" smtClean="0">
                <a:ea typeface="ＭＳ Ｐゴシック" pitchFamily="34" charset="-128"/>
              </a:rPr>
              <a:t>th</a:t>
            </a:r>
            <a:r>
              <a:rPr lang="en-US" sz="1800" dirty="0" smtClean="0">
                <a:ea typeface="ＭＳ Ｐゴシック" pitchFamily="34" charset="-128"/>
              </a:rPr>
              <a:t> cost of ozone</a:t>
            </a:r>
          </a:p>
          <a:p>
            <a:pPr eaLnBrk="1" hangingPunct="1">
              <a:spcBef>
                <a:spcPts val="1800"/>
              </a:spcBef>
              <a:buClr>
                <a:srgbClr val="C3092C"/>
              </a:buClr>
            </a:pPr>
            <a:r>
              <a:rPr lang="en-US" sz="1800" dirty="0" smtClean="0">
                <a:ea typeface="ＭＳ Ｐゴシック" pitchFamily="34" charset="-128"/>
              </a:rPr>
              <a:t>UV is 1/10</a:t>
            </a:r>
            <a:r>
              <a:rPr lang="en-US" sz="1800" baseline="30000" dirty="0" smtClean="0">
                <a:ea typeface="ＭＳ Ｐゴシック" pitchFamily="34" charset="-128"/>
              </a:rPr>
              <a:t>th</a:t>
            </a:r>
            <a:r>
              <a:rPr lang="en-US" sz="1800" dirty="0" smtClean="0">
                <a:ea typeface="ＭＳ Ｐゴシック" pitchFamily="34" charset="-128"/>
              </a:rPr>
              <a:t> the cost of membranes</a:t>
            </a:r>
          </a:p>
          <a:p>
            <a:pPr eaLnBrk="1" hangingPunct="1">
              <a:spcBef>
                <a:spcPts val="1800"/>
              </a:spcBef>
              <a:buClr>
                <a:srgbClr val="C3092C"/>
              </a:buClr>
            </a:pPr>
            <a:r>
              <a:rPr lang="en-US" sz="1800" dirty="0" smtClean="0">
                <a:ea typeface="ＭＳ Ｐゴシック" pitchFamily="34" charset="-128"/>
              </a:rPr>
              <a:t>Implementation of log-reduction treatment leading to even lower UV costs</a:t>
            </a:r>
            <a:endParaRPr lang="en-US" sz="1800" dirty="0" smtClean="0">
              <a:solidFill>
                <a:srgbClr val="C3092C"/>
              </a:solidFill>
              <a:ea typeface="ＭＳ Ｐゴシック" pitchFamily="34" charset="-128"/>
            </a:endParaRPr>
          </a:p>
        </p:txBody>
      </p:sp>
      <p:sp>
        <p:nvSpPr>
          <p:cNvPr id="4" name="Right Arrow 3"/>
          <p:cNvSpPr/>
          <p:nvPr/>
        </p:nvSpPr>
        <p:spPr bwMode="auto">
          <a:xfrm rot="5400000">
            <a:off x="5614379" y="4054684"/>
            <a:ext cx="836568" cy="428153"/>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0000"/>
              </a:solidFill>
              <a:latin typeface="Arial" pitchFamily="-111" charset="0"/>
              <a:ea typeface="ＭＳ Ｐゴシック" pitchFamily="-111" charset="-128"/>
            </a:endParaRPr>
          </a:p>
        </p:txBody>
      </p:sp>
    </p:spTree>
    <p:extLst>
      <p:ext uri="{BB962C8B-B14F-4D97-AF65-F5344CB8AC3E}">
        <p14:creationId xmlns:p14="http://schemas.microsoft.com/office/powerpoint/2010/main" xmlns="" val="1096364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74968" y="515298"/>
            <a:ext cx="8229600" cy="838200"/>
          </a:xfrm>
        </p:spPr>
        <p:txBody>
          <a:bodyPr/>
          <a:lstStyle/>
          <a:p>
            <a:pPr eaLnBrk="1" hangingPunct="1">
              <a:lnSpc>
                <a:spcPct val="150000"/>
              </a:lnSpc>
            </a:pPr>
            <a:r>
              <a:rPr lang="en-US" dirty="0" smtClean="0">
                <a:ea typeface="ＭＳ Ｐゴシック" pitchFamily="34" charset="-128"/>
                <a:cs typeface="Arial" pitchFamily="34" charset="0"/>
              </a:rPr>
              <a:t>HOW DOES UV DISINFECT?</a:t>
            </a:r>
          </a:p>
        </p:txBody>
      </p:sp>
      <p:sp>
        <p:nvSpPr>
          <p:cNvPr id="21507" name="Content Placeholder 2"/>
          <p:cNvSpPr>
            <a:spLocks noGrp="1"/>
          </p:cNvSpPr>
          <p:nvPr>
            <p:ph idx="1"/>
          </p:nvPr>
        </p:nvSpPr>
        <p:spPr>
          <a:xfrm>
            <a:off x="362852" y="1375461"/>
            <a:ext cx="3705225" cy="4495800"/>
          </a:xfrm>
        </p:spPr>
        <p:txBody>
          <a:bodyPr/>
          <a:lstStyle/>
          <a:p>
            <a:pPr eaLnBrk="1" hangingPunct="1">
              <a:lnSpc>
                <a:spcPct val="114000"/>
              </a:lnSpc>
              <a:buClr>
                <a:srgbClr val="C3092C"/>
              </a:buClr>
            </a:pPr>
            <a:r>
              <a:rPr lang="en-US" sz="1800" dirty="0" smtClean="0">
                <a:ea typeface="ＭＳ Ｐゴシック" pitchFamily="34" charset="-128"/>
                <a:cs typeface="Arial" pitchFamily="34" charset="0"/>
              </a:rPr>
              <a:t>UV light penetrates the cell wall</a:t>
            </a:r>
          </a:p>
          <a:p>
            <a:pPr eaLnBrk="1" hangingPunct="1">
              <a:lnSpc>
                <a:spcPct val="114000"/>
              </a:lnSpc>
              <a:buClr>
                <a:srgbClr val="C3092C"/>
              </a:buClr>
            </a:pPr>
            <a:endParaRPr lang="en-US" sz="1800" dirty="0" smtClean="0">
              <a:ea typeface="ＭＳ Ｐゴシック" pitchFamily="34" charset="-128"/>
              <a:cs typeface="Arial" pitchFamily="34" charset="0"/>
            </a:endParaRPr>
          </a:p>
          <a:p>
            <a:pPr eaLnBrk="1" hangingPunct="1">
              <a:lnSpc>
                <a:spcPct val="114000"/>
              </a:lnSpc>
              <a:buClr>
                <a:srgbClr val="C3092C"/>
              </a:buClr>
            </a:pPr>
            <a:r>
              <a:rPr lang="en-US" sz="1800" dirty="0" smtClean="0">
                <a:ea typeface="ＭＳ Ｐゴシック" pitchFamily="34" charset="-128"/>
                <a:cs typeface="Arial" pitchFamily="34" charset="0"/>
              </a:rPr>
              <a:t>The UV energy permanently alters the DNA structure of the microorganism </a:t>
            </a:r>
          </a:p>
          <a:p>
            <a:pPr eaLnBrk="1" hangingPunct="1">
              <a:lnSpc>
                <a:spcPct val="114000"/>
              </a:lnSpc>
              <a:buClr>
                <a:srgbClr val="C3092C"/>
              </a:buClr>
            </a:pPr>
            <a:endParaRPr lang="en-US" sz="1800" dirty="0" smtClean="0">
              <a:ea typeface="ＭＳ Ｐゴシック" pitchFamily="34" charset="-128"/>
              <a:cs typeface="Arial" pitchFamily="34" charset="0"/>
            </a:endParaRPr>
          </a:p>
          <a:p>
            <a:pPr eaLnBrk="1" hangingPunct="1">
              <a:lnSpc>
                <a:spcPct val="114000"/>
              </a:lnSpc>
              <a:buClr>
                <a:srgbClr val="C3092C"/>
              </a:buClr>
            </a:pPr>
            <a:r>
              <a:rPr lang="en-US" sz="1800" dirty="0" smtClean="0">
                <a:ea typeface="ＭＳ Ｐゴシック" pitchFamily="34" charset="-128"/>
                <a:cs typeface="Arial" pitchFamily="34" charset="0"/>
              </a:rPr>
              <a:t>The microorganism is “inactivated” and unable to reproduce or infect</a:t>
            </a:r>
          </a:p>
          <a:p>
            <a:pPr eaLnBrk="1" hangingPunct="1"/>
            <a:endParaRPr lang="en-US" dirty="0" smtClean="0">
              <a:ea typeface="ＭＳ Ｐゴシック" pitchFamily="34" charset="-128"/>
            </a:endParaRPr>
          </a:p>
        </p:txBody>
      </p:sp>
      <p:grpSp>
        <p:nvGrpSpPr>
          <p:cNvPr id="21508" name="Group 11"/>
          <p:cNvGrpSpPr>
            <a:grpSpLocks/>
          </p:cNvGrpSpPr>
          <p:nvPr/>
        </p:nvGrpSpPr>
        <p:grpSpPr bwMode="auto">
          <a:xfrm>
            <a:off x="3925888" y="1473200"/>
            <a:ext cx="4892675" cy="3489325"/>
            <a:chOff x="3877469" y="1834354"/>
            <a:chExt cx="4894262" cy="3489325"/>
          </a:xfrm>
        </p:grpSpPr>
        <p:grpSp>
          <p:nvGrpSpPr>
            <p:cNvPr id="21509" name="Group 4"/>
            <p:cNvGrpSpPr>
              <a:grpSpLocks/>
            </p:cNvGrpSpPr>
            <p:nvPr/>
          </p:nvGrpSpPr>
          <p:grpSpPr bwMode="auto">
            <a:xfrm>
              <a:off x="3877469" y="1834354"/>
              <a:ext cx="4894262" cy="3489325"/>
              <a:chOff x="3776663" y="1792288"/>
              <a:chExt cx="4894262" cy="3489325"/>
            </a:xfrm>
          </p:grpSpPr>
          <p:grpSp>
            <p:nvGrpSpPr>
              <p:cNvPr id="21511" name="Group 5"/>
              <p:cNvGrpSpPr>
                <a:grpSpLocks/>
              </p:cNvGrpSpPr>
              <p:nvPr/>
            </p:nvGrpSpPr>
            <p:grpSpPr bwMode="auto">
              <a:xfrm>
                <a:off x="3776663" y="1792288"/>
                <a:ext cx="4894262" cy="3489325"/>
                <a:chOff x="3776663" y="1792288"/>
                <a:chExt cx="4894262" cy="3489325"/>
              </a:xfrm>
            </p:grpSpPr>
            <p:pic>
              <p:nvPicPr>
                <p:cNvPr id="32777" name="Picture 5"/>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4589463" y="1792288"/>
                  <a:ext cx="4081462" cy="311308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rgbClr val="000000"/>
                      </a:solidFill>
                      <a:miter lim="800000"/>
                      <a:headEnd/>
                      <a:tailEnd/>
                    </a14:hiddenLine>
                  </a:ext>
                </a:extLst>
              </p:spPr>
            </p:pic>
            <p:sp>
              <p:nvSpPr>
                <p:cNvPr id="21514" name="Text Box 7"/>
                <p:cNvSpPr txBox="1">
                  <a:spLocks noChangeArrowheads="1"/>
                </p:cNvSpPr>
                <p:nvPr/>
              </p:nvSpPr>
              <p:spPr bwMode="auto">
                <a:xfrm>
                  <a:off x="6553200" y="5006975"/>
                  <a:ext cx="152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solidFill>
                        <a:srgbClr val="000000"/>
                      </a:solidFill>
                      <a:cs typeface="Arial" pitchFamily="34" charset="0"/>
                    </a:rPr>
                    <a:t>DNA Nucleic Acid</a:t>
                  </a:r>
                </a:p>
              </p:txBody>
            </p:sp>
            <p:sp>
              <p:nvSpPr>
                <p:cNvPr id="21515" name="Text Box 9"/>
                <p:cNvSpPr txBox="1">
                  <a:spLocks noChangeArrowheads="1"/>
                </p:cNvSpPr>
                <p:nvPr/>
              </p:nvSpPr>
              <p:spPr bwMode="auto">
                <a:xfrm>
                  <a:off x="3776663" y="3690938"/>
                  <a:ext cx="8207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b="1">
                      <a:solidFill>
                        <a:srgbClr val="000000"/>
                      </a:solidFill>
                      <a:cs typeface="Arial" pitchFamily="34" charset="0"/>
                    </a:rPr>
                    <a:t>Cell Wall</a:t>
                  </a:r>
                  <a:endParaRPr lang="en-US" sz="1200" b="1">
                    <a:solidFill>
                      <a:srgbClr val="FFFFFF"/>
                    </a:solidFill>
                    <a:cs typeface="Arial" pitchFamily="34" charset="0"/>
                  </a:endParaRPr>
                </a:p>
              </p:txBody>
            </p:sp>
          </p:grpSp>
          <p:sp>
            <p:nvSpPr>
              <p:cNvPr id="21512" name="Line 10"/>
              <p:cNvSpPr>
                <a:spLocks noChangeShapeType="1"/>
              </p:cNvSpPr>
              <p:nvPr/>
            </p:nvSpPr>
            <p:spPr bwMode="auto">
              <a:xfrm>
                <a:off x="4660900" y="3835400"/>
                <a:ext cx="744538" cy="5080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
          <p:nvSpPr>
            <p:cNvPr id="21510" name="Line 10"/>
            <p:cNvSpPr>
              <a:spLocks noChangeShapeType="1"/>
            </p:cNvSpPr>
            <p:nvPr/>
          </p:nvSpPr>
          <p:spPr bwMode="auto">
            <a:xfrm rot="2700000">
              <a:off x="6462235" y="4586065"/>
              <a:ext cx="1145542" cy="67911"/>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xmlns="" val="3759239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4706" name="Rectangle 2"/>
          <p:cNvSpPr>
            <a:spLocks noGrp="1" noChangeArrowheads="1"/>
          </p:cNvSpPr>
          <p:nvPr>
            <p:ph type="title"/>
          </p:nvPr>
        </p:nvSpPr>
        <p:spPr/>
        <p:txBody>
          <a:bodyPr/>
          <a:lstStyle/>
          <a:p>
            <a:r>
              <a:rPr lang="en-US" altLang="en-US" sz="2800" dirty="0"/>
              <a:t>WASTEWATER </a:t>
            </a:r>
            <a:r>
              <a:rPr lang="en-US" altLang="en-US" sz="2800" dirty="0">
                <a:solidFill>
                  <a:schemeClr val="tx1"/>
                </a:solidFill>
              </a:rPr>
              <a:t>DISINFECTION</a:t>
            </a:r>
          </a:p>
        </p:txBody>
      </p:sp>
      <p:sp>
        <p:nvSpPr>
          <p:cNvPr id="2504707" name="AutoShape 3">
            <a:hlinkClick r:id="rId3" action="ppaction://hlinksldjump" highlightClick="1"/>
          </p:cNvPr>
          <p:cNvSpPr>
            <a:spLocks noChangeArrowheads="1"/>
          </p:cNvSpPr>
          <p:nvPr/>
        </p:nvSpPr>
        <p:spPr bwMode="auto">
          <a:xfrm>
            <a:off x="368300" y="6210300"/>
            <a:ext cx="1409700" cy="457200"/>
          </a:xfrm>
          <a:prstGeom prst="actionButtonBlank">
            <a:avLst/>
          </a:prstGeom>
          <a:noFill/>
          <a:ln>
            <a:noFill/>
          </a:ln>
          <a:effectLst>
            <a:outerShdw dist="35921" dir="2700000" algn="ctr" rotWithShape="0">
              <a:schemeClr val="tx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ctr">
            <a:spAutoFit/>
          </a:bodyPr>
          <a:lstStyle/>
          <a:p>
            <a:endParaRPr lang="en-US" sz="1600">
              <a:solidFill>
                <a:srgbClr val="000000"/>
              </a:solidFill>
              <a:latin typeface="Akzidenz Grotesk BE" charset="0"/>
              <a:ea typeface="+mn-ea"/>
            </a:endParaRPr>
          </a:p>
        </p:txBody>
      </p:sp>
      <p:pic>
        <p:nvPicPr>
          <p:cNvPr id="250470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1596" t="7562" r="1419" b="1604"/>
          <a:stretch>
            <a:fillRect/>
          </a:stretch>
        </p:blipFill>
        <p:spPr bwMode="auto">
          <a:xfrm>
            <a:off x="457200" y="1219200"/>
            <a:ext cx="7921904"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96447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nip Single Corner Rectangle 5"/>
          <p:cNvSpPr/>
          <p:nvPr/>
        </p:nvSpPr>
        <p:spPr bwMode="auto">
          <a:xfrm>
            <a:off x="279400" y="1171575"/>
            <a:ext cx="5502275" cy="423863"/>
          </a:xfrm>
          <a:prstGeom prst="snip1Rect">
            <a:avLst>
              <a:gd name="adj" fmla="val 0"/>
            </a:avLst>
          </a:prstGeom>
          <a:gradFill flip="none" rotWithShape="1">
            <a:gsLst>
              <a:gs pos="100000">
                <a:srgbClr val="686058">
                  <a:alpha val="37000"/>
                </a:srgbClr>
              </a:gs>
              <a:gs pos="0">
                <a:srgbClr val="FFFFFF">
                  <a:alpha val="37000"/>
                </a:srgbClr>
              </a:gs>
            </a:gsLst>
            <a:lin ang="0" scaled="1"/>
            <a:tileRect/>
          </a:gradFill>
          <a:ln w="9525" cap="flat" cmpd="sng" algn="ctr">
            <a:noFill/>
            <a:prstDash val="solid"/>
            <a:round/>
            <a:headEnd type="none" w="med" len="med"/>
            <a:tailEnd type="none" w="med" len="med"/>
          </a:ln>
          <a:effectLst/>
        </p:spPr>
        <p:txBody>
          <a:bodyPr/>
          <a:lstStyle/>
          <a:p>
            <a:pPr defTabSz="457200" eaLnBrk="1" fontAlgn="auto" hangingPunct="1">
              <a:spcBef>
                <a:spcPts val="0"/>
              </a:spcBef>
              <a:spcAft>
                <a:spcPts val="0"/>
              </a:spcAft>
              <a:defRPr/>
            </a:pPr>
            <a:endParaRPr lang="en-US" sz="1800" dirty="0">
              <a:solidFill>
                <a:prstClr val="black"/>
              </a:solidFill>
              <a:latin typeface="Times" pitchFamily="-111" charset="0"/>
              <a:ea typeface="ＭＳ Ｐゴシック" charset="0"/>
              <a:cs typeface="ＭＳ Ｐゴシック" charset="0"/>
            </a:endParaRPr>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18263" y="2538413"/>
            <a:ext cx="2536825" cy="452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ChangeArrowheads="1"/>
          </p:cNvSpPr>
          <p:nvPr/>
        </p:nvSpPr>
        <p:spPr bwMode="auto">
          <a:xfrm>
            <a:off x="3143250" y="81915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457200" eaLnBrk="1" fontAlgn="auto" hangingPunct="1">
              <a:spcBef>
                <a:spcPts val="0"/>
              </a:spcBef>
              <a:spcAft>
                <a:spcPts val="0"/>
              </a:spcAft>
            </a:pPr>
            <a:endParaRPr lang="en-CA" sz="1800">
              <a:solidFill>
                <a:prstClr val="black"/>
              </a:solidFill>
              <a:latin typeface="Arial Narrow" pitchFamily="34" charset="0"/>
              <a:ea typeface="+mn-ea"/>
              <a:cs typeface="Arial" pitchFamily="34" charset="0"/>
            </a:endParaRPr>
          </a:p>
        </p:txBody>
      </p:sp>
      <p:sp>
        <p:nvSpPr>
          <p:cNvPr id="5125" name="Rectangle 2"/>
          <p:cNvSpPr txBox="1">
            <a:spLocks noChangeArrowheads="1"/>
          </p:cNvSpPr>
          <p:nvPr/>
        </p:nvSpPr>
        <p:spPr bwMode="auto">
          <a:xfrm>
            <a:off x="279400" y="1828800"/>
            <a:ext cx="8491538" cy="335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22250" indent="-222250" defTabSz="449263">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1pPr>
            <a:lvl2pPr marL="742950" indent="-285750" defTabSz="449263">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2pPr>
            <a:lvl3pPr marL="1143000" indent="-228600" defTabSz="449263">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3pPr>
            <a:lvl4pPr marL="1600200" indent="-228600" defTabSz="449263">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4pPr>
            <a:lvl5pPr marL="2057400" indent="-228600" defTabSz="449263">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5pPr>
            <a:lvl6pPr marL="2514600" indent="-228600" algn="ctr" defTabSz="449263" eaLnBrk="0" fontAlgn="base" hangingPunct="0">
              <a:spcBef>
                <a:spcPct val="0"/>
              </a:spcBef>
              <a:spcAft>
                <a:spcPct val="0"/>
              </a:spcAft>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6pPr>
            <a:lvl7pPr marL="2971800" indent="-228600" algn="ctr" defTabSz="449263" eaLnBrk="0" fontAlgn="base" hangingPunct="0">
              <a:spcBef>
                <a:spcPct val="0"/>
              </a:spcBef>
              <a:spcAft>
                <a:spcPct val="0"/>
              </a:spcAft>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7pPr>
            <a:lvl8pPr marL="3429000" indent="-228600" algn="ctr" defTabSz="449263" eaLnBrk="0" fontAlgn="base" hangingPunct="0">
              <a:spcBef>
                <a:spcPct val="0"/>
              </a:spcBef>
              <a:spcAft>
                <a:spcPct val="0"/>
              </a:spcAft>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8pPr>
            <a:lvl9pPr marL="3886200" indent="-228600" algn="ctr" defTabSz="449263" eaLnBrk="0" fontAlgn="base" hangingPunct="0">
              <a:spcBef>
                <a:spcPct val="0"/>
              </a:spcBef>
              <a:spcAft>
                <a:spcPct val="0"/>
              </a:spcAft>
              <a:tabLst>
                <a:tab pos="222250"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2400" b="1">
                <a:solidFill>
                  <a:schemeClr val="tx1"/>
                </a:solidFill>
                <a:latin typeface="Times" charset="0"/>
                <a:ea typeface="MS PGothic" pitchFamily="34" charset="-128"/>
              </a:defRPr>
            </a:lvl9pPr>
          </a:lstStyle>
          <a:p>
            <a:pPr eaLnBrk="1" fontAlgn="auto" hangingPunct="1">
              <a:spcBef>
                <a:spcPts val="300"/>
              </a:spcBef>
              <a:spcAft>
                <a:spcPts val="0"/>
              </a:spcAft>
              <a:buClr>
                <a:srgbClr val="E8112D"/>
              </a:buClr>
              <a:buSzPct val="100000"/>
              <a:buFont typeface="Arial" pitchFamily="34" charset="0"/>
              <a:buNone/>
            </a:pPr>
            <a:r>
              <a:rPr lang="en-GB" sz="1800" dirty="0" smtClean="0">
                <a:solidFill>
                  <a:srgbClr val="3A312A"/>
                </a:solidFill>
                <a:latin typeface="Arial" pitchFamily="34" charset="0"/>
                <a:cs typeface="Arial" pitchFamily="34" charset="0"/>
              </a:rPr>
              <a:t>SOLUÇÕES INOVADORAS PARA TRATAMENTO DE ÁGUA </a:t>
            </a:r>
            <a:endParaRPr lang="en-GB" sz="1800" dirty="0">
              <a:solidFill>
                <a:srgbClr val="3A312A"/>
              </a:solidFill>
              <a:latin typeface="Arial" pitchFamily="34" charset="0"/>
              <a:cs typeface="Arial" pitchFamily="34" charset="0"/>
            </a:endParaRPr>
          </a:p>
          <a:p>
            <a:pPr eaLnBrk="1" fontAlgn="auto" hangingPunct="1">
              <a:spcBef>
                <a:spcPts val="1000"/>
              </a:spcBef>
              <a:spcAft>
                <a:spcPts val="0"/>
              </a:spcAft>
              <a:buClr>
                <a:srgbClr val="000000"/>
              </a:buClr>
              <a:buSzPct val="100000"/>
              <a:buFont typeface="Arial" pitchFamily="34" charset="0"/>
              <a:buChar char="•"/>
            </a:pPr>
            <a:r>
              <a:rPr lang="en-GB" sz="1800" b="0" dirty="0">
                <a:solidFill>
                  <a:srgbClr val="3A312A"/>
                </a:solidFill>
                <a:latin typeface="Arial" pitchFamily="34" charset="0"/>
                <a:cs typeface="Arial" pitchFamily="34" charset="0"/>
              </a:rPr>
              <a:t>&gt; </a:t>
            </a:r>
            <a:r>
              <a:rPr lang="en-GB" sz="1800" b="0" dirty="0" smtClean="0">
                <a:solidFill>
                  <a:srgbClr val="3A312A"/>
                </a:solidFill>
                <a:latin typeface="Arial" pitchFamily="34" charset="0"/>
                <a:cs typeface="Arial" pitchFamily="34" charset="0"/>
              </a:rPr>
              <a:t>500 </a:t>
            </a:r>
            <a:r>
              <a:rPr lang="en-GB" sz="1800" b="0" dirty="0" err="1" smtClean="0">
                <a:solidFill>
                  <a:srgbClr val="3A312A"/>
                </a:solidFill>
                <a:latin typeface="Arial" pitchFamily="34" charset="0"/>
                <a:cs typeface="Arial" pitchFamily="34" charset="0"/>
              </a:rPr>
              <a:t>colaboradores</a:t>
            </a:r>
            <a:r>
              <a:rPr lang="en-GB" sz="1800" b="0" dirty="0" smtClean="0">
                <a:solidFill>
                  <a:srgbClr val="3A312A"/>
                </a:solidFill>
                <a:latin typeface="Arial" pitchFamily="34" charset="0"/>
                <a:cs typeface="Arial" pitchFamily="34" charset="0"/>
              </a:rPr>
              <a:t>, operando a </a:t>
            </a:r>
            <a:r>
              <a:rPr lang="en-GB" sz="1800" b="0" dirty="0" err="1" smtClean="0">
                <a:solidFill>
                  <a:srgbClr val="3A312A"/>
                </a:solidFill>
                <a:latin typeface="Arial" pitchFamily="34" charset="0"/>
                <a:cs typeface="Arial" pitchFamily="34" charset="0"/>
              </a:rPr>
              <a:t>partir</a:t>
            </a:r>
            <a:r>
              <a:rPr lang="en-GB" sz="1800" b="0" dirty="0" smtClean="0">
                <a:solidFill>
                  <a:srgbClr val="3A312A"/>
                </a:solidFill>
                <a:latin typeface="Arial" pitchFamily="34" charset="0"/>
                <a:cs typeface="Arial" pitchFamily="34" charset="0"/>
              </a:rPr>
              <a:t> de </a:t>
            </a:r>
            <a:r>
              <a:rPr lang="en-GB" sz="1800" b="0" dirty="0">
                <a:solidFill>
                  <a:srgbClr val="3A312A"/>
                </a:solidFill>
                <a:latin typeface="Arial" pitchFamily="34" charset="0"/>
                <a:cs typeface="Arial" pitchFamily="34" charset="0"/>
              </a:rPr>
              <a:t>25 </a:t>
            </a:r>
            <a:r>
              <a:rPr lang="en-GB" sz="1800" b="0" dirty="0" err="1" smtClean="0">
                <a:solidFill>
                  <a:srgbClr val="3A312A"/>
                </a:solidFill>
                <a:latin typeface="Arial" pitchFamily="34" charset="0"/>
                <a:cs typeface="Arial" pitchFamily="34" charset="0"/>
              </a:rPr>
              <a:t>localidades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em</a:t>
            </a:r>
            <a:r>
              <a:rPr lang="en-GB" sz="1800" b="0" dirty="0" smtClean="0">
                <a:solidFill>
                  <a:srgbClr val="3A312A"/>
                </a:solidFill>
                <a:latin typeface="Arial" pitchFamily="34" charset="0"/>
                <a:cs typeface="Arial" pitchFamily="34" charset="0"/>
              </a:rPr>
              <a:t> </a:t>
            </a:r>
            <a:r>
              <a:rPr lang="en-GB" sz="1800" b="0" dirty="0">
                <a:solidFill>
                  <a:srgbClr val="3A312A"/>
                </a:solidFill>
                <a:latin typeface="Arial" pitchFamily="34" charset="0"/>
                <a:cs typeface="Arial" pitchFamily="34" charset="0"/>
              </a:rPr>
              <a:t>12 </a:t>
            </a:r>
            <a:r>
              <a:rPr lang="en-GB" sz="1800" b="0" dirty="0" err="1" smtClean="0">
                <a:solidFill>
                  <a:srgbClr val="3A312A"/>
                </a:solidFill>
                <a:latin typeface="Arial" pitchFamily="34" charset="0"/>
                <a:cs typeface="Arial" pitchFamily="34" charset="0"/>
              </a:rPr>
              <a:t>paises</a:t>
            </a:r>
            <a:endParaRPr lang="en-GB" sz="1800" b="0" dirty="0">
              <a:solidFill>
                <a:srgbClr val="3A312A"/>
              </a:solidFill>
              <a:latin typeface="Arial" pitchFamily="34" charset="0"/>
              <a:cs typeface="Arial" pitchFamily="34" charset="0"/>
            </a:endParaRPr>
          </a:p>
          <a:p>
            <a:pPr eaLnBrk="1" fontAlgn="auto" hangingPunct="1">
              <a:spcBef>
                <a:spcPts val="1000"/>
              </a:spcBef>
              <a:spcAft>
                <a:spcPts val="0"/>
              </a:spcAft>
              <a:buClr>
                <a:srgbClr val="000000"/>
              </a:buClr>
              <a:buSzPct val="100000"/>
              <a:buFont typeface="Arial" pitchFamily="34" charset="0"/>
              <a:buChar char="•"/>
            </a:pPr>
            <a:r>
              <a:rPr lang="en-GB" sz="1800" b="0" dirty="0">
                <a:solidFill>
                  <a:srgbClr val="3A312A"/>
                </a:solidFill>
                <a:latin typeface="Arial" pitchFamily="34" charset="0"/>
                <a:cs typeface="Arial" pitchFamily="34" charset="0"/>
              </a:rPr>
              <a:t>$</a:t>
            </a:r>
            <a:r>
              <a:rPr lang="en-GB" sz="1800" b="0" dirty="0" smtClean="0">
                <a:solidFill>
                  <a:srgbClr val="3A312A"/>
                </a:solidFill>
                <a:latin typeface="Arial" pitchFamily="34" charset="0"/>
                <a:cs typeface="Arial" pitchFamily="34" charset="0"/>
              </a:rPr>
              <a:t>200M </a:t>
            </a:r>
            <a:r>
              <a:rPr lang="en-GB" sz="1800" b="0" dirty="0" err="1" smtClean="0">
                <a:solidFill>
                  <a:srgbClr val="3A312A"/>
                </a:solidFill>
                <a:latin typeface="Arial" pitchFamily="34" charset="0"/>
                <a:cs typeface="Arial" pitchFamily="34" charset="0"/>
              </a:rPr>
              <a:t>em</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vendas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anuais</a:t>
            </a:r>
            <a:endParaRPr lang="en-GB" sz="1800" b="0" dirty="0">
              <a:solidFill>
                <a:srgbClr val="3A312A"/>
              </a:solidFill>
              <a:latin typeface="Arial" pitchFamily="34" charset="0"/>
              <a:cs typeface="Arial" pitchFamily="34" charset="0"/>
            </a:endParaRPr>
          </a:p>
          <a:p>
            <a:pPr eaLnBrk="1" fontAlgn="auto" hangingPunct="1">
              <a:spcBef>
                <a:spcPts val="1000"/>
              </a:spcBef>
              <a:spcAft>
                <a:spcPts val="0"/>
              </a:spcAft>
              <a:buClr>
                <a:srgbClr val="000000"/>
              </a:buClr>
              <a:buSzPct val="100000"/>
              <a:buFont typeface="Arial" pitchFamily="34" charset="0"/>
              <a:buChar char="•"/>
            </a:pPr>
            <a:r>
              <a:rPr lang="en-GB" sz="1800" b="0" dirty="0">
                <a:solidFill>
                  <a:srgbClr val="3A312A"/>
                </a:solidFill>
                <a:latin typeface="Arial" pitchFamily="34" charset="0"/>
                <a:cs typeface="Arial" pitchFamily="34" charset="0"/>
              </a:rPr>
              <a:t>5.0% </a:t>
            </a:r>
            <a:r>
              <a:rPr lang="en-GB" sz="1800" b="0" dirty="0" err="1" smtClean="0">
                <a:solidFill>
                  <a:srgbClr val="3A312A"/>
                </a:solidFill>
                <a:latin typeface="Arial" pitchFamily="34" charset="0"/>
                <a:cs typeface="Arial" pitchFamily="34" charset="0"/>
              </a:rPr>
              <a:t>investidos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em</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pesquiza</a:t>
            </a:r>
            <a:r>
              <a:rPr lang="en-GB" sz="1800" b="0" dirty="0" smtClean="0">
                <a:solidFill>
                  <a:srgbClr val="3A312A"/>
                </a:solidFill>
                <a:latin typeface="Arial" pitchFamily="34" charset="0"/>
                <a:cs typeface="Arial" pitchFamily="34" charset="0"/>
              </a:rPr>
              <a:t> e </a:t>
            </a:r>
            <a:r>
              <a:rPr lang="en-GB" sz="1800" b="0" dirty="0" err="1" smtClean="0">
                <a:solidFill>
                  <a:srgbClr val="3A312A"/>
                </a:solidFill>
                <a:latin typeface="Arial" pitchFamily="34" charset="0"/>
                <a:cs typeface="Arial" pitchFamily="34" charset="0"/>
              </a:rPr>
              <a:t>desenvolvimento</a:t>
            </a:r>
            <a:endParaRPr lang="en-GB" sz="1800" b="0" dirty="0" smtClean="0">
              <a:solidFill>
                <a:srgbClr val="3A312A"/>
              </a:solidFill>
              <a:latin typeface="Arial" pitchFamily="34" charset="0"/>
              <a:cs typeface="Arial" pitchFamily="34" charset="0"/>
            </a:endParaRPr>
          </a:p>
          <a:p>
            <a:pPr eaLnBrk="1" fontAlgn="auto" hangingPunct="1">
              <a:spcBef>
                <a:spcPts val="1000"/>
              </a:spcBef>
              <a:spcAft>
                <a:spcPts val="0"/>
              </a:spcAft>
              <a:buClr>
                <a:srgbClr val="000000"/>
              </a:buClr>
              <a:buSzPct val="100000"/>
              <a:buFont typeface="Arial" pitchFamily="34" charset="0"/>
              <a:buChar char="•"/>
            </a:pPr>
            <a:r>
              <a:rPr lang="en-GB" sz="1800" b="0" dirty="0" err="1" smtClean="0">
                <a:solidFill>
                  <a:srgbClr val="3A312A"/>
                </a:solidFill>
                <a:latin typeface="Arial" pitchFamily="34" charset="0"/>
                <a:cs typeface="Arial" pitchFamily="34" charset="0"/>
              </a:rPr>
              <a:t>Mais</a:t>
            </a:r>
            <a:r>
              <a:rPr lang="en-GB" sz="1800" b="0" dirty="0" smtClean="0">
                <a:solidFill>
                  <a:srgbClr val="3A312A"/>
                </a:solidFill>
                <a:latin typeface="Arial" pitchFamily="34" charset="0"/>
                <a:cs typeface="Arial" pitchFamily="34" charset="0"/>
              </a:rPr>
              <a:t> de 8,000 </a:t>
            </a:r>
            <a:r>
              <a:rPr lang="en-GB" sz="1800" b="0" dirty="0" err="1" smtClean="0">
                <a:solidFill>
                  <a:srgbClr val="3A312A"/>
                </a:solidFill>
                <a:latin typeface="Arial" pitchFamily="34" charset="0"/>
                <a:cs typeface="Arial" pitchFamily="34" charset="0"/>
              </a:rPr>
              <a:t>instalações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municipais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em</a:t>
            </a:r>
            <a:r>
              <a:rPr lang="en-GB" sz="1800" b="0" dirty="0" smtClean="0">
                <a:solidFill>
                  <a:srgbClr val="3A312A"/>
                </a:solidFill>
                <a:latin typeface="Arial" pitchFamily="34" charset="0"/>
                <a:cs typeface="Arial" pitchFamily="34" charset="0"/>
              </a:rPr>
              <a:t> </a:t>
            </a:r>
            <a:r>
              <a:rPr lang="en-GB" sz="1800" b="0" dirty="0">
                <a:solidFill>
                  <a:srgbClr val="3A312A"/>
                </a:solidFill>
                <a:latin typeface="Arial" pitchFamily="34" charset="0"/>
                <a:cs typeface="Arial" pitchFamily="34" charset="0"/>
              </a:rPr>
              <a:t>6 </a:t>
            </a:r>
            <a:r>
              <a:rPr lang="en-GB" sz="1800" b="0" dirty="0" err="1" smtClean="0">
                <a:solidFill>
                  <a:srgbClr val="3A312A"/>
                </a:solidFill>
                <a:latin typeface="Arial" pitchFamily="34" charset="0"/>
                <a:cs typeface="Arial" pitchFamily="34" charset="0"/>
              </a:rPr>
              <a:t>continentes</a:t>
            </a:r>
            <a:endParaRPr lang="en-GB" sz="1800" b="0" dirty="0">
              <a:solidFill>
                <a:srgbClr val="3A312A"/>
              </a:solidFill>
              <a:latin typeface="Arial" pitchFamily="34" charset="0"/>
              <a:cs typeface="Arial" pitchFamily="34" charset="0"/>
            </a:endParaRPr>
          </a:p>
          <a:p>
            <a:pPr eaLnBrk="1" fontAlgn="auto" hangingPunct="1">
              <a:spcBef>
                <a:spcPts val="1000"/>
              </a:spcBef>
              <a:spcAft>
                <a:spcPts val="0"/>
              </a:spcAft>
              <a:buClr>
                <a:srgbClr val="000000"/>
              </a:buClr>
              <a:buSzPct val="100000"/>
              <a:buFont typeface="Arial" pitchFamily="34" charset="0"/>
              <a:buChar char="•"/>
            </a:pPr>
            <a:r>
              <a:rPr lang="en-GB" sz="1800" b="0" dirty="0" err="1" smtClean="0">
                <a:solidFill>
                  <a:srgbClr val="3A312A"/>
                </a:solidFill>
                <a:latin typeface="Arial" pitchFamily="34" charset="0"/>
                <a:cs typeface="Arial" pitchFamily="34" charset="0"/>
              </a:rPr>
              <a:t>Representantes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mais</a:t>
            </a:r>
            <a:r>
              <a:rPr lang="en-GB" sz="1800" b="0" dirty="0" smtClean="0">
                <a:solidFill>
                  <a:srgbClr val="3A312A"/>
                </a:solidFill>
                <a:latin typeface="Arial" pitchFamily="34" charset="0"/>
                <a:cs typeface="Arial" pitchFamily="34" charset="0"/>
              </a:rPr>
              <a:t> de </a:t>
            </a:r>
            <a:r>
              <a:rPr lang="en-GB" sz="1800" b="0" dirty="0">
                <a:solidFill>
                  <a:srgbClr val="3A312A"/>
                </a:solidFill>
                <a:latin typeface="Arial" pitchFamily="34" charset="0"/>
                <a:cs typeface="Arial" pitchFamily="34" charset="0"/>
              </a:rPr>
              <a:t>200 </a:t>
            </a:r>
            <a:r>
              <a:rPr lang="en-GB" sz="1800" b="0" dirty="0" err="1" smtClean="0">
                <a:solidFill>
                  <a:srgbClr val="3A312A"/>
                </a:solidFill>
                <a:latin typeface="Arial" pitchFamily="34" charset="0"/>
                <a:cs typeface="Arial" pitchFamily="34" charset="0"/>
              </a:rPr>
              <a:t>escritórios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em</a:t>
            </a:r>
            <a:r>
              <a:rPr lang="en-GB" sz="1800" b="0" dirty="0" smtClean="0">
                <a:solidFill>
                  <a:srgbClr val="3A312A"/>
                </a:solidFill>
                <a:latin typeface="Arial" pitchFamily="34" charset="0"/>
                <a:cs typeface="Arial" pitchFamily="34" charset="0"/>
              </a:rPr>
              <a:t> </a:t>
            </a:r>
            <a:r>
              <a:rPr lang="en-GB" sz="1800" b="0" dirty="0">
                <a:solidFill>
                  <a:srgbClr val="3A312A"/>
                </a:solidFill>
                <a:latin typeface="Arial" pitchFamily="34" charset="0"/>
                <a:cs typeface="Arial" pitchFamily="34" charset="0"/>
              </a:rPr>
              <a:t>90 </a:t>
            </a:r>
            <a:r>
              <a:rPr lang="en-GB" sz="1800" b="0" dirty="0" err="1" smtClean="0">
                <a:solidFill>
                  <a:srgbClr val="3A312A"/>
                </a:solidFill>
                <a:latin typeface="Arial" pitchFamily="34" charset="0"/>
                <a:cs typeface="Arial" pitchFamily="34" charset="0"/>
              </a:rPr>
              <a:t>paises</a:t>
            </a:r>
            <a:r>
              <a:rPr lang="en-GB" sz="1800" b="0" dirty="0" smtClean="0">
                <a:solidFill>
                  <a:srgbClr val="3A312A"/>
                </a:solidFill>
                <a:latin typeface="Arial" pitchFamily="34" charset="0"/>
                <a:cs typeface="Arial" pitchFamily="34" charset="0"/>
              </a:rPr>
              <a:t> </a:t>
            </a:r>
            <a:r>
              <a:rPr lang="en-GB" sz="1800" b="0" dirty="0" err="1" smtClean="0">
                <a:solidFill>
                  <a:srgbClr val="3A312A"/>
                </a:solidFill>
                <a:latin typeface="Arial" pitchFamily="34" charset="0"/>
                <a:cs typeface="Arial" pitchFamily="34" charset="0"/>
              </a:rPr>
              <a:t>nos</a:t>
            </a:r>
            <a:r>
              <a:rPr lang="en-GB" sz="1800" b="0" dirty="0" smtClean="0">
                <a:solidFill>
                  <a:srgbClr val="3A312A"/>
                </a:solidFill>
                <a:latin typeface="Arial" pitchFamily="34" charset="0"/>
                <a:cs typeface="Arial" pitchFamily="34" charset="0"/>
              </a:rPr>
              <a:t> </a:t>
            </a:r>
            <a:r>
              <a:rPr lang="en-GB" sz="1800" b="0" dirty="0">
                <a:solidFill>
                  <a:srgbClr val="3A312A"/>
                </a:solidFill>
                <a:latin typeface="Arial" pitchFamily="34" charset="0"/>
                <a:cs typeface="Arial" pitchFamily="34" charset="0"/>
              </a:rPr>
              <a:t/>
            </a:r>
            <a:br>
              <a:rPr lang="en-GB" sz="1800" b="0" dirty="0">
                <a:solidFill>
                  <a:srgbClr val="3A312A"/>
                </a:solidFill>
                <a:latin typeface="Arial" pitchFamily="34" charset="0"/>
                <a:cs typeface="Arial" pitchFamily="34" charset="0"/>
              </a:rPr>
            </a:br>
            <a:r>
              <a:rPr lang="en-GB" sz="1800" b="0" dirty="0">
                <a:solidFill>
                  <a:srgbClr val="3A312A"/>
                </a:solidFill>
                <a:latin typeface="Arial" pitchFamily="34" charset="0"/>
                <a:cs typeface="Arial" pitchFamily="34" charset="0"/>
              </a:rPr>
              <a:t>6 </a:t>
            </a:r>
            <a:r>
              <a:rPr lang="en-GB" sz="1800" b="0" dirty="0" err="1" smtClean="0">
                <a:solidFill>
                  <a:srgbClr val="3A312A"/>
                </a:solidFill>
                <a:latin typeface="Arial" pitchFamily="34" charset="0"/>
                <a:cs typeface="Arial" pitchFamily="34" charset="0"/>
              </a:rPr>
              <a:t>continentes</a:t>
            </a:r>
            <a:r>
              <a:rPr lang="en-GB" sz="1800" b="0" dirty="0" smtClean="0">
                <a:solidFill>
                  <a:srgbClr val="3A312A"/>
                </a:solidFill>
                <a:latin typeface="Arial" pitchFamily="34" charset="0"/>
                <a:cs typeface="Arial" pitchFamily="34" charset="0"/>
              </a:rPr>
              <a:t> </a:t>
            </a:r>
            <a:endParaRPr lang="en-GB" sz="1800" b="0" dirty="0">
              <a:solidFill>
                <a:srgbClr val="3A312A"/>
              </a:solidFill>
              <a:latin typeface="Arial" pitchFamily="34" charset="0"/>
              <a:cs typeface="Arial" pitchFamily="34" charset="0"/>
            </a:endParaRPr>
          </a:p>
          <a:p>
            <a:pPr eaLnBrk="1" fontAlgn="auto" hangingPunct="1">
              <a:spcBef>
                <a:spcPts val="1000"/>
              </a:spcBef>
              <a:spcAft>
                <a:spcPts val="0"/>
              </a:spcAft>
              <a:buClr>
                <a:srgbClr val="000000"/>
              </a:buClr>
              <a:buSzPct val="100000"/>
              <a:buFont typeface="Arial" pitchFamily="34" charset="0"/>
              <a:buChar char="•"/>
            </a:pPr>
            <a:r>
              <a:rPr lang="en-GB" sz="1800" b="0" dirty="0" err="1" smtClean="0">
                <a:solidFill>
                  <a:srgbClr val="3A312A"/>
                </a:solidFill>
                <a:latin typeface="Arial" pitchFamily="34" charset="0"/>
                <a:cs typeface="Arial" pitchFamily="34" charset="0"/>
              </a:rPr>
              <a:t>Manufatura</a:t>
            </a:r>
            <a:r>
              <a:rPr lang="en-GB" sz="1800" b="0" dirty="0" smtClean="0">
                <a:solidFill>
                  <a:srgbClr val="3A312A"/>
                </a:solidFill>
                <a:latin typeface="Arial" pitchFamily="34" charset="0"/>
                <a:cs typeface="Arial" pitchFamily="34" charset="0"/>
              </a:rPr>
              <a:t> no </a:t>
            </a:r>
            <a:r>
              <a:rPr lang="en-GB" sz="1800" b="0" dirty="0">
                <a:solidFill>
                  <a:srgbClr val="3A312A"/>
                </a:solidFill>
                <a:latin typeface="Arial" pitchFamily="34" charset="0"/>
                <a:cs typeface="Arial" pitchFamily="34" charset="0"/>
              </a:rPr>
              <a:t>Canada, </a:t>
            </a:r>
            <a:r>
              <a:rPr lang="en-GB" sz="1800" b="0" dirty="0" smtClean="0">
                <a:solidFill>
                  <a:srgbClr val="3A312A"/>
                </a:solidFill>
                <a:latin typeface="Arial" pitchFamily="34" charset="0"/>
                <a:cs typeface="Arial" pitchFamily="34" charset="0"/>
              </a:rPr>
              <a:t>USA, Europa e </a:t>
            </a:r>
            <a:r>
              <a:rPr lang="en-GB" sz="1800" b="0" dirty="0">
                <a:solidFill>
                  <a:srgbClr val="3A312A"/>
                </a:solidFill>
                <a:latin typeface="Arial" pitchFamily="34" charset="0"/>
                <a:cs typeface="Arial" pitchFamily="34" charset="0"/>
              </a:rPr>
              <a:t>China</a:t>
            </a:r>
          </a:p>
        </p:txBody>
      </p:sp>
      <p:sp>
        <p:nvSpPr>
          <p:cNvPr id="7" name="Title 2"/>
          <p:cNvSpPr>
            <a:spLocks noGrp="1"/>
          </p:cNvSpPr>
          <p:nvPr>
            <p:ph type="title"/>
          </p:nvPr>
        </p:nvSpPr>
        <p:spPr>
          <a:xfrm>
            <a:off x="2844801" y="164916"/>
            <a:ext cx="5841999" cy="843857"/>
          </a:xfrm>
        </p:spPr>
        <p:txBody>
          <a:bodyPr/>
          <a:lstStyle/>
          <a:p>
            <a:r>
              <a:rPr lang="pt-BR" dirty="0" smtClean="0"/>
              <a:t>Empresa</a:t>
            </a:r>
            <a:endParaRPr lang="en-US" dirty="0"/>
          </a:p>
        </p:txBody>
      </p:sp>
    </p:spTree>
    <p:extLst>
      <p:ext uri="{BB962C8B-B14F-4D97-AF65-F5344CB8AC3E}">
        <p14:creationId xmlns:p14="http://schemas.microsoft.com/office/powerpoint/2010/main" xmlns="" val="5749452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CoverPage"/>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793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Rectangle 13"/>
          <p:cNvSpPr>
            <a:spLocks noChangeArrowheads="1"/>
          </p:cNvSpPr>
          <p:nvPr/>
        </p:nvSpPr>
        <p:spPr bwMode="auto">
          <a:xfrm>
            <a:off x="4267200" y="2925763"/>
            <a:ext cx="408146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10000"/>
              </a:lnSpc>
            </a:pPr>
            <a:r>
              <a:rPr lang="en-US" sz="2000" dirty="0" smtClean="0">
                <a:solidFill>
                  <a:srgbClr val="FFFFFF"/>
                </a:solidFill>
              </a:rPr>
              <a:t>Examples of UV Installations Large and Small</a:t>
            </a:r>
            <a:endParaRPr lang="en-US" sz="1200" dirty="0">
              <a:solidFill>
                <a:srgbClr val="808080"/>
              </a:solidFill>
            </a:endParaRPr>
          </a:p>
        </p:txBody>
      </p:sp>
    </p:spTree>
    <p:extLst>
      <p:ext uri="{BB962C8B-B14F-4D97-AF65-F5344CB8AC3E}">
        <p14:creationId xmlns:p14="http://schemas.microsoft.com/office/powerpoint/2010/main" xmlns="" val="411641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3538" y="614363"/>
            <a:ext cx="8839200" cy="533400"/>
          </a:xfrm>
        </p:spPr>
        <p:txBody>
          <a:bodyPr/>
          <a:lstStyle/>
          <a:p>
            <a:r>
              <a:rPr lang="en-US" smtClean="0">
                <a:ea typeface="ＭＳ Ｐゴシック" pitchFamily="34" charset="-128"/>
              </a:rPr>
              <a:t>NEUSTADT, ONTARIO CANADA – TROJANUV SWIFT™ SC</a:t>
            </a:r>
          </a:p>
        </p:txBody>
      </p:sp>
      <p:pic>
        <p:nvPicPr>
          <p:cNvPr id="28675"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t="10365"/>
          <a:stretch>
            <a:fillRect/>
          </a:stretch>
        </p:blipFill>
        <p:spPr bwMode="auto">
          <a:xfrm>
            <a:off x="-95001" y="1485078"/>
            <a:ext cx="9334005" cy="5449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6555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611662"/>
            <a:ext cx="7246938" cy="533400"/>
          </a:xfrm>
        </p:spPr>
        <p:txBody>
          <a:bodyPr/>
          <a:lstStyle/>
          <a:p>
            <a:pPr>
              <a:defRPr/>
            </a:pPr>
            <a:r>
              <a:rPr lang="en-US" cap="all" dirty="0" smtClean="0"/>
              <a:t>New York City - TROJANUVTORRENT™</a:t>
            </a:r>
            <a:endParaRPr lang="en-US" cap="all" dirty="0"/>
          </a:p>
        </p:txBody>
      </p:sp>
      <p:pic>
        <p:nvPicPr>
          <p:cNvPr id="29699" name="Picture 21" descr="B.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479550"/>
            <a:ext cx="4565650" cy="537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6" descr="4.JPG"/>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565650" y="1479550"/>
            <a:ext cx="4578350" cy="537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8075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611662"/>
            <a:ext cx="7246938" cy="533400"/>
          </a:xfrm>
        </p:spPr>
        <p:txBody>
          <a:bodyPr/>
          <a:lstStyle/>
          <a:p>
            <a:pPr>
              <a:defRPr/>
            </a:pPr>
            <a:r>
              <a:rPr lang="en-US" cap="all" dirty="0" smtClean="0"/>
              <a:t>New York City – One quadrant, 14 Reactors</a:t>
            </a:r>
            <a:endParaRPr lang="en-US" cap="all" dirty="0"/>
          </a:p>
        </p:txBody>
      </p:sp>
      <p:sp>
        <p:nvSpPr>
          <p:cNvPr id="5" name="Slide Number Placeholder 4"/>
          <p:cNvSpPr txBox="1">
            <a:spLocks noGrp="1"/>
          </p:cNvSpPr>
          <p:nvPr/>
        </p:nvSpPr>
        <p:spPr bwMode="auto">
          <a:xfrm>
            <a:off x="8153400" y="6443663"/>
            <a:ext cx="533400" cy="304800"/>
          </a:xfrm>
          <a:prstGeom prst="rect">
            <a:avLst/>
          </a:prstGeom>
          <a:noFill/>
          <a:ln w="9525">
            <a:noFill/>
            <a:miter lim="800000"/>
            <a:headEnd/>
            <a:tailEnd/>
          </a:ln>
        </p:spPr>
        <p:txBody>
          <a:bodyPr lIns="0" tIns="0" rIns="0" bIns="0"/>
          <a:lstStyle/>
          <a:p>
            <a:pPr algn="r">
              <a:defRPr/>
            </a:pPr>
            <a:fld id="{DE8B6EE7-B82B-4B75-93E1-0AB3DA30445C}" type="slidenum">
              <a:rPr lang="en-US" sz="1000">
                <a:solidFill>
                  <a:srgbClr val="808080"/>
                </a:solidFill>
                <a:latin typeface="Akzidenz Grotesk BE" pitchFamily="34" charset="0"/>
                <a:ea typeface="ＭＳ Ｐゴシック"/>
                <a:cs typeface="Arial" charset="0"/>
              </a:rPr>
              <a:pPr algn="r">
                <a:defRPr/>
              </a:pPr>
              <a:t>23</a:t>
            </a:fld>
            <a:endParaRPr lang="en-US" sz="1000">
              <a:solidFill>
                <a:srgbClr val="808080"/>
              </a:solidFill>
              <a:latin typeface="Akzidenz Grotesk BE" pitchFamily="34" charset="0"/>
              <a:ea typeface="ＭＳ Ｐゴシック"/>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3825" y="1481138"/>
            <a:ext cx="889635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441537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7350" y="606899"/>
            <a:ext cx="7620000" cy="444500"/>
          </a:xfrm>
        </p:spPr>
        <p:txBody>
          <a:bodyPr/>
          <a:lstStyle/>
          <a:p>
            <a:r>
              <a:rPr lang="en-US" dirty="0" smtClean="0">
                <a:solidFill>
                  <a:srgbClr val="C30000"/>
                </a:solidFill>
                <a:ea typeface="ＭＳ Ｐゴシック" pitchFamily="34" charset="-128"/>
              </a:rPr>
              <a:t>ALBANY, NEW YORK – TROJANUVSWIFT™</a:t>
            </a:r>
            <a:r>
              <a:rPr lang="en-US" dirty="0" smtClean="0">
                <a:solidFill>
                  <a:schemeClr val="tx1"/>
                </a:solidFill>
                <a:ea typeface="ＭＳ Ｐゴシック" pitchFamily="34" charset="-128"/>
              </a:rPr>
              <a:t/>
            </a:r>
            <a:br>
              <a:rPr lang="en-US" dirty="0" smtClean="0">
                <a:solidFill>
                  <a:schemeClr val="tx1"/>
                </a:solidFill>
                <a:ea typeface="ＭＳ Ｐゴシック" pitchFamily="34" charset="-128"/>
              </a:rPr>
            </a:br>
            <a:r>
              <a:rPr lang="en-US" dirty="0" smtClean="0">
                <a:solidFill>
                  <a:schemeClr val="tx1"/>
                </a:solidFill>
                <a:ea typeface="ＭＳ Ｐゴシック" pitchFamily="34" charset="-128"/>
              </a:rPr>
              <a:t>	</a:t>
            </a:r>
          </a:p>
        </p:txBody>
      </p:sp>
      <p:pic>
        <p:nvPicPr>
          <p:cNvPr id="31747" name="Picture 2"/>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479550"/>
            <a:ext cx="9144000" cy="536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451580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611662"/>
            <a:ext cx="7246938" cy="533400"/>
          </a:xfrm>
        </p:spPr>
        <p:txBody>
          <a:bodyPr/>
          <a:lstStyle/>
          <a:p>
            <a:pPr>
              <a:defRPr/>
            </a:pPr>
            <a:r>
              <a:rPr lang="en-US" cap="all" dirty="0" smtClean="0"/>
              <a:t>Vancouver, </a:t>
            </a:r>
            <a:r>
              <a:rPr lang="en-US" cap="all" dirty="0" err="1" smtClean="0"/>
              <a:t>british</a:t>
            </a:r>
            <a:r>
              <a:rPr lang="en-US" cap="all" dirty="0" smtClean="0"/>
              <a:t> </a:t>
            </a:r>
            <a:r>
              <a:rPr lang="en-US" cap="all" dirty="0" err="1" smtClean="0"/>
              <a:t>columbia</a:t>
            </a:r>
            <a:endParaRPr lang="en-US" cap="all"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84884" y="1481138"/>
            <a:ext cx="6232652" cy="46744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03726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615950"/>
            <a:ext cx="9517062" cy="533400"/>
          </a:xfrm>
        </p:spPr>
        <p:txBody>
          <a:bodyPr/>
          <a:lstStyle/>
          <a:p>
            <a:pPr>
              <a:defRPr/>
            </a:pPr>
            <a:r>
              <a:rPr lang="en-US" cap="all" dirty="0" smtClean="0"/>
              <a:t>TIANJIN, CHINA – TROJANUVSWIFT</a:t>
            </a:r>
            <a:endParaRPr lang="en-US" cap="all" dirty="0"/>
          </a:p>
        </p:txBody>
      </p:sp>
      <p:pic>
        <p:nvPicPr>
          <p:cNvPr id="32771" name="Picture 4"/>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358900"/>
            <a:ext cx="9144000" cy="551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894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icture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3" descr="TrojanUV_RG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9000" y="228600"/>
            <a:ext cx="15240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6868" name="Group 4"/>
          <p:cNvGrpSpPr>
            <a:grpSpLocks/>
          </p:cNvGrpSpPr>
          <p:nvPr/>
        </p:nvGrpSpPr>
        <p:grpSpPr bwMode="auto">
          <a:xfrm>
            <a:off x="0" y="0"/>
            <a:ext cx="9144000" cy="1295400"/>
            <a:chOff x="0" y="0"/>
            <a:chExt cx="5760" cy="816"/>
          </a:xfrm>
        </p:grpSpPr>
        <p:sp>
          <p:nvSpPr>
            <p:cNvPr id="36872" name="AutoShape 5"/>
            <p:cNvSpPr>
              <a:spLocks noChangeArrowheads="1"/>
            </p:cNvSpPr>
            <p:nvPr/>
          </p:nvSpPr>
          <p:spPr bwMode="auto">
            <a:xfrm flipH="1">
              <a:off x="0" y="0"/>
              <a:ext cx="5760" cy="816"/>
            </a:xfrm>
            <a:prstGeom prst="wave">
              <a:avLst>
                <a:gd name="adj1" fmla="val 16296"/>
                <a:gd name="adj2" fmla="val 0"/>
              </a:avLst>
            </a:prstGeom>
            <a:solidFill>
              <a:schemeClr val="bg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sz="1800" smtClean="0">
                <a:solidFill>
                  <a:srgbClr val="000000"/>
                </a:solidFill>
              </a:endParaRPr>
            </a:p>
          </p:txBody>
        </p:sp>
        <p:sp>
          <p:nvSpPr>
            <p:cNvPr id="36873" name="Rectangle 6"/>
            <p:cNvSpPr>
              <a:spLocks noChangeArrowheads="1"/>
            </p:cNvSpPr>
            <p:nvPr/>
          </p:nvSpPr>
          <p:spPr bwMode="auto">
            <a:xfrm>
              <a:off x="0" y="0"/>
              <a:ext cx="5760" cy="528"/>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sz="1800" smtClean="0">
                <a:solidFill>
                  <a:srgbClr val="000000"/>
                </a:solidFill>
              </a:endParaRPr>
            </a:p>
          </p:txBody>
        </p:sp>
      </p:grpSp>
      <p:sp>
        <p:nvSpPr>
          <p:cNvPr id="36869" name="Rectangle 7"/>
          <p:cNvSpPr>
            <a:spLocks noChangeArrowheads="1"/>
          </p:cNvSpPr>
          <p:nvPr/>
        </p:nvSpPr>
        <p:spPr bwMode="auto">
          <a:xfrm>
            <a:off x="428625" y="685800"/>
            <a:ext cx="18510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smtClean="0">
                <a:solidFill>
                  <a:srgbClr val="000000"/>
                </a:solidFill>
              </a:rPr>
              <a:t>TrojanUV3000Plus</a:t>
            </a:r>
            <a:r>
              <a:rPr lang="en-US" altLang="en-US" sz="1400" smtClean="0">
                <a:solidFill>
                  <a:srgbClr val="000000"/>
                </a:solidFill>
                <a:cs typeface="Arial" charset="0"/>
              </a:rPr>
              <a:t>™</a:t>
            </a:r>
            <a:endParaRPr lang="en-US" altLang="en-US" sz="1400" baseline="30000" smtClean="0">
              <a:solidFill>
                <a:srgbClr val="000000"/>
              </a:solidFill>
            </a:endParaRPr>
          </a:p>
        </p:txBody>
      </p:sp>
      <p:pic>
        <p:nvPicPr>
          <p:cNvPr id="36870" name="Picture 8" descr="TrojanUV_RG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62800" y="228600"/>
            <a:ext cx="15240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1" name="Rectangle 9"/>
          <p:cNvSpPr>
            <a:spLocks noChangeArrowheads="1"/>
          </p:cNvSpPr>
          <p:nvPr/>
        </p:nvSpPr>
        <p:spPr bwMode="auto">
          <a:xfrm>
            <a:off x="381000" y="228600"/>
            <a:ext cx="5284788" cy="46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mtClean="0">
                <a:solidFill>
                  <a:srgbClr val="000000"/>
                </a:solidFill>
              </a:rPr>
              <a:t>Lodi, California – 714 L/s (16.3 MGD)</a:t>
            </a:r>
          </a:p>
        </p:txBody>
      </p:sp>
    </p:spTree>
    <p:extLst>
      <p:ext uri="{BB962C8B-B14F-4D97-AF65-F5344CB8AC3E}">
        <p14:creationId xmlns:p14="http://schemas.microsoft.com/office/powerpoint/2010/main" xmlns="" val="41152532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8" descr="Peoria 6-08 100_v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63588"/>
            <a:ext cx="9144000" cy="609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2"/>
          <p:cNvSpPr>
            <a:spLocks noGrp="1" noChangeArrowheads="1"/>
          </p:cNvSpPr>
          <p:nvPr>
            <p:ph type="title"/>
          </p:nvPr>
        </p:nvSpPr>
        <p:spPr/>
        <p:txBody>
          <a:bodyPr/>
          <a:lstStyle/>
          <a:p>
            <a:r>
              <a:rPr lang="en-US" altLang="en-US" smtClean="0">
                <a:latin typeface="Arial" charset="0"/>
                <a:cs typeface="Arial" charset="0"/>
              </a:rPr>
              <a:t>UVFit_ Torrevieja, SPAIN</a:t>
            </a:r>
          </a:p>
        </p:txBody>
      </p:sp>
      <p:grpSp>
        <p:nvGrpSpPr>
          <p:cNvPr id="37892" name="Group 4"/>
          <p:cNvGrpSpPr>
            <a:grpSpLocks/>
          </p:cNvGrpSpPr>
          <p:nvPr/>
        </p:nvGrpSpPr>
        <p:grpSpPr bwMode="auto">
          <a:xfrm>
            <a:off x="0" y="0"/>
            <a:ext cx="9144000" cy="1295400"/>
            <a:chOff x="0" y="0"/>
            <a:chExt cx="5760" cy="816"/>
          </a:xfrm>
        </p:grpSpPr>
        <p:sp>
          <p:nvSpPr>
            <p:cNvPr id="37903" name="AutoShape 5"/>
            <p:cNvSpPr>
              <a:spLocks noChangeArrowheads="1"/>
            </p:cNvSpPr>
            <p:nvPr/>
          </p:nvSpPr>
          <p:spPr bwMode="auto">
            <a:xfrm flipH="1">
              <a:off x="0" y="0"/>
              <a:ext cx="5760" cy="816"/>
            </a:xfrm>
            <a:prstGeom prst="wave">
              <a:avLst>
                <a:gd name="adj1" fmla="val 16296"/>
                <a:gd name="adj2" fmla="val 0"/>
              </a:avLst>
            </a:prstGeom>
            <a:solidFill>
              <a:schemeClr val="bg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sz="1800" smtClean="0">
                <a:solidFill>
                  <a:srgbClr val="000000"/>
                </a:solidFill>
              </a:endParaRPr>
            </a:p>
          </p:txBody>
        </p:sp>
        <p:sp>
          <p:nvSpPr>
            <p:cNvPr id="37904" name="Rectangle 6"/>
            <p:cNvSpPr>
              <a:spLocks noChangeArrowheads="1"/>
            </p:cNvSpPr>
            <p:nvPr/>
          </p:nvSpPr>
          <p:spPr bwMode="auto">
            <a:xfrm>
              <a:off x="0" y="0"/>
              <a:ext cx="5760" cy="528"/>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sz="1800" smtClean="0">
                <a:solidFill>
                  <a:srgbClr val="000000"/>
                </a:solidFill>
              </a:endParaRPr>
            </a:p>
          </p:txBody>
        </p:sp>
      </p:grpSp>
      <p:sp>
        <p:nvSpPr>
          <p:cNvPr id="37893" name="Rectangle 7"/>
          <p:cNvSpPr>
            <a:spLocks noChangeArrowheads="1"/>
          </p:cNvSpPr>
          <p:nvPr/>
        </p:nvSpPr>
        <p:spPr bwMode="auto">
          <a:xfrm>
            <a:off x="381000" y="304800"/>
            <a:ext cx="5978525" cy="427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a:r>
              <a:rPr lang="en-US" altLang="en-US" sz="2200" smtClean="0">
                <a:solidFill>
                  <a:srgbClr val="000000"/>
                </a:solidFill>
              </a:rPr>
              <a:t>TORREVIEJA Spain – 15.9 MGD (2500 m</a:t>
            </a:r>
            <a:r>
              <a:rPr lang="en-US" altLang="en-US" sz="2200" baseline="30000" smtClean="0">
                <a:solidFill>
                  <a:srgbClr val="000000"/>
                </a:solidFill>
              </a:rPr>
              <a:t>3</a:t>
            </a:r>
            <a:r>
              <a:rPr lang="en-US" altLang="en-US" sz="2200" smtClean="0">
                <a:solidFill>
                  <a:srgbClr val="000000"/>
                </a:solidFill>
              </a:rPr>
              <a:t>/hr)</a:t>
            </a:r>
          </a:p>
        </p:txBody>
      </p:sp>
      <p:sp>
        <p:nvSpPr>
          <p:cNvPr id="37894" name="Rectangle 8"/>
          <p:cNvSpPr>
            <a:spLocks noChangeArrowheads="1"/>
          </p:cNvSpPr>
          <p:nvPr/>
        </p:nvSpPr>
        <p:spPr bwMode="auto">
          <a:xfrm>
            <a:off x="417513" y="561975"/>
            <a:ext cx="30353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a:r>
              <a:rPr lang="en-US" altLang="en-US" sz="1400" smtClean="0">
                <a:solidFill>
                  <a:srgbClr val="000000"/>
                </a:solidFill>
              </a:rPr>
              <a:t>Wastewater Reuse - TrojanUVFit</a:t>
            </a:r>
            <a:r>
              <a:rPr lang="en-US" altLang="en-US" sz="1400" baseline="30000" smtClean="0">
                <a:solidFill>
                  <a:srgbClr val="000000"/>
                </a:solidFill>
              </a:rPr>
              <a:t>TM</a:t>
            </a:r>
            <a:r>
              <a:rPr lang="en-US" altLang="en-US" smtClean="0">
                <a:solidFill>
                  <a:srgbClr val="000000"/>
                </a:solidFill>
              </a:rPr>
              <a:t> </a:t>
            </a:r>
          </a:p>
        </p:txBody>
      </p:sp>
      <p:pic>
        <p:nvPicPr>
          <p:cNvPr id="37895" name="Picture 9" descr="TrojanUV_RG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9000" y="152400"/>
            <a:ext cx="15240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7896" name="Group 10"/>
          <p:cNvGrpSpPr>
            <a:grpSpLocks/>
          </p:cNvGrpSpPr>
          <p:nvPr/>
        </p:nvGrpSpPr>
        <p:grpSpPr bwMode="auto">
          <a:xfrm>
            <a:off x="0" y="0"/>
            <a:ext cx="9144000" cy="1295400"/>
            <a:chOff x="0" y="0"/>
            <a:chExt cx="5760" cy="816"/>
          </a:xfrm>
        </p:grpSpPr>
        <p:grpSp>
          <p:nvGrpSpPr>
            <p:cNvPr id="37899" name="Group 11"/>
            <p:cNvGrpSpPr>
              <a:grpSpLocks/>
            </p:cNvGrpSpPr>
            <p:nvPr/>
          </p:nvGrpSpPr>
          <p:grpSpPr bwMode="auto">
            <a:xfrm>
              <a:off x="0" y="0"/>
              <a:ext cx="5760" cy="816"/>
              <a:chOff x="0" y="0"/>
              <a:chExt cx="5760" cy="816"/>
            </a:xfrm>
          </p:grpSpPr>
          <p:sp>
            <p:nvSpPr>
              <p:cNvPr id="37901" name="AutoShape 12"/>
              <p:cNvSpPr>
                <a:spLocks noChangeArrowheads="1"/>
              </p:cNvSpPr>
              <p:nvPr/>
            </p:nvSpPr>
            <p:spPr bwMode="auto">
              <a:xfrm flipH="1">
                <a:off x="0" y="0"/>
                <a:ext cx="5760" cy="816"/>
              </a:xfrm>
              <a:prstGeom prst="wave">
                <a:avLst>
                  <a:gd name="adj1" fmla="val 16296"/>
                  <a:gd name="adj2" fmla="val 0"/>
                </a:avLst>
              </a:prstGeom>
              <a:solidFill>
                <a:schemeClr val="bg1"/>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sz="1800" smtClean="0">
                  <a:solidFill>
                    <a:srgbClr val="000000"/>
                  </a:solidFill>
                </a:endParaRPr>
              </a:p>
            </p:txBody>
          </p:sp>
          <p:sp>
            <p:nvSpPr>
              <p:cNvPr id="37902" name="Rectangle 13"/>
              <p:cNvSpPr>
                <a:spLocks noChangeArrowheads="1"/>
              </p:cNvSpPr>
              <p:nvPr/>
            </p:nvSpPr>
            <p:spPr bwMode="auto">
              <a:xfrm>
                <a:off x="0" y="0"/>
                <a:ext cx="5760" cy="528"/>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endParaRPr lang="en-US" altLang="en-US" sz="1800" smtClean="0">
                  <a:solidFill>
                    <a:srgbClr val="000000"/>
                  </a:solidFill>
                </a:endParaRPr>
              </a:p>
            </p:txBody>
          </p:sp>
        </p:grpSp>
        <p:pic>
          <p:nvPicPr>
            <p:cNvPr id="37900" name="Picture 16" descr="TrojanUV_RG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12" y="144"/>
              <a:ext cx="960"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7897" name="Rectangle 7"/>
          <p:cNvSpPr>
            <a:spLocks noChangeArrowheads="1"/>
          </p:cNvSpPr>
          <p:nvPr/>
        </p:nvSpPr>
        <p:spPr bwMode="auto">
          <a:xfrm>
            <a:off x="428625" y="685800"/>
            <a:ext cx="1308100"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smtClean="0">
                <a:solidFill>
                  <a:srgbClr val="000000"/>
                </a:solidFill>
              </a:rPr>
              <a:t>TrojanUVFit</a:t>
            </a:r>
            <a:r>
              <a:rPr lang="en-US" altLang="en-US" sz="1400" smtClean="0">
                <a:solidFill>
                  <a:srgbClr val="000000"/>
                </a:solidFill>
                <a:cs typeface="Arial" charset="0"/>
              </a:rPr>
              <a:t>™</a:t>
            </a:r>
          </a:p>
        </p:txBody>
      </p:sp>
      <p:sp>
        <p:nvSpPr>
          <p:cNvPr id="37898" name="Rectangle 9"/>
          <p:cNvSpPr>
            <a:spLocks noChangeArrowheads="1"/>
          </p:cNvSpPr>
          <p:nvPr/>
        </p:nvSpPr>
        <p:spPr bwMode="auto">
          <a:xfrm>
            <a:off x="381000" y="228600"/>
            <a:ext cx="528478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mtClean="0">
                <a:solidFill>
                  <a:srgbClr val="000000"/>
                </a:solidFill>
              </a:rPr>
              <a:t>Peoria, Arizona – 900 L/s (20.5 MGD)</a:t>
            </a:r>
          </a:p>
        </p:txBody>
      </p:sp>
    </p:spTree>
    <p:extLst>
      <p:ext uri="{BB962C8B-B14F-4D97-AF65-F5344CB8AC3E}">
        <p14:creationId xmlns:p14="http://schemas.microsoft.com/office/powerpoint/2010/main" xmlns="" val="34928790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CoverPage"/>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793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Rectangle 13"/>
          <p:cNvSpPr>
            <a:spLocks noChangeArrowheads="1"/>
          </p:cNvSpPr>
          <p:nvPr/>
        </p:nvSpPr>
        <p:spPr bwMode="auto">
          <a:xfrm>
            <a:off x="4267200" y="2925763"/>
            <a:ext cx="408146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10000"/>
              </a:lnSpc>
            </a:pPr>
            <a:r>
              <a:rPr lang="en-US" sz="2000" dirty="0" smtClean="0">
                <a:solidFill>
                  <a:srgbClr val="FFFFFF"/>
                </a:solidFill>
              </a:rPr>
              <a:t>UV for Contaminant Treatment</a:t>
            </a:r>
            <a:endParaRPr lang="en-US" sz="1200" dirty="0">
              <a:solidFill>
                <a:srgbClr val="808080"/>
              </a:solidFill>
            </a:endParaRPr>
          </a:p>
        </p:txBody>
      </p:sp>
    </p:spTree>
    <p:extLst>
      <p:ext uri="{BB962C8B-B14F-4D97-AF65-F5344CB8AC3E}">
        <p14:creationId xmlns:p14="http://schemas.microsoft.com/office/powerpoint/2010/main" xmlns="" val="336525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defTabSz="457200" eaLnBrk="1" fontAlgn="auto" hangingPunct="1">
              <a:spcBef>
                <a:spcPts val="0"/>
              </a:spcBef>
              <a:spcAft>
                <a:spcPts val="0"/>
              </a:spcAft>
            </a:pPr>
            <a:fld id="{93301543-7EE2-0A4D-92F9-169B45CB1872}" type="slidenum">
              <a:rPr lang="en-US" sz="1800" smtClean="0">
                <a:solidFill>
                  <a:prstClr val="black">
                    <a:tint val="75000"/>
                  </a:prstClr>
                </a:solidFill>
                <a:latin typeface="Calibri"/>
                <a:ea typeface="+mn-ea"/>
              </a:rPr>
              <a:pPr defTabSz="457200" eaLnBrk="1" fontAlgn="auto" hangingPunct="1">
                <a:spcBef>
                  <a:spcPts val="0"/>
                </a:spcBef>
                <a:spcAft>
                  <a:spcPts val="0"/>
                </a:spcAft>
              </a:pPr>
              <a:t>3</a:t>
            </a:fld>
            <a:endParaRPr lang="en-US" sz="1800" dirty="0">
              <a:solidFill>
                <a:prstClr val="black">
                  <a:tint val="75000"/>
                </a:prstClr>
              </a:solidFill>
              <a:latin typeface="Calibri"/>
              <a:ea typeface="+mn-ea"/>
            </a:endParaRPr>
          </a:p>
        </p:txBody>
      </p:sp>
      <p:sp>
        <p:nvSpPr>
          <p:cNvPr id="4" name="Title 3"/>
          <p:cNvSpPr>
            <a:spLocks noGrp="1"/>
          </p:cNvSpPr>
          <p:nvPr>
            <p:ph type="ctrTitle"/>
          </p:nvPr>
        </p:nvSpPr>
        <p:spPr/>
        <p:txBody>
          <a:bodyPr/>
          <a:lstStyle/>
          <a:p>
            <a:r>
              <a:rPr lang="en-US" smtClean="0"/>
              <a:t>Unidades </a:t>
            </a:r>
            <a:r>
              <a:rPr lang="en-US" dirty="0" smtClean="0"/>
              <a:t>de </a:t>
            </a:r>
            <a:r>
              <a:rPr lang="en-US" dirty="0" err="1" smtClean="0"/>
              <a:t>Negócios</a:t>
            </a:r>
            <a:endParaRPr lang="en-US" dirty="0"/>
          </a:p>
        </p:txBody>
      </p:sp>
      <p:sp>
        <p:nvSpPr>
          <p:cNvPr id="6" name="TextBox 7"/>
          <p:cNvSpPr txBox="1">
            <a:spLocks noChangeArrowheads="1"/>
          </p:cNvSpPr>
          <p:nvPr/>
        </p:nvSpPr>
        <p:spPr bwMode="auto">
          <a:xfrm>
            <a:off x="6479119" y="3690948"/>
            <a:ext cx="217011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charset="0"/>
                <a:ea typeface="ＭＳ Ｐゴシック" charset="0"/>
                <a:cs typeface="MS PGothic" charset="0"/>
              </a:defRPr>
            </a:lvl1pPr>
            <a:lvl2pPr marL="742950" indent="-285750" eaLnBrk="0" hangingPunct="0">
              <a:defRPr sz="2400" b="1">
                <a:solidFill>
                  <a:schemeClr val="tx1"/>
                </a:solidFill>
                <a:latin typeface="Times" charset="0"/>
                <a:ea typeface="MS PGothic" charset="0"/>
                <a:cs typeface="MS PGothic" charset="0"/>
              </a:defRPr>
            </a:lvl2pPr>
            <a:lvl3pPr marL="1143000" indent="-228600" eaLnBrk="0" hangingPunct="0">
              <a:defRPr sz="2400" b="1">
                <a:solidFill>
                  <a:schemeClr val="tx1"/>
                </a:solidFill>
                <a:latin typeface="Times" charset="0"/>
                <a:ea typeface="MS PGothic" charset="0"/>
                <a:cs typeface="MS PGothic" charset="0"/>
              </a:defRPr>
            </a:lvl3pPr>
            <a:lvl4pPr marL="1600200" indent="-228600" eaLnBrk="0" hangingPunct="0">
              <a:defRPr sz="2400" b="1">
                <a:solidFill>
                  <a:schemeClr val="tx1"/>
                </a:solidFill>
                <a:latin typeface="Times" charset="0"/>
                <a:ea typeface="MS PGothic" charset="0"/>
                <a:cs typeface="MS PGothic" charset="0"/>
              </a:defRPr>
            </a:lvl4pPr>
            <a:lvl5pPr marL="2057400" indent="-228600" eaLnBrk="0" hangingPunct="0">
              <a:defRPr sz="2400" b="1">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charset="0"/>
                <a:ea typeface="MS PGothic" charset="0"/>
                <a:cs typeface="MS PGothic" charset="0"/>
              </a:defRPr>
            </a:lvl9pPr>
          </a:lstStyle>
          <a:p>
            <a:pPr algn="ctr" defTabSz="457200" eaLnBrk="1" fontAlgn="auto" hangingPunct="1">
              <a:spcBef>
                <a:spcPts val="0"/>
              </a:spcBef>
              <a:spcAft>
                <a:spcPts val="0"/>
              </a:spcAft>
            </a:pPr>
            <a:r>
              <a:rPr lang="en-US" sz="1100" b="0" i="1" dirty="0">
                <a:solidFill>
                  <a:prstClr val="white">
                    <a:lumMod val="50000"/>
                  </a:prstClr>
                </a:solidFill>
                <a:latin typeface="Arial" panose="020B0604020202020204" pitchFamily="34" charset="0"/>
                <a:cs typeface="Arial" panose="020B0604020202020204" pitchFamily="34" charset="0"/>
              </a:rPr>
              <a:t>UV disinfection and UV-oxidation systems for municipal water and wastewater treatment</a:t>
            </a:r>
          </a:p>
        </p:txBody>
      </p:sp>
      <p:sp>
        <p:nvSpPr>
          <p:cNvPr id="7" name="TextBox 6"/>
          <p:cNvSpPr txBox="1">
            <a:spLocks noChangeArrowheads="1"/>
          </p:cNvSpPr>
          <p:nvPr/>
        </p:nvSpPr>
        <p:spPr bwMode="auto">
          <a:xfrm>
            <a:off x="3324664" y="5519781"/>
            <a:ext cx="241242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charset="0"/>
                <a:ea typeface="ＭＳ Ｐゴシック" charset="0"/>
                <a:cs typeface="MS PGothic" charset="0"/>
              </a:defRPr>
            </a:lvl1pPr>
            <a:lvl2pPr marL="742950" indent="-285750" eaLnBrk="0" hangingPunct="0">
              <a:defRPr sz="2400" b="1">
                <a:solidFill>
                  <a:schemeClr val="tx1"/>
                </a:solidFill>
                <a:latin typeface="Times" charset="0"/>
                <a:ea typeface="MS PGothic" charset="0"/>
                <a:cs typeface="MS PGothic" charset="0"/>
              </a:defRPr>
            </a:lvl2pPr>
            <a:lvl3pPr marL="1143000" indent="-228600" eaLnBrk="0" hangingPunct="0">
              <a:defRPr sz="2400" b="1">
                <a:solidFill>
                  <a:schemeClr val="tx1"/>
                </a:solidFill>
                <a:latin typeface="Times" charset="0"/>
                <a:ea typeface="MS PGothic" charset="0"/>
                <a:cs typeface="MS PGothic" charset="0"/>
              </a:defRPr>
            </a:lvl3pPr>
            <a:lvl4pPr marL="1600200" indent="-228600" eaLnBrk="0" hangingPunct="0">
              <a:defRPr sz="2400" b="1">
                <a:solidFill>
                  <a:schemeClr val="tx1"/>
                </a:solidFill>
                <a:latin typeface="Times" charset="0"/>
                <a:ea typeface="MS PGothic" charset="0"/>
                <a:cs typeface="MS PGothic" charset="0"/>
              </a:defRPr>
            </a:lvl4pPr>
            <a:lvl5pPr marL="2057400" indent="-228600" eaLnBrk="0" hangingPunct="0">
              <a:defRPr sz="2400" b="1">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charset="0"/>
                <a:ea typeface="MS PGothic" charset="0"/>
                <a:cs typeface="MS PGothic" charset="0"/>
              </a:defRPr>
            </a:lvl9pPr>
          </a:lstStyle>
          <a:p>
            <a:pPr algn="ctr" defTabSz="457200" eaLnBrk="1" fontAlgn="auto" hangingPunct="1">
              <a:spcBef>
                <a:spcPts val="0"/>
              </a:spcBef>
              <a:spcAft>
                <a:spcPts val="0"/>
              </a:spcAft>
            </a:pPr>
            <a:r>
              <a:rPr lang="en-US" sz="1100" b="0" i="1" dirty="0">
                <a:solidFill>
                  <a:prstClr val="white">
                    <a:lumMod val="50000"/>
                  </a:prstClr>
                </a:solidFill>
                <a:latin typeface="Arial" panose="020B0604020202020204" pitchFamily="34" charset="0"/>
                <a:cs typeface="Arial" panose="020B0604020202020204" pitchFamily="34" charset="0"/>
              </a:rPr>
              <a:t>Environmental hydrogen peroxide-based treatment programs to purify water, wastewater, soil and air</a:t>
            </a:r>
          </a:p>
        </p:txBody>
      </p:sp>
      <p:sp>
        <p:nvSpPr>
          <p:cNvPr id="8" name="TextBox 17"/>
          <p:cNvSpPr txBox="1">
            <a:spLocks noChangeArrowheads="1"/>
          </p:cNvSpPr>
          <p:nvPr/>
        </p:nvSpPr>
        <p:spPr bwMode="auto">
          <a:xfrm>
            <a:off x="6571541" y="5519781"/>
            <a:ext cx="190048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charset="0"/>
                <a:ea typeface="ＭＳ Ｐゴシック" charset="0"/>
                <a:cs typeface="MS PGothic" charset="0"/>
              </a:defRPr>
            </a:lvl1pPr>
            <a:lvl2pPr marL="742950" indent="-285750" eaLnBrk="0" hangingPunct="0">
              <a:defRPr sz="2400" b="1">
                <a:solidFill>
                  <a:schemeClr val="tx1"/>
                </a:solidFill>
                <a:latin typeface="Times" charset="0"/>
                <a:ea typeface="MS PGothic" charset="0"/>
                <a:cs typeface="MS PGothic" charset="0"/>
              </a:defRPr>
            </a:lvl2pPr>
            <a:lvl3pPr marL="1143000" indent="-228600" eaLnBrk="0" hangingPunct="0">
              <a:defRPr sz="2400" b="1">
                <a:solidFill>
                  <a:schemeClr val="tx1"/>
                </a:solidFill>
                <a:latin typeface="Times" charset="0"/>
                <a:ea typeface="MS PGothic" charset="0"/>
                <a:cs typeface="MS PGothic" charset="0"/>
              </a:defRPr>
            </a:lvl3pPr>
            <a:lvl4pPr marL="1600200" indent="-228600" eaLnBrk="0" hangingPunct="0">
              <a:defRPr sz="2400" b="1">
                <a:solidFill>
                  <a:schemeClr val="tx1"/>
                </a:solidFill>
                <a:latin typeface="Times" charset="0"/>
                <a:ea typeface="MS PGothic" charset="0"/>
                <a:cs typeface="MS PGothic" charset="0"/>
              </a:defRPr>
            </a:lvl4pPr>
            <a:lvl5pPr marL="2057400" indent="-228600" eaLnBrk="0" hangingPunct="0">
              <a:defRPr sz="2400" b="1">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charset="0"/>
                <a:ea typeface="MS PGothic" charset="0"/>
                <a:cs typeface="MS PGothic" charset="0"/>
              </a:defRPr>
            </a:lvl9pPr>
          </a:lstStyle>
          <a:p>
            <a:pPr algn="ctr" defTabSz="457200" eaLnBrk="1" fontAlgn="auto" hangingPunct="1">
              <a:spcBef>
                <a:spcPts val="0"/>
              </a:spcBef>
              <a:spcAft>
                <a:spcPts val="0"/>
              </a:spcAft>
            </a:pPr>
            <a:r>
              <a:rPr lang="en-US" sz="1100" b="0" i="1" dirty="0">
                <a:solidFill>
                  <a:prstClr val="white">
                    <a:lumMod val="50000"/>
                  </a:prstClr>
                </a:solidFill>
                <a:latin typeface="Arial" panose="020B0604020202020204" pitchFamily="34" charset="0"/>
                <a:cs typeface="Arial" panose="020B0604020202020204" pitchFamily="34" charset="0"/>
              </a:rPr>
              <a:t>UV disinfection systems for homes and businesses</a:t>
            </a:r>
          </a:p>
        </p:txBody>
      </p:sp>
      <p:sp>
        <p:nvSpPr>
          <p:cNvPr id="9" name="TextBox 21"/>
          <p:cNvSpPr txBox="1">
            <a:spLocks noChangeArrowheads="1"/>
          </p:cNvSpPr>
          <p:nvPr/>
        </p:nvSpPr>
        <p:spPr bwMode="auto">
          <a:xfrm>
            <a:off x="319797" y="5519781"/>
            <a:ext cx="223404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charset="0"/>
                <a:ea typeface="ＭＳ Ｐゴシック" charset="0"/>
                <a:cs typeface="MS PGothic" charset="0"/>
              </a:defRPr>
            </a:lvl1pPr>
            <a:lvl2pPr marL="742950" indent="-285750" eaLnBrk="0" hangingPunct="0">
              <a:defRPr sz="2400" b="1">
                <a:solidFill>
                  <a:schemeClr val="tx1"/>
                </a:solidFill>
                <a:latin typeface="Times" charset="0"/>
                <a:ea typeface="MS PGothic" charset="0"/>
                <a:cs typeface="MS PGothic" charset="0"/>
              </a:defRPr>
            </a:lvl2pPr>
            <a:lvl3pPr marL="1143000" indent="-228600" eaLnBrk="0" hangingPunct="0">
              <a:defRPr sz="2400" b="1">
                <a:solidFill>
                  <a:schemeClr val="tx1"/>
                </a:solidFill>
                <a:latin typeface="Times" charset="0"/>
                <a:ea typeface="MS PGothic" charset="0"/>
                <a:cs typeface="MS PGothic" charset="0"/>
              </a:defRPr>
            </a:lvl3pPr>
            <a:lvl4pPr marL="1600200" indent="-228600" eaLnBrk="0" hangingPunct="0">
              <a:defRPr sz="2400" b="1">
                <a:solidFill>
                  <a:schemeClr val="tx1"/>
                </a:solidFill>
                <a:latin typeface="Times" charset="0"/>
                <a:ea typeface="MS PGothic" charset="0"/>
                <a:cs typeface="MS PGothic" charset="0"/>
              </a:defRPr>
            </a:lvl4pPr>
            <a:lvl5pPr marL="2057400" indent="-228600" eaLnBrk="0" hangingPunct="0">
              <a:defRPr sz="2400" b="1">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charset="0"/>
                <a:ea typeface="MS PGothic" charset="0"/>
                <a:cs typeface="MS PGothic" charset="0"/>
              </a:defRPr>
            </a:lvl9pPr>
          </a:lstStyle>
          <a:p>
            <a:pPr algn="ctr" defTabSz="457200" fontAlgn="auto">
              <a:spcBef>
                <a:spcPts val="0"/>
              </a:spcBef>
              <a:spcAft>
                <a:spcPts val="0"/>
              </a:spcAft>
            </a:pPr>
            <a:r>
              <a:rPr lang="en-US" sz="1100" b="0" i="1" dirty="0">
                <a:solidFill>
                  <a:prstClr val="white">
                    <a:lumMod val="50000"/>
                  </a:prstClr>
                </a:solidFill>
                <a:latin typeface="Arial" panose="020B0604020202020204" pitchFamily="34" charset="0"/>
                <a:cs typeface="Arial" panose="020B0604020202020204" pitchFamily="34" charset="0"/>
              </a:rPr>
              <a:t>Filtration + UV treatment systems for ballast water </a:t>
            </a:r>
          </a:p>
        </p:txBody>
      </p:sp>
      <p:cxnSp>
        <p:nvCxnSpPr>
          <p:cNvPr id="10" name="Straight Connector 9"/>
          <p:cNvCxnSpPr/>
          <p:nvPr/>
        </p:nvCxnSpPr>
        <p:spPr>
          <a:xfrm>
            <a:off x="319797" y="2656017"/>
            <a:ext cx="8329435" cy="0"/>
          </a:xfrm>
          <a:prstGeom prst="line">
            <a:avLst/>
          </a:prstGeom>
          <a:ln w="635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9797" y="4387202"/>
            <a:ext cx="8329435" cy="0"/>
          </a:xfrm>
          <a:prstGeom prst="line">
            <a:avLst/>
          </a:prstGeom>
          <a:ln w="635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026638" y="2656018"/>
            <a:ext cx="0" cy="3640342"/>
          </a:xfrm>
          <a:prstGeom prst="line">
            <a:avLst/>
          </a:prstGeom>
          <a:ln w="635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132949" y="1247945"/>
            <a:ext cx="0" cy="5193555"/>
          </a:xfrm>
          <a:prstGeom prst="line">
            <a:avLst/>
          </a:prstGeom>
          <a:ln w="6350"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Box 19"/>
          <p:cNvSpPr txBox="1">
            <a:spLocks noChangeArrowheads="1"/>
          </p:cNvSpPr>
          <p:nvPr/>
        </p:nvSpPr>
        <p:spPr bwMode="auto">
          <a:xfrm>
            <a:off x="3300791" y="3683919"/>
            <a:ext cx="255773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charset="0"/>
                <a:ea typeface="ＭＳ Ｐゴシック" charset="0"/>
                <a:cs typeface="MS PGothic" charset="0"/>
              </a:defRPr>
            </a:lvl1pPr>
            <a:lvl2pPr marL="742950" indent="-285750" eaLnBrk="0" hangingPunct="0">
              <a:defRPr sz="2400" b="1">
                <a:solidFill>
                  <a:schemeClr val="tx1"/>
                </a:solidFill>
                <a:latin typeface="Times" charset="0"/>
                <a:ea typeface="MS PGothic" charset="0"/>
                <a:cs typeface="MS PGothic" charset="0"/>
              </a:defRPr>
            </a:lvl2pPr>
            <a:lvl3pPr marL="1143000" indent="-228600" eaLnBrk="0" hangingPunct="0">
              <a:defRPr sz="2400" b="1">
                <a:solidFill>
                  <a:schemeClr val="tx1"/>
                </a:solidFill>
                <a:latin typeface="Times" charset="0"/>
                <a:ea typeface="MS PGothic" charset="0"/>
                <a:cs typeface="MS PGothic" charset="0"/>
              </a:defRPr>
            </a:lvl3pPr>
            <a:lvl4pPr marL="1600200" indent="-228600" eaLnBrk="0" hangingPunct="0">
              <a:defRPr sz="2400" b="1">
                <a:solidFill>
                  <a:schemeClr val="tx1"/>
                </a:solidFill>
                <a:latin typeface="Times" charset="0"/>
                <a:ea typeface="MS PGothic" charset="0"/>
                <a:cs typeface="MS PGothic" charset="0"/>
              </a:defRPr>
            </a:lvl4pPr>
            <a:lvl5pPr marL="2057400" indent="-228600" eaLnBrk="0" hangingPunct="0">
              <a:defRPr sz="2400" b="1">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charset="0"/>
                <a:ea typeface="MS PGothic" charset="0"/>
                <a:cs typeface="MS PGothic" charset="0"/>
              </a:defRPr>
            </a:lvl9pPr>
          </a:lstStyle>
          <a:p>
            <a:pPr algn="ctr" defTabSz="457200" eaLnBrk="1" fontAlgn="auto" hangingPunct="1">
              <a:spcBef>
                <a:spcPts val="0"/>
              </a:spcBef>
              <a:spcAft>
                <a:spcPts val="0"/>
              </a:spcAft>
            </a:pPr>
            <a:r>
              <a:rPr lang="en-US" sz="1100" b="0" i="1" dirty="0">
                <a:solidFill>
                  <a:prstClr val="white">
                    <a:lumMod val="50000"/>
                  </a:prstClr>
                </a:solidFill>
                <a:latin typeface="Arial" panose="020B0604020202020204" pitchFamily="34" charset="0"/>
                <a:cs typeface="Arial" panose="020B0604020202020204" pitchFamily="34" charset="0"/>
              </a:rPr>
              <a:t>Solids separation for municipal, commercial and industrial wastewater </a:t>
            </a:r>
          </a:p>
        </p:txBody>
      </p:sp>
      <p:pic>
        <p:nvPicPr>
          <p:cNvPr id="16" name="Picture 15" descr="TrojanUV_sm.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44770" y="2791682"/>
            <a:ext cx="1957342" cy="549708"/>
          </a:xfrm>
          <a:prstGeom prst="rect">
            <a:avLst/>
          </a:prstGeom>
        </p:spPr>
      </p:pic>
      <p:pic>
        <p:nvPicPr>
          <p:cNvPr id="17" name="Picture 16" descr="Salsn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2319" y="3104644"/>
            <a:ext cx="2033123" cy="406625"/>
          </a:xfrm>
          <a:prstGeom prst="rect">
            <a:avLst/>
          </a:prstGeom>
        </p:spPr>
      </p:pic>
      <p:pic>
        <p:nvPicPr>
          <p:cNvPr id="18" name="Picture 17" descr="VIQUA_1024x768.jpg"/>
          <p:cNvPicPr>
            <a:picLocks noChangeAspect="1"/>
          </p:cNvPicPr>
          <p:nvPr/>
        </p:nvPicPr>
        <p:blipFill rotWithShape="1">
          <a:blip r:embed="rId4" cstate="print">
            <a:extLst>
              <a:ext uri="{28A0092B-C50C-407E-A947-70E740481C1C}">
                <a14:useLocalDpi xmlns:a14="http://schemas.microsoft.com/office/drawing/2010/main" xmlns="" val="0"/>
              </a:ext>
            </a:extLst>
          </a:blip>
          <a:srcRect t="19618" b="35894"/>
          <a:stretch/>
        </p:blipFill>
        <p:spPr>
          <a:xfrm>
            <a:off x="6706311" y="4847256"/>
            <a:ext cx="1630362" cy="543985"/>
          </a:xfrm>
          <a:prstGeom prst="rect">
            <a:avLst/>
          </a:prstGeom>
        </p:spPr>
      </p:pic>
      <p:pic>
        <p:nvPicPr>
          <p:cNvPr id="19" name="Picture 18" descr="Trojan_Marinex_FINAL_sm.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1555" y="4868218"/>
            <a:ext cx="1845732" cy="558993"/>
          </a:xfrm>
          <a:prstGeom prst="rect">
            <a:avLst/>
          </a:prstGeom>
        </p:spPr>
      </p:pic>
      <p:sp>
        <p:nvSpPr>
          <p:cNvPr id="20" name="Rectangle 19"/>
          <p:cNvSpPr/>
          <p:nvPr/>
        </p:nvSpPr>
        <p:spPr>
          <a:xfrm>
            <a:off x="283322" y="1379696"/>
            <a:ext cx="8188707" cy="1323439"/>
          </a:xfrm>
          <a:prstGeom prst="rect">
            <a:avLst/>
          </a:prstGeom>
        </p:spPr>
        <p:txBody>
          <a:bodyPr wrap="square">
            <a:spAutoFit/>
          </a:bodyPr>
          <a:lstStyle/>
          <a:p>
            <a:pPr defTabSz="457200" eaLnBrk="1" fontAlgn="auto" hangingPunct="1">
              <a:spcBef>
                <a:spcPts val="0"/>
              </a:spcBef>
              <a:spcAft>
                <a:spcPts val="0"/>
              </a:spcAft>
            </a:pPr>
            <a:r>
              <a:rPr lang="en-US" sz="2000" i="1" dirty="0" err="1" smtClean="0">
                <a:solidFill>
                  <a:prstClr val="black"/>
                </a:solidFill>
                <a:latin typeface="Calibri"/>
                <a:ea typeface="+mn-ea"/>
                <a:cs typeface="Arial" panose="020B0604020202020204" pitchFamily="34" charset="0"/>
              </a:rPr>
              <a:t>Através</a:t>
            </a:r>
            <a:r>
              <a:rPr lang="en-US" sz="2000" i="1" dirty="0" smtClean="0">
                <a:solidFill>
                  <a:prstClr val="black"/>
                </a:solidFill>
                <a:latin typeface="Calibri"/>
                <a:ea typeface="+mn-ea"/>
                <a:cs typeface="Arial" panose="020B0604020202020204" pitchFamily="34" charset="0"/>
              </a:rPr>
              <a:t> de </a:t>
            </a:r>
            <a:r>
              <a:rPr lang="en-US" sz="2000" i="1" dirty="0" err="1" smtClean="0">
                <a:solidFill>
                  <a:prstClr val="black"/>
                </a:solidFill>
                <a:latin typeface="Calibri"/>
                <a:ea typeface="+mn-ea"/>
                <a:cs typeface="Arial" panose="020B0604020202020204" pitchFamily="34" charset="0"/>
              </a:rPr>
              <a:t>aquisições</a:t>
            </a:r>
            <a:r>
              <a:rPr lang="en-US" sz="2000" i="1" dirty="0" smtClean="0">
                <a:solidFill>
                  <a:prstClr val="black"/>
                </a:solidFill>
                <a:latin typeface="Calibri"/>
                <a:ea typeface="+mn-ea"/>
                <a:cs typeface="Arial" panose="020B0604020202020204" pitchFamily="34" charset="0"/>
              </a:rPr>
              <a:t>  e </a:t>
            </a:r>
            <a:r>
              <a:rPr lang="en-US" sz="2000" i="1" dirty="0" err="1" smtClean="0">
                <a:solidFill>
                  <a:prstClr val="black"/>
                </a:solidFill>
                <a:latin typeface="Calibri"/>
                <a:ea typeface="+mn-ea"/>
                <a:cs typeface="Arial" panose="020B0604020202020204" pitchFamily="34" charset="0"/>
              </a:rPr>
              <a:t>parcerias</a:t>
            </a:r>
            <a:r>
              <a:rPr lang="en-US" sz="2000" i="1" dirty="0" smtClean="0">
                <a:solidFill>
                  <a:prstClr val="black"/>
                </a:solidFill>
                <a:latin typeface="Calibri"/>
                <a:ea typeface="+mn-ea"/>
                <a:cs typeface="Arial" panose="020B0604020202020204" pitchFamily="34" charset="0"/>
              </a:rPr>
              <a:t> </a:t>
            </a:r>
            <a:r>
              <a:rPr lang="en-US" sz="2000" i="1" dirty="0" err="1" smtClean="0">
                <a:solidFill>
                  <a:prstClr val="black"/>
                </a:solidFill>
                <a:latin typeface="Calibri"/>
                <a:ea typeface="+mn-ea"/>
                <a:cs typeface="Arial" panose="020B0604020202020204" pitchFamily="34" charset="0"/>
              </a:rPr>
              <a:t>estratégicas</a:t>
            </a:r>
            <a:r>
              <a:rPr lang="en-US" sz="2000" i="1" dirty="0" smtClean="0">
                <a:solidFill>
                  <a:prstClr val="black"/>
                </a:solidFill>
                <a:latin typeface="Calibri"/>
                <a:ea typeface="+mn-ea"/>
                <a:cs typeface="Arial" panose="020B0604020202020204" pitchFamily="34" charset="0"/>
              </a:rPr>
              <a:t>, a </a:t>
            </a:r>
            <a:r>
              <a:rPr lang="en-US" sz="2000" i="1" dirty="0" err="1" smtClean="0">
                <a:solidFill>
                  <a:prstClr val="black"/>
                </a:solidFill>
                <a:latin typeface="Calibri"/>
                <a:ea typeface="+mn-ea"/>
                <a:cs typeface="Arial" panose="020B0604020202020204" pitchFamily="34" charset="0"/>
              </a:rPr>
              <a:t>empresa</a:t>
            </a:r>
            <a:r>
              <a:rPr lang="en-US" sz="2000" i="1" dirty="0" smtClean="0">
                <a:solidFill>
                  <a:prstClr val="black"/>
                </a:solidFill>
                <a:latin typeface="Calibri"/>
                <a:ea typeface="+mn-ea"/>
                <a:cs typeface="Arial" panose="020B0604020202020204" pitchFamily="34" charset="0"/>
              </a:rPr>
              <a:t> tem </a:t>
            </a:r>
            <a:r>
              <a:rPr lang="en-US" sz="2000" i="1" dirty="0" err="1" smtClean="0">
                <a:solidFill>
                  <a:prstClr val="black"/>
                </a:solidFill>
                <a:latin typeface="Calibri"/>
                <a:ea typeface="+mn-ea"/>
                <a:cs typeface="Arial" panose="020B0604020202020204" pitchFamily="34" charset="0"/>
              </a:rPr>
              <a:t>diversificado</a:t>
            </a:r>
            <a:r>
              <a:rPr lang="en-US" sz="2000" i="1" dirty="0" smtClean="0">
                <a:solidFill>
                  <a:prstClr val="black"/>
                </a:solidFill>
                <a:latin typeface="Calibri"/>
                <a:ea typeface="+mn-ea"/>
                <a:cs typeface="Arial" panose="020B0604020202020204" pitchFamily="34" charset="0"/>
              </a:rPr>
              <a:t> </a:t>
            </a:r>
            <a:r>
              <a:rPr lang="en-US" sz="2000" i="1" dirty="0" err="1" smtClean="0">
                <a:solidFill>
                  <a:prstClr val="black"/>
                </a:solidFill>
                <a:latin typeface="Calibri"/>
                <a:ea typeface="+mn-ea"/>
                <a:cs typeface="Arial" panose="020B0604020202020204" pitchFamily="34" charset="0"/>
              </a:rPr>
              <a:t>seu</a:t>
            </a:r>
            <a:r>
              <a:rPr lang="en-US" sz="2000" i="1" dirty="0" smtClean="0">
                <a:solidFill>
                  <a:prstClr val="black"/>
                </a:solidFill>
                <a:latin typeface="Calibri"/>
                <a:ea typeface="+mn-ea"/>
                <a:cs typeface="Arial" panose="020B0604020202020204" pitchFamily="34" charset="0"/>
              </a:rPr>
              <a:t> </a:t>
            </a:r>
            <a:r>
              <a:rPr lang="en-US" sz="2000" i="1" dirty="0">
                <a:solidFill>
                  <a:prstClr val="black"/>
                </a:solidFill>
                <a:latin typeface="Calibri"/>
                <a:ea typeface="+mn-ea"/>
                <a:cs typeface="Arial" panose="020B0604020202020204" pitchFamily="34" charset="0"/>
              </a:rPr>
              <a:t>portfolio </a:t>
            </a:r>
            <a:r>
              <a:rPr lang="en-US" sz="2000" i="1" dirty="0" smtClean="0">
                <a:solidFill>
                  <a:prstClr val="black"/>
                </a:solidFill>
                <a:latin typeface="Calibri"/>
                <a:ea typeface="+mn-ea"/>
                <a:cs typeface="Arial" panose="020B0604020202020204" pitchFamily="34" charset="0"/>
              </a:rPr>
              <a:t>de </a:t>
            </a:r>
            <a:r>
              <a:rPr lang="en-US" sz="2000" i="1" dirty="0" err="1" smtClean="0">
                <a:solidFill>
                  <a:prstClr val="black"/>
                </a:solidFill>
                <a:latin typeface="Calibri"/>
                <a:ea typeface="+mn-ea"/>
                <a:cs typeface="Arial" panose="020B0604020202020204" pitchFamily="34" charset="0"/>
              </a:rPr>
              <a:t>produtos</a:t>
            </a:r>
            <a:r>
              <a:rPr lang="en-US" sz="2000" i="1" dirty="0" smtClean="0">
                <a:solidFill>
                  <a:prstClr val="black"/>
                </a:solidFill>
                <a:latin typeface="Calibri"/>
                <a:ea typeface="+mn-ea"/>
                <a:cs typeface="Arial" panose="020B0604020202020204" pitchFamily="34" charset="0"/>
              </a:rPr>
              <a:t> e </a:t>
            </a:r>
            <a:r>
              <a:rPr lang="en-US" sz="2000" i="1" dirty="0" err="1" smtClean="0">
                <a:solidFill>
                  <a:prstClr val="black"/>
                </a:solidFill>
                <a:latin typeface="Calibri"/>
                <a:ea typeface="+mn-ea"/>
                <a:cs typeface="Arial" panose="020B0604020202020204" pitchFamily="34" charset="0"/>
              </a:rPr>
              <a:t>aplicações</a:t>
            </a:r>
            <a:r>
              <a:rPr lang="en-US" sz="2000" i="1" dirty="0" smtClean="0">
                <a:solidFill>
                  <a:prstClr val="black"/>
                </a:solidFill>
                <a:latin typeface="Calibri"/>
                <a:ea typeface="+mn-ea"/>
                <a:cs typeface="Arial" panose="020B0604020202020204" pitchFamily="34" charset="0"/>
              </a:rPr>
              <a:t>. </a:t>
            </a:r>
            <a:r>
              <a:rPr lang="en-US" sz="2000" i="1" dirty="0">
                <a:solidFill>
                  <a:prstClr val="black"/>
                </a:solidFill>
                <a:latin typeface="Calibri"/>
                <a:ea typeface="+mn-ea"/>
                <a:cs typeface="Arial" panose="020B0604020202020204" pitchFamily="34" charset="0"/>
              </a:rPr>
              <a:t>Trojan Technologies </a:t>
            </a:r>
            <a:r>
              <a:rPr lang="en-US" sz="2000" i="1" dirty="0" smtClean="0">
                <a:solidFill>
                  <a:prstClr val="black"/>
                </a:solidFill>
                <a:latin typeface="Calibri"/>
                <a:ea typeface="+mn-ea"/>
                <a:cs typeface="Arial" panose="020B0604020202020204" pitchFamily="34" charset="0"/>
              </a:rPr>
              <a:t>é </a:t>
            </a:r>
            <a:r>
              <a:rPr lang="en-US" sz="2000" i="1" dirty="0" err="1" smtClean="0">
                <a:solidFill>
                  <a:prstClr val="black"/>
                </a:solidFill>
                <a:latin typeface="Calibri"/>
                <a:ea typeface="+mn-ea"/>
                <a:cs typeface="Arial" panose="020B0604020202020204" pitchFamily="34" charset="0"/>
              </a:rPr>
              <a:t>composta</a:t>
            </a:r>
            <a:r>
              <a:rPr lang="en-US" sz="2000" i="1" dirty="0" smtClean="0">
                <a:solidFill>
                  <a:prstClr val="black"/>
                </a:solidFill>
                <a:latin typeface="Calibri"/>
                <a:ea typeface="+mn-ea"/>
                <a:cs typeface="Arial" panose="020B0604020202020204" pitchFamily="34" charset="0"/>
              </a:rPr>
              <a:t> </a:t>
            </a:r>
            <a:r>
              <a:rPr lang="en-US" sz="2000" i="1" dirty="0" err="1" smtClean="0">
                <a:solidFill>
                  <a:prstClr val="black"/>
                </a:solidFill>
                <a:latin typeface="Calibri"/>
                <a:ea typeface="+mn-ea"/>
                <a:cs typeface="Arial" panose="020B0604020202020204" pitchFamily="34" charset="0"/>
              </a:rPr>
              <a:t>por</a:t>
            </a:r>
            <a:r>
              <a:rPr lang="en-US" sz="2000" i="1" dirty="0" smtClean="0">
                <a:solidFill>
                  <a:prstClr val="black"/>
                </a:solidFill>
                <a:latin typeface="Calibri"/>
                <a:ea typeface="+mn-ea"/>
                <a:cs typeface="Arial" panose="020B0604020202020204" pitchFamily="34" charset="0"/>
              </a:rPr>
              <a:t> </a:t>
            </a:r>
            <a:r>
              <a:rPr lang="en-US" sz="2000" i="1" dirty="0" err="1" smtClean="0">
                <a:solidFill>
                  <a:prstClr val="black"/>
                </a:solidFill>
                <a:latin typeface="Calibri"/>
                <a:ea typeface="+mn-ea"/>
                <a:cs typeface="Arial" panose="020B0604020202020204" pitchFamily="34" charset="0"/>
              </a:rPr>
              <a:t>seis</a:t>
            </a:r>
            <a:r>
              <a:rPr lang="en-US" sz="2000" i="1" dirty="0" smtClean="0">
                <a:solidFill>
                  <a:prstClr val="black"/>
                </a:solidFill>
                <a:latin typeface="Calibri"/>
                <a:ea typeface="+mn-ea"/>
                <a:cs typeface="Arial" panose="020B0604020202020204" pitchFamily="34" charset="0"/>
              </a:rPr>
              <a:t> </a:t>
            </a:r>
            <a:r>
              <a:rPr lang="en-US" sz="2000" i="1" dirty="0" err="1" smtClean="0">
                <a:solidFill>
                  <a:prstClr val="black"/>
                </a:solidFill>
                <a:latin typeface="Calibri"/>
                <a:ea typeface="+mn-ea"/>
                <a:cs typeface="Arial" panose="020B0604020202020204" pitchFamily="34" charset="0"/>
              </a:rPr>
              <a:t>unidades</a:t>
            </a:r>
            <a:r>
              <a:rPr lang="en-US" sz="2000" i="1" dirty="0" smtClean="0">
                <a:solidFill>
                  <a:prstClr val="black"/>
                </a:solidFill>
                <a:latin typeface="Calibri"/>
                <a:ea typeface="+mn-ea"/>
                <a:cs typeface="Arial" panose="020B0604020202020204" pitchFamily="34" charset="0"/>
              </a:rPr>
              <a:t> de </a:t>
            </a:r>
            <a:r>
              <a:rPr lang="en-US" sz="2000" i="1" dirty="0" err="1" smtClean="0">
                <a:solidFill>
                  <a:prstClr val="black"/>
                </a:solidFill>
                <a:latin typeface="Calibri"/>
                <a:ea typeface="+mn-ea"/>
                <a:cs typeface="Arial" panose="020B0604020202020204" pitchFamily="34" charset="0"/>
              </a:rPr>
              <a:t>negócios</a:t>
            </a:r>
            <a:r>
              <a:rPr lang="en-US" sz="2000" i="1" dirty="0" smtClean="0">
                <a:solidFill>
                  <a:prstClr val="black"/>
                </a:solidFill>
                <a:latin typeface="Calibri"/>
                <a:ea typeface="+mn-ea"/>
                <a:cs typeface="Arial" panose="020B0604020202020204" pitchFamily="34" charset="0"/>
              </a:rPr>
              <a:t>:</a:t>
            </a:r>
            <a:r>
              <a:rPr lang="en-US" sz="2000" i="1" dirty="0">
                <a:solidFill>
                  <a:prstClr val="black"/>
                </a:solidFill>
                <a:latin typeface="Calibri"/>
                <a:ea typeface="+mn-ea"/>
                <a:cs typeface="Arial" panose="020B0604020202020204" pitchFamily="34" charset="0"/>
              </a:rPr>
              <a:t/>
            </a:r>
            <a:br>
              <a:rPr lang="en-US" sz="2000" i="1" dirty="0">
                <a:solidFill>
                  <a:prstClr val="black"/>
                </a:solidFill>
                <a:latin typeface="Calibri"/>
                <a:ea typeface="+mn-ea"/>
                <a:cs typeface="Arial" panose="020B0604020202020204" pitchFamily="34" charset="0"/>
              </a:rPr>
            </a:br>
            <a:endParaRPr lang="en-US" sz="2000" i="1" dirty="0">
              <a:solidFill>
                <a:prstClr val="black"/>
              </a:solidFill>
              <a:latin typeface="Calibri"/>
              <a:ea typeface="+mn-ea"/>
              <a:cs typeface="Arial" panose="020B0604020202020204" pitchFamily="34" charset="0"/>
            </a:endParaRPr>
          </a:p>
        </p:txBody>
      </p:sp>
      <p:sp>
        <p:nvSpPr>
          <p:cNvPr id="21" name="TextBox 15"/>
          <p:cNvSpPr txBox="1">
            <a:spLocks noChangeArrowheads="1"/>
          </p:cNvSpPr>
          <p:nvPr/>
        </p:nvSpPr>
        <p:spPr bwMode="auto">
          <a:xfrm>
            <a:off x="444247" y="3659782"/>
            <a:ext cx="2368094"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charset="0"/>
                <a:ea typeface="ＭＳ Ｐゴシック" charset="0"/>
                <a:cs typeface="MS PGothic" charset="0"/>
              </a:defRPr>
            </a:lvl1pPr>
            <a:lvl2pPr marL="742950" indent="-285750" eaLnBrk="0" hangingPunct="0">
              <a:defRPr sz="2400" b="1">
                <a:solidFill>
                  <a:schemeClr val="tx1"/>
                </a:solidFill>
                <a:latin typeface="Times" charset="0"/>
                <a:ea typeface="MS PGothic" charset="0"/>
                <a:cs typeface="MS PGothic" charset="0"/>
              </a:defRPr>
            </a:lvl2pPr>
            <a:lvl3pPr marL="1143000" indent="-228600" eaLnBrk="0" hangingPunct="0">
              <a:defRPr sz="2400" b="1">
                <a:solidFill>
                  <a:schemeClr val="tx1"/>
                </a:solidFill>
                <a:latin typeface="Times" charset="0"/>
                <a:ea typeface="MS PGothic" charset="0"/>
                <a:cs typeface="MS PGothic" charset="0"/>
              </a:defRPr>
            </a:lvl3pPr>
            <a:lvl4pPr marL="1600200" indent="-228600" eaLnBrk="0" hangingPunct="0">
              <a:defRPr sz="2400" b="1">
                <a:solidFill>
                  <a:schemeClr val="tx1"/>
                </a:solidFill>
                <a:latin typeface="Times" charset="0"/>
                <a:ea typeface="MS PGothic" charset="0"/>
                <a:cs typeface="MS PGothic" charset="0"/>
              </a:defRPr>
            </a:lvl4pPr>
            <a:lvl5pPr marL="2057400" indent="-228600" eaLnBrk="0" hangingPunct="0">
              <a:defRPr sz="2400" b="1">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Times" charset="0"/>
                <a:ea typeface="MS PGothic" charset="0"/>
                <a:cs typeface="MS PGothic" charset="0"/>
              </a:defRPr>
            </a:lvl9pPr>
          </a:lstStyle>
          <a:p>
            <a:pPr algn="ctr" defTabSz="457200" eaLnBrk="1" fontAlgn="auto" hangingPunct="1">
              <a:spcBef>
                <a:spcPts val="0"/>
              </a:spcBef>
              <a:spcAft>
                <a:spcPts val="0"/>
              </a:spcAft>
            </a:pPr>
            <a:r>
              <a:rPr lang="en-US" sz="1100" b="0" i="1" dirty="0">
                <a:solidFill>
                  <a:prstClr val="white">
                    <a:lumMod val="50000"/>
                  </a:prstClr>
                </a:solidFill>
                <a:latin typeface="Arial" panose="020B0604020202020204" pitchFamily="34" charset="0"/>
                <a:cs typeface="Arial" panose="020B0604020202020204" pitchFamily="34" charset="0"/>
              </a:rPr>
              <a:t>UV disinfection systems for industrial and commercial water and wastewater treatment</a:t>
            </a:r>
          </a:p>
        </p:txBody>
      </p:sp>
      <p:pic>
        <p:nvPicPr>
          <p:cNvPr id="1026" name="Picture 2" descr="USP_logo_NoTa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82355" y="4626066"/>
            <a:ext cx="2513013" cy="76517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image00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19797" y="2879444"/>
            <a:ext cx="2324100"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8696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b="0" dirty="0">
              <a:latin typeface="Times" pitchFamily="18" charset="0"/>
            </a:endParaRPr>
          </a:p>
        </p:txBody>
      </p:sp>
      <p:sp>
        <p:nvSpPr>
          <p:cNvPr id="23555" name="Rectangle 3"/>
          <p:cNvSpPr>
            <a:spLocks noGrp="1" noChangeArrowheads="1"/>
          </p:cNvSpPr>
          <p:nvPr>
            <p:ph type="title"/>
          </p:nvPr>
        </p:nvSpPr>
        <p:spPr>
          <a:xfrm>
            <a:off x="376050" y="611474"/>
            <a:ext cx="4343400" cy="533400"/>
          </a:xfrm>
        </p:spPr>
        <p:txBody>
          <a:bodyPr/>
          <a:lstStyle/>
          <a:p>
            <a:r>
              <a:rPr lang="en-US" dirty="0">
                <a:solidFill>
                  <a:srgbClr val="C00000"/>
                </a:solidFill>
                <a:latin typeface="+mn-lt"/>
              </a:rPr>
              <a:t>EXAMPLES OF CONTAMINANTS</a:t>
            </a:r>
          </a:p>
        </p:txBody>
      </p:sp>
      <p:sp>
        <p:nvSpPr>
          <p:cNvPr id="23556" name="Rectangle 4"/>
          <p:cNvSpPr>
            <a:spLocks noGrp="1" noChangeArrowheads="1"/>
          </p:cNvSpPr>
          <p:nvPr>
            <p:ph type="body" idx="1"/>
          </p:nvPr>
        </p:nvSpPr>
        <p:spPr>
          <a:xfrm>
            <a:off x="397825" y="1374575"/>
            <a:ext cx="5486400" cy="4191000"/>
          </a:xfrm>
          <a:ln/>
        </p:spPr>
        <p:txBody>
          <a:bodyPr/>
          <a:lstStyle/>
          <a:p>
            <a:pPr marL="0" indent="0">
              <a:spcAft>
                <a:spcPct val="70000"/>
              </a:spcAft>
              <a:buFontTx/>
              <a:buNone/>
            </a:pPr>
            <a:r>
              <a:rPr lang="en-US" sz="1800" i="1" dirty="0"/>
              <a:t>N</a:t>
            </a:r>
            <a:r>
              <a:rPr lang="en-US" sz="1800" dirty="0"/>
              <a:t>-nitrosodimethylamine (NDMA)</a:t>
            </a:r>
            <a:br>
              <a:rPr lang="en-US" sz="1800" dirty="0"/>
            </a:br>
            <a:r>
              <a:rPr lang="en-US" sz="1800" dirty="0">
                <a:solidFill>
                  <a:srgbClr val="4C4C4C"/>
                </a:solidFill>
              </a:rPr>
              <a:t>Industrial additive &amp; disinfection byproduct</a:t>
            </a:r>
          </a:p>
          <a:p>
            <a:pPr marL="0" indent="0">
              <a:spcAft>
                <a:spcPct val="70000"/>
              </a:spcAft>
              <a:buFontTx/>
              <a:buNone/>
            </a:pPr>
            <a:r>
              <a:rPr lang="en-US" sz="1800" dirty="0"/>
              <a:t>1,4-Dioxane</a:t>
            </a:r>
            <a:br>
              <a:rPr lang="en-US" sz="1800" dirty="0"/>
            </a:br>
            <a:r>
              <a:rPr lang="en-US" sz="1800" dirty="0">
                <a:solidFill>
                  <a:srgbClr val="4C4C4C"/>
                </a:solidFill>
              </a:rPr>
              <a:t>Industrial solvent</a:t>
            </a:r>
            <a:endParaRPr lang="en-US" sz="1800" dirty="0"/>
          </a:p>
          <a:p>
            <a:pPr marL="0" indent="0">
              <a:spcAft>
                <a:spcPct val="70000"/>
              </a:spcAft>
              <a:buFontTx/>
              <a:buNone/>
            </a:pPr>
            <a:r>
              <a:rPr lang="en-US" sz="1800" dirty="0"/>
              <a:t>Pesticides &amp; Herbicides</a:t>
            </a:r>
            <a:br>
              <a:rPr lang="en-US" sz="1800" dirty="0"/>
            </a:br>
            <a:r>
              <a:rPr lang="en-US" sz="1800" dirty="0">
                <a:solidFill>
                  <a:srgbClr val="4C4C4C"/>
                </a:solidFill>
              </a:rPr>
              <a:t>Agricultural crop protection products</a:t>
            </a:r>
            <a:endParaRPr lang="en-US" sz="1800" dirty="0"/>
          </a:p>
          <a:p>
            <a:pPr marL="0" indent="0">
              <a:spcAft>
                <a:spcPct val="70000"/>
              </a:spcAft>
              <a:buFontTx/>
              <a:buNone/>
            </a:pPr>
            <a:r>
              <a:rPr lang="en-US" sz="1800" dirty="0" smtClean="0"/>
              <a:t>Taste </a:t>
            </a:r>
            <a:r>
              <a:rPr lang="en-US" sz="1800" dirty="0"/>
              <a:t>&amp; Odor Compounds</a:t>
            </a:r>
            <a:br>
              <a:rPr lang="en-US" sz="1800" dirty="0"/>
            </a:br>
            <a:r>
              <a:rPr lang="en-US" sz="1800" dirty="0">
                <a:solidFill>
                  <a:srgbClr val="4C4C4C"/>
                </a:solidFill>
              </a:rPr>
              <a:t>Seasonal occurrences of MIB, geosmin and others</a:t>
            </a:r>
            <a:endParaRPr lang="en-US" sz="1800" dirty="0"/>
          </a:p>
          <a:p>
            <a:pPr marL="0" indent="0">
              <a:spcAft>
                <a:spcPct val="70000"/>
              </a:spcAft>
              <a:buFontTx/>
              <a:buNone/>
            </a:pPr>
            <a:r>
              <a:rPr lang="en-US" sz="1800" dirty="0"/>
              <a:t>Pharmaceuticals &amp; Personal Care Products</a:t>
            </a:r>
            <a:br>
              <a:rPr lang="en-US" sz="1800" dirty="0"/>
            </a:br>
            <a:r>
              <a:rPr lang="en-US" sz="1800" dirty="0">
                <a:solidFill>
                  <a:srgbClr val="4C4C4C"/>
                </a:solidFill>
              </a:rPr>
              <a:t>Includes potential endocrine disruptors</a:t>
            </a:r>
            <a:endParaRPr lang="en-US" sz="1800" dirty="0"/>
          </a:p>
        </p:txBody>
      </p:sp>
      <p:pic>
        <p:nvPicPr>
          <p:cNvPr id="23559" name="Picture 7" descr="drums"/>
          <p:cNvPicPr>
            <a:picLocks noGrp="1" noChangeAspect="1" noChangeArrowheads="1"/>
          </p:cNvPicPr>
          <p:nvPr/>
        </p:nvPicPr>
        <p:blipFill>
          <a:blip r:embed="rId3">
            <a:extLst>
              <a:ext uri="{28A0092B-C50C-407E-A947-70E740481C1C}">
                <a14:useLocalDpi xmlns:a14="http://schemas.microsoft.com/office/drawing/2010/main" xmlns="" val="0"/>
              </a:ext>
            </a:extLst>
          </a:blip>
          <a:srcRect l="14948" b="4343"/>
          <a:stretch>
            <a:fillRect/>
          </a:stretch>
        </p:blipFill>
        <p:spPr bwMode="auto">
          <a:xfrm>
            <a:off x="6135259" y="1457700"/>
            <a:ext cx="2551541" cy="1891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8" name="Picture 6" descr="ghopper"/>
          <p:cNvPicPr>
            <a:picLocks noGrp="1" noChangeAspect="1" noChangeArrowheads="1"/>
          </p:cNvPicPr>
          <p:nvPr/>
        </p:nvPicPr>
        <p:blipFill>
          <a:blip r:embed="rId4">
            <a:extLst>
              <a:ext uri="{28A0092B-C50C-407E-A947-70E740481C1C}">
                <a14:useLocalDpi xmlns:a14="http://schemas.microsoft.com/office/drawing/2010/main" xmlns="" val="0"/>
              </a:ext>
            </a:extLst>
          </a:blip>
          <a:srcRect r="14963"/>
          <a:stretch>
            <a:fillRect/>
          </a:stretch>
        </p:blipFill>
        <p:spPr bwMode="auto">
          <a:xfrm>
            <a:off x="6135966" y="3382377"/>
            <a:ext cx="2557184" cy="1927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61" name="AutoShape 9">
            <a:hlinkClick r:id="rId5" action="ppaction://hlinksldjump" highlightClick="1"/>
          </p:cNvPr>
          <p:cNvSpPr>
            <a:spLocks noChangeArrowheads="1"/>
          </p:cNvSpPr>
          <p:nvPr/>
        </p:nvSpPr>
        <p:spPr bwMode="auto">
          <a:xfrm>
            <a:off x="327025" y="6086475"/>
            <a:ext cx="1571625" cy="65405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xmlns="" val="21142427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0899" y="609600"/>
            <a:ext cx="7848600" cy="381000"/>
          </a:xfrm>
        </p:spPr>
        <p:txBody>
          <a:bodyPr/>
          <a:lstStyle/>
          <a:p>
            <a:pPr eaLnBrk="1" hangingPunct="1"/>
            <a:r>
              <a:rPr lang="en-GB" dirty="0" smtClean="0">
                <a:solidFill>
                  <a:srgbClr val="C00000"/>
                </a:solidFill>
                <a:latin typeface="Arial" pitchFamily="34" charset="0"/>
                <a:cs typeface="Arial" pitchFamily="34" charset="0"/>
              </a:rPr>
              <a:t>ENVIRONMENTAL CONTAMINANT TREATMENT</a:t>
            </a:r>
          </a:p>
        </p:txBody>
      </p:sp>
      <p:sp>
        <p:nvSpPr>
          <p:cNvPr id="13316" name="Text Box 3"/>
          <p:cNvSpPr txBox="1">
            <a:spLocks noChangeArrowheads="1"/>
          </p:cNvSpPr>
          <p:nvPr/>
        </p:nvSpPr>
        <p:spPr bwMode="auto">
          <a:xfrm>
            <a:off x="374075" y="1361700"/>
            <a:ext cx="8229600" cy="1948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eaLnBrk="0" fontAlgn="base" hangingPunct="0">
              <a:spcBef>
                <a:spcPct val="0"/>
              </a:spcBef>
              <a:spcAft>
                <a:spcPct val="0"/>
              </a:spcAft>
              <a:defRPr b="1">
                <a:solidFill>
                  <a:schemeClr val="tx1"/>
                </a:solidFill>
                <a:latin typeface="Times" pitchFamily="18" charset="0"/>
              </a:defRPr>
            </a:lvl6pPr>
            <a:lvl7pPr marL="2971800" indent="-228600" eaLnBrk="0" fontAlgn="base" hangingPunct="0">
              <a:spcBef>
                <a:spcPct val="0"/>
              </a:spcBef>
              <a:spcAft>
                <a:spcPct val="0"/>
              </a:spcAft>
              <a:defRPr b="1">
                <a:solidFill>
                  <a:schemeClr val="tx1"/>
                </a:solidFill>
                <a:latin typeface="Times" pitchFamily="18" charset="0"/>
              </a:defRPr>
            </a:lvl7pPr>
            <a:lvl8pPr marL="3429000" indent="-228600" eaLnBrk="0" fontAlgn="base" hangingPunct="0">
              <a:spcBef>
                <a:spcPct val="0"/>
              </a:spcBef>
              <a:spcAft>
                <a:spcPct val="0"/>
              </a:spcAft>
              <a:defRPr b="1">
                <a:solidFill>
                  <a:schemeClr val="tx1"/>
                </a:solidFill>
                <a:latin typeface="Times" pitchFamily="18" charset="0"/>
              </a:defRPr>
            </a:lvl8pPr>
            <a:lvl9pPr marL="3886200" indent="-228600" eaLnBrk="0" fontAlgn="base" hangingPunct="0">
              <a:spcBef>
                <a:spcPct val="0"/>
              </a:spcBef>
              <a:spcAft>
                <a:spcPct val="0"/>
              </a:spcAft>
              <a:defRPr b="1">
                <a:solidFill>
                  <a:schemeClr val="tx1"/>
                </a:solidFill>
                <a:latin typeface="Times" pitchFamily="18" charset="0"/>
              </a:defRPr>
            </a:lvl9pPr>
          </a:lstStyle>
          <a:p>
            <a:pPr>
              <a:spcAft>
                <a:spcPct val="70000"/>
              </a:spcAft>
            </a:pPr>
            <a:r>
              <a:rPr lang="en-US" sz="1900" b="0" dirty="0" smtClean="0">
                <a:solidFill>
                  <a:srgbClr val="000000"/>
                </a:solidFill>
                <a:latin typeface="Akzidenz Grotesk BE" pitchFamily="34" charset="0"/>
                <a:ea typeface="+mn-ea"/>
              </a:rPr>
              <a:t>Using </a:t>
            </a:r>
            <a:r>
              <a:rPr lang="en-US" sz="1900" b="0" dirty="0">
                <a:solidFill>
                  <a:srgbClr val="000000"/>
                </a:solidFill>
                <a:latin typeface="Akzidenz Grotesk BE" pitchFamily="34" charset="0"/>
                <a:ea typeface="+mn-ea"/>
              </a:rPr>
              <a:t>UV and </a:t>
            </a:r>
            <a:r>
              <a:rPr lang="en-US" sz="1900" b="0" dirty="0" smtClean="0">
                <a:solidFill>
                  <a:srgbClr val="000000"/>
                </a:solidFill>
                <a:latin typeface="Akzidenz Grotesk BE" pitchFamily="34" charset="0"/>
                <a:ea typeface="+mn-ea"/>
              </a:rPr>
              <a:t>hydrogen peroxide </a:t>
            </a:r>
            <a:r>
              <a:rPr lang="en-US" sz="1900" b="0" dirty="0">
                <a:solidFill>
                  <a:srgbClr val="000000"/>
                </a:solidFill>
                <a:latin typeface="Akzidenz Grotesk BE" pitchFamily="34" charset="0"/>
                <a:ea typeface="+mn-ea"/>
              </a:rPr>
              <a:t>to destroy trace organic contaminants in water by:</a:t>
            </a:r>
          </a:p>
          <a:p>
            <a:pPr>
              <a:spcAft>
                <a:spcPct val="70000"/>
              </a:spcAft>
            </a:pPr>
            <a:r>
              <a:rPr lang="en-US" sz="1900" b="0" dirty="0">
                <a:solidFill>
                  <a:srgbClr val="C00000"/>
                </a:solidFill>
                <a:latin typeface="Akzidenz Grotesk BE" pitchFamily="34" charset="0"/>
                <a:ea typeface="+mn-ea"/>
              </a:rPr>
              <a:t>UV-Photolysis </a:t>
            </a:r>
          </a:p>
          <a:p>
            <a:pPr>
              <a:spcAft>
                <a:spcPct val="70000"/>
              </a:spcAft>
            </a:pPr>
            <a:r>
              <a:rPr lang="en-US" sz="1900" b="0" dirty="0">
                <a:solidFill>
                  <a:srgbClr val="C00000"/>
                </a:solidFill>
                <a:latin typeface="Akzidenz Grotesk BE" pitchFamily="34" charset="0"/>
                <a:ea typeface="+mn-ea"/>
              </a:rPr>
              <a:t>UV-Oxidation</a:t>
            </a:r>
            <a:r>
              <a:rPr lang="en-US" sz="1900" b="0" dirty="0">
                <a:solidFill>
                  <a:srgbClr val="E8112D"/>
                </a:solidFill>
                <a:latin typeface="Akzidenz Grotesk BE" pitchFamily="34" charset="0"/>
                <a:ea typeface="+mn-ea"/>
              </a:rPr>
              <a:t/>
            </a:r>
            <a:br>
              <a:rPr lang="en-US" sz="1900" b="0" dirty="0">
                <a:solidFill>
                  <a:srgbClr val="E8112D"/>
                </a:solidFill>
                <a:latin typeface="Akzidenz Grotesk BE" pitchFamily="34" charset="0"/>
                <a:ea typeface="+mn-ea"/>
              </a:rPr>
            </a:br>
            <a:endParaRPr lang="en-US" sz="1800" b="0" dirty="0">
              <a:solidFill>
                <a:srgbClr val="808080"/>
              </a:solidFill>
              <a:latin typeface="Akzidenz Grotesk BE" pitchFamily="34" charset="0"/>
              <a:ea typeface="+mn-ea"/>
            </a:endParaRPr>
          </a:p>
        </p:txBody>
      </p:sp>
      <p:pic>
        <p:nvPicPr>
          <p:cNvPr id="13317" name="Picture 4" descr="spectru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2514600"/>
            <a:ext cx="5334000" cy="303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1569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8370" y="609061"/>
            <a:ext cx="8382000" cy="457200"/>
          </a:xfrm>
        </p:spPr>
        <p:txBody>
          <a:bodyPr/>
          <a:lstStyle/>
          <a:p>
            <a:pPr eaLnBrk="1" hangingPunct="1"/>
            <a:r>
              <a:rPr lang="en-GB" dirty="0" smtClean="0">
                <a:solidFill>
                  <a:srgbClr val="C00000"/>
                </a:solidFill>
                <a:latin typeface="Arial" pitchFamily="34" charset="0"/>
                <a:cs typeface="Arial" pitchFamily="34" charset="0"/>
              </a:rPr>
              <a:t>GROWING APPLICATIONS OF UV-OXIDATION FOR ECT</a:t>
            </a:r>
          </a:p>
        </p:txBody>
      </p:sp>
      <p:sp>
        <p:nvSpPr>
          <p:cNvPr id="6" name="Rectangle 4"/>
          <p:cNvSpPr>
            <a:spLocks noChangeArrowheads="1"/>
          </p:cNvSpPr>
          <p:nvPr/>
        </p:nvSpPr>
        <p:spPr bwMode="auto">
          <a:xfrm>
            <a:off x="356968" y="1334481"/>
            <a:ext cx="4475163"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BAB7A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85750" indent="-285750" eaLnBrk="1" hangingPunct="1">
              <a:lnSpc>
                <a:spcPct val="114000"/>
              </a:lnSpc>
              <a:spcBef>
                <a:spcPts val="0"/>
              </a:spcBef>
              <a:spcAft>
                <a:spcPts val="0"/>
              </a:spcAft>
              <a:buClr>
                <a:srgbClr val="C3092C"/>
              </a:buClr>
              <a:buFont typeface="Arial" pitchFamily="34" charset="0"/>
              <a:buChar char="•"/>
            </a:pPr>
            <a:r>
              <a:rPr lang="en-US" sz="2000" dirty="0">
                <a:solidFill>
                  <a:srgbClr val="000000"/>
                </a:solidFill>
                <a:ea typeface="+mn-ea"/>
                <a:cs typeface="Arial" pitchFamily="34" charset="0"/>
              </a:rPr>
              <a:t>Drinking Water                                          </a:t>
            </a:r>
            <a:r>
              <a:rPr lang="en-US" sz="1600" dirty="0">
                <a:solidFill>
                  <a:srgbClr val="000000"/>
                </a:solidFill>
                <a:ea typeface="+mn-ea"/>
                <a:cs typeface="Arial" pitchFamily="34" charset="0"/>
              </a:rPr>
              <a:t>Contaminated groundwater or surface water sources</a:t>
            </a:r>
          </a:p>
          <a:p>
            <a:pPr marL="285750" indent="-285750" eaLnBrk="1" hangingPunct="1">
              <a:lnSpc>
                <a:spcPct val="114000"/>
              </a:lnSpc>
              <a:spcBef>
                <a:spcPts val="1800"/>
              </a:spcBef>
              <a:spcAft>
                <a:spcPts val="0"/>
              </a:spcAft>
              <a:buClr>
                <a:srgbClr val="C3092C"/>
              </a:buClr>
              <a:buFont typeface="Arial" pitchFamily="34" charset="0"/>
              <a:buChar char="•"/>
            </a:pPr>
            <a:r>
              <a:rPr lang="en-US" sz="2000" dirty="0" smtClean="0">
                <a:solidFill>
                  <a:srgbClr val="000000"/>
                </a:solidFill>
                <a:ea typeface="+mn-ea"/>
                <a:cs typeface="Arial" pitchFamily="34" charset="0"/>
              </a:rPr>
              <a:t>Indirect/Direct Potable </a:t>
            </a:r>
            <a:r>
              <a:rPr lang="en-US" sz="2000" dirty="0">
                <a:solidFill>
                  <a:srgbClr val="000000"/>
                </a:solidFill>
                <a:ea typeface="+mn-ea"/>
                <a:cs typeface="Arial" pitchFamily="34" charset="0"/>
              </a:rPr>
              <a:t>Reuse (IPR)                                </a:t>
            </a:r>
            <a:r>
              <a:rPr lang="en-US" sz="1600" dirty="0">
                <a:solidFill>
                  <a:srgbClr val="000000"/>
                </a:solidFill>
                <a:ea typeface="+mn-ea"/>
                <a:cs typeface="Arial" pitchFamily="34" charset="0"/>
              </a:rPr>
              <a:t>Wastewater treated to drinking water quality</a:t>
            </a:r>
          </a:p>
          <a:p>
            <a:pPr marL="285750" indent="-285750" eaLnBrk="1" hangingPunct="1">
              <a:lnSpc>
                <a:spcPct val="114000"/>
              </a:lnSpc>
              <a:spcBef>
                <a:spcPts val="1800"/>
              </a:spcBef>
              <a:spcAft>
                <a:spcPts val="0"/>
              </a:spcAft>
              <a:buClr>
                <a:srgbClr val="C3092C"/>
              </a:buClr>
              <a:buFont typeface="Arial" pitchFamily="34" charset="0"/>
              <a:buChar char="•"/>
            </a:pPr>
            <a:r>
              <a:rPr lang="en-US" sz="2000" dirty="0">
                <a:solidFill>
                  <a:srgbClr val="000000"/>
                </a:solidFill>
                <a:ea typeface="+mn-ea"/>
                <a:cs typeface="Arial" pitchFamily="34" charset="0"/>
              </a:rPr>
              <a:t>Groundwater Remediation                            </a:t>
            </a:r>
            <a:r>
              <a:rPr lang="en-US" sz="1600" dirty="0">
                <a:solidFill>
                  <a:srgbClr val="000000"/>
                </a:solidFill>
                <a:ea typeface="+mn-ea"/>
                <a:cs typeface="Arial" pitchFamily="34" charset="0"/>
              </a:rPr>
              <a:t>Plume containment, site cleanup</a:t>
            </a:r>
          </a:p>
        </p:txBody>
      </p:sp>
      <p:sp>
        <p:nvSpPr>
          <p:cNvPr id="7" name="Text Box 5"/>
          <p:cNvSpPr txBox="1">
            <a:spLocks noChangeArrowheads="1"/>
          </p:cNvSpPr>
          <p:nvPr/>
        </p:nvSpPr>
        <p:spPr bwMode="auto">
          <a:xfrm>
            <a:off x="1309250" y="4736671"/>
            <a:ext cx="6569075" cy="1338262"/>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eaLnBrk="0" fontAlgn="base" hangingPunct="0">
              <a:spcBef>
                <a:spcPct val="0"/>
              </a:spcBef>
              <a:spcAft>
                <a:spcPct val="0"/>
              </a:spcAft>
              <a:defRPr b="1">
                <a:solidFill>
                  <a:schemeClr val="tx1"/>
                </a:solidFill>
                <a:latin typeface="Times" pitchFamily="18" charset="0"/>
              </a:defRPr>
            </a:lvl6pPr>
            <a:lvl7pPr marL="2971800" indent="-228600" eaLnBrk="0" fontAlgn="base" hangingPunct="0">
              <a:spcBef>
                <a:spcPct val="0"/>
              </a:spcBef>
              <a:spcAft>
                <a:spcPct val="0"/>
              </a:spcAft>
              <a:defRPr b="1">
                <a:solidFill>
                  <a:schemeClr val="tx1"/>
                </a:solidFill>
                <a:latin typeface="Times" pitchFamily="18" charset="0"/>
              </a:defRPr>
            </a:lvl7pPr>
            <a:lvl8pPr marL="3429000" indent="-228600" eaLnBrk="0" fontAlgn="base" hangingPunct="0">
              <a:spcBef>
                <a:spcPct val="0"/>
              </a:spcBef>
              <a:spcAft>
                <a:spcPct val="0"/>
              </a:spcAft>
              <a:defRPr b="1">
                <a:solidFill>
                  <a:schemeClr val="tx1"/>
                </a:solidFill>
                <a:latin typeface="Times" pitchFamily="18" charset="0"/>
              </a:defRPr>
            </a:lvl8pPr>
            <a:lvl9pPr marL="3886200" indent="-228600" eaLnBrk="0" fontAlgn="base" hangingPunct="0">
              <a:spcBef>
                <a:spcPct val="0"/>
              </a:spcBef>
              <a:spcAft>
                <a:spcPct val="0"/>
              </a:spcAft>
              <a:defRPr b="1">
                <a:solidFill>
                  <a:schemeClr val="tx1"/>
                </a:solidFill>
                <a:latin typeface="Times" pitchFamily="18" charset="0"/>
              </a:defRPr>
            </a:lvl9pPr>
          </a:lstStyle>
          <a:p>
            <a:pPr>
              <a:spcAft>
                <a:spcPct val="70000"/>
              </a:spcAft>
            </a:pPr>
            <a:r>
              <a:rPr lang="en-US" sz="1800" b="0" i="1" dirty="0">
                <a:solidFill>
                  <a:srgbClr val="E8112D"/>
                </a:solidFill>
                <a:latin typeface="Akzidenz Grotesk BE" pitchFamily="34" charset="0"/>
                <a:ea typeface="+mn-ea"/>
              </a:rPr>
              <a:t>Total Flow Rate for Trojan </a:t>
            </a:r>
            <a:r>
              <a:rPr lang="en-US" sz="1800" i="1" u="sng" dirty="0">
                <a:solidFill>
                  <a:srgbClr val="E8112D"/>
                </a:solidFill>
                <a:latin typeface="Akzidenz Grotesk BE" pitchFamily="34" charset="0"/>
                <a:ea typeface="+mn-ea"/>
              </a:rPr>
              <a:t>Municipal</a:t>
            </a:r>
            <a:r>
              <a:rPr lang="en-US" sz="1800" b="0" i="1" dirty="0">
                <a:solidFill>
                  <a:srgbClr val="E8112D"/>
                </a:solidFill>
                <a:latin typeface="Akzidenz Grotesk BE" pitchFamily="34" charset="0"/>
                <a:ea typeface="+mn-ea"/>
              </a:rPr>
              <a:t> UV-Oxidation Projects in</a:t>
            </a:r>
          </a:p>
          <a:p>
            <a:pPr>
              <a:spcAft>
                <a:spcPct val="70000"/>
              </a:spcAft>
            </a:pPr>
            <a:r>
              <a:rPr lang="en-US" sz="1800" b="0" i="1" dirty="0">
                <a:solidFill>
                  <a:srgbClr val="E8112D"/>
                </a:solidFill>
                <a:latin typeface="Akzidenz Grotesk BE" pitchFamily="34" charset="0"/>
                <a:ea typeface="+mn-ea"/>
              </a:rPr>
              <a:t>2000:  </a:t>
            </a:r>
            <a:r>
              <a:rPr lang="en-US" sz="1800" b="0" i="1" dirty="0" smtClean="0">
                <a:solidFill>
                  <a:srgbClr val="E8112D"/>
                </a:solidFill>
                <a:latin typeface="Akzidenz Grotesk BE" pitchFamily="34" charset="0"/>
                <a:ea typeface="+mn-ea"/>
              </a:rPr>
              <a:t>&lt;10 MGD (38 MLD)</a:t>
            </a:r>
            <a:endParaRPr lang="en-US" sz="1800" b="0" i="1" dirty="0">
              <a:solidFill>
                <a:srgbClr val="E8112D"/>
              </a:solidFill>
              <a:latin typeface="Akzidenz Grotesk BE" pitchFamily="34" charset="0"/>
              <a:ea typeface="+mn-ea"/>
            </a:endParaRPr>
          </a:p>
          <a:p>
            <a:pPr>
              <a:spcAft>
                <a:spcPct val="70000"/>
              </a:spcAft>
            </a:pPr>
            <a:r>
              <a:rPr lang="en-US" sz="1800" i="1" dirty="0" smtClean="0">
                <a:solidFill>
                  <a:srgbClr val="E8112D"/>
                </a:solidFill>
                <a:latin typeface="Akzidenz Grotesk BE" pitchFamily="34" charset="0"/>
                <a:ea typeface="+mn-ea"/>
              </a:rPr>
              <a:t>2015:  &gt;650 MGD (2.5 BLD)</a:t>
            </a:r>
            <a:endParaRPr lang="en-US" sz="1800" dirty="0">
              <a:solidFill>
                <a:srgbClr val="E8112D"/>
              </a:solidFill>
              <a:latin typeface="Akzidenz Grotesk BE" pitchFamily="34" charset="0"/>
              <a:ea typeface="+mn-ea"/>
            </a:endParaRPr>
          </a:p>
        </p:txBody>
      </p:sp>
      <p:pic>
        <p:nvPicPr>
          <p:cNvPr id="8" name="Picture 6"/>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6151" r="13970"/>
          <a:stretch/>
        </p:blipFill>
        <p:spPr bwMode="auto">
          <a:xfrm>
            <a:off x="5178581" y="1473200"/>
            <a:ext cx="3032911" cy="2893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84624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solidFill>
                <a:srgbClr val="000000"/>
              </a:solidFill>
              <a:latin typeface="Times" pitchFamily="18" charset="0"/>
              <a:ea typeface="+mn-ea"/>
            </a:endParaRPr>
          </a:p>
        </p:txBody>
      </p:sp>
      <p:sp>
        <p:nvSpPr>
          <p:cNvPr id="16388" name="Rectangle 3"/>
          <p:cNvSpPr>
            <a:spLocks noGrp="1" noChangeArrowheads="1"/>
          </p:cNvSpPr>
          <p:nvPr>
            <p:ph type="title"/>
          </p:nvPr>
        </p:nvSpPr>
        <p:spPr>
          <a:xfrm>
            <a:off x="470848" y="652049"/>
            <a:ext cx="8229600" cy="838200"/>
          </a:xfrm>
          <a:noFill/>
        </p:spPr>
        <p:txBody>
          <a:bodyPr/>
          <a:lstStyle/>
          <a:p>
            <a:pPr eaLnBrk="1" hangingPunct="1"/>
            <a:r>
              <a:rPr lang="en-US" dirty="0" smtClean="0">
                <a:solidFill>
                  <a:srgbClr val="C3092C"/>
                </a:solidFill>
                <a:latin typeface="Arial" pitchFamily="34" charset="0"/>
                <a:cs typeface="Arial" pitchFamily="34" charset="0"/>
              </a:rPr>
              <a:t>UV-PHOTOLYSIS</a:t>
            </a:r>
          </a:p>
        </p:txBody>
      </p:sp>
      <p:grpSp>
        <p:nvGrpSpPr>
          <p:cNvPr id="16389" name="Group 4"/>
          <p:cNvGrpSpPr>
            <a:grpSpLocks/>
          </p:cNvGrpSpPr>
          <p:nvPr/>
        </p:nvGrpSpPr>
        <p:grpSpPr bwMode="auto">
          <a:xfrm>
            <a:off x="-58791" y="1473200"/>
            <a:ext cx="9265355" cy="5770748"/>
            <a:chOff x="288" y="640"/>
            <a:chExt cx="5760" cy="3569"/>
          </a:xfrm>
        </p:grpSpPr>
        <p:pic>
          <p:nvPicPr>
            <p:cNvPr id="16390" name="Picture 5" descr="Photolysi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 y="640"/>
              <a:ext cx="5751" cy="356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xmlns="" w="9525">
                  <a:solidFill>
                    <a:srgbClr val="000000"/>
                  </a:solidFill>
                  <a:miter lim="800000"/>
                  <a:headEnd/>
                  <a:tailEnd/>
                </a14:hiddenLine>
              </a:ext>
            </a:extLst>
          </p:spPr>
        </p:pic>
        <p:grpSp>
          <p:nvGrpSpPr>
            <p:cNvPr id="16391" name="Group 6"/>
            <p:cNvGrpSpPr>
              <a:grpSpLocks/>
            </p:cNvGrpSpPr>
            <p:nvPr/>
          </p:nvGrpSpPr>
          <p:grpSpPr bwMode="auto">
            <a:xfrm>
              <a:off x="4499" y="2774"/>
              <a:ext cx="1549" cy="1074"/>
              <a:chOff x="4499" y="2774"/>
              <a:chExt cx="1549" cy="1074"/>
            </a:xfrm>
          </p:grpSpPr>
          <p:sp>
            <p:nvSpPr>
              <p:cNvPr id="16393" name="Line 7"/>
              <p:cNvSpPr>
                <a:spLocks noChangeShapeType="1"/>
              </p:cNvSpPr>
              <p:nvPr/>
            </p:nvSpPr>
            <p:spPr bwMode="auto">
              <a:xfrm>
                <a:off x="4499" y="2774"/>
                <a:ext cx="288" cy="720"/>
              </a:xfrm>
              <a:prstGeom prst="line">
                <a:avLst/>
              </a:prstGeom>
              <a:noFill/>
              <a:ln w="57150">
                <a:solidFill>
                  <a:srgbClr val="E8112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b="1">
                  <a:solidFill>
                    <a:srgbClr val="000000"/>
                  </a:solidFill>
                  <a:latin typeface="Times" pitchFamily="18" charset="0"/>
                  <a:ea typeface="+mn-ea"/>
                </a:endParaRPr>
              </a:p>
            </p:txBody>
          </p:sp>
          <p:sp>
            <p:nvSpPr>
              <p:cNvPr id="16394" name="Text Box 8"/>
              <p:cNvSpPr txBox="1">
                <a:spLocks noChangeArrowheads="1"/>
              </p:cNvSpPr>
              <p:nvPr/>
            </p:nvSpPr>
            <p:spPr bwMode="auto">
              <a:xfrm>
                <a:off x="4707" y="3486"/>
                <a:ext cx="1341" cy="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eaLnBrk="0" fontAlgn="base" hangingPunct="0">
                  <a:spcBef>
                    <a:spcPct val="0"/>
                  </a:spcBef>
                  <a:spcAft>
                    <a:spcPct val="0"/>
                  </a:spcAft>
                  <a:defRPr b="1">
                    <a:solidFill>
                      <a:schemeClr val="tx1"/>
                    </a:solidFill>
                    <a:latin typeface="Times" pitchFamily="18" charset="0"/>
                  </a:defRPr>
                </a:lvl6pPr>
                <a:lvl7pPr marL="2971800" indent="-228600" eaLnBrk="0" fontAlgn="base" hangingPunct="0">
                  <a:spcBef>
                    <a:spcPct val="0"/>
                  </a:spcBef>
                  <a:spcAft>
                    <a:spcPct val="0"/>
                  </a:spcAft>
                  <a:defRPr b="1">
                    <a:solidFill>
                      <a:schemeClr val="tx1"/>
                    </a:solidFill>
                    <a:latin typeface="Times" pitchFamily="18" charset="0"/>
                  </a:defRPr>
                </a:lvl7pPr>
                <a:lvl8pPr marL="3429000" indent="-228600" eaLnBrk="0" fontAlgn="base" hangingPunct="0">
                  <a:spcBef>
                    <a:spcPct val="0"/>
                  </a:spcBef>
                  <a:spcAft>
                    <a:spcPct val="0"/>
                  </a:spcAft>
                  <a:defRPr b="1">
                    <a:solidFill>
                      <a:schemeClr val="tx1"/>
                    </a:solidFill>
                    <a:latin typeface="Times" pitchFamily="18" charset="0"/>
                  </a:defRPr>
                </a:lvl8pPr>
                <a:lvl9pPr marL="3886200" indent="-228600" eaLnBrk="0" fontAlgn="base" hangingPunct="0">
                  <a:spcBef>
                    <a:spcPct val="0"/>
                  </a:spcBef>
                  <a:spcAft>
                    <a:spcPct val="0"/>
                  </a:spcAft>
                  <a:defRPr b="1">
                    <a:solidFill>
                      <a:schemeClr val="tx1"/>
                    </a:solidFill>
                    <a:latin typeface="Times" pitchFamily="18" charset="0"/>
                  </a:defRPr>
                </a:lvl9pPr>
              </a:lstStyle>
              <a:p>
                <a:r>
                  <a:rPr lang="en-US" sz="1600" dirty="0">
                    <a:solidFill>
                      <a:srgbClr val="FFFFFF"/>
                    </a:solidFill>
                    <a:latin typeface="Arial" pitchFamily="34" charset="0"/>
                    <a:ea typeface="+mn-ea"/>
                    <a:cs typeface="Arial" pitchFamily="34" charset="0"/>
                  </a:rPr>
                  <a:t>Chemical </a:t>
                </a:r>
                <a:r>
                  <a:rPr lang="en-US" sz="1600" dirty="0" smtClean="0">
                    <a:solidFill>
                      <a:srgbClr val="FFFFFF"/>
                    </a:solidFill>
                    <a:latin typeface="Arial" pitchFamily="34" charset="0"/>
                    <a:ea typeface="+mn-ea"/>
                    <a:cs typeface="Arial" pitchFamily="34" charset="0"/>
                  </a:rPr>
                  <a:t>Bonds </a:t>
                </a:r>
                <a:r>
                  <a:rPr lang="en-US" sz="1600" dirty="0">
                    <a:solidFill>
                      <a:srgbClr val="FFFFFF"/>
                    </a:solidFill>
                    <a:latin typeface="Arial" pitchFamily="34" charset="0"/>
                    <a:ea typeface="+mn-ea"/>
                    <a:cs typeface="Arial" pitchFamily="34" charset="0"/>
                  </a:rPr>
                  <a:t>are</a:t>
                </a:r>
                <a:br>
                  <a:rPr lang="en-US" sz="1600" dirty="0">
                    <a:solidFill>
                      <a:srgbClr val="FFFFFF"/>
                    </a:solidFill>
                    <a:latin typeface="Arial" pitchFamily="34" charset="0"/>
                    <a:ea typeface="+mn-ea"/>
                    <a:cs typeface="Arial" pitchFamily="34" charset="0"/>
                  </a:rPr>
                </a:br>
                <a:r>
                  <a:rPr lang="en-US" sz="1600" dirty="0" smtClean="0">
                    <a:solidFill>
                      <a:srgbClr val="FFFFFF"/>
                    </a:solidFill>
                    <a:latin typeface="Arial" pitchFamily="34" charset="0"/>
                    <a:ea typeface="+mn-ea"/>
                    <a:cs typeface="Arial" pitchFamily="34" charset="0"/>
                  </a:rPr>
                  <a:t>Broken </a:t>
                </a:r>
                <a:r>
                  <a:rPr lang="en-US" sz="1600" dirty="0">
                    <a:solidFill>
                      <a:srgbClr val="FFFFFF"/>
                    </a:solidFill>
                    <a:latin typeface="Arial" pitchFamily="34" charset="0"/>
                    <a:ea typeface="+mn-ea"/>
                    <a:cs typeface="Arial" pitchFamily="34" charset="0"/>
                  </a:rPr>
                  <a:t>by UV </a:t>
                </a:r>
                <a:r>
                  <a:rPr lang="en-US" sz="1600" dirty="0" smtClean="0">
                    <a:solidFill>
                      <a:srgbClr val="FFFFFF"/>
                    </a:solidFill>
                    <a:latin typeface="Arial" pitchFamily="34" charset="0"/>
                    <a:ea typeface="+mn-ea"/>
                    <a:cs typeface="Arial" pitchFamily="34" charset="0"/>
                  </a:rPr>
                  <a:t>Light</a:t>
                </a:r>
                <a:endParaRPr lang="en-US" sz="1600" dirty="0">
                  <a:solidFill>
                    <a:srgbClr val="FFFFFF"/>
                  </a:solidFill>
                  <a:latin typeface="Arial" pitchFamily="34" charset="0"/>
                  <a:ea typeface="+mn-ea"/>
                  <a:cs typeface="Arial" pitchFamily="34" charset="0"/>
                </a:endParaRPr>
              </a:p>
            </p:txBody>
          </p:sp>
        </p:grpSp>
        <p:sp>
          <p:nvSpPr>
            <p:cNvPr id="16392" name="Line 9"/>
            <p:cNvSpPr>
              <a:spLocks noChangeShapeType="1"/>
            </p:cNvSpPr>
            <p:nvPr/>
          </p:nvSpPr>
          <p:spPr bwMode="auto">
            <a:xfrm>
              <a:off x="2099" y="2294"/>
              <a:ext cx="2688" cy="1200"/>
            </a:xfrm>
            <a:prstGeom prst="line">
              <a:avLst/>
            </a:prstGeom>
            <a:noFill/>
            <a:ln w="57150">
              <a:solidFill>
                <a:srgbClr val="E8112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b="1">
                <a:solidFill>
                  <a:srgbClr val="000000"/>
                </a:solidFill>
                <a:latin typeface="Times" pitchFamily="18" charset="0"/>
                <a:ea typeface="+mn-ea"/>
              </a:endParaRPr>
            </a:p>
          </p:txBody>
        </p:sp>
      </p:grpSp>
    </p:spTree>
    <p:extLst>
      <p:ext uri="{BB962C8B-B14F-4D97-AF65-F5344CB8AC3E}">
        <p14:creationId xmlns:p14="http://schemas.microsoft.com/office/powerpoint/2010/main" xmlns="" val="2165221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txBox="1">
            <a:spLocks noChangeArrowheads="1"/>
          </p:cNvSpPr>
          <p:nvPr/>
        </p:nvSpPr>
        <p:spPr bwMode="auto">
          <a:xfrm>
            <a:off x="374650" y="1371600"/>
            <a:ext cx="876935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Clr>
                <a:srgbClr val="FF0000"/>
              </a:buClr>
              <a:buFont typeface="Wingdings" pitchFamily="2" charset="2"/>
              <a:buNone/>
            </a:pPr>
            <a:r>
              <a:rPr lang="en-US" sz="1800" dirty="0">
                <a:cs typeface="Arial" pitchFamily="34" charset="0"/>
              </a:rPr>
              <a:t>UV light is absorbed by the contaminant “C”:</a:t>
            </a:r>
          </a:p>
          <a:p>
            <a:pPr eaLnBrk="1" hangingPunct="1">
              <a:spcBef>
                <a:spcPct val="20000"/>
              </a:spcBef>
              <a:buClr>
                <a:srgbClr val="FF0000"/>
              </a:buClr>
              <a:buFont typeface="Wingdings" pitchFamily="2" charset="2"/>
              <a:buNone/>
            </a:pPr>
            <a:endParaRPr lang="en-US" sz="1800" dirty="0"/>
          </a:p>
          <a:p>
            <a:pPr eaLnBrk="1" hangingPunct="1">
              <a:spcBef>
                <a:spcPct val="20000"/>
              </a:spcBef>
              <a:buClr>
                <a:srgbClr val="FF0000"/>
              </a:buClr>
              <a:buFont typeface="Wingdings" pitchFamily="2" charset="2"/>
              <a:buNone/>
            </a:pPr>
            <a:endParaRPr lang="en-US" sz="1800" b="1" dirty="0">
              <a:cs typeface="Arial" pitchFamily="34" charset="0"/>
            </a:endParaRPr>
          </a:p>
          <a:p>
            <a:pPr eaLnBrk="1" hangingPunct="1">
              <a:spcBef>
                <a:spcPct val="20000"/>
              </a:spcBef>
              <a:buClr>
                <a:srgbClr val="FF0000"/>
              </a:buClr>
              <a:buFont typeface="Wingdings" pitchFamily="2" charset="2"/>
              <a:buNone/>
            </a:pPr>
            <a:endParaRPr lang="en-US" sz="1800" b="1" dirty="0">
              <a:cs typeface="Arial" pitchFamily="34" charset="0"/>
            </a:endParaRPr>
          </a:p>
          <a:p>
            <a:pPr eaLnBrk="1" hangingPunct="1">
              <a:spcBef>
                <a:spcPct val="20000"/>
              </a:spcBef>
              <a:buClr>
                <a:srgbClr val="C3092C"/>
              </a:buClr>
              <a:buFontTx/>
              <a:buChar char="•"/>
            </a:pPr>
            <a:endParaRPr lang="en-US" sz="1800" dirty="0" smtClean="0">
              <a:cs typeface="Arial" pitchFamily="34" charset="0"/>
            </a:endParaRPr>
          </a:p>
          <a:p>
            <a:pPr eaLnBrk="1" hangingPunct="1">
              <a:spcBef>
                <a:spcPct val="20000"/>
              </a:spcBef>
              <a:buClr>
                <a:srgbClr val="C3092C"/>
              </a:buClr>
              <a:buFontTx/>
              <a:buChar char="•"/>
            </a:pPr>
            <a:r>
              <a:rPr lang="en-US" sz="1800" dirty="0" smtClean="0">
                <a:cs typeface="Arial" pitchFamily="34" charset="0"/>
              </a:rPr>
              <a:t>Degradation </a:t>
            </a:r>
            <a:r>
              <a:rPr lang="en-US" sz="1800" dirty="0">
                <a:cs typeface="Arial" pitchFamily="34" charset="0"/>
              </a:rPr>
              <a:t>rate depends on:</a:t>
            </a:r>
          </a:p>
          <a:p>
            <a:pPr lvl="1" eaLnBrk="1" hangingPunct="1">
              <a:spcBef>
                <a:spcPts val="1200"/>
              </a:spcBef>
              <a:buFont typeface="Arial" pitchFamily="34" charset="0"/>
              <a:buChar char="−"/>
            </a:pPr>
            <a:r>
              <a:rPr lang="en-US" sz="1800" dirty="0">
                <a:cs typeface="Arial" pitchFamily="34" charset="0"/>
              </a:rPr>
              <a:t>Quantum yield </a:t>
            </a:r>
          </a:p>
          <a:p>
            <a:pPr lvl="1" eaLnBrk="1" hangingPunct="1">
              <a:spcBef>
                <a:spcPts val="1200"/>
              </a:spcBef>
              <a:buFont typeface="Arial" pitchFamily="34" charset="0"/>
              <a:buChar char="−"/>
            </a:pPr>
            <a:r>
              <a:rPr lang="en-US" sz="1800" dirty="0">
                <a:cs typeface="Arial" pitchFamily="34" charset="0"/>
              </a:rPr>
              <a:t>Molar absorption coefficients of C in the UV range</a:t>
            </a:r>
          </a:p>
          <a:p>
            <a:pPr lvl="1" eaLnBrk="1" hangingPunct="1">
              <a:spcBef>
                <a:spcPts val="1200"/>
              </a:spcBef>
              <a:buFont typeface="Arial" pitchFamily="34" charset="0"/>
              <a:buChar char="−"/>
            </a:pPr>
            <a:r>
              <a:rPr lang="en-US" sz="1800" dirty="0">
                <a:cs typeface="Arial" pitchFamily="34" charset="0"/>
              </a:rPr>
              <a:t>Intensity and spectral distribution of the light source (i.e. lamp type, UV system design)</a:t>
            </a:r>
          </a:p>
          <a:p>
            <a:pPr lvl="1" eaLnBrk="1" hangingPunct="1">
              <a:spcBef>
                <a:spcPts val="1200"/>
              </a:spcBef>
              <a:buFont typeface="Arial" pitchFamily="34" charset="0"/>
              <a:buChar char="−"/>
            </a:pPr>
            <a:r>
              <a:rPr lang="en-US" sz="1800" dirty="0">
                <a:cs typeface="Arial" pitchFamily="34" charset="0"/>
              </a:rPr>
              <a:t>Absorption of water background (UVT)</a:t>
            </a:r>
          </a:p>
        </p:txBody>
      </p:sp>
      <p:grpSp>
        <p:nvGrpSpPr>
          <p:cNvPr id="9219" name="Group 4"/>
          <p:cNvGrpSpPr>
            <a:grpSpLocks/>
          </p:cNvGrpSpPr>
          <p:nvPr/>
        </p:nvGrpSpPr>
        <p:grpSpPr bwMode="auto">
          <a:xfrm>
            <a:off x="712788" y="2098675"/>
            <a:ext cx="7702550" cy="649288"/>
            <a:chOff x="762000" y="2362200"/>
            <a:chExt cx="7702550" cy="649017"/>
          </a:xfrm>
        </p:grpSpPr>
        <p:sp>
          <p:nvSpPr>
            <p:cNvPr id="9221" name="Rectangle 2"/>
            <p:cNvSpPr>
              <a:spLocks noChangeArrowheads="1"/>
            </p:cNvSpPr>
            <p:nvPr/>
          </p:nvSpPr>
          <p:spPr bwMode="auto">
            <a:xfrm>
              <a:off x="5635625" y="2362200"/>
              <a:ext cx="917575" cy="431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C3092C"/>
                  </a:solidFill>
                  <a:latin typeface="Akzidenz Grotesk BE" pitchFamily="34" charset="0"/>
                </a:rPr>
                <a:t>O</a:t>
              </a:r>
              <a:r>
                <a:rPr lang="en-US" sz="2200" baseline="-25000">
                  <a:solidFill>
                    <a:srgbClr val="C3092C"/>
                  </a:solidFill>
                  <a:latin typeface="Akzidenz Grotesk BE" pitchFamily="34" charset="0"/>
                </a:rPr>
                <a:t>2</a:t>
              </a:r>
              <a:endParaRPr lang="en-US" baseline="-25000">
                <a:solidFill>
                  <a:srgbClr val="C3092C"/>
                </a:solidFill>
              </a:endParaRPr>
            </a:p>
          </p:txBody>
        </p:sp>
        <p:sp>
          <p:nvSpPr>
            <p:cNvPr id="9222" name="Line 6"/>
            <p:cNvSpPr>
              <a:spLocks noChangeShapeType="1"/>
            </p:cNvSpPr>
            <p:nvPr/>
          </p:nvSpPr>
          <p:spPr bwMode="auto">
            <a:xfrm>
              <a:off x="5580063" y="2852738"/>
              <a:ext cx="1296987"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23" name="Rectangle 7"/>
            <p:cNvSpPr>
              <a:spLocks noChangeArrowheads="1"/>
            </p:cNvSpPr>
            <p:nvPr/>
          </p:nvSpPr>
          <p:spPr bwMode="auto">
            <a:xfrm>
              <a:off x="6705600" y="2579688"/>
              <a:ext cx="1758950" cy="431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C3092C"/>
                  </a:solidFill>
                  <a:latin typeface="Akzidenz Grotesk BE" pitchFamily="34" charset="0"/>
                </a:rPr>
                <a:t>Products</a:t>
              </a:r>
            </a:p>
          </p:txBody>
        </p:sp>
        <p:sp>
          <p:nvSpPr>
            <p:cNvPr id="9224" name="Rectangle 8"/>
            <p:cNvSpPr>
              <a:spLocks noChangeArrowheads="1"/>
            </p:cNvSpPr>
            <p:nvPr/>
          </p:nvSpPr>
          <p:spPr bwMode="auto">
            <a:xfrm>
              <a:off x="762000" y="2438400"/>
              <a:ext cx="917575" cy="41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3200" baseline="-25000"/>
                <a:t>C</a:t>
              </a:r>
            </a:p>
          </p:txBody>
        </p:sp>
        <p:sp>
          <p:nvSpPr>
            <p:cNvPr id="9225" name="Line 9"/>
            <p:cNvSpPr>
              <a:spLocks noChangeShapeType="1"/>
            </p:cNvSpPr>
            <p:nvPr/>
          </p:nvSpPr>
          <p:spPr bwMode="auto">
            <a:xfrm>
              <a:off x="1806575" y="2851150"/>
              <a:ext cx="1230313"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26" name="Rectangle 10"/>
            <p:cNvSpPr>
              <a:spLocks noChangeArrowheads="1"/>
            </p:cNvSpPr>
            <p:nvPr/>
          </p:nvSpPr>
          <p:spPr bwMode="auto">
            <a:xfrm>
              <a:off x="1295400" y="2362200"/>
              <a:ext cx="2339975" cy="462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i="1">
                  <a:solidFill>
                    <a:srgbClr val="C3092C"/>
                  </a:solidFill>
                  <a:latin typeface="Akzidenz Grotesk BE" pitchFamily="34" charset="0"/>
                </a:rPr>
                <a:t>h</a:t>
              </a:r>
              <a:r>
                <a:rPr lang="en-US" i="1">
                  <a:solidFill>
                    <a:srgbClr val="C3092C"/>
                  </a:solidFill>
                  <a:latin typeface="Symbol" pitchFamily="18" charset="2"/>
                </a:rPr>
                <a:t>n </a:t>
              </a:r>
              <a:r>
                <a:rPr lang="en-US" sz="2200">
                  <a:solidFill>
                    <a:srgbClr val="C3092C"/>
                  </a:solidFill>
                  <a:latin typeface="Akzidenz Grotesk BE" pitchFamily="34" charset="0"/>
                </a:rPr>
                <a:t>(energy)</a:t>
              </a:r>
              <a:r>
                <a:rPr lang="en-US" i="1">
                  <a:solidFill>
                    <a:srgbClr val="C3092C"/>
                  </a:solidFill>
                  <a:latin typeface="Symbol" pitchFamily="18" charset="2"/>
                </a:rPr>
                <a:t> </a:t>
              </a:r>
              <a:endParaRPr lang="en-US">
                <a:solidFill>
                  <a:srgbClr val="C3092C"/>
                </a:solidFill>
              </a:endParaRPr>
            </a:p>
          </p:txBody>
        </p:sp>
        <p:sp>
          <p:nvSpPr>
            <p:cNvPr id="9227" name="Rectangle 11"/>
            <p:cNvSpPr>
              <a:spLocks noChangeArrowheads="1"/>
            </p:cNvSpPr>
            <p:nvPr/>
          </p:nvSpPr>
          <p:spPr bwMode="auto">
            <a:xfrm>
              <a:off x="3111500" y="2579688"/>
              <a:ext cx="2549525" cy="431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C3092C"/>
                  </a:solidFill>
                  <a:latin typeface="Akzidenz Grotesk BE" pitchFamily="34" charset="0"/>
                </a:rPr>
                <a:t>[radical species]</a:t>
              </a:r>
              <a:endParaRPr lang="en-US" baseline="-25000">
                <a:solidFill>
                  <a:srgbClr val="C3092C"/>
                </a:solidFill>
              </a:endParaRPr>
            </a:p>
          </p:txBody>
        </p:sp>
      </p:grpSp>
      <p:sp>
        <p:nvSpPr>
          <p:cNvPr id="9220" name="Rectangle 12"/>
          <p:cNvSpPr>
            <a:spLocks noGrp="1" noChangeArrowheads="1"/>
          </p:cNvSpPr>
          <p:nvPr>
            <p:ph type="title"/>
          </p:nvPr>
        </p:nvSpPr>
        <p:spPr>
          <a:xfrm>
            <a:off x="380899" y="611373"/>
            <a:ext cx="8229600" cy="457200"/>
          </a:xfrm>
          <a:noFill/>
        </p:spPr>
        <p:txBody>
          <a:bodyPr/>
          <a:lstStyle/>
          <a:p>
            <a:pPr eaLnBrk="1" hangingPunct="1"/>
            <a:r>
              <a:rPr lang="en-US" dirty="0" smtClean="0">
                <a:cs typeface="Arial" pitchFamily="34" charset="0"/>
              </a:rPr>
              <a:t>UV-PHOTOLYSIS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470848" y="652049"/>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eaLnBrk="1" hangingPunct="1"/>
            <a:r>
              <a:rPr lang="en-US" sz="2000" dirty="0">
                <a:solidFill>
                  <a:srgbClr val="C3092C"/>
                </a:solidFill>
                <a:ea typeface="+mn-ea"/>
                <a:cs typeface="Arial" pitchFamily="34" charset="0"/>
              </a:rPr>
              <a:t>UV ABSORPTION </a:t>
            </a:r>
            <a:r>
              <a:rPr lang="en-US" sz="2000" dirty="0" smtClean="0">
                <a:solidFill>
                  <a:srgbClr val="C3092C"/>
                </a:solidFill>
                <a:ea typeface="+mn-ea"/>
                <a:cs typeface="Arial" pitchFamily="34" charset="0"/>
              </a:rPr>
              <a:t>SPECTRA</a:t>
            </a:r>
            <a:endParaRPr lang="en-US" sz="2000" dirty="0">
              <a:solidFill>
                <a:srgbClr val="C3092C"/>
              </a:solidFill>
              <a:ea typeface="+mn-ea"/>
              <a:cs typeface="Arial" pitchFamily="34"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533" y="2081979"/>
            <a:ext cx="6439904" cy="4403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
          <p:cNvSpPr txBox="1">
            <a:spLocks noChangeArrowheads="1"/>
          </p:cNvSpPr>
          <p:nvPr/>
        </p:nvSpPr>
        <p:spPr bwMode="auto">
          <a:xfrm>
            <a:off x="369888" y="1377950"/>
            <a:ext cx="8774112" cy="692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nSpc>
                <a:spcPct val="113000"/>
              </a:lnSpc>
              <a:buClr>
                <a:srgbClr val="C3092C"/>
              </a:buClr>
              <a:buFont typeface="Arial" pitchFamily="34" charset="0"/>
              <a:buChar char="•"/>
            </a:pPr>
            <a:r>
              <a:rPr lang="en-US" sz="1800" dirty="0"/>
              <a:t>UV-Photolysis is highly dependent on a contaminant molecule’s ability to absorb UV light at a certain wavelength</a:t>
            </a:r>
          </a:p>
        </p:txBody>
      </p:sp>
    </p:spTree>
    <p:extLst>
      <p:ext uri="{BB962C8B-B14F-4D97-AF65-F5344CB8AC3E}">
        <p14:creationId xmlns:p14="http://schemas.microsoft.com/office/powerpoint/2010/main" xmlns="" val="762375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V_Oxida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347072"/>
            <a:ext cx="9144000" cy="5662585"/>
          </a:xfrm>
          <a:prstGeom prst="rect">
            <a:avLst/>
          </a:prstGeom>
          <a:ln>
            <a:noFill/>
          </a:ln>
          <a:effectLst/>
          <a:extLs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solidFill>
                <a:srgbClr val="000000"/>
              </a:solidFill>
              <a:latin typeface="Times" pitchFamily="18" charset="0"/>
              <a:ea typeface="+mn-ea"/>
            </a:endParaRPr>
          </a:p>
        </p:txBody>
      </p:sp>
      <p:sp>
        <p:nvSpPr>
          <p:cNvPr id="6" name="Rectangle 4"/>
          <p:cNvSpPr>
            <a:spLocks noChangeArrowheads="1"/>
          </p:cNvSpPr>
          <p:nvPr/>
        </p:nvSpPr>
        <p:spPr bwMode="auto">
          <a:xfrm>
            <a:off x="470848" y="652049"/>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eaLnBrk="1" hangingPunct="1"/>
            <a:r>
              <a:rPr lang="en-US" sz="2000" dirty="0">
                <a:solidFill>
                  <a:srgbClr val="C00000"/>
                </a:solidFill>
                <a:latin typeface="+mj-lt"/>
                <a:ea typeface="+mn-ea"/>
                <a:cs typeface="Arial" pitchFamily="34" charset="0"/>
              </a:rPr>
              <a:t>UV-OXIDATION</a:t>
            </a:r>
          </a:p>
        </p:txBody>
      </p:sp>
      <p:sp>
        <p:nvSpPr>
          <p:cNvPr id="7" name="Text Box 5"/>
          <p:cNvSpPr txBox="1">
            <a:spLocks noChangeArrowheads="1"/>
          </p:cNvSpPr>
          <p:nvPr/>
        </p:nvSpPr>
        <p:spPr bwMode="auto">
          <a:xfrm>
            <a:off x="2496344" y="2417598"/>
            <a:ext cx="164623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eaLnBrk="0" fontAlgn="base" hangingPunct="0">
              <a:spcBef>
                <a:spcPct val="0"/>
              </a:spcBef>
              <a:spcAft>
                <a:spcPct val="0"/>
              </a:spcAft>
              <a:defRPr b="1">
                <a:solidFill>
                  <a:schemeClr val="tx1"/>
                </a:solidFill>
                <a:latin typeface="Times" pitchFamily="18" charset="0"/>
              </a:defRPr>
            </a:lvl6pPr>
            <a:lvl7pPr marL="2971800" indent="-228600" eaLnBrk="0" fontAlgn="base" hangingPunct="0">
              <a:spcBef>
                <a:spcPct val="0"/>
              </a:spcBef>
              <a:spcAft>
                <a:spcPct val="0"/>
              </a:spcAft>
              <a:defRPr b="1">
                <a:solidFill>
                  <a:schemeClr val="tx1"/>
                </a:solidFill>
                <a:latin typeface="Times" pitchFamily="18" charset="0"/>
              </a:defRPr>
            </a:lvl7pPr>
            <a:lvl8pPr marL="3429000" indent="-228600" eaLnBrk="0" fontAlgn="base" hangingPunct="0">
              <a:spcBef>
                <a:spcPct val="0"/>
              </a:spcBef>
              <a:spcAft>
                <a:spcPct val="0"/>
              </a:spcAft>
              <a:defRPr b="1">
                <a:solidFill>
                  <a:schemeClr val="tx1"/>
                </a:solidFill>
                <a:latin typeface="Times" pitchFamily="18" charset="0"/>
              </a:defRPr>
            </a:lvl8pPr>
            <a:lvl9pPr marL="3886200" indent="-228600" eaLnBrk="0" fontAlgn="base" hangingPunct="0">
              <a:spcBef>
                <a:spcPct val="0"/>
              </a:spcBef>
              <a:spcAft>
                <a:spcPct val="0"/>
              </a:spcAft>
              <a:defRPr b="1">
                <a:solidFill>
                  <a:schemeClr val="tx1"/>
                </a:solidFill>
                <a:latin typeface="Times" pitchFamily="18" charset="0"/>
              </a:defRPr>
            </a:lvl9pPr>
          </a:lstStyle>
          <a:p>
            <a:r>
              <a:rPr lang="en-US" sz="1600" dirty="0">
                <a:solidFill>
                  <a:srgbClr val="FFFFFF"/>
                </a:solidFill>
                <a:latin typeface="Arial" pitchFamily="34" charset="0"/>
                <a:ea typeface="+mn-ea"/>
                <a:cs typeface="Arial" pitchFamily="34" charset="0"/>
              </a:rPr>
              <a:t>Hydrogen peroxide</a:t>
            </a:r>
            <a:endParaRPr lang="en-US" sz="1600" baseline="-25000" dirty="0">
              <a:solidFill>
                <a:srgbClr val="E8112D"/>
              </a:solidFill>
              <a:latin typeface="Arial" pitchFamily="34" charset="0"/>
              <a:ea typeface="+mn-ea"/>
              <a:cs typeface="Arial" pitchFamily="34" charset="0"/>
            </a:endParaRPr>
          </a:p>
        </p:txBody>
      </p:sp>
      <p:sp>
        <p:nvSpPr>
          <p:cNvPr id="8" name="Text Box 6"/>
          <p:cNvSpPr txBox="1">
            <a:spLocks noChangeArrowheads="1"/>
          </p:cNvSpPr>
          <p:nvPr/>
        </p:nvSpPr>
        <p:spPr bwMode="auto">
          <a:xfrm>
            <a:off x="28045" y="2257205"/>
            <a:ext cx="106150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eaLnBrk="0" fontAlgn="base" hangingPunct="0">
              <a:spcBef>
                <a:spcPct val="0"/>
              </a:spcBef>
              <a:spcAft>
                <a:spcPct val="0"/>
              </a:spcAft>
              <a:defRPr b="1">
                <a:solidFill>
                  <a:schemeClr val="tx1"/>
                </a:solidFill>
                <a:latin typeface="Times" pitchFamily="18" charset="0"/>
              </a:defRPr>
            </a:lvl6pPr>
            <a:lvl7pPr marL="2971800" indent="-228600" eaLnBrk="0" fontAlgn="base" hangingPunct="0">
              <a:spcBef>
                <a:spcPct val="0"/>
              </a:spcBef>
              <a:spcAft>
                <a:spcPct val="0"/>
              </a:spcAft>
              <a:defRPr b="1">
                <a:solidFill>
                  <a:schemeClr val="tx1"/>
                </a:solidFill>
                <a:latin typeface="Times" pitchFamily="18" charset="0"/>
              </a:defRPr>
            </a:lvl7pPr>
            <a:lvl8pPr marL="3429000" indent="-228600" eaLnBrk="0" fontAlgn="base" hangingPunct="0">
              <a:spcBef>
                <a:spcPct val="0"/>
              </a:spcBef>
              <a:spcAft>
                <a:spcPct val="0"/>
              </a:spcAft>
              <a:defRPr b="1">
                <a:solidFill>
                  <a:schemeClr val="tx1"/>
                </a:solidFill>
                <a:latin typeface="Times" pitchFamily="18" charset="0"/>
              </a:defRPr>
            </a:lvl8pPr>
            <a:lvl9pPr marL="3886200" indent="-228600" eaLnBrk="0" fontAlgn="base" hangingPunct="0">
              <a:spcBef>
                <a:spcPct val="0"/>
              </a:spcBef>
              <a:spcAft>
                <a:spcPct val="0"/>
              </a:spcAft>
              <a:defRPr b="1">
                <a:solidFill>
                  <a:schemeClr val="tx1"/>
                </a:solidFill>
                <a:latin typeface="Times" pitchFamily="18" charset="0"/>
              </a:defRPr>
            </a:lvl9pPr>
          </a:lstStyle>
          <a:p>
            <a:r>
              <a:rPr lang="en-US" sz="1600" dirty="0">
                <a:solidFill>
                  <a:srgbClr val="FFFFFF"/>
                </a:solidFill>
                <a:latin typeface="Arial" pitchFamily="34" charset="0"/>
                <a:ea typeface="+mn-ea"/>
                <a:cs typeface="Arial" pitchFamily="34" charset="0"/>
              </a:rPr>
              <a:t>Hydroxyl</a:t>
            </a:r>
          </a:p>
          <a:p>
            <a:r>
              <a:rPr lang="en-US" sz="1600" dirty="0">
                <a:solidFill>
                  <a:srgbClr val="FFFFFF"/>
                </a:solidFill>
                <a:latin typeface="Arial" pitchFamily="34" charset="0"/>
                <a:ea typeface="+mn-ea"/>
                <a:cs typeface="Arial" pitchFamily="34" charset="0"/>
              </a:rPr>
              <a:t>radical</a:t>
            </a:r>
            <a:endParaRPr lang="en-US" sz="1600" baseline="-25000" dirty="0">
              <a:solidFill>
                <a:srgbClr val="E8112D"/>
              </a:solidFill>
              <a:latin typeface="Arial" pitchFamily="34" charset="0"/>
              <a:ea typeface="+mn-ea"/>
              <a:cs typeface="Arial" pitchFamily="34" charset="0"/>
            </a:endParaRPr>
          </a:p>
        </p:txBody>
      </p:sp>
      <p:grpSp>
        <p:nvGrpSpPr>
          <p:cNvPr id="9" name="Group 7"/>
          <p:cNvGrpSpPr>
            <a:grpSpLocks/>
          </p:cNvGrpSpPr>
          <p:nvPr/>
        </p:nvGrpSpPr>
        <p:grpSpPr bwMode="auto">
          <a:xfrm>
            <a:off x="6105811" y="4506916"/>
            <a:ext cx="2133601" cy="1973264"/>
            <a:chOff x="4032" y="2983"/>
            <a:chExt cx="1344" cy="1243"/>
          </a:xfrm>
        </p:grpSpPr>
        <p:sp>
          <p:nvSpPr>
            <p:cNvPr id="10" name="Line 8"/>
            <p:cNvSpPr>
              <a:spLocks noChangeShapeType="1"/>
            </p:cNvSpPr>
            <p:nvPr/>
          </p:nvSpPr>
          <p:spPr bwMode="auto">
            <a:xfrm>
              <a:off x="4189" y="2983"/>
              <a:ext cx="288" cy="720"/>
            </a:xfrm>
            <a:prstGeom prst="line">
              <a:avLst/>
            </a:prstGeom>
            <a:noFill/>
            <a:ln w="57150">
              <a:solidFill>
                <a:srgbClr val="E8112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800" b="1">
                <a:solidFill>
                  <a:srgbClr val="000000"/>
                </a:solidFill>
                <a:latin typeface="Times" pitchFamily="18" charset="0"/>
                <a:ea typeface="+mn-ea"/>
              </a:endParaRPr>
            </a:p>
          </p:txBody>
        </p:sp>
        <p:sp>
          <p:nvSpPr>
            <p:cNvPr id="11" name="Text Box 9"/>
            <p:cNvSpPr txBox="1">
              <a:spLocks noChangeArrowheads="1"/>
            </p:cNvSpPr>
            <p:nvPr/>
          </p:nvSpPr>
          <p:spPr bwMode="auto">
            <a:xfrm>
              <a:off x="4032" y="3703"/>
              <a:ext cx="1344"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imes" pitchFamily="18" charset="0"/>
                </a:defRPr>
              </a:lvl1pPr>
              <a:lvl2pPr marL="742950" indent="-285750">
                <a:defRPr b="1">
                  <a:solidFill>
                    <a:schemeClr val="tx1"/>
                  </a:solidFill>
                  <a:latin typeface="Times" pitchFamily="18" charset="0"/>
                </a:defRPr>
              </a:lvl2pPr>
              <a:lvl3pPr marL="1143000" indent="-228600">
                <a:defRPr b="1">
                  <a:solidFill>
                    <a:schemeClr val="tx1"/>
                  </a:solidFill>
                  <a:latin typeface="Times" pitchFamily="18" charset="0"/>
                </a:defRPr>
              </a:lvl3pPr>
              <a:lvl4pPr marL="1600200" indent="-228600">
                <a:defRPr b="1">
                  <a:solidFill>
                    <a:schemeClr val="tx1"/>
                  </a:solidFill>
                  <a:latin typeface="Times" pitchFamily="18" charset="0"/>
                </a:defRPr>
              </a:lvl4pPr>
              <a:lvl5pPr marL="2057400" indent="-228600">
                <a:defRPr b="1">
                  <a:solidFill>
                    <a:schemeClr val="tx1"/>
                  </a:solidFill>
                  <a:latin typeface="Times" pitchFamily="18" charset="0"/>
                </a:defRPr>
              </a:lvl5pPr>
              <a:lvl6pPr marL="2514600" indent="-228600" eaLnBrk="0" fontAlgn="base" hangingPunct="0">
                <a:spcBef>
                  <a:spcPct val="0"/>
                </a:spcBef>
                <a:spcAft>
                  <a:spcPct val="0"/>
                </a:spcAft>
                <a:defRPr b="1">
                  <a:solidFill>
                    <a:schemeClr val="tx1"/>
                  </a:solidFill>
                  <a:latin typeface="Times" pitchFamily="18" charset="0"/>
                </a:defRPr>
              </a:lvl6pPr>
              <a:lvl7pPr marL="2971800" indent="-228600" eaLnBrk="0" fontAlgn="base" hangingPunct="0">
                <a:spcBef>
                  <a:spcPct val="0"/>
                </a:spcBef>
                <a:spcAft>
                  <a:spcPct val="0"/>
                </a:spcAft>
                <a:defRPr b="1">
                  <a:solidFill>
                    <a:schemeClr val="tx1"/>
                  </a:solidFill>
                  <a:latin typeface="Times" pitchFamily="18" charset="0"/>
                </a:defRPr>
              </a:lvl7pPr>
              <a:lvl8pPr marL="3429000" indent="-228600" eaLnBrk="0" fontAlgn="base" hangingPunct="0">
                <a:spcBef>
                  <a:spcPct val="0"/>
                </a:spcBef>
                <a:spcAft>
                  <a:spcPct val="0"/>
                </a:spcAft>
                <a:defRPr b="1">
                  <a:solidFill>
                    <a:schemeClr val="tx1"/>
                  </a:solidFill>
                  <a:latin typeface="Times" pitchFamily="18" charset="0"/>
                </a:defRPr>
              </a:lvl8pPr>
              <a:lvl9pPr marL="3886200" indent="-228600" eaLnBrk="0" fontAlgn="base" hangingPunct="0">
                <a:spcBef>
                  <a:spcPct val="0"/>
                </a:spcBef>
                <a:spcAft>
                  <a:spcPct val="0"/>
                </a:spcAft>
                <a:defRPr b="1">
                  <a:solidFill>
                    <a:schemeClr val="tx1"/>
                  </a:solidFill>
                  <a:latin typeface="Times" pitchFamily="18" charset="0"/>
                </a:defRPr>
              </a:lvl9pPr>
            </a:lstStyle>
            <a:p>
              <a:r>
                <a:rPr lang="en-US" sz="1600" dirty="0">
                  <a:solidFill>
                    <a:srgbClr val="FFFFFF"/>
                  </a:solidFill>
                  <a:latin typeface="Arial" pitchFamily="34" charset="0"/>
                  <a:ea typeface="+mn-ea"/>
                  <a:cs typeface="Arial" pitchFamily="34" charset="0"/>
                </a:rPr>
                <a:t>Chemical bonds are</a:t>
              </a:r>
              <a:br>
                <a:rPr lang="en-US" sz="1600" dirty="0">
                  <a:solidFill>
                    <a:srgbClr val="FFFFFF"/>
                  </a:solidFill>
                  <a:latin typeface="Arial" pitchFamily="34" charset="0"/>
                  <a:ea typeface="+mn-ea"/>
                  <a:cs typeface="Arial" pitchFamily="34" charset="0"/>
                </a:rPr>
              </a:br>
              <a:r>
                <a:rPr lang="en-US" sz="1600" dirty="0">
                  <a:solidFill>
                    <a:srgbClr val="FFFFFF"/>
                  </a:solidFill>
                  <a:latin typeface="Arial" pitchFamily="34" charset="0"/>
                  <a:ea typeface="+mn-ea"/>
                  <a:cs typeface="Arial" pitchFamily="34" charset="0"/>
                </a:rPr>
                <a:t>broken by hydroxyl </a:t>
              </a:r>
            </a:p>
            <a:p>
              <a:r>
                <a:rPr lang="en-US" sz="1600" dirty="0">
                  <a:solidFill>
                    <a:srgbClr val="FFFFFF"/>
                  </a:solidFill>
                  <a:latin typeface="Arial" pitchFamily="34" charset="0"/>
                  <a:ea typeface="+mn-ea"/>
                  <a:cs typeface="Arial" pitchFamily="34" charset="0"/>
                </a:rPr>
                <a:t>radicals</a:t>
              </a:r>
            </a:p>
          </p:txBody>
        </p:sp>
      </p:grpSp>
    </p:spTree>
    <p:extLst>
      <p:ext uri="{BB962C8B-B14F-4D97-AF65-F5344CB8AC3E}">
        <p14:creationId xmlns:p14="http://schemas.microsoft.com/office/powerpoint/2010/main" xmlns="" val="2296070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Grp="1" noChangeArrowheads="1"/>
          </p:cNvSpPr>
          <p:nvPr>
            <p:ph type="title"/>
          </p:nvPr>
        </p:nvSpPr>
        <p:spPr>
          <a:xfrm>
            <a:off x="379356" y="607966"/>
            <a:ext cx="8229600" cy="457200"/>
          </a:xfrm>
          <a:noFill/>
        </p:spPr>
        <p:txBody>
          <a:bodyPr/>
          <a:lstStyle/>
          <a:p>
            <a:pPr eaLnBrk="1" hangingPunct="1"/>
            <a:r>
              <a:rPr lang="en-US" dirty="0" smtClean="0">
                <a:cs typeface="Arial" pitchFamily="34" charset="0"/>
              </a:rPr>
              <a:t>UV-OXIDATION REACTION MECHANISMS</a:t>
            </a:r>
          </a:p>
        </p:txBody>
      </p:sp>
      <p:grpSp>
        <p:nvGrpSpPr>
          <p:cNvPr id="13315" name="Group 18"/>
          <p:cNvGrpSpPr>
            <a:grpSpLocks/>
          </p:cNvGrpSpPr>
          <p:nvPr/>
        </p:nvGrpSpPr>
        <p:grpSpPr bwMode="auto">
          <a:xfrm>
            <a:off x="373063" y="1404938"/>
            <a:ext cx="8229600" cy="4800600"/>
            <a:chOff x="457200" y="1193800"/>
            <a:chExt cx="8229600" cy="4800600"/>
          </a:xfrm>
        </p:grpSpPr>
        <p:sp>
          <p:nvSpPr>
            <p:cNvPr id="13316" name="Rectangle 4"/>
            <p:cNvSpPr txBox="1">
              <a:spLocks noChangeArrowheads="1"/>
            </p:cNvSpPr>
            <p:nvPr/>
          </p:nvSpPr>
          <p:spPr bwMode="auto">
            <a:xfrm>
              <a:off x="457200" y="11938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ct val="20000"/>
                </a:spcBef>
                <a:buClr>
                  <a:srgbClr val="C3092C"/>
                </a:buClr>
                <a:buFont typeface="Arial" pitchFamily="34" charset="0"/>
                <a:buChar char="•"/>
              </a:pPr>
              <a:r>
                <a:rPr lang="en-US" sz="1800" dirty="0"/>
                <a:t>UV light is absorbed by hydrogen peroxide:</a:t>
              </a:r>
            </a:p>
            <a:p>
              <a:pPr eaLnBrk="1" hangingPunct="1">
                <a:lnSpc>
                  <a:spcPct val="90000"/>
                </a:lnSpc>
                <a:spcBef>
                  <a:spcPct val="20000"/>
                </a:spcBef>
                <a:buClr>
                  <a:srgbClr val="FF0000"/>
                </a:buClr>
                <a:buFont typeface="Wingdings" pitchFamily="2" charset="2"/>
                <a:buNone/>
              </a:pPr>
              <a:endParaRPr lang="en-US" sz="1800" dirty="0"/>
            </a:p>
            <a:p>
              <a:pPr eaLnBrk="1" hangingPunct="1">
                <a:lnSpc>
                  <a:spcPct val="90000"/>
                </a:lnSpc>
                <a:spcBef>
                  <a:spcPct val="20000"/>
                </a:spcBef>
                <a:buClr>
                  <a:srgbClr val="FF0000"/>
                </a:buClr>
                <a:buFont typeface="Wingdings" pitchFamily="2" charset="2"/>
                <a:buNone/>
              </a:pPr>
              <a:endParaRPr lang="en-US" sz="1800" dirty="0"/>
            </a:p>
            <a:p>
              <a:pPr eaLnBrk="1" hangingPunct="1">
                <a:lnSpc>
                  <a:spcPct val="90000"/>
                </a:lnSpc>
                <a:spcBef>
                  <a:spcPct val="20000"/>
                </a:spcBef>
                <a:buClr>
                  <a:srgbClr val="FF0000"/>
                </a:buClr>
                <a:buFont typeface="Wingdings" pitchFamily="2" charset="2"/>
                <a:buNone/>
              </a:pPr>
              <a:endParaRPr lang="en-US" sz="1800" dirty="0"/>
            </a:p>
            <a:p>
              <a:pPr eaLnBrk="1" hangingPunct="1">
                <a:lnSpc>
                  <a:spcPct val="90000"/>
                </a:lnSpc>
                <a:spcBef>
                  <a:spcPct val="20000"/>
                </a:spcBef>
                <a:buClr>
                  <a:srgbClr val="FF0000"/>
                </a:buClr>
                <a:buFont typeface="Wingdings" pitchFamily="2" charset="2"/>
                <a:buNone/>
              </a:pPr>
              <a:endParaRPr lang="en-US" sz="1800" dirty="0"/>
            </a:p>
            <a:p>
              <a:pPr eaLnBrk="1" hangingPunct="1">
                <a:lnSpc>
                  <a:spcPct val="90000"/>
                </a:lnSpc>
                <a:spcBef>
                  <a:spcPct val="20000"/>
                </a:spcBef>
                <a:buClr>
                  <a:srgbClr val="FF0000"/>
                </a:buClr>
                <a:buFont typeface="Wingdings" pitchFamily="2" charset="2"/>
                <a:buNone/>
              </a:pPr>
              <a:endParaRPr lang="en-US" sz="1800" dirty="0"/>
            </a:p>
            <a:p>
              <a:pPr eaLnBrk="1" hangingPunct="1">
                <a:lnSpc>
                  <a:spcPct val="90000"/>
                </a:lnSpc>
                <a:spcBef>
                  <a:spcPct val="20000"/>
                </a:spcBef>
                <a:buClr>
                  <a:srgbClr val="FF0000"/>
                </a:buClr>
                <a:buFontTx/>
                <a:buChar char="•"/>
              </a:pPr>
              <a:endParaRPr lang="en-US" sz="1800" dirty="0"/>
            </a:p>
            <a:p>
              <a:pPr eaLnBrk="1" hangingPunct="1">
                <a:lnSpc>
                  <a:spcPct val="90000"/>
                </a:lnSpc>
                <a:spcBef>
                  <a:spcPct val="20000"/>
                </a:spcBef>
                <a:buClr>
                  <a:srgbClr val="FF0000"/>
                </a:buClr>
                <a:buFontTx/>
                <a:buChar char="•"/>
              </a:pPr>
              <a:endParaRPr lang="en-US" sz="1800" dirty="0"/>
            </a:p>
            <a:p>
              <a:pPr eaLnBrk="1" hangingPunct="1">
                <a:buClr>
                  <a:srgbClr val="FF0000"/>
                </a:buClr>
                <a:buFontTx/>
                <a:buChar char="•"/>
              </a:pPr>
              <a:endParaRPr lang="en-US" sz="1800" dirty="0"/>
            </a:p>
            <a:p>
              <a:pPr eaLnBrk="1" hangingPunct="1">
                <a:buClr>
                  <a:srgbClr val="C3092C"/>
                </a:buClr>
                <a:buFontTx/>
                <a:buChar char="•"/>
              </a:pPr>
              <a:r>
                <a:rPr lang="en-US" sz="1800" dirty="0"/>
                <a:t>Degradation rate depends on:</a:t>
              </a:r>
            </a:p>
            <a:p>
              <a:pPr lvl="1" eaLnBrk="1" hangingPunct="1">
                <a:spcBef>
                  <a:spcPts val="600"/>
                </a:spcBef>
                <a:buFont typeface="Arial" pitchFamily="34" charset="0"/>
                <a:buChar char="−"/>
              </a:pPr>
              <a:r>
                <a:rPr lang="en-US" sz="1800" dirty="0"/>
                <a:t>Intensity and spectral distribution of the light source (i.e. lamp type, UV system design)</a:t>
              </a:r>
            </a:p>
            <a:p>
              <a:pPr lvl="1" eaLnBrk="1" hangingPunct="1">
                <a:spcBef>
                  <a:spcPts val="600"/>
                </a:spcBef>
                <a:buFont typeface="Arial" pitchFamily="34" charset="0"/>
                <a:buChar char="−"/>
              </a:pPr>
              <a:r>
                <a:rPr lang="en-US" sz="1800" dirty="0"/>
                <a:t>Absorption of water background (UVT)</a:t>
              </a:r>
            </a:p>
            <a:p>
              <a:pPr lvl="1" eaLnBrk="1" hangingPunct="1">
                <a:spcBef>
                  <a:spcPts val="600"/>
                </a:spcBef>
                <a:buFont typeface="Arial" pitchFamily="34" charset="0"/>
                <a:buChar char="−"/>
              </a:pPr>
              <a:r>
                <a:rPr lang="en-US" sz="1800" dirty="0"/>
                <a:t>Hydroxyl radical (</a:t>
              </a:r>
              <a:r>
                <a:rPr lang="en-US" sz="1800" dirty="0">
                  <a:cs typeface="Arial" pitchFamily="34" charset="0"/>
                </a:rPr>
                <a:t>●OH) </a:t>
              </a:r>
              <a:r>
                <a:rPr lang="en-US" sz="1800" dirty="0">
                  <a:sym typeface="Symbol" pitchFamily="18" charset="2"/>
                </a:rPr>
                <a:t>rate constant </a:t>
              </a:r>
              <a:r>
                <a:rPr lang="en-US" sz="1800" i="1" dirty="0" err="1">
                  <a:solidFill>
                    <a:srgbClr val="E8112D"/>
                  </a:solidFill>
                  <a:sym typeface="Symbol" pitchFamily="18" charset="2"/>
                </a:rPr>
                <a:t>k</a:t>
              </a:r>
              <a:r>
                <a:rPr lang="en-US" sz="1800" baseline="-25000" dirty="0" err="1">
                  <a:solidFill>
                    <a:srgbClr val="E8112D"/>
                  </a:solidFill>
                  <a:sym typeface="Symbol" pitchFamily="18" charset="2"/>
                </a:rPr>
                <a:t>OH,C</a:t>
              </a:r>
              <a:endParaRPr lang="en-US" sz="1800" baseline="-25000" dirty="0">
                <a:solidFill>
                  <a:srgbClr val="E8112D"/>
                </a:solidFill>
                <a:sym typeface="Symbol" pitchFamily="18" charset="2"/>
              </a:endParaRPr>
            </a:p>
            <a:p>
              <a:pPr lvl="1" eaLnBrk="1" hangingPunct="1">
                <a:spcBef>
                  <a:spcPts val="600"/>
                </a:spcBef>
                <a:buFont typeface="Arial" pitchFamily="34" charset="0"/>
                <a:buChar char="−"/>
              </a:pPr>
              <a:r>
                <a:rPr lang="en-US" sz="1800" dirty="0"/>
                <a:t>H</a:t>
              </a:r>
              <a:r>
                <a:rPr lang="en-US" sz="1800" baseline="-25000" dirty="0"/>
                <a:t>2</a:t>
              </a:r>
              <a:r>
                <a:rPr lang="en-US" sz="1800" dirty="0"/>
                <a:t>O</a:t>
              </a:r>
              <a:r>
                <a:rPr lang="en-US" sz="1800" baseline="-25000" dirty="0"/>
                <a:t>2</a:t>
              </a:r>
              <a:r>
                <a:rPr lang="en-US" sz="1800" dirty="0"/>
                <a:t> concentration</a:t>
              </a:r>
              <a:endParaRPr lang="en-US" sz="1800" i="1" baseline="-25000" dirty="0">
                <a:sym typeface="Symbol" pitchFamily="18" charset="2"/>
              </a:endParaRPr>
            </a:p>
            <a:p>
              <a:pPr lvl="1" eaLnBrk="1" hangingPunct="1">
                <a:spcBef>
                  <a:spcPts val="600"/>
                </a:spcBef>
                <a:buFont typeface="Arial" pitchFamily="34" charset="0"/>
                <a:buChar char="−"/>
              </a:pPr>
              <a:r>
                <a:rPr lang="en-US" sz="1800" dirty="0"/>
                <a:t>Hydroxyl radical scavenging demand</a:t>
              </a:r>
            </a:p>
            <a:p>
              <a:pPr lvl="1" eaLnBrk="1" hangingPunct="1">
                <a:lnSpc>
                  <a:spcPct val="90000"/>
                </a:lnSpc>
                <a:spcBef>
                  <a:spcPct val="20000"/>
                </a:spcBef>
                <a:buClr>
                  <a:srgbClr val="FF0000"/>
                </a:buClr>
                <a:buFont typeface="Wingdings" pitchFamily="2" charset="2"/>
                <a:buChar char="§"/>
              </a:pPr>
              <a:endParaRPr lang="en-US" sz="1800" dirty="0"/>
            </a:p>
          </p:txBody>
        </p:sp>
        <p:grpSp>
          <p:nvGrpSpPr>
            <p:cNvPr id="13317" name="Group 2"/>
            <p:cNvGrpSpPr>
              <a:grpSpLocks/>
            </p:cNvGrpSpPr>
            <p:nvPr/>
          </p:nvGrpSpPr>
          <p:grpSpPr bwMode="auto">
            <a:xfrm>
              <a:off x="2220912" y="1782762"/>
              <a:ext cx="4270375" cy="660129"/>
              <a:chOff x="1368425" y="1905000"/>
              <a:chExt cx="4270375" cy="660129"/>
            </a:xfrm>
          </p:grpSpPr>
          <p:sp>
            <p:nvSpPr>
              <p:cNvPr id="13326" name="Rectangle 6"/>
              <p:cNvSpPr>
                <a:spLocks noChangeArrowheads="1"/>
              </p:cNvSpPr>
              <p:nvPr/>
            </p:nvSpPr>
            <p:spPr bwMode="auto">
              <a:xfrm>
                <a:off x="1368425" y="2133600"/>
                <a:ext cx="917575"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E8112D"/>
                    </a:solidFill>
                    <a:latin typeface="Akzidenz Grotesk BE" pitchFamily="34" charset="0"/>
                  </a:rPr>
                  <a:t>H</a:t>
                </a:r>
                <a:r>
                  <a:rPr lang="en-US" sz="2200" baseline="-25000">
                    <a:solidFill>
                      <a:srgbClr val="E8112D"/>
                    </a:solidFill>
                    <a:latin typeface="Akzidenz Grotesk BE" pitchFamily="34" charset="0"/>
                  </a:rPr>
                  <a:t>2</a:t>
                </a:r>
                <a:r>
                  <a:rPr lang="en-US" sz="2200">
                    <a:solidFill>
                      <a:srgbClr val="E8112D"/>
                    </a:solidFill>
                    <a:latin typeface="Akzidenz Grotesk BE" pitchFamily="34" charset="0"/>
                  </a:rPr>
                  <a:t>O</a:t>
                </a:r>
                <a:r>
                  <a:rPr lang="en-US" sz="2200" baseline="-25000">
                    <a:solidFill>
                      <a:srgbClr val="E8112D"/>
                    </a:solidFill>
                    <a:latin typeface="Akzidenz Grotesk BE" pitchFamily="34" charset="0"/>
                  </a:rPr>
                  <a:t>2</a:t>
                </a:r>
                <a:endParaRPr lang="en-US" baseline="-25000">
                  <a:solidFill>
                    <a:srgbClr val="E8112D"/>
                  </a:solidFill>
                </a:endParaRPr>
              </a:p>
            </p:txBody>
          </p:sp>
          <p:sp>
            <p:nvSpPr>
              <p:cNvPr id="13327" name="Line 7"/>
              <p:cNvSpPr>
                <a:spLocks noChangeShapeType="1"/>
              </p:cNvSpPr>
              <p:nvPr/>
            </p:nvSpPr>
            <p:spPr bwMode="auto">
              <a:xfrm>
                <a:off x="2484438" y="2370138"/>
                <a:ext cx="1655762"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8" name="Rectangle 8"/>
              <p:cNvSpPr>
                <a:spLocks noChangeArrowheads="1"/>
              </p:cNvSpPr>
              <p:nvPr/>
            </p:nvSpPr>
            <p:spPr bwMode="auto">
              <a:xfrm>
                <a:off x="2116138" y="1905000"/>
                <a:ext cx="23796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i="1">
                    <a:solidFill>
                      <a:srgbClr val="E8112D"/>
                    </a:solidFill>
                    <a:latin typeface="Akzidenz Grotesk BE" pitchFamily="34" charset="0"/>
                  </a:rPr>
                  <a:t>h</a:t>
                </a:r>
                <a:r>
                  <a:rPr lang="en-US" i="1">
                    <a:solidFill>
                      <a:srgbClr val="E8112D"/>
                    </a:solidFill>
                    <a:latin typeface="Symbol" pitchFamily="18" charset="2"/>
                  </a:rPr>
                  <a:t>n </a:t>
                </a:r>
                <a:r>
                  <a:rPr lang="en-US" sz="2200">
                    <a:solidFill>
                      <a:srgbClr val="E8112D"/>
                    </a:solidFill>
                    <a:latin typeface="Akzidenz Grotesk BE" pitchFamily="34" charset="0"/>
                  </a:rPr>
                  <a:t>(energy)</a:t>
                </a:r>
                <a:r>
                  <a:rPr lang="en-US" i="1">
                    <a:solidFill>
                      <a:srgbClr val="E8112D"/>
                    </a:solidFill>
                    <a:latin typeface="Symbol" pitchFamily="18" charset="2"/>
                  </a:rPr>
                  <a:t> </a:t>
                </a:r>
                <a:endParaRPr lang="en-US">
                  <a:solidFill>
                    <a:srgbClr val="E8112D"/>
                  </a:solidFill>
                </a:endParaRPr>
              </a:p>
            </p:txBody>
          </p:sp>
          <p:sp>
            <p:nvSpPr>
              <p:cNvPr id="13329" name="Rectangle 9"/>
              <p:cNvSpPr>
                <a:spLocks noChangeArrowheads="1"/>
              </p:cNvSpPr>
              <p:nvPr/>
            </p:nvSpPr>
            <p:spPr bwMode="auto">
              <a:xfrm>
                <a:off x="3863975" y="2133600"/>
                <a:ext cx="1774825" cy="431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E8112D"/>
                    </a:solidFill>
                    <a:latin typeface="Akzidenz Grotesk BE" pitchFamily="34" charset="0"/>
                  </a:rPr>
                  <a:t>2</a:t>
                </a:r>
                <a:r>
                  <a:rPr lang="en-US" sz="2200">
                    <a:solidFill>
                      <a:srgbClr val="E8112D"/>
                    </a:solidFill>
                  </a:rPr>
                  <a:t> </a:t>
                </a:r>
                <a:r>
                  <a:rPr lang="en-US" sz="2200">
                    <a:solidFill>
                      <a:srgbClr val="E8112D"/>
                    </a:solidFill>
                    <a:sym typeface="Symbol" pitchFamily="18" charset="2"/>
                  </a:rPr>
                  <a:t></a:t>
                </a:r>
                <a:r>
                  <a:rPr lang="en-US" sz="2200">
                    <a:solidFill>
                      <a:srgbClr val="E8112D"/>
                    </a:solidFill>
                    <a:latin typeface="Akzidenz Grotesk BE" pitchFamily="34" charset="0"/>
                  </a:rPr>
                  <a:t>OH</a:t>
                </a:r>
                <a:endParaRPr lang="en-US" sz="2200" baseline="-25000">
                  <a:solidFill>
                    <a:srgbClr val="E8112D"/>
                  </a:solidFill>
                </a:endParaRPr>
              </a:p>
            </p:txBody>
          </p:sp>
        </p:grpSp>
        <p:grpSp>
          <p:nvGrpSpPr>
            <p:cNvPr id="13318" name="Group 1"/>
            <p:cNvGrpSpPr>
              <a:grpSpLocks/>
            </p:cNvGrpSpPr>
            <p:nvPr/>
          </p:nvGrpSpPr>
          <p:grpSpPr bwMode="auto">
            <a:xfrm>
              <a:off x="636587" y="2865438"/>
              <a:ext cx="7870825" cy="736329"/>
              <a:chOff x="663575" y="2438400"/>
              <a:chExt cx="7870825" cy="736329"/>
            </a:xfrm>
          </p:grpSpPr>
          <p:sp>
            <p:nvSpPr>
              <p:cNvPr id="13319" name="Rectangle 5"/>
              <p:cNvSpPr>
                <a:spLocks noChangeArrowheads="1"/>
              </p:cNvSpPr>
              <p:nvPr/>
            </p:nvSpPr>
            <p:spPr bwMode="auto">
              <a:xfrm>
                <a:off x="6775450" y="2743200"/>
                <a:ext cx="175895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E8112D"/>
                    </a:solidFill>
                    <a:latin typeface="Akzidenz Grotesk BE" pitchFamily="34" charset="0"/>
                  </a:rPr>
                  <a:t>Products</a:t>
                </a:r>
              </a:p>
            </p:txBody>
          </p:sp>
          <p:sp>
            <p:nvSpPr>
              <p:cNvPr id="13320" name="Rectangle 10"/>
              <p:cNvSpPr>
                <a:spLocks noChangeArrowheads="1"/>
              </p:cNvSpPr>
              <p:nvPr/>
            </p:nvSpPr>
            <p:spPr bwMode="auto">
              <a:xfrm>
                <a:off x="663575" y="2743200"/>
                <a:ext cx="1774825" cy="431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E8112D"/>
                    </a:solidFill>
                    <a:latin typeface="Akzidenz Grotesk BE" pitchFamily="34" charset="0"/>
                  </a:rPr>
                  <a:t>C  +  </a:t>
                </a:r>
                <a:r>
                  <a:rPr lang="en-US" sz="2000">
                    <a:solidFill>
                      <a:srgbClr val="E8112D"/>
                    </a:solidFill>
                    <a:sym typeface="Symbol" pitchFamily="18" charset="2"/>
                  </a:rPr>
                  <a:t></a:t>
                </a:r>
                <a:r>
                  <a:rPr lang="en-US" sz="2200">
                    <a:solidFill>
                      <a:srgbClr val="E8112D"/>
                    </a:solidFill>
                    <a:latin typeface="Akzidenz Grotesk BE" pitchFamily="34" charset="0"/>
                  </a:rPr>
                  <a:t>OH</a:t>
                </a:r>
                <a:endParaRPr lang="en-US" baseline="-25000">
                  <a:solidFill>
                    <a:srgbClr val="E8112D"/>
                  </a:solidFill>
                </a:endParaRPr>
              </a:p>
            </p:txBody>
          </p:sp>
          <p:sp>
            <p:nvSpPr>
              <p:cNvPr id="13321" name="Line 11"/>
              <p:cNvSpPr>
                <a:spLocks noChangeShapeType="1"/>
              </p:cNvSpPr>
              <p:nvPr/>
            </p:nvSpPr>
            <p:spPr bwMode="auto">
              <a:xfrm>
                <a:off x="2362200" y="2971800"/>
                <a:ext cx="91440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22" name="Rectangle 12"/>
              <p:cNvSpPr>
                <a:spLocks noChangeArrowheads="1"/>
              </p:cNvSpPr>
              <p:nvPr/>
            </p:nvSpPr>
            <p:spPr bwMode="auto">
              <a:xfrm>
                <a:off x="1600200" y="2438400"/>
                <a:ext cx="2379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i="1">
                    <a:solidFill>
                      <a:srgbClr val="E8112D"/>
                    </a:solidFill>
                  </a:rPr>
                  <a:t>k</a:t>
                </a:r>
                <a:r>
                  <a:rPr lang="en-US" baseline="-25000">
                    <a:solidFill>
                      <a:srgbClr val="E8112D"/>
                    </a:solidFill>
                    <a:latin typeface="Akzidenz Grotesk BE" pitchFamily="34" charset="0"/>
                  </a:rPr>
                  <a:t>OH,P</a:t>
                </a:r>
                <a:r>
                  <a:rPr lang="en-US" i="1">
                    <a:solidFill>
                      <a:srgbClr val="E8112D"/>
                    </a:solidFill>
                    <a:latin typeface="Symbol" pitchFamily="18" charset="2"/>
                  </a:rPr>
                  <a:t> </a:t>
                </a:r>
                <a:endParaRPr lang="en-US">
                  <a:solidFill>
                    <a:srgbClr val="E8112D"/>
                  </a:solidFill>
                </a:endParaRPr>
              </a:p>
            </p:txBody>
          </p:sp>
          <p:sp>
            <p:nvSpPr>
              <p:cNvPr id="13323" name="Rectangle 13"/>
              <p:cNvSpPr>
                <a:spLocks noChangeArrowheads="1"/>
              </p:cNvSpPr>
              <p:nvPr/>
            </p:nvSpPr>
            <p:spPr bwMode="auto">
              <a:xfrm>
                <a:off x="2971800" y="2743200"/>
                <a:ext cx="32004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E8112D"/>
                    </a:solidFill>
                    <a:latin typeface="Akzidenz Grotesk BE" pitchFamily="34" charset="0"/>
                  </a:rPr>
                  <a:t>[radical species]</a:t>
                </a:r>
                <a:endParaRPr lang="en-US" sz="2200" baseline="-25000">
                  <a:solidFill>
                    <a:srgbClr val="E8112D"/>
                  </a:solidFill>
                </a:endParaRPr>
              </a:p>
            </p:txBody>
          </p:sp>
          <p:sp>
            <p:nvSpPr>
              <p:cNvPr id="13324" name="Rectangle 14"/>
              <p:cNvSpPr>
                <a:spLocks noChangeArrowheads="1"/>
              </p:cNvSpPr>
              <p:nvPr/>
            </p:nvSpPr>
            <p:spPr bwMode="auto">
              <a:xfrm>
                <a:off x="5864225" y="2438400"/>
                <a:ext cx="917575"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r>
                  <a:rPr lang="en-US" sz="2200">
                    <a:solidFill>
                      <a:srgbClr val="E8112D"/>
                    </a:solidFill>
                    <a:latin typeface="Akzidenz Grotesk BE" pitchFamily="34" charset="0"/>
                  </a:rPr>
                  <a:t>O</a:t>
                </a:r>
                <a:r>
                  <a:rPr lang="en-US" sz="2200" baseline="-25000">
                    <a:solidFill>
                      <a:srgbClr val="E8112D"/>
                    </a:solidFill>
                    <a:latin typeface="Akzidenz Grotesk BE" pitchFamily="34" charset="0"/>
                  </a:rPr>
                  <a:t>2</a:t>
                </a:r>
                <a:endParaRPr lang="en-US" baseline="-25000">
                  <a:solidFill>
                    <a:srgbClr val="E8112D"/>
                  </a:solidFill>
                </a:endParaRPr>
              </a:p>
            </p:txBody>
          </p:sp>
          <p:sp>
            <p:nvSpPr>
              <p:cNvPr id="13325" name="Line 17"/>
              <p:cNvSpPr>
                <a:spLocks noChangeShapeType="1"/>
              </p:cNvSpPr>
              <p:nvPr/>
            </p:nvSpPr>
            <p:spPr bwMode="auto">
              <a:xfrm>
                <a:off x="5651500" y="2989263"/>
                <a:ext cx="1296988"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0423" y="608013"/>
            <a:ext cx="8880475" cy="838200"/>
          </a:xfrm>
          <a:noFill/>
        </p:spPr>
        <p:txBody>
          <a:bodyPr/>
          <a:lstStyle/>
          <a:p>
            <a:pPr eaLnBrk="1" hangingPunct="1"/>
            <a:r>
              <a:rPr lang="en-US" dirty="0" smtClean="0"/>
              <a:t>PHOTOLYSIS + OXIDATION - CONTAMINANT DESTRUCTION BALANCE</a:t>
            </a:r>
          </a:p>
        </p:txBody>
      </p:sp>
      <p:sp>
        <p:nvSpPr>
          <p:cNvPr id="14339" name="Rectangle 3"/>
          <p:cNvSpPr>
            <a:spLocks noChangeArrowheads="1"/>
          </p:cNvSpPr>
          <p:nvPr/>
        </p:nvSpPr>
        <p:spPr bwMode="auto">
          <a:xfrm>
            <a:off x="457200" y="3505200"/>
            <a:ext cx="304800" cy="1174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4340" name="Group 4"/>
          <p:cNvGrpSpPr>
            <a:grpSpLocks noChangeAspect="1"/>
          </p:cNvGrpSpPr>
          <p:nvPr/>
        </p:nvGrpSpPr>
        <p:grpSpPr bwMode="auto">
          <a:xfrm>
            <a:off x="1168400" y="1590675"/>
            <a:ext cx="6767513" cy="4656138"/>
            <a:chOff x="144" y="480"/>
            <a:chExt cx="5424" cy="3731"/>
          </a:xfrm>
        </p:grpSpPr>
        <p:sp>
          <p:nvSpPr>
            <p:cNvPr id="14341" name="AutoShape 3"/>
            <p:cNvSpPr>
              <a:spLocks noChangeAspect="1" noChangeArrowheads="1" noTextEdit="1"/>
            </p:cNvSpPr>
            <p:nvPr/>
          </p:nvSpPr>
          <p:spPr bwMode="auto">
            <a:xfrm>
              <a:off x="144" y="480"/>
              <a:ext cx="5424" cy="3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342" name="Rectangle 5"/>
            <p:cNvSpPr>
              <a:spLocks noChangeArrowheads="1"/>
            </p:cNvSpPr>
            <p:nvPr/>
          </p:nvSpPr>
          <p:spPr bwMode="auto">
            <a:xfrm>
              <a:off x="1055" y="678"/>
              <a:ext cx="4086" cy="311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343" name="Line 6"/>
            <p:cNvSpPr>
              <a:spLocks noChangeShapeType="1"/>
            </p:cNvSpPr>
            <p:nvPr/>
          </p:nvSpPr>
          <p:spPr bwMode="auto">
            <a:xfrm>
              <a:off x="1055" y="3277"/>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4" name="Line 7"/>
            <p:cNvSpPr>
              <a:spLocks noChangeShapeType="1"/>
            </p:cNvSpPr>
            <p:nvPr/>
          </p:nvSpPr>
          <p:spPr bwMode="auto">
            <a:xfrm>
              <a:off x="1055" y="2757"/>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5" name="Line 8"/>
            <p:cNvSpPr>
              <a:spLocks noChangeShapeType="1"/>
            </p:cNvSpPr>
            <p:nvPr/>
          </p:nvSpPr>
          <p:spPr bwMode="auto">
            <a:xfrm>
              <a:off x="1055" y="2238"/>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6" name="Line 9"/>
            <p:cNvSpPr>
              <a:spLocks noChangeShapeType="1"/>
            </p:cNvSpPr>
            <p:nvPr/>
          </p:nvSpPr>
          <p:spPr bwMode="auto">
            <a:xfrm>
              <a:off x="1055" y="1718"/>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7" name="Line 10"/>
            <p:cNvSpPr>
              <a:spLocks noChangeShapeType="1"/>
            </p:cNvSpPr>
            <p:nvPr/>
          </p:nvSpPr>
          <p:spPr bwMode="auto">
            <a:xfrm>
              <a:off x="1055" y="1198"/>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8" name="Line 11"/>
            <p:cNvSpPr>
              <a:spLocks noChangeShapeType="1"/>
            </p:cNvSpPr>
            <p:nvPr/>
          </p:nvSpPr>
          <p:spPr bwMode="auto">
            <a:xfrm>
              <a:off x="1055" y="678"/>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9" name="Rectangle 12"/>
            <p:cNvSpPr>
              <a:spLocks noChangeArrowheads="1"/>
            </p:cNvSpPr>
            <p:nvPr/>
          </p:nvSpPr>
          <p:spPr bwMode="auto">
            <a:xfrm>
              <a:off x="1055" y="678"/>
              <a:ext cx="4086" cy="3118"/>
            </a:xfrm>
            <a:prstGeom prst="rect">
              <a:avLst/>
            </a:prstGeom>
            <a:noFill/>
            <a:ln w="8">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50" name="Rectangle 13"/>
            <p:cNvSpPr>
              <a:spLocks noChangeArrowheads="1"/>
            </p:cNvSpPr>
            <p:nvPr/>
          </p:nvSpPr>
          <p:spPr bwMode="auto">
            <a:xfrm>
              <a:off x="1361" y="3328"/>
              <a:ext cx="408" cy="468"/>
            </a:xfrm>
            <a:prstGeom prst="rect">
              <a:avLst/>
            </a:prstGeom>
            <a:solidFill>
              <a:srgbClr val="969696"/>
            </a:solidFill>
            <a:ln w="8">
              <a:solidFill>
                <a:srgbClr val="000000"/>
              </a:solidFill>
              <a:miter lim="800000"/>
              <a:headEnd/>
              <a:tailEnd/>
            </a:ln>
          </p:spPr>
          <p:txBody>
            <a:bodyPr/>
            <a:lstStyle/>
            <a:p>
              <a:endParaRPr lang="en-US"/>
            </a:p>
          </p:txBody>
        </p:sp>
        <p:sp>
          <p:nvSpPr>
            <p:cNvPr id="14351" name="Rectangle 14"/>
            <p:cNvSpPr>
              <a:spLocks noChangeArrowheads="1"/>
            </p:cNvSpPr>
            <p:nvPr/>
          </p:nvSpPr>
          <p:spPr bwMode="auto">
            <a:xfrm>
              <a:off x="2382" y="3563"/>
              <a:ext cx="410" cy="233"/>
            </a:xfrm>
            <a:prstGeom prst="rect">
              <a:avLst/>
            </a:prstGeom>
            <a:solidFill>
              <a:srgbClr val="969696"/>
            </a:solidFill>
            <a:ln w="8">
              <a:solidFill>
                <a:srgbClr val="000000"/>
              </a:solidFill>
              <a:miter lim="800000"/>
              <a:headEnd/>
              <a:tailEnd/>
            </a:ln>
          </p:spPr>
          <p:txBody>
            <a:bodyPr/>
            <a:lstStyle/>
            <a:p>
              <a:endParaRPr lang="en-US"/>
            </a:p>
          </p:txBody>
        </p:sp>
        <p:sp>
          <p:nvSpPr>
            <p:cNvPr id="14352" name="Rectangle 15"/>
            <p:cNvSpPr>
              <a:spLocks noChangeArrowheads="1"/>
            </p:cNvSpPr>
            <p:nvPr/>
          </p:nvSpPr>
          <p:spPr bwMode="auto">
            <a:xfrm>
              <a:off x="3404" y="3796"/>
              <a:ext cx="409" cy="1"/>
            </a:xfrm>
            <a:prstGeom prst="rect">
              <a:avLst/>
            </a:prstGeom>
            <a:solidFill>
              <a:srgbClr val="969696"/>
            </a:solidFill>
            <a:ln w="8">
              <a:solidFill>
                <a:srgbClr val="000000"/>
              </a:solidFill>
              <a:miter lim="800000"/>
              <a:headEnd/>
              <a:tailEnd/>
            </a:ln>
          </p:spPr>
          <p:txBody>
            <a:bodyPr/>
            <a:lstStyle/>
            <a:p>
              <a:endParaRPr lang="en-US"/>
            </a:p>
          </p:txBody>
        </p:sp>
        <p:sp>
          <p:nvSpPr>
            <p:cNvPr id="14353" name="Rectangle 16"/>
            <p:cNvSpPr>
              <a:spLocks noChangeArrowheads="1"/>
            </p:cNvSpPr>
            <p:nvPr/>
          </p:nvSpPr>
          <p:spPr bwMode="auto">
            <a:xfrm>
              <a:off x="4426" y="3044"/>
              <a:ext cx="408" cy="752"/>
            </a:xfrm>
            <a:prstGeom prst="rect">
              <a:avLst/>
            </a:prstGeom>
            <a:solidFill>
              <a:srgbClr val="969696"/>
            </a:solidFill>
            <a:ln w="8">
              <a:solidFill>
                <a:srgbClr val="000000"/>
              </a:solidFill>
              <a:miter lim="800000"/>
              <a:headEnd/>
              <a:tailEnd/>
            </a:ln>
          </p:spPr>
          <p:txBody>
            <a:bodyPr/>
            <a:lstStyle/>
            <a:p>
              <a:endParaRPr lang="en-US"/>
            </a:p>
          </p:txBody>
        </p:sp>
        <p:sp>
          <p:nvSpPr>
            <p:cNvPr id="14354" name="Rectangle 17"/>
            <p:cNvSpPr>
              <a:spLocks noChangeArrowheads="1"/>
            </p:cNvSpPr>
            <p:nvPr/>
          </p:nvSpPr>
          <p:spPr bwMode="auto">
            <a:xfrm>
              <a:off x="1361" y="3277"/>
              <a:ext cx="408" cy="51"/>
            </a:xfrm>
            <a:prstGeom prst="rect">
              <a:avLst/>
            </a:prstGeom>
            <a:solidFill>
              <a:srgbClr val="FF0000"/>
            </a:solidFill>
            <a:ln w="8">
              <a:solidFill>
                <a:srgbClr val="000000"/>
              </a:solidFill>
              <a:miter lim="800000"/>
              <a:headEnd/>
              <a:tailEnd/>
            </a:ln>
          </p:spPr>
          <p:txBody>
            <a:bodyPr/>
            <a:lstStyle/>
            <a:p>
              <a:endParaRPr lang="en-US"/>
            </a:p>
          </p:txBody>
        </p:sp>
        <p:sp>
          <p:nvSpPr>
            <p:cNvPr id="14355" name="Rectangle 18"/>
            <p:cNvSpPr>
              <a:spLocks noChangeArrowheads="1"/>
            </p:cNvSpPr>
            <p:nvPr/>
          </p:nvSpPr>
          <p:spPr bwMode="auto">
            <a:xfrm>
              <a:off x="2382" y="3145"/>
              <a:ext cx="410" cy="418"/>
            </a:xfrm>
            <a:prstGeom prst="rect">
              <a:avLst/>
            </a:prstGeom>
            <a:solidFill>
              <a:srgbClr val="FF0000"/>
            </a:solidFill>
            <a:ln w="8">
              <a:solidFill>
                <a:srgbClr val="000000"/>
              </a:solidFill>
              <a:miter lim="800000"/>
              <a:headEnd/>
              <a:tailEnd/>
            </a:ln>
          </p:spPr>
          <p:txBody>
            <a:bodyPr/>
            <a:lstStyle/>
            <a:p>
              <a:endParaRPr lang="en-US"/>
            </a:p>
          </p:txBody>
        </p:sp>
        <p:sp>
          <p:nvSpPr>
            <p:cNvPr id="14356" name="Rectangle 19"/>
            <p:cNvSpPr>
              <a:spLocks noChangeArrowheads="1"/>
            </p:cNvSpPr>
            <p:nvPr/>
          </p:nvSpPr>
          <p:spPr bwMode="auto">
            <a:xfrm>
              <a:off x="3404" y="2526"/>
              <a:ext cx="409" cy="1270"/>
            </a:xfrm>
            <a:prstGeom prst="rect">
              <a:avLst/>
            </a:prstGeom>
            <a:solidFill>
              <a:srgbClr val="FF0000"/>
            </a:solidFill>
            <a:ln w="8">
              <a:solidFill>
                <a:srgbClr val="000000"/>
              </a:solidFill>
              <a:miter lim="800000"/>
              <a:headEnd/>
              <a:tailEnd/>
            </a:ln>
          </p:spPr>
          <p:txBody>
            <a:bodyPr/>
            <a:lstStyle/>
            <a:p>
              <a:endParaRPr lang="en-US"/>
            </a:p>
          </p:txBody>
        </p:sp>
        <p:sp>
          <p:nvSpPr>
            <p:cNvPr id="14357" name="Rectangle 20"/>
            <p:cNvSpPr>
              <a:spLocks noChangeArrowheads="1"/>
            </p:cNvSpPr>
            <p:nvPr/>
          </p:nvSpPr>
          <p:spPr bwMode="auto">
            <a:xfrm>
              <a:off x="4426" y="1093"/>
              <a:ext cx="408" cy="1951"/>
            </a:xfrm>
            <a:prstGeom prst="rect">
              <a:avLst/>
            </a:prstGeom>
            <a:solidFill>
              <a:srgbClr val="FF0000"/>
            </a:solidFill>
            <a:ln w="8">
              <a:solidFill>
                <a:srgbClr val="000000"/>
              </a:solidFill>
              <a:miter lim="800000"/>
              <a:headEnd/>
              <a:tailEnd/>
            </a:ln>
          </p:spPr>
          <p:txBody>
            <a:bodyPr/>
            <a:lstStyle/>
            <a:p>
              <a:endParaRPr lang="en-US"/>
            </a:p>
          </p:txBody>
        </p:sp>
        <p:sp>
          <p:nvSpPr>
            <p:cNvPr id="14358" name="Line 21"/>
            <p:cNvSpPr>
              <a:spLocks noChangeShapeType="1"/>
            </p:cNvSpPr>
            <p:nvPr/>
          </p:nvSpPr>
          <p:spPr bwMode="auto">
            <a:xfrm>
              <a:off x="1055" y="678"/>
              <a:ext cx="0" cy="311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59" name="Line 22"/>
            <p:cNvSpPr>
              <a:spLocks noChangeShapeType="1"/>
            </p:cNvSpPr>
            <p:nvPr/>
          </p:nvSpPr>
          <p:spPr bwMode="auto">
            <a:xfrm>
              <a:off x="1014" y="3796"/>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0" name="Line 23"/>
            <p:cNvSpPr>
              <a:spLocks noChangeShapeType="1"/>
            </p:cNvSpPr>
            <p:nvPr/>
          </p:nvSpPr>
          <p:spPr bwMode="auto">
            <a:xfrm>
              <a:off x="1014" y="3277"/>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1" name="Line 24"/>
            <p:cNvSpPr>
              <a:spLocks noChangeShapeType="1"/>
            </p:cNvSpPr>
            <p:nvPr/>
          </p:nvSpPr>
          <p:spPr bwMode="auto">
            <a:xfrm>
              <a:off x="1014" y="2757"/>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2" name="Line 25"/>
            <p:cNvSpPr>
              <a:spLocks noChangeShapeType="1"/>
            </p:cNvSpPr>
            <p:nvPr/>
          </p:nvSpPr>
          <p:spPr bwMode="auto">
            <a:xfrm>
              <a:off x="1014" y="2238"/>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3" name="Line 26"/>
            <p:cNvSpPr>
              <a:spLocks noChangeShapeType="1"/>
            </p:cNvSpPr>
            <p:nvPr/>
          </p:nvSpPr>
          <p:spPr bwMode="auto">
            <a:xfrm>
              <a:off x="1014" y="1718"/>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4" name="Line 27"/>
            <p:cNvSpPr>
              <a:spLocks noChangeShapeType="1"/>
            </p:cNvSpPr>
            <p:nvPr/>
          </p:nvSpPr>
          <p:spPr bwMode="auto">
            <a:xfrm>
              <a:off x="1014" y="1198"/>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5" name="Line 28"/>
            <p:cNvSpPr>
              <a:spLocks noChangeShapeType="1"/>
            </p:cNvSpPr>
            <p:nvPr/>
          </p:nvSpPr>
          <p:spPr bwMode="auto">
            <a:xfrm>
              <a:off x="1014" y="678"/>
              <a:ext cx="41"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6" name="Line 29"/>
            <p:cNvSpPr>
              <a:spLocks noChangeShapeType="1"/>
            </p:cNvSpPr>
            <p:nvPr/>
          </p:nvSpPr>
          <p:spPr bwMode="auto">
            <a:xfrm>
              <a:off x="1055" y="3796"/>
              <a:ext cx="4086"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7" name="Line 30"/>
            <p:cNvSpPr>
              <a:spLocks noChangeShapeType="1"/>
            </p:cNvSpPr>
            <p:nvPr/>
          </p:nvSpPr>
          <p:spPr bwMode="auto">
            <a:xfrm flipV="1">
              <a:off x="1055" y="3796"/>
              <a:ext cx="0" cy="4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8" name="Line 31"/>
            <p:cNvSpPr>
              <a:spLocks noChangeShapeType="1"/>
            </p:cNvSpPr>
            <p:nvPr/>
          </p:nvSpPr>
          <p:spPr bwMode="auto">
            <a:xfrm flipV="1">
              <a:off x="2076" y="3796"/>
              <a:ext cx="0" cy="4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69" name="Line 32"/>
            <p:cNvSpPr>
              <a:spLocks noChangeShapeType="1"/>
            </p:cNvSpPr>
            <p:nvPr/>
          </p:nvSpPr>
          <p:spPr bwMode="auto">
            <a:xfrm flipV="1">
              <a:off x="3098" y="3796"/>
              <a:ext cx="0" cy="4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70" name="Line 33"/>
            <p:cNvSpPr>
              <a:spLocks noChangeShapeType="1"/>
            </p:cNvSpPr>
            <p:nvPr/>
          </p:nvSpPr>
          <p:spPr bwMode="auto">
            <a:xfrm flipV="1">
              <a:off x="4120" y="3796"/>
              <a:ext cx="0" cy="4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71" name="Line 34"/>
            <p:cNvSpPr>
              <a:spLocks noChangeShapeType="1"/>
            </p:cNvSpPr>
            <p:nvPr/>
          </p:nvSpPr>
          <p:spPr bwMode="auto">
            <a:xfrm flipV="1">
              <a:off x="5141" y="3796"/>
              <a:ext cx="0" cy="4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72" name="Rectangle 35"/>
            <p:cNvSpPr>
              <a:spLocks noChangeArrowheads="1"/>
            </p:cNvSpPr>
            <p:nvPr/>
          </p:nvSpPr>
          <p:spPr bwMode="auto">
            <a:xfrm>
              <a:off x="771" y="3721"/>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0.0</a:t>
              </a:r>
              <a:endParaRPr lang="en-US"/>
            </a:p>
          </p:txBody>
        </p:sp>
        <p:sp>
          <p:nvSpPr>
            <p:cNvPr id="14373" name="Rectangle 36"/>
            <p:cNvSpPr>
              <a:spLocks noChangeArrowheads="1"/>
            </p:cNvSpPr>
            <p:nvPr/>
          </p:nvSpPr>
          <p:spPr bwMode="auto">
            <a:xfrm>
              <a:off x="771" y="3202"/>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1.0</a:t>
              </a:r>
              <a:endParaRPr lang="en-US"/>
            </a:p>
          </p:txBody>
        </p:sp>
        <p:sp>
          <p:nvSpPr>
            <p:cNvPr id="14374" name="Rectangle 37"/>
            <p:cNvSpPr>
              <a:spLocks noChangeArrowheads="1"/>
            </p:cNvSpPr>
            <p:nvPr/>
          </p:nvSpPr>
          <p:spPr bwMode="auto">
            <a:xfrm>
              <a:off x="771" y="2682"/>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2.0</a:t>
              </a:r>
              <a:endParaRPr lang="en-US"/>
            </a:p>
          </p:txBody>
        </p:sp>
        <p:sp>
          <p:nvSpPr>
            <p:cNvPr id="14375" name="Rectangle 38"/>
            <p:cNvSpPr>
              <a:spLocks noChangeArrowheads="1"/>
            </p:cNvSpPr>
            <p:nvPr/>
          </p:nvSpPr>
          <p:spPr bwMode="auto">
            <a:xfrm>
              <a:off x="771" y="2163"/>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3.0</a:t>
              </a:r>
              <a:endParaRPr lang="en-US"/>
            </a:p>
          </p:txBody>
        </p:sp>
        <p:sp>
          <p:nvSpPr>
            <p:cNvPr id="14376" name="Rectangle 39"/>
            <p:cNvSpPr>
              <a:spLocks noChangeArrowheads="1"/>
            </p:cNvSpPr>
            <p:nvPr/>
          </p:nvSpPr>
          <p:spPr bwMode="auto">
            <a:xfrm>
              <a:off x="771" y="1642"/>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4.0</a:t>
              </a:r>
              <a:endParaRPr lang="en-US"/>
            </a:p>
          </p:txBody>
        </p:sp>
        <p:sp>
          <p:nvSpPr>
            <p:cNvPr id="14377" name="Rectangle 40"/>
            <p:cNvSpPr>
              <a:spLocks noChangeArrowheads="1"/>
            </p:cNvSpPr>
            <p:nvPr/>
          </p:nvSpPr>
          <p:spPr bwMode="auto">
            <a:xfrm>
              <a:off x="771" y="1123"/>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5.0</a:t>
              </a:r>
              <a:endParaRPr lang="en-US"/>
            </a:p>
          </p:txBody>
        </p:sp>
        <p:sp>
          <p:nvSpPr>
            <p:cNvPr id="14378" name="Rectangle 41"/>
            <p:cNvSpPr>
              <a:spLocks noChangeArrowheads="1"/>
            </p:cNvSpPr>
            <p:nvPr/>
          </p:nvSpPr>
          <p:spPr bwMode="auto">
            <a:xfrm>
              <a:off x="771" y="603"/>
              <a:ext cx="25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6.0</a:t>
              </a:r>
              <a:endParaRPr lang="en-US"/>
            </a:p>
          </p:txBody>
        </p:sp>
        <p:sp>
          <p:nvSpPr>
            <p:cNvPr id="14379" name="Rectangle 42"/>
            <p:cNvSpPr>
              <a:spLocks noChangeArrowheads="1"/>
            </p:cNvSpPr>
            <p:nvPr/>
          </p:nvSpPr>
          <p:spPr bwMode="auto">
            <a:xfrm>
              <a:off x="1372" y="3913"/>
              <a:ext cx="46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NDMA</a:t>
              </a:r>
              <a:endParaRPr lang="en-US"/>
            </a:p>
          </p:txBody>
        </p:sp>
        <p:sp>
          <p:nvSpPr>
            <p:cNvPr id="14380" name="Rectangle 43"/>
            <p:cNvSpPr>
              <a:spLocks noChangeArrowheads="1"/>
            </p:cNvSpPr>
            <p:nvPr/>
          </p:nvSpPr>
          <p:spPr bwMode="auto">
            <a:xfrm>
              <a:off x="2346" y="3913"/>
              <a:ext cx="562"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Atrazine</a:t>
              </a:r>
              <a:endParaRPr lang="en-US"/>
            </a:p>
          </p:txBody>
        </p:sp>
        <p:sp>
          <p:nvSpPr>
            <p:cNvPr id="14381" name="Rectangle 44"/>
            <p:cNvSpPr>
              <a:spLocks noChangeArrowheads="1"/>
            </p:cNvSpPr>
            <p:nvPr/>
          </p:nvSpPr>
          <p:spPr bwMode="auto">
            <a:xfrm>
              <a:off x="3346" y="3913"/>
              <a:ext cx="607"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Geosmin</a:t>
              </a:r>
              <a:endParaRPr lang="en-US" dirty="0"/>
            </a:p>
          </p:txBody>
        </p:sp>
        <p:sp>
          <p:nvSpPr>
            <p:cNvPr id="14382" name="Rectangle 45"/>
            <p:cNvSpPr>
              <a:spLocks noChangeArrowheads="1"/>
            </p:cNvSpPr>
            <p:nvPr/>
          </p:nvSpPr>
          <p:spPr bwMode="auto">
            <a:xfrm>
              <a:off x="4196" y="3913"/>
              <a:ext cx="962"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rPr>
                <a:t>Microcystin-LR</a:t>
              </a:r>
              <a:endParaRPr lang="en-US"/>
            </a:p>
          </p:txBody>
        </p:sp>
        <p:sp>
          <p:nvSpPr>
            <p:cNvPr id="14383" name="Rectangle 46"/>
            <p:cNvSpPr>
              <a:spLocks noChangeArrowheads="1"/>
            </p:cNvSpPr>
            <p:nvPr/>
          </p:nvSpPr>
          <p:spPr bwMode="auto">
            <a:xfrm rot="-5400000">
              <a:off x="-1212" y="2570"/>
              <a:ext cx="3106"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rPr>
                <a:t>UV-Photolysis/UV-Oxidation Contribution to Total </a:t>
              </a:r>
              <a:endParaRPr lang="en-US"/>
            </a:p>
          </p:txBody>
        </p:sp>
        <p:sp>
          <p:nvSpPr>
            <p:cNvPr id="14384" name="Rectangle 47"/>
            <p:cNvSpPr>
              <a:spLocks noChangeArrowheads="1"/>
            </p:cNvSpPr>
            <p:nvPr/>
          </p:nvSpPr>
          <p:spPr bwMode="auto">
            <a:xfrm rot="-5400000">
              <a:off x="-785" y="2503"/>
              <a:ext cx="2643"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rPr>
                <a:t>Contaminant Reduction (relative to NDMA)</a:t>
              </a:r>
              <a:endParaRPr lang="en-US"/>
            </a:p>
          </p:txBody>
        </p:sp>
        <p:sp>
          <p:nvSpPr>
            <p:cNvPr id="14385" name="Rectangle 48"/>
            <p:cNvSpPr>
              <a:spLocks noChangeArrowheads="1"/>
            </p:cNvSpPr>
            <p:nvPr/>
          </p:nvSpPr>
          <p:spPr bwMode="auto">
            <a:xfrm>
              <a:off x="1558" y="787"/>
              <a:ext cx="1228" cy="406"/>
            </a:xfrm>
            <a:prstGeom prst="rect">
              <a:avLst/>
            </a:prstGeom>
            <a:solidFill>
              <a:srgbClr val="FFFFFF"/>
            </a:solidFill>
            <a:ln w="0">
              <a:solidFill>
                <a:srgbClr val="000000"/>
              </a:solidFill>
              <a:miter lim="800000"/>
              <a:headEnd/>
              <a:tailEnd/>
            </a:ln>
          </p:spPr>
          <p:txBody>
            <a:bodyPr/>
            <a:lstStyle/>
            <a:p>
              <a:endParaRPr lang="en-US"/>
            </a:p>
          </p:txBody>
        </p:sp>
        <p:sp>
          <p:nvSpPr>
            <p:cNvPr id="14386" name="Rectangle 49"/>
            <p:cNvSpPr>
              <a:spLocks noChangeArrowheads="1"/>
            </p:cNvSpPr>
            <p:nvPr/>
          </p:nvSpPr>
          <p:spPr bwMode="auto">
            <a:xfrm>
              <a:off x="1710" y="834"/>
              <a:ext cx="69" cy="69"/>
            </a:xfrm>
            <a:prstGeom prst="rect">
              <a:avLst/>
            </a:prstGeom>
            <a:solidFill>
              <a:srgbClr val="FF0000"/>
            </a:solidFill>
            <a:ln w="8">
              <a:solidFill>
                <a:srgbClr val="000000"/>
              </a:solidFill>
              <a:miter lim="800000"/>
              <a:headEnd/>
              <a:tailEnd/>
            </a:ln>
          </p:spPr>
          <p:txBody>
            <a:bodyPr/>
            <a:lstStyle/>
            <a:p>
              <a:endParaRPr lang="en-US"/>
            </a:p>
          </p:txBody>
        </p:sp>
        <p:sp>
          <p:nvSpPr>
            <p:cNvPr id="14387" name="Rectangle 50"/>
            <p:cNvSpPr>
              <a:spLocks noChangeArrowheads="1"/>
            </p:cNvSpPr>
            <p:nvPr/>
          </p:nvSpPr>
          <p:spPr bwMode="auto">
            <a:xfrm>
              <a:off x="1805" y="806"/>
              <a:ext cx="665"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rPr>
                <a:t>UV Oxidation</a:t>
              </a:r>
              <a:endParaRPr lang="en-US"/>
            </a:p>
          </p:txBody>
        </p:sp>
        <p:sp>
          <p:nvSpPr>
            <p:cNvPr id="14388" name="Rectangle 51"/>
            <p:cNvSpPr>
              <a:spLocks noChangeArrowheads="1"/>
            </p:cNvSpPr>
            <p:nvPr/>
          </p:nvSpPr>
          <p:spPr bwMode="auto">
            <a:xfrm>
              <a:off x="1710" y="1036"/>
              <a:ext cx="69" cy="69"/>
            </a:xfrm>
            <a:prstGeom prst="rect">
              <a:avLst/>
            </a:prstGeom>
            <a:solidFill>
              <a:srgbClr val="969696"/>
            </a:solidFill>
            <a:ln w="8">
              <a:solidFill>
                <a:srgbClr val="000000"/>
              </a:solidFill>
              <a:miter lim="800000"/>
              <a:headEnd/>
              <a:tailEnd/>
            </a:ln>
          </p:spPr>
          <p:txBody>
            <a:bodyPr/>
            <a:lstStyle/>
            <a:p>
              <a:endParaRPr lang="en-US"/>
            </a:p>
          </p:txBody>
        </p:sp>
        <p:sp>
          <p:nvSpPr>
            <p:cNvPr id="14389" name="Rectangle 52"/>
            <p:cNvSpPr>
              <a:spLocks noChangeArrowheads="1"/>
            </p:cNvSpPr>
            <p:nvPr/>
          </p:nvSpPr>
          <p:spPr bwMode="auto">
            <a:xfrm>
              <a:off x="1805" y="1008"/>
              <a:ext cx="749"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rPr>
                <a:t>UV Photolysis</a:t>
              </a:r>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CoverPage"/>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6329"/>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1" name="Rectangle 13"/>
          <p:cNvSpPr>
            <a:spLocks noChangeArrowheads="1"/>
          </p:cNvSpPr>
          <p:nvPr/>
        </p:nvSpPr>
        <p:spPr bwMode="auto">
          <a:xfrm>
            <a:off x="4267200" y="2925763"/>
            <a:ext cx="4081463"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10000"/>
              </a:lnSpc>
            </a:pPr>
            <a:r>
              <a:rPr lang="en-US" sz="2000" dirty="0">
                <a:solidFill>
                  <a:schemeClr val="bg1"/>
                </a:solidFill>
              </a:rPr>
              <a:t>ECT </a:t>
            </a:r>
            <a:r>
              <a:rPr lang="en-US" sz="2000" dirty="0" smtClean="0">
                <a:solidFill>
                  <a:schemeClr val="bg1"/>
                </a:solidFill>
              </a:rPr>
              <a:t>APPLICATIONS:</a:t>
            </a:r>
            <a:endParaRPr lang="en-US" sz="2000" dirty="0">
              <a:solidFill>
                <a:schemeClr val="bg1"/>
              </a:solidFill>
            </a:endParaRPr>
          </a:p>
          <a:p>
            <a:pPr algn="r">
              <a:lnSpc>
                <a:spcPct val="110000"/>
              </a:lnSpc>
            </a:pPr>
            <a:r>
              <a:rPr lang="en-US" sz="2000" dirty="0" smtClean="0">
                <a:solidFill>
                  <a:schemeClr val="bg1"/>
                </a:solidFill>
              </a:rPr>
              <a:t> POTABLE WATER </a:t>
            </a:r>
            <a:r>
              <a:rPr lang="en-US" sz="2000" dirty="0">
                <a:solidFill>
                  <a:schemeClr val="bg1"/>
                </a:solidFill>
              </a:rPr>
              <a:t>REUSE</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39"/>
          <p:cNvSpPr/>
          <p:nvPr/>
        </p:nvSpPr>
        <p:spPr>
          <a:xfrm>
            <a:off x="5592771" y="2190750"/>
            <a:ext cx="1676395" cy="1836553"/>
          </a:xfrm>
          <a:prstGeom prst="roundRect">
            <a:avLst/>
          </a:prstGeom>
          <a:ln>
            <a:solidFill>
              <a:srgbClr val="DC601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srgbClr val="000000"/>
                </a:solidFill>
                <a:latin typeface="Helvetica" panose="020B0604020202020204" pitchFamily="34" charset="0"/>
                <a:cs typeface="Helvetica" panose="020B0604020202020204" pitchFamily="34" charset="0"/>
              </a:rPr>
              <a:t>Diagnostics</a:t>
            </a:r>
            <a:endParaRPr lang="en-US" sz="1200" b="1" dirty="0">
              <a:solidFill>
                <a:srgbClr val="000000"/>
              </a:solidFill>
              <a:latin typeface="Helvetica" panose="020B0604020202020204" pitchFamily="34" charset="0"/>
              <a:cs typeface="Helvetica" panose="020B0604020202020204" pitchFamily="34" charset="0"/>
            </a:endParaRPr>
          </a:p>
        </p:txBody>
      </p:sp>
      <p:graphicFrame>
        <p:nvGraphicFramePr>
          <p:cNvPr id="7" name="Object 6" hidden="1"/>
          <p:cNvGraphicFramePr>
            <a:graphicFrameLocks noChangeAspect="1"/>
          </p:cNvGraphicFramePr>
          <p:nvPr>
            <p:extLst>
              <p:ext uri="{D42A27DB-BD31-4B8C-83A1-F6EECF244321}">
                <p14:modId xmlns:p14="http://schemas.microsoft.com/office/powerpoint/2010/main" xmlns="" val="1981971692"/>
              </p:ext>
            </p:extLst>
          </p:nvPr>
        </p:nvGraphicFramePr>
        <p:xfrm>
          <a:off x="1589" y="1589"/>
          <a:ext cx="1587" cy="1587"/>
        </p:xfrm>
        <a:graphic>
          <a:graphicData uri="http://schemas.openxmlformats.org/presentationml/2006/ole">
            <p:oleObj spid="_x0000_s2051" name="think-cell Slide" r:id="rId4" imgW="360" imgH="360" progId="">
              <p:embed/>
            </p:oleObj>
          </a:graphicData>
        </a:graphic>
      </p:graphicFrame>
      <p:sp>
        <p:nvSpPr>
          <p:cNvPr id="12318" name="Rectangle 33"/>
          <p:cNvSpPr>
            <a:spLocks noGrp="1" noChangeArrowheads="1"/>
          </p:cNvSpPr>
          <p:nvPr>
            <p:ph type="title" idx="4294967295"/>
          </p:nvPr>
        </p:nvSpPr>
        <p:spPr>
          <a:xfrm>
            <a:off x="440640" y="23179"/>
            <a:ext cx="8229600" cy="10922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defTabSz="457200" eaLnBrk="0" fontAlgn="base" hangingPunct="0">
              <a:lnSpc>
                <a:spcPts val="2800"/>
              </a:lnSpc>
              <a:spcAft>
                <a:spcPct val="0"/>
              </a:spcAft>
            </a:pPr>
            <a:r>
              <a:rPr lang="en-US" sz="2800" b="1" dirty="0" smtClean="0">
                <a:solidFill>
                  <a:srgbClr val="004487"/>
                </a:solidFill>
                <a:latin typeface="Arial" panose="020B0604020202020204" pitchFamily="34" charset="0"/>
                <a:cs typeface="Arial" panose="020B0604020202020204" pitchFamily="34" charset="0"/>
              </a:rPr>
              <a:t>DANAHER</a:t>
            </a:r>
            <a:endParaRPr lang="en-US" sz="2800" b="1" dirty="0">
              <a:solidFill>
                <a:srgbClr val="004487"/>
              </a:solidFill>
              <a:latin typeface="Arial" panose="020B0604020202020204" pitchFamily="34" charset="0"/>
              <a:cs typeface="Arial" panose="020B0604020202020204" pitchFamily="34" charset="0"/>
            </a:endParaRPr>
          </a:p>
        </p:txBody>
      </p:sp>
      <p:sp>
        <p:nvSpPr>
          <p:cNvPr id="50" name="Text Placeholder 3"/>
          <p:cNvSpPr txBox="1">
            <a:spLocks/>
          </p:cNvSpPr>
          <p:nvPr/>
        </p:nvSpPr>
        <p:spPr bwMode="auto">
          <a:xfrm>
            <a:off x="-6803" y="6430053"/>
            <a:ext cx="9144000" cy="430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lvl1pPr marL="255588" indent="-163513" algn="ctr" defTabSz="457200" rtl="0" eaLnBrk="1" fontAlgn="base" hangingPunct="1">
              <a:spcBef>
                <a:spcPct val="20000"/>
              </a:spcBef>
              <a:spcAft>
                <a:spcPct val="0"/>
              </a:spcAft>
              <a:buSzPct val="100000"/>
              <a:buFontTx/>
              <a:buNone/>
              <a:defRPr sz="2000" b="1" kern="1200">
                <a:solidFill>
                  <a:srgbClr val="004487"/>
                </a:solidFill>
                <a:latin typeface="+mn-lt"/>
                <a:ea typeface="ＭＳ Ｐゴシック" charset="-128"/>
                <a:cs typeface="ＭＳ Ｐゴシック" charset="-128"/>
              </a:defRPr>
            </a:lvl1pPr>
            <a:lvl2pPr marL="557213" indent="-190500" algn="l" defTabSz="457200" rtl="0" eaLnBrk="1" fontAlgn="base" hangingPunct="1">
              <a:spcBef>
                <a:spcPct val="20000"/>
              </a:spcBef>
              <a:spcAft>
                <a:spcPct val="0"/>
              </a:spcAft>
              <a:buSzPct val="116000"/>
              <a:buFontTx/>
              <a:buNone/>
              <a:defRPr b="1" kern="1200">
                <a:solidFill>
                  <a:srgbClr val="404040"/>
                </a:solidFill>
                <a:latin typeface="+mn-lt"/>
                <a:ea typeface="ＭＳ Ｐゴシック" charset="-128"/>
                <a:cs typeface="+mn-cs"/>
              </a:defRPr>
            </a:lvl2pPr>
            <a:lvl3pPr marL="868363" indent="-136525" algn="l" defTabSz="457200" rtl="0" eaLnBrk="1" fontAlgn="base" hangingPunct="1">
              <a:spcBef>
                <a:spcPct val="20000"/>
              </a:spcBef>
              <a:spcAft>
                <a:spcPct val="0"/>
              </a:spcAft>
              <a:buSzPct val="100000"/>
              <a:buFontTx/>
              <a:buNone/>
              <a:defRPr b="1" kern="1200">
                <a:solidFill>
                  <a:srgbClr val="404040"/>
                </a:solidFill>
                <a:latin typeface="+mn-lt"/>
                <a:ea typeface="ＭＳ Ｐゴシック" charset="-128"/>
                <a:cs typeface="+mn-cs"/>
              </a:defRPr>
            </a:lvl3pPr>
            <a:lvl4pPr marL="1143000" indent="-136525" algn="l" defTabSz="457200" rtl="0" eaLnBrk="1" fontAlgn="base" hangingPunct="1">
              <a:spcBef>
                <a:spcPct val="20000"/>
              </a:spcBef>
              <a:spcAft>
                <a:spcPct val="0"/>
              </a:spcAft>
              <a:buSzPct val="100000"/>
              <a:buFontTx/>
              <a:buNone/>
              <a:defRPr b="1" kern="1200">
                <a:solidFill>
                  <a:srgbClr val="404040"/>
                </a:solidFill>
                <a:latin typeface="+mn-lt"/>
                <a:ea typeface="ＭＳ Ｐゴシック" charset="-128"/>
                <a:cs typeface="+mn-cs"/>
              </a:defRPr>
            </a:lvl4pPr>
            <a:lvl5pPr marL="1416050" indent="-136525" algn="l" defTabSz="457200" rtl="0" eaLnBrk="1" fontAlgn="base" hangingPunct="1">
              <a:spcBef>
                <a:spcPct val="20000"/>
              </a:spcBef>
              <a:spcAft>
                <a:spcPct val="0"/>
              </a:spcAft>
              <a:buSzPct val="100000"/>
              <a:buFontTx/>
              <a:buNone/>
              <a:defRPr b="1" kern="1200">
                <a:solidFill>
                  <a:srgbClr val="404040"/>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Helvetica" panose="020B0604020202020204" pitchFamily="34" charset="0"/>
                <a:cs typeface="Helvetica" panose="020B0604020202020204" pitchFamily="34" charset="0"/>
              </a:rPr>
              <a:t>Building a Global Science and Technology Company</a:t>
            </a:r>
            <a:endParaRPr lang="en-US" sz="1800" dirty="0">
              <a:latin typeface="Helvetica" panose="020B0604020202020204" pitchFamily="34" charset="0"/>
              <a:cs typeface="Helvetica" panose="020B0604020202020204" pitchFamily="34" charset="0"/>
            </a:endParaRPr>
          </a:p>
        </p:txBody>
      </p:sp>
      <p:sp>
        <p:nvSpPr>
          <p:cNvPr id="2" name="AutoShape 112" descr="data:image/jpeg;base64,/9j/4AAQSkZJRgABAQAAAQABAAD/2wCEAAkGBxQTEBUUEBQWEBQXFhsWGBUVFhkUFRUWGiEXGxcWIBchHSggHRsmGxQaIjEiJSkrLy4vGCA0ODMsNygtLjcBCgoKBQUFDgUFDisZExkrKysrKysrKysrKysrKysrKysrKysrKysrKysrKysrKysrKysrKysrKysrKysrKysrK//AABEIAKIAogMBIgACEQEDEQH/xAAcAAEAAgIDAQAAAAAAAAAAAAAABgcBBQMECAL/xAA+EAABAwIEAwUECAUDBQAAAAABAAIDBBEFBhIhBzFBEyJRYYEUMnGRCBVCUmJyobEjJDOSwVTR8BY1srPS/8QAFAEBAAAAAAAAAAAAAAAAAAAAAP/EABQRAQAAAAAAAAAAAAAAAAAAAAD/2gAMAwEAAhEDEQA/ALxREQEREBERAREQEREBERAREQEREBERAREQEREBERAREQEREBERARFglBlFi6ygIiICIiAiIgIiICIiAiIgIiICIiAiLBQRXibmGShw6SeDT2gLWt1i47xtyvuVQ+A51xGrxKmbJVSEPnjBY06GluoXbpHSym30i8dbogo2m7y7tnj7rdw2/wATf5KFcEMI7fFo3kXbADKfiNm/qUHPnPN+IUmLVTYaqVjWykhhdqYG7EDSbiyurhZmSSvw5k85aZdb2O0DSO6dtrne1iqZ4+YSYsU7UCzZow6/i4Xa7fx2CkX0dcfa0zUbzYuPbMueZsGuA+QKC9UWAVlAREQEREBERAREQEREBERAREQFF88Z1p8OgL5XB0pB7OEHvvPTbmG36qTleVOLVFIzGKhr7uLyHMvcnS73QPUHYII3juLy1dQ+eY65JDfyHg0DwC9GcF8pGiodcotNOQ9wPNjbd1n+T8VDOFnDYQltdiobC1tnRRSkN35iR9+Xk1WdPxBw2MkOrYbjmA8O/ZBruLmUzX0LuzF5obyR/isO8z1C8zYbWyU07JoiY5YnhwvtYjmCP0I+K9UwcQ8MfYCthBP3naf3Vc8UOG7anVXYWWykjVJFGQ4O6l7LfaPUdUFgcPs9wYlCC0hk7R/EhJ7wP3h4tPipgF5H4d0Er8XpY2a43iYF9rtcGs7zweoBAtv4r1uEGUREBERAREQEREBEJWLoMoixdBlEWLoMqE8Q6J8cT62jpop6yNlg97db2xi5JaOrhuQFNbrBQeNMdx+oq3a6qZ8xvezj3R8G8gutTYVPILxwyyDxZG537Berv+gaD2l1SaaMyu8Rdlx9oM5A+akcMYaLNAaPACw+SDxfUYTOwXkgljH4o3t/cLkwbHKileHU0z4Te/dJAPxbyPJezZGBws4BwPQi4+SjM3D7D3VDag0sYkabiws0nmCWciQUGs4aU0s8Ta6vpooqtwLWytbokfEbWL29CVPQvhvyX1dBlFi6XQZRYusgoCLF1lAREQYIXnrN/FCvp8XmbE8djDJoEOkaHtHPUedz4r0MqHy1hEVXmDFIKhuuN7ZAfEbt3B6EeKC28p5mhr6Zs9O64Ozm370b9rsI8d/VQ7HszVMeZaWjZKRTyMBcyw3NpDz5/ZCrkGqy3ifWWnktzHdmiB+Qlb/nwKkNZi8VVmnD56d7ZI3xNIIPI6ZbtI6OHgUFpZ6x8UNBNUbamtswO5GQ7MHnv+yoiozvjVPFT1ctQ50U5c5jXNboOgi7SA3YHpvuFIvpAY+Hz09CH6WNtJMedi42bf4Nu63mFyZ8zFhM+EeyU041wNaYRocLuZ0vba4v80Emz/mKpOERV+HSGMWa94ADhocN+f3StlwizW/EKDVMQ6eN5jkPLV1a63mD+hUM4I4i2rw+pw2oN7B2kHn2UgsQPg7f1Wg4T1zsOxqSjmOlsjjCb7fxAf4R9eXqguHiZmQ0GHSysIbKe5HffvnkbeXNVpiub8TgwOGokmInqZTpdpaCyIDu2FuZO67PFypdX4rSYZFu0Oa6S3QuO97crMB+YXb4+UrY8PpI2CzGShoHgALWQbTg7n51dE6CqcDUx7g8u1j+9+YHnZWDiuIxwQyTTODI42lznHwH+f8Adec85Zelwesp6yj1NicGyMd0a+wL4nfhI/db/NGaJMdmpqChDmxODX1D9xY/aB/C39SQg6WF8Vq2fF4tLw2nknbEIbC3Zudpv46rG97q9sdxJtNTTTyHuxRuefOw2HxJ29V5qqsMZS5jighFmR1ULR82XPxKsf6Q2P6KaKjY4B0ztbx1EbeV/AF//iUEFqM8406A17Z3MpzOYg1rW6WusHAe77tja9+avXIOYhX0ENRcaiNMgH2ZG7OFv19Qq1lx/CPqI4c2pAd2Ox0O/r+9qO33+fkuj9HfMGiaWjeQBIO1Z+cAB4+QB9EGeKHEaupsWfDTSCOODR3NIcJCWtcS7y71rCytTIWcYsRpRKyzZBtLFfdjv/k9Cq1NGybOFTFM0SRviLXNO4IMMaj2PYTVZexFs9MXPpnu7pO7Xs5mF/4rcj8COqCw+JOZqmmxTD4YJDHHM4CRtgdXfA6+RVnqgs6Zihr8RweencHAuAc2/ejdrbdrh0P7q/UBERBgqtMoZTqYMcrKuVgEM2rQ4OBJuWkXHwCsxfLkGjzflmGvpnQTjY7tePejd0cP+bqpch8LK2kxSOebR2ULnOD2m5k2cGgN5i9+vJWbljOTKuqqqbsnwyUzgHBxB1C5Gptumw/uC5sCznTVVXPSwuJkg97YaXb2JaetjsUEFyxw9mnxOorMYiY5j7lkRcJBcna4/C0ePVTk5Cw3/RQf2BcODZzZU11VSxxO/lhd8txoJ6Adb8+fguLK2eo62jqKpkT4205eHMcQS7Q0PNrbdbIIJgWQK6gxr2ilja6l7Qj3wD2D7ahbxbzH5Qufipw6qaiuZWYc1pfZusag0h7Ddrx+nyXepuNLHt1R4fVyN+81ocNvMLeZS4lQ1tT7M6Galm06mtmaBqA5oNJwxyXWR109filu2eLNAIcbn3nbbDawWz4xZXqK+nhZSND3Ml1O1ODbCy7ObOJcNHU+zthmq5g0Oe2Ft9APK/n/ALha7DuLAlmjj+r6uPW9rNTm2a3UQLk+AuglmL5bjrKH2aqHdMbW3FtTHACzmk3FwfJdDImQqfDGv7Eule83dI/TqsOTRYDbr8SvupzixmKsw4xuMj2doJLjQB3trc791SrogpHGeHldJj3tjY29h7THJfWNWhpbc29CtrPkWorcddV4hE32Ro0sYXB2prdmNLfAlxctpjnFmCGofBBTz1pjOl7oW3a13VvouTL3EwVVVHB7DVQdoSO0kbZjbAnf5W9UG9GQsN/0UH9gVaYzw0q6fGG1eFxsELXska3WGaekkYHgRf8AuUtzFxUgpqp9NFTz1j49pDC27Wnw/XmvjBuKIqKiOH2Cqi7Rwbre2zG36k+CDr0WU6oZlfXuYBTvZa+oFwPZsb7v5gQp1mHBYqunfBUN1xvFj4g9HA9CDuCovmziZBR1JpmQzVczQC9sLb6AdxfzsQfULX0PFntJWR/V1WzW9rNTmWa3UQLnbkLoIXhHB+sgxSJwLHU0czX9qXbljTcDRz1bWV/hFlAREQFghZRBRnEXEnYTjb6qIECqpXAW5dr7ocfGxDT6rSRYPPgrMPxPvPMoIqWHewk7zR6t8/eaPFXRnHJlPiLoDU6rwP1t0EDUDbUx1we6dIvy5LvZmy/FW0r6acHQ63u2BaR7rhe+4IQQTgfQO9gqKqX+pVSvfe32RcDn0Li8/Cy03B//ALFif55v/U1Wzg2DspqWOmivojZoBPvW6k+a0+XMjQUdJPSwvlMc5cXl5aXgvaGGxDQBsL7goKq4bY9jEOHsZQUEdTAHPIkcdybnUP6g5Hbku7w/qqjE8edV1LYqd1NH2b4mkh1+8B3SSeZNz5BWxlTLkVBTNpoC90bXFwMhDnXcbncADmug3JFO3Efb43SwzHZzWOaIpB11NLSTfrY9EFY4syuOZKv6slihl7Nt3S6dJbZtwLtO97KVYFBj4qYjV1VK+DWO0azRqczqBaMb+q3ObOGdFXziebtYpbaS6F4bqA5XBaRceIstZh3BuhhmjlZLVF0bw9uqRhbdpuLjs+SDU4u4DOMBJA/lh+0itkVDTyc0+oUTzfw6pMRlbLUdrHK1unXE8NLmi9gbgja5WtwXhDRU1RHURSVLnxO1tD5GOaTuNxoB6+KCucqRYma/EfquaGH+Yf2nbad++/TbUwqxsoxY0KppxGoppYNLgWxaNRd9nkwH9V95g4S0NXUvqHmaF7/eEL2ta53V1i07ny8Ey/woo6OqjqIZKlz4yS0PkY5huHN3AYDyd0KDT43kasirp6vCK1kD5jqfHJaxPVt7EW5mxC4KbO2K0VXTQ4rHTyxTvEYkhI13JADtjbryLQt1i3CCiqJ5J5JakPkcXuDJGBoJ52Gg7LkwLhHQUtQydvbTPYdTBM9rmtcOTrBouR0v1QdDNmR6o18ldhdY2mmka0PY+1nFoaAL72BDRcWWrmzhjGHSQfWbaaogklEZfFbtN+o0kAW8272spLmHhTR1lVJUzSVDZJCNQZIxrdgGiwLCeQXBhXBvD4J2S3nmLCHNbLI1zLjcEgMBNj0ugsRhuAfJfSwFlAREQEREBERAREQEREBERAREQEREBERAREQEREBERAREQEREBERAREQEREBERAREQEREBERAREQEREBERAREQEREBERAREQEREBERAREQEREBERAREQf/9k="/>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sz="1800" dirty="0">
              <a:solidFill>
                <a:srgbClr val="000000"/>
              </a:solidFill>
              <a:latin typeface="Helvetica" panose="020B0604020202020204" pitchFamily="34" charset="0"/>
              <a:ea typeface="+mn-ea"/>
              <a:cs typeface="Helvetica" panose="020B0604020202020204" pitchFamily="34" charset="0"/>
            </a:endParaRPr>
          </a:p>
        </p:txBody>
      </p:sp>
      <p:sp>
        <p:nvSpPr>
          <p:cNvPr id="61" name="AutoShape 7"/>
          <p:cNvSpPr>
            <a:spLocks noChangeArrowheads="1"/>
          </p:cNvSpPr>
          <p:nvPr/>
        </p:nvSpPr>
        <p:spPr bwMode="auto">
          <a:xfrm>
            <a:off x="3763963" y="1298968"/>
            <a:ext cx="1676400" cy="751284"/>
          </a:xfrm>
          <a:prstGeom prst="roundRect">
            <a:avLst>
              <a:gd name="adj" fmla="val 16667"/>
            </a:avLst>
          </a:prstGeom>
          <a:solidFill>
            <a:srgbClr val="4197CB"/>
          </a:solidFill>
          <a:ln w="9525" algn="ctr">
            <a:noFill/>
            <a:round/>
            <a:headEnd/>
            <a:tailEnd/>
          </a:ln>
          <a:effectLst>
            <a:outerShdw blurRad="50800" dist="38100" dir="2700000" algn="tl" rotWithShape="0">
              <a:prstClr val="black">
                <a:alpha val="40000"/>
              </a:prstClr>
            </a:outerShdw>
          </a:effectLst>
        </p:spPr>
        <p:txBody>
          <a:bodyPr wrap="none" lIns="91429" tIns="45714" rIns="91429" bIns="45714" anchor="ctr"/>
          <a:lstStyle/>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Dental</a:t>
            </a:r>
            <a:endParaRPr lang="en-US" sz="1800" b="1" dirty="0">
              <a:solidFill>
                <a:srgbClr val="000000"/>
              </a:solidFill>
              <a:latin typeface="Helvetica" panose="020B0604020202020204" pitchFamily="34" charset="0"/>
              <a:ea typeface="+mn-ea"/>
              <a:cs typeface="Helvetica" panose="020B0604020202020204" pitchFamily="34" charset="0"/>
            </a:endParaRPr>
          </a:p>
        </p:txBody>
      </p:sp>
      <p:sp>
        <p:nvSpPr>
          <p:cNvPr id="64" name="AutoShape 8"/>
          <p:cNvSpPr>
            <a:spLocks noChangeArrowheads="1"/>
          </p:cNvSpPr>
          <p:nvPr/>
        </p:nvSpPr>
        <p:spPr bwMode="auto">
          <a:xfrm>
            <a:off x="5592763" y="1298968"/>
            <a:ext cx="1676400" cy="751284"/>
          </a:xfrm>
          <a:prstGeom prst="roundRect">
            <a:avLst>
              <a:gd name="adj" fmla="val 16667"/>
            </a:avLst>
          </a:prstGeom>
          <a:solidFill>
            <a:srgbClr val="DC6016"/>
          </a:solidFill>
          <a:ln w="9525" algn="ctr">
            <a:noFill/>
            <a:round/>
            <a:headEnd/>
            <a:tailEnd/>
          </a:ln>
          <a:effectLst>
            <a:outerShdw blurRad="50800" dist="38100" dir="2700000" algn="tl" rotWithShape="0">
              <a:prstClr val="black">
                <a:alpha val="40000"/>
              </a:prstClr>
            </a:outerShdw>
          </a:effectLst>
        </p:spPr>
        <p:txBody>
          <a:bodyPr wrap="none" lIns="91429" tIns="45714" rIns="91429" bIns="45714" anchor="ctr"/>
          <a:lstStyle/>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Life Sciences </a:t>
            </a:r>
          </a:p>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&amp; Diagnostics</a:t>
            </a:r>
          </a:p>
        </p:txBody>
      </p:sp>
      <p:sp>
        <p:nvSpPr>
          <p:cNvPr id="65" name="AutoShape 10"/>
          <p:cNvSpPr>
            <a:spLocks noChangeArrowheads="1"/>
          </p:cNvSpPr>
          <p:nvPr/>
        </p:nvSpPr>
        <p:spPr bwMode="auto">
          <a:xfrm>
            <a:off x="1935163" y="1298972"/>
            <a:ext cx="1676400" cy="764381"/>
          </a:xfrm>
          <a:prstGeom prst="roundRect">
            <a:avLst>
              <a:gd name="adj" fmla="val 16667"/>
            </a:avLst>
          </a:prstGeom>
          <a:solidFill>
            <a:srgbClr val="035D67"/>
          </a:solidFill>
          <a:ln w="9525" algn="ctr">
            <a:noFill/>
            <a:round/>
            <a:headEnd/>
            <a:tailEnd/>
          </a:ln>
          <a:effectLst>
            <a:outerShdw blurRad="50800" dist="38100" dir="2700000" algn="tl" rotWithShape="0">
              <a:prstClr val="black">
                <a:alpha val="40000"/>
              </a:prstClr>
            </a:outerShdw>
          </a:effectLst>
        </p:spPr>
        <p:txBody>
          <a:bodyPr wrap="none" lIns="91429" tIns="45714" rIns="91429" bIns="45714" anchor="ctr"/>
          <a:lstStyle/>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Test &amp; </a:t>
            </a:r>
          </a:p>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Measurement</a:t>
            </a:r>
          </a:p>
        </p:txBody>
      </p:sp>
      <p:sp>
        <p:nvSpPr>
          <p:cNvPr id="66" name="AutoShape 8"/>
          <p:cNvSpPr>
            <a:spLocks noChangeArrowheads="1"/>
          </p:cNvSpPr>
          <p:nvPr/>
        </p:nvSpPr>
        <p:spPr bwMode="auto">
          <a:xfrm>
            <a:off x="7391400" y="1308493"/>
            <a:ext cx="1676400" cy="751284"/>
          </a:xfrm>
          <a:prstGeom prst="roundRect">
            <a:avLst>
              <a:gd name="adj" fmla="val 16667"/>
            </a:avLst>
          </a:prstGeom>
          <a:solidFill>
            <a:srgbClr val="D89B2B"/>
          </a:solidFill>
          <a:ln w="9525" algn="ctr">
            <a:noFill/>
            <a:round/>
            <a:headEnd/>
            <a:tailEnd/>
          </a:ln>
          <a:effectLst>
            <a:outerShdw blurRad="50800" dist="38100" dir="2700000" algn="tl" rotWithShape="0">
              <a:prstClr val="black">
                <a:alpha val="40000"/>
              </a:prstClr>
            </a:outerShdw>
          </a:effectLst>
        </p:spPr>
        <p:txBody>
          <a:bodyPr wrap="none" lIns="91429" tIns="45714" rIns="91429" bIns="45714" anchor="ctr"/>
          <a:lstStyle/>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Industrial </a:t>
            </a:r>
          </a:p>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Technologies</a:t>
            </a:r>
          </a:p>
        </p:txBody>
      </p:sp>
      <p:sp>
        <p:nvSpPr>
          <p:cNvPr id="67" name="AutoShape 10"/>
          <p:cNvSpPr>
            <a:spLocks noChangeArrowheads="1"/>
          </p:cNvSpPr>
          <p:nvPr/>
        </p:nvSpPr>
        <p:spPr bwMode="auto">
          <a:xfrm>
            <a:off x="76200" y="1295400"/>
            <a:ext cx="1676400" cy="764381"/>
          </a:xfrm>
          <a:prstGeom prst="roundRect">
            <a:avLst>
              <a:gd name="adj" fmla="val 16667"/>
            </a:avLst>
          </a:prstGeom>
          <a:solidFill>
            <a:srgbClr val="A2A568"/>
          </a:solidFill>
          <a:ln w="9525" algn="ctr">
            <a:noFill/>
            <a:round/>
            <a:headEnd/>
            <a:tailEnd/>
          </a:ln>
          <a:effectLst>
            <a:outerShdw blurRad="50800" dist="38100" dir="2700000" algn="tl" rotWithShape="0">
              <a:prstClr val="black">
                <a:alpha val="40000"/>
              </a:prstClr>
            </a:outerShdw>
          </a:effectLst>
        </p:spPr>
        <p:txBody>
          <a:bodyPr wrap="none" lIns="91429" tIns="45714" rIns="91429" bIns="45714" anchor="ctr"/>
          <a:lstStyle/>
          <a:p>
            <a:pPr algn="ctr" eaLnBrk="1" fontAlgn="auto" hangingPunct="1">
              <a:spcBef>
                <a:spcPts val="0"/>
              </a:spcBef>
              <a:spcAft>
                <a:spcPts val="0"/>
              </a:spcAft>
              <a:defRPr/>
            </a:pPr>
            <a:r>
              <a:rPr lang="en-US" sz="1800" b="1" dirty="0">
                <a:solidFill>
                  <a:srgbClr val="FFFFFF"/>
                </a:solidFill>
                <a:latin typeface="Helvetica" panose="020B0604020202020204" pitchFamily="34" charset="0"/>
                <a:ea typeface="+mn-ea"/>
                <a:cs typeface="Helvetica" panose="020B0604020202020204" pitchFamily="34" charset="0"/>
              </a:rPr>
              <a:t>Environmental</a:t>
            </a:r>
          </a:p>
        </p:txBody>
      </p:sp>
      <p:sp>
        <p:nvSpPr>
          <p:cNvPr id="72" name="Rounded Rectangle 71"/>
          <p:cNvSpPr/>
          <p:nvPr/>
        </p:nvSpPr>
        <p:spPr>
          <a:xfrm>
            <a:off x="1935168" y="2196930"/>
            <a:ext cx="1676400" cy="1823406"/>
          </a:xfrm>
          <a:prstGeom prst="roundRect">
            <a:avLst/>
          </a:prstGeom>
          <a:ln>
            <a:solidFill>
              <a:srgbClr val="035D67"/>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srgbClr val="000000"/>
                </a:solidFill>
                <a:latin typeface="Helvetica" panose="020B0604020202020204" pitchFamily="34" charset="0"/>
                <a:cs typeface="Helvetica" panose="020B0604020202020204" pitchFamily="34" charset="0"/>
              </a:rPr>
              <a:t>Communications</a:t>
            </a:r>
            <a:endParaRPr lang="en-US" sz="1400" b="1" dirty="0">
              <a:solidFill>
                <a:srgbClr val="000000"/>
              </a:solidFill>
              <a:latin typeface="Helvetica" panose="020B0604020202020204" pitchFamily="34" charset="0"/>
              <a:cs typeface="Helvetica" panose="020B0604020202020204" pitchFamily="34" charset="0"/>
            </a:endParaRP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73" name="Picture 74"/>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085196" y="2710721"/>
            <a:ext cx="1072097" cy="33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 name="Picture 75"/>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181258" y="3204913"/>
            <a:ext cx="1263122" cy="276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 name="Picture 10" descr="C:\Users\erin.vaughn\Desktop\Photo and Video Library\T&amp;M\Arbor\Arbor Networks.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2147584" y="3560980"/>
            <a:ext cx="1118506" cy="318663"/>
          </a:xfrm>
          <a:prstGeom prst="rect">
            <a:avLst/>
          </a:prstGeom>
          <a:noFill/>
          <a:extLst>
            <a:ext uri="{909E8E84-426E-40DD-AFC4-6F175D3DCCD1}">
              <a14:hiddenFill xmlns:a14="http://schemas.microsoft.com/office/drawing/2010/main" xmlns="">
                <a:solidFill>
                  <a:srgbClr val="FFFFFF"/>
                </a:solidFill>
              </a14:hiddenFill>
            </a:ext>
          </a:extLst>
        </p:spPr>
      </p:pic>
      <p:sp>
        <p:nvSpPr>
          <p:cNvPr id="95" name="Rounded Rectangle 94"/>
          <p:cNvSpPr/>
          <p:nvPr/>
        </p:nvSpPr>
        <p:spPr>
          <a:xfrm>
            <a:off x="76200" y="2198712"/>
            <a:ext cx="1676400" cy="1827534"/>
          </a:xfrm>
          <a:prstGeom prst="roundRect">
            <a:avLst/>
          </a:prstGeom>
          <a:ln>
            <a:solidFill>
              <a:srgbClr val="A2A568"/>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a:solidFill>
                  <a:srgbClr val="000000"/>
                </a:solidFill>
                <a:latin typeface="Helvetica" panose="020B0604020202020204" pitchFamily="34" charset="0"/>
                <a:cs typeface="Helvetica" panose="020B0604020202020204" pitchFamily="34" charset="0"/>
              </a:rPr>
              <a:t>Water Quality </a:t>
            </a: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96" name="Picture 2"/>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269840" y="3419475"/>
            <a:ext cx="1202177" cy="5724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7" name="Picture 37"/>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486570" y="3132400"/>
            <a:ext cx="1237454" cy="323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98" name="Picture 25"/>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t="-3444"/>
          <a:stretch/>
        </p:blipFill>
        <p:spPr bwMode="auto">
          <a:xfrm>
            <a:off x="97741" y="2589947"/>
            <a:ext cx="976285" cy="550823"/>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3" name="Rounded Rectangle 102"/>
          <p:cNvSpPr/>
          <p:nvPr/>
        </p:nvSpPr>
        <p:spPr>
          <a:xfrm>
            <a:off x="76199" y="4205914"/>
            <a:ext cx="1676400" cy="1827534"/>
          </a:xfrm>
          <a:prstGeom prst="roundRect">
            <a:avLst/>
          </a:prstGeom>
          <a:ln>
            <a:solidFill>
              <a:srgbClr val="A2A568"/>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prstClr val="black"/>
                </a:solidFill>
                <a:latin typeface="Helvetica" panose="020B0604020202020204" pitchFamily="34" charset="0"/>
                <a:cs typeface="Helvetica" panose="020B0604020202020204" pitchFamily="34" charset="0"/>
              </a:rPr>
              <a:t>Gilbarco Veeder-Root</a:t>
            </a:r>
            <a:endParaRPr lang="en-US" sz="1400" b="1" dirty="0">
              <a:solidFill>
                <a:prstClr val="black"/>
              </a:solidFill>
              <a:latin typeface="Helvetica" panose="020B0604020202020204" pitchFamily="34" charset="0"/>
              <a:cs typeface="Helvetica" panose="020B0604020202020204" pitchFamily="34" charset="0"/>
            </a:endParaRP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104" name="Picture 115"/>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0375" y="5717396"/>
            <a:ext cx="1165942" cy="175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5" name="Picture 37" descr="GVR Logo w no background"/>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181854" y="4818205"/>
            <a:ext cx="1444463" cy="488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 name="Rounded Rectangle 108"/>
          <p:cNvSpPr/>
          <p:nvPr/>
        </p:nvSpPr>
        <p:spPr>
          <a:xfrm>
            <a:off x="1935168" y="4209560"/>
            <a:ext cx="1676400" cy="1823406"/>
          </a:xfrm>
          <a:prstGeom prst="roundRect">
            <a:avLst/>
          </a:prstGeom>
          <a:ln>
            <a:solidFill>
              <a:srgbClr val="035D67"/>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srgbClr val="000000"/>
                </a:solidFill>
                <a:latin typeface="Helvetica" panose="020B0604020202020204" pitchFamily="34" charset="0"/>
                <a:cs typeface="Helvetica" panose="020B0604020202020204" pitchFamily="34" charset="0"/>
              </a:rPr>
              <a:t>Instruments</a:t>
            </a:r>
            <a:endParaRPr lang="en-US" sz="1200" b="1" dirty="0">
              <a:solidFill>
                <a:srgbClr val="000000"/>
              </a:solidFill>
              <a:latin typeface="Helvetica" panose="020B0604020202020204" pitchFamily="34" charset="0"/>
              <a:cs typeface="Helvetica" panose="020B0604020202020204" pitchFamily="34" charset="0"/>
            </a:endParaRP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110" name="Picture 21" descr="Fluke_Biomed"/>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2123296" y="4782440"/>
            <a:ext cx="1398886" cy="469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29"/>
          <p:cNvPicPr>
            <a:picLocks noChangeAspect="1" noChangeArrowheads="1"/>
          </p:cNvPicPr>
          <p:nvPr/>
        </p:nvPicPr>
        <p:blipFill rotWithShape="1">
          <a:blip r:embed="rId14" cstate="screen">
            <a:extLst>
              <a:ext uri="{28A0092B-C50C-407E-A947-70E740481C1C}">
                <a14:useLocalDpi xmlns:a14="http://schemas.microsoft.com/office/drawing/2010/main" xmlns=""/>
              </a:ext>
            </a:extLst>
          </a:blip>
          <a:srcRect/>
          <a:stretch/>
        </p:blipFill>
        <p:spPr bwMode="auto">
          <a:xfrm>
            <a:off x="1990761" y="5371357"/>
            <a:ext cx="1565203" cy="41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Rounded Rectangle 113"/>
          <p:cNvSpPr/>
          <p:nvPr/>
        </p:nvSpPr>
        <p:spPr>
          <a:xfrm>
            <a:off x="3763963" y="2176830"/>
            <a:ext cx="1676400" cy="3786737"/>
          </a:xfrm>
          <a:prstGeom prst="roundRect">
            <a:avLst/>
          </a:prstGeom>
          <a:ln>
            <a:solidFill>
              <a:srgbClr val="4197C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srgbClr val="000000"/>
                </a:solidFill>
                <a:latin typeface="Helvetica" panose="020B0604020202020204" pitchFamily="34" charset="0"/>
                <a:cs typeface="Helvetica" panose="020B0604020202020204" pitchFamily="34" charset="0"/>
              </a:rPr>
              <a:t>Dental</a:t>
            </a:r>
            <a:endParaRPr lang="en-US" sz="1200" b="1" dirty="0">
              <a:solidFill>
                <a:srgbClr val="000000"/>
              </a:solidFill>
              <a:latin typeface="Helvetica" panose="020B0604020202020204" pitchFamily="34" charset="0"/>
              <a:cs typeface="Helvetica" panose="020B0604020202020204" pitchFamily="34" charset="0"/>
            </a:endParaRPr>
          </a:p>
        </p:txBody>
      </p:sp>
      <p:pic>
        <p:nvPicPr>
          <p:cNvPr id="115" name="Picture 12" descr="k_logo"/>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gray">
          <a:xfrm>
            <a:off x="4126776" y="2779425"/>
            <a:ext cx="876842" cy="483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Picture 57" descr="C:\Users\erin.vaughn\AppData\Local\Microsoft\Windows\Temporary Internet Files\Content.Outlook\81A9UHF7\Kerr.jp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4127871" y="3381740"/>
            <a:ext cx="948583" cy="330173"/>
          </a:xfrm>
          <a:prstGeom prst="rect">
            <a:avLst/>
          </a:prstGeom>
          <a:noFill/>
          <a:extLst>
            <a:ext uri="{909E8E84-426E-40DD-AFC4-6F175D3DCCD1}">
              <a14:hiddenFill xmlns:a14="http://schemas.microsoft.com/office/drawing/2010/main" xmlns="">
                <a:solidFill>
                  <a:srgbClr val="FFFFFF"/>
                </a:solidFill>
              </a14:hiddenFill>
            </a:ext>
          </a:extLst>
        </p:spPr>
      </p:pic>
      <p:pic>
        <p:nvPicPr>
          <p:cNvPr id="119" name="Picture 49" descr="http://teamsmile.org/partners/Dexis.jpg"/>
          <p:cNvPicPr>
            <a:picLocks noChangeAspect="1" noChangeArrowheads="1"/>
          </p:cNvPicPr>
          <p:nvPr/>
        </p:nvPicPr>
        <p:blipFill>
          <a:blip r:embed="rId17" cstate="screen">
            <a:extLst>
              <a:ext uri="{28A0092B-C50C-407E-A947-70E740481C1C}">
                <a14:useLocalDpi xmlns:a14="http://schemas.microsoft.com/office/drawing/2010/main" xmlns=""/>
              </a:ext>
            </a:extLst>
          </a:blip>
          <a:srcRect/>
          <a:stretch>
            <a:fillRect/>
          </a:stretch>
        </p:blipFill>
        <p:spPr bwMode="auto">
          <a:xfrm>
            <a:off x="3886200" y="5577475"/>
            <a:ext cx="1391638" cy="289925"/>
          </a:xfrm>
          <a:prstGeom prst="rect">
            <a:avLst/>
          </a:prstGeom>
          <a:noFill/>
          <a:extLst>
            <a:ext uri="{909E8E84-426E-40DD-AFC4-6F175D3DCCD1}">
              <a14:hiddenFill xmlns:a14="http://schemas.microsoft.com/office/drawing/2010/main" xmlns="">
                <a:solidFill>
                  <a:srgbClr val="FFFFFF"/>
                </a:solidFill>
              </a14:hiddenFill>
            </a:ext>
          </a:extLst>
        </p:spPr>
      </p:pic>
      <p:pic>
        <p:nvPicPr>
          <p:cNvPr id="120" name="Picture 11" descr="C:\Users\erin.vaughn\Desktop\Photo and Video Library\Dental\Ormco\Ormco_logo-300x110[1].jpg"/>
          <p:cNvPicPr>
            <a:picLocks noChangeAspect="1" noChangeArrowheads="1"/>
          </p:cNvPicPr>
          <p:nvPr/>
        </p:nvPicPr>
        <p:blipFill>
          <a:blip r:embed="rId18" cstate="screen">
            <a:extLst>
              <a:ext uri="{28A0092B-C50C-407E-A947-70E740481C1C}">
                <a14:useLocalDpi xmlns:a14="http://schemas.microsoft.com/office/drawing/2010/main" xmlns=""/>
              </a:ext>
            </a:extLst>
          </a:blip>
          <a:srcRect/>
          <a:stretch>
            <a:fillRect/>
          </a:stretch>
        </p:blipFill>
        <p:spPr bwMode="auto">
          <a:xfrm>
            <a:off x="3880550" y="4800600"/>
            <a:ext cx="1349780" cy="494919"/>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Rounded Rectangle 122"/>
          <p:cNvSpPr/>
          <p:nvPr/>
        </p:nvSpPr>
        <p:spPr>
          <a:xfrm>
            <a:off x="7391404" y="2196490"/>
            <a:ext cx="1676403" cy="1837437"/>
          </a:xfrm>
          <a:prstGeom prst="roundRect">
            <a:avLst/>
          </a:prstGeom>
          <a:ln>
            <a:solidFill>
              <a:srgbClr val="D89B2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a:solidFill>
                  <a:srgbClr val="000000"/>
                </a:solidFill>
                <a:latin typeface="Helvetica" panose="020B0604020202020204" pitchFamily="34" charset="0"/>
                <a:cs typeface="Helvetica" panose="020B0604020202020204" pitchFamily="34" charset="0"/>
              </a:rPr>
              <a:t>Product ID</a:t>
            </a: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124" name="Picture 20"/>
          <p:cNvPicPr>
            <a:picLocks noChangeAspect="1" noChangeArrowheads="1"/>
          </p:cNvPicPr>
          <p:nvPr/>
        </p:nvPicPr>
        <p:blipFill>
          <a:blip r:embed="rId19" cstate="screen">
            <a:extLst>
              <a:ext uri="{28A0092B-C50C-407E-A947-70E740481C1C}">
                <a14:useLocalDpi xmlns:a14="http://schemas.microsoft.com/office/drawing/2010/main" xmlns=""/>
              </a:ext>
            </a:extLst>
          </a:blip>
          <a:srcRect/>
          <a:stretch>
            <a:fillRect/>
          </a:stretch>
        </p:blipFill>
        <p:spPr bwMode="auto">
          <a:xfrm>
            <a:off x="7465359" y="2639363"/>
            <a:ext cx="1403778" cy="280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 name="Picture 3"/>
          <p:cNvPicPr>
            <a:picLocks noChangeAspect="1" noChangeArrowheads="1"/>
          </p:cNvPicPr>
          <p:nvPr/>
        </p:nvPicPr>
        <p:blipFill>
          <a:blip r:embed="rId20" cstate="screen">
            <a:extLst>
              <a:ext uri="{28A0092B-C50C-407E-A947-70E740481C1C}">
                <a14:useLocalDpi xmlns:a14="http://schemas.microsoft.com/office/drawing/2010/main" xmlns=""/>
              </a:ext>
            </a:extLst>
          </a:blip>
          <a:srcRect/>
          <a:stretch>
            <a:fillRect/>
          </a:stretch>
        </p:blipFill>
        <p:spPr bwMode="auto">
          <a:xfrm>
            <a:off x="7826230" y="2958625"/>
            <a:ext cx="997801" cy="364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6" name="Picture 125"/>
          <p:cNvPicPr>
            <a:picLocks noChangeAspect="1"/>
          </p:cNvPicPr>
          <p:nvPr/>
        </p:nvPicPr>
        <p:blipFill>
          <a:blip r:embed="rId21" cstate="screen">
            <a:extLst>
              <a:ext uri="{28A0092B-C50C-407E-A947-70E740481C1C}">
                <a14:useLocalDpi xmlns:a14="http://schemas.microsoft.com/office/drawing/2010/main" xmlns="" val="0"/>
              </a:ext>
            </a:extLst>
          </a:blip>
          <a:stretch>
            <a:fillRect/>
          </a:stretch>
        </p:blipFill>
        <p:spPr>
          <a:xfrm>
            <a:off x="7863905" y="3400027"/>
            <a:ext cx="1005232" cy="523187"/>
          </a:xfrm>
          <a:prstGeom prst="rect">
            <a:avLst/>
          </a:prstGeom>
        </p:spPr>
      </p:pic>
      <p:sp>
        <p:nvSpPr>
          <p:cNvPr id="128" name="Rounded Rectangle 127"/>
          <p:cNvSpPr/>
          <p:nvPr/>
        </p:nvSpPr>
        <p:spPr>
          <a:xfrm>
            <a:off x="7400931" y="4201017"/>
            <a:ext cx="1676400" cy="1887394"/>
          </a:xfrm>
          <a:prstGeom prst="roundRect">
            <a:avLst/>
          </a:prstGeom>
          <a:ln>
            <a:solidFill>
              <a:srgbClr val="D89B2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srgbClr val="000000"/>
                </a:solidFill>
                <a:latin typeface="Helvetica" panose="020B0604020202020204" pitchFamily="34" charset="0"/>
                <a:cs typeface="Helvetica" panose="020B0604020202020204" pitchFamily="34" charset="0"/>
              </a:rPr>
              <a:t>Automation</a:t>
            </a:r>
            <a:endParaRPr lang="en-US" sz="1400" b="1" dirty="0">
              <a:solidFill>
                <a:srgbClr val="000000"/>
              </a:solidFill>
              <a:latin typeface="Helvetica" panose="020B0604020202020204" pitchFamily="34" charset="0"/>
              <a:cs typeface="Helvetica" panose="020B0604020202020204" pitchFamily="34" charset="0"/>
            </a:endParaRP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129" name="Picture 19" descr="Kollmorgen_logo"/>
          <p:cNvPicPr>
            <a:picLocks noChangeAspect="1" noChangeArrowheads="1"/>
          </p:cNvPicPr>
          <p:nvPr/>
        </p:nvPicPr>
        <p:blipFill>
          <a:blip r:embed="rId22" cstate="screen">
            <a:extLst>
              <a:ext uri="{28A0092B-C50C-407E-A947-70E740481C1C}">
                <a14:useLocalDpi xmlns:a14="http://schemas.microsoft.com/office/drawing/2010/main" xmlns=""/>
              </a:ext>
            </a:extLst>
          </a:blip>
          <a:srcRect/>
          <a:stretch>
            <a:fillRect/>
          </a:stretch>
        </p:blipFill>
        <p:spPr bwMode="auto">
          <a:xfrm>
            <a:off x="7453745" y="4716381"/>
            <a:ext cx="1613899" cy="327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Picture 36" descr="Thomson_logo"/>
          <p:cNvPicPr>
            <a:picLocks noChangeAspect="1" noChangeArrowheads="1"/>
          </p:cNvPicPr>
          <p:nvPr/>
        </p:nvPicPr>
        <p:blipFill>
          <a:blip r:embed="rId23" cstate="screen">
            <a:extLst>
              <a:ext uri="{28A0092B-C50C-407E-A947-70E740481C1C}">
                <a14:useLocalDpi xmlns:a14="http://schemas.microsoft.com/office/drawing/2010/main" xmlns=""/>
              </a:ext>
            </a:extLst>
          </a:blip>
          <a:srcRect/>
          <a:stretch>
            <a:fillRect/>
          </a:stretch>
        </p:blipFill>
        <p:spPr bwMode="auto">
          <a:xfrm>
            <a:off x="7427259" y="5258057"/>
            <a:ext cx="1626933" cy="184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Rounded Rectangle 133"/>
          <p:cNvSpPr/>
          <p:nvPr/>
        </p:nvSpPr>
        <p:spPr>
          <a:xfrm>
            <a:off x="5609071" y="4202775"/>
            <a:ext cx="1676403" cy="1853444"/>
          </a:xfrm>
          <a:prstGeom prst="roundRect">
            <a:avLst/>
          </a:prstGeom>
          <a:ln>
            <a:solidFill>
              <a:srgbClr val="DC601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27432" tIns="0" rIns="0" bIns="0" rtlCol="0" anchor="t" anchorCtr="0"/>
          <a:lstStyle/>
          <a:p>
            <a:pPr algn="ctr" eaLnBrk="1" fontAlgn="auto" hangingPunct="1">
              <a:spcBef>
                <a:spcPts val="0"/>
              </a:spcBef>
              <a:spcAft>
                <a:spcPts val="0"/>
              </a:spcAft>
            </a:pPr>
            <a:r>
              <a:rPr lang="en-US" sz="1400" b="1" dirty="0" smtClean="0">
                <a:solidFill>
                  <a:srgbClr val="000000"/>
                </a:solidFill>
                <a:latin typeface="Helvetica" panose="020B0604020202020204" pitchFamily="34" charset="0"/>
                <a:cs typeface="Helvetica" panose="020B0604020202020204" pitchFamily="34" charset="0"/>
              </a:rPr>
              <a:t>Life Sciences</a:t>
            </a:r>
            <a:endParaRPr lang="en-US" sz="1400" b="1" dirty="0">
              <a:solidFill>
                <a:srgbClr val="000000"/>
              </a:solidFill>
              <a:latin typeface="Helvetica" panose="020B0604020202020204" pitchFamily="34" charset="0"/>
              <a:cs typeface="Helvetica" panose="020B0604020202020204" pitchFamily="34" charset="0"/>
            </a:endParaRPr>
          </a:p>
          <a:p>
            <a:pPr algn="ctr" eaLnBrk="1" fontAlgn="auto" hangingPunct="1">
              <a:spcBef>
                <a:spcPts val="0"/>
              </a:spcBef>
              <a:spcAft>
                <a:spcPts val="0"/>
              </a:spcAft>
            </a:pPr>
            <a:endParaRPr lang="en-US" sz="1200" b="1" dirty="0">
              <a:solidFill>
                <a:srgbClr val="000000"/>
              </a:solidFill>
              <a:latin typeface="Helvetica" panose="020B0604020202020204" pitchFamily="34" charset="0"/>
              <a:cs typeface="Helvetica" panose="020B0604020202020204" pitchFamily="34" charset="0"/>
            </a:endParaRPr>
          </a:p>
        </p:txBody>
      </p:sp>
      <p:pic>
        <p:nvPicPr>
          <p:cNvPr id="135" name="Picture 16" descr="Radiometer logo RGB"/>
          <p:cNvPicPr>
            <a:picLocks noChangeAspect="1" noChangeArrowheads="1"/>
          </p:cNvPicPr>
          <p:nvPr/>
        </p:nvPicPr>
        <p:blipFill>
          <a:blip r:embed="rId24" cstate="screen">
            <a:extLst>
              <a:ext uri="{28A0092B-C50C-407E-A947-70E740481C1C}">
                <a14:useLocalDpi xmlns:a14="http://schemas.microsoft.com/office/drawing/2010/main" xmlns=""/>
              </a:ext>
            </a:extLst>
          </a:blip>
          <a:srcRect/>
          <a:stretch>
            <a:fillRect/>
          </a:stretch>
        </p:blipFill>
        <p:spPr bwMode="auto">
          <a:xfrm>
            <a:off x="5685547" y="3711913"/>
            <a:ext cx="1417976" cy="20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 name="Picture 44" descr="1beckman_coulter"/>
          <p:cNvPicPr>
            <a:picLocks noChangeAspect="1" noChangeArrowheads="1"/>
          </p:cNvPicPr>
          <p:nvPr/>
        </p:nvPicPr>
        <p:blipFill>
          <a:blip r:embed="rId25" cstate="screen">
            <a:extLst>
              <a:ext uri="{28A0092B-C50C-407E-A947-70E740481C1C}">
                <a14:useLocalDpi xmlns:a14="http://schemas.microsoft.com/office/drawing/2010/main" xmlns=""/>
              </a:ext>
            </a:extLst>
          </a:blip>
          <a:srcRect/>
          <a:stretch>
            <a:fillRect/>
          </a:stretch>
        </p:blipFill>
        <p:spPr bwMode="auto">
          <a:xfrm>
            <a:off x="5751097" y="2544193"/>
            <a:ext cx="1056134" cy="648971"/>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Picture 131" descr="http://tissuepathology.com/wp-content/uploads/2013/07/Leica_Biosystems_logo_color_cmyk_large-1024x585.jpg"/>
          <p:cNvPicPr>
            <a:picLocks noChangeAspect="1" noChangeArrowheads="1"/>
          </p:cNvPicPr>
          <p:nvPr/>
        </p:nvPicPr>
        <p:blipFill>
          <a:blip r:embed="rId26" cstate="screen">
            <a:extLst>
              <a:ext uri="{28A0092B-C50C-407E-A947-70E740481C1C}">
                <a14:useLocalDpi xmlns:a14="http://schemas.microsoft.com/office/drawing/2010/main" xmlns="" val="0"/>
              </a:ext>
            </a:extLst>
          </a:blip>
          <a:srcRect/>
          <a:stretch>
            <a:fillRect/>
          </a:stretch>
        </p:blipFill>
        <p:spPr bwMode="auto">
          <a:xfrm>
            <a:off x="6175135" y="3162902"/>
            <a:ext cx="898225" cy="513146"/>
          </a:xfrm>
          <a:prstGeom prst="rect">
            <a:avLst/>
          </a:prstGeom>
          <a:noFill/>
          <a:extLst>
            <a:ext uri="{909E8E84-426E-40DD-AFC4-6F175D3DCCD1}">
              <a14:hiddenFill xmlns:a14="http://schemas.microsoft.com/office/drawing/2010/main" xmlns="">
                <a:solidFill>
                  <a:srgbClr val="FFFFFF"/>
                </a:solidFill>
              </a14:hiddenFill>
            </a:ext>
          </a:extLst>
        </p:spPr>
      </p:pic>
      <p:pic>
        <p:nvPicPr>
          <p:cNvPr id="141" name="Picture 19"/>
          <p:cNvPicPr>
            <a:picLocks noChangeAspect="1" noChangeArrowheads="1"/>
          </p:cNvPicPr>
          <p:nvPr/>
        </p:nvPicPr>
        <p:blipFill>
          <a:blip r:embed="rId27" cstate="screen">
            <a:extLst>
              <a:ext uri="{28A0092B-C50C-407E-A947-70E740481C1C}">
                <a14:useLocalDpi xmlns:a14="http://schemas.microsoft.com/office/drawing/2010/main" xmlns="" val="0"/>
              </a:ext>
            </a:extLst>
          </a:blip>
          <a:srcRect/>
          <a:stretch>
            <a:fillRect/>
          </a:stretch>
        </p:blipFill>
        <p:spPr bwMode="auto">
          <a:xfrm>
            <a:off x="5923169" y="5610636"/>
            <a:ext cx="1217053" cy="3042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2" name="Picture 141"/>
          <p:cNvPicPr>
            <a:picLocks noChangeAspect="1"/>
          </p:cNvPicPr>
          <p:nvPr/>
        </p:nvPicPr>
        <p:blipFill>
          <a:blip r:embed="rId28" cstate="screen">
            <a:extLst>
              <a:ext uri="{28A0092B-C50C-407E-A947-70E740481C1C}">
                <a14:useLocalDpi xmlns:a14="http://schemas.microsoft.com/office/drawing/2010/main" xmlns=""/>
              </a:ext>
            </a:extLst>
          </a:blip>
          <a:stretch>
            <a:fillRect/>
          </a:stretch>
        </p:blipFill>
        <p:spPr>
          <a:xfrm>
            <a:off x="5751097" y="4643013"/>
            <a:ext cx="1203480" cy="401160"/>
          </a:xfrm>
          <a:prstGeom prst="rect">
            <a:avLst/>
          </a:prstGeom>
        </p:spPr>
      </p:pic>
      <p:pic>
        <p:nvPicPr>
          <p:cNvPr id="139" name="Picture 133" descr="http://www.aexea-global.com/wp-content/uploads/2013/07/Leica-Logo.jpg"/>
          <p:cNvPicPr>
            <a:picLocks noChangeAspect="1" noChangeArrowheads="1"/>
          </p:cNvPicPr>
          <p:nvPr/>
        </p:nvPicPr>
        <p:blipFill>
          <a:blip r:embed="rId29" cstate="screen">
            <a:extLst>
              <a:ext uri="{28A0092B-C50C-407E-A947-70E740481C1C}">
                <a14:useLocalDpi xmlns:a14="http://schemas.microsoft.com/office/drawing/2010/main" xmlns="" val="0"/>
              </a:ext>
            </a:extLst>
          </a:blip>
          <a:srcRect/>
          <a:stretch>
            <a:fillRect/>
          </a:stretch>
        </p:blipFill>
        <p:spPr bwMode="auto">
          <a:xfrm>
            <a:off x="6400800" y="5106197"/>
            <a:ext cx="804231" cy="532603"/>
          </a:xfrm>
          <a:prstGeom prst="rect">
            <a:avLst/>
          </a:prstGeom>
          <a:noFill/>
          <a:extLst>
            <a:ext uri="{909E8E84-426E-40DD-AFC4-6F175D3DCCD1}">
              <a14:hiddenFill xmlns:a14="http://schemas.microsoft.com/office/drawing/2010/main" xmlns="">
                <a:solidFill>
                  <a:srgbClr val="FFFFFF"/>
                </a:solidFill>
              </a14:hiddenFill>
            </a:ext>
          </a:extLst>
        </p:spPr>
      </p:pic>
      <p:pic>
        <p:nvPicPr>
          <p:cNvPr id="189" name="Picture 4" descr="http://www.trackcompare.co.uk/wp-content/uploads/2013/01/navman_wireless_logo.gif"/>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630305" y="5371357"/>
            <a:ext cx="996012" cy="215896"/>
          </a:xfrm>
          <a:prstGeom prst="rect">
            <a:avLst/>
          </a:prstGeom>
          <a:noFill/>
          <a:extLst>
            <a:ext uri="{909E8E84-426E-40DD-AFC4-6F175D3DCCD1}">
              <a14:hiddenFill xmlns:a14="http://schemas.microsoft.com/office/drawing/2010/main" xmlns="">
                <a:solidFill>
                  <a:srgbClr val="FFFFFF"/>
                </a:solidFill>
              </a14:hiddenFill>
            </a:ext>
          </a:extLst>
        </p:spPr>
      </p:pic>
      <p:pic>
        <p:nvPicPr>
          <p:cNvPr id="190" name="Picture 7" descr="http://upload.wikimedia.org/wikipedia/de/thumb/1/10/Nobel_Biocare_Logo.svg/744px-Nobel_Biocare_Logo.svg.png"/>
          <p:cNvPicPr>
            <a:picLocks noChangeAspect="1" noChangeArrowheads="1"/>
          </p:cNvPicPr>
          <p:nvPr/>
        </p:nvPicPr>
        <p:blipFill>
          <a:blip r:embed="rId31" cstate="screen">
            <a:extLst>
              <a:ext uri="{28A0092B-C50C-407E-A947-70E740481C1C}">
                <a14:useLocalDpi xmlns:a14="http://schemas.microsoft.com/office/drawing/2010/main" xmlns="" val="0"/>
              </a:ext>
            </a:extLst>
          </a:blip>
          <a:srcRect/>
          <a:stretch>
            <a:fillRect/>
          </a:stretch>
        </p:blipFill>
        <p:spPr bwMode="auto">
          <a:xfrm>
            <a:off x="4126776" y="4041818"/>
            <a:ext cx="1017357" cy="453981"/>
          </a:xfrm>
          <a:prstGeom prst="rect">
            <a:avLst/>
          </a:prstGeom>
          <a:noFill/>
          <a:extLst>
            <a:ext uri="{909E8E84-426E-40DD-AFC4-6F175D3DCCD1}">
              <a14:hiddenFill xmlns:a14="http://schemas.microsoft.com/office/drawing/2010/main" xmlns="">
                <a:solidFill>
                  <a:srgbClr val="FFFFFF"/>
                </a:solidFill>
              </a14:hiddenFill>
            </a:ext>
          </a:extLst>
        </p:spPr>
      </p:pic>
      <p:pic>
        <p:nvPicPr>
          <p:cNvPr id="191" name="Picture 190" descr="http://www.beckmanngs.com/nextgen/demonstratedmethods/images/Beckman_Logo.jpg"/>
          <p:cNvPicPr>
            <a:picLocks noChangeAspect="1" noChangeArrowheads="1"/>
          </p:cNvPicPr>
          <p:nvPr/>
        </p:nvPicPr>
        <p:blipFill rotWithShape="1">
          <a:blip r:embed="rId32" cstate="screen">
            <a:extLst>
              <a:ext uri="{28A0092B-C50C-407E-A947-70E740481C1C}">
                <a14:useLocalDpi xmlns:a14="http://schemas.microsoft.com/office/drawing/2010/main" xmlns="" val="0"/>
              </a:ext>
            </a:extLst>
          </a:blip>
          <a:srcRect/>
          <a:stretch/>
        </p:blipFill>
        <p:spPr bwMode="auto">
          <a:xfrm>
            <a:off x="5669715" y="5061150"/>
            <a:ext cx="724409" cy="488796"/>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Slide Number Placeholder 9"/>
          <p:cNvSpPr txBox="1">
            <a:spLocks/>
          </p:cNvSpPr>
          <p:nvPr/>
        </p:nvSpPr>
        <p:spPr>
          <a:xfrm>
            <a:off x="6832600" y="6400800"/>
            <a:ext cx="2311400" cy="457200"/>
          </a:xfrm>
          <a:prstGeom prst="rect">
            <a:avLst/>
          </a:prstGeom>
        </p:spPr>
        <p:txBody>
          <a:bodyPr anchor="ctr"/>
          <a:lstStyle/>
          <a:p>
            <a:pPr algn="r" eaLnBrk="1" hangingPunct="1">
              <a:defRPr/>
            </a:pPr>
            <a:fld id="{A2E04BB6-F8F1-4ABC-BAB7-B9696C07BA66}" type="slidenum">
              <a:rPr lang="en-US" sz="700" smtClean="0">
                <a:solidFill>
                  <a:prstClr val="black"/>
                </a:solidFill>
                <a:latin typeface="Arial" charset="0"/>
                <a:ea typeface="+mn-ea"/>
              </a:rPr>
              <a:pPr algn="r" eaLnBrk="1" hangingPunct="1">
                <a:defRPr/>
              </a:pPr>
              <a:t>4</a:t>
            </a:fld>
            <a:endParaRPr lang="en-US" sz="700" dirty="0">
              <a:solidFill>
                <a:prstClr val="black"/>
              </a:solidFill>
              <a:latin typeface="Arial" charset="0"/>
              <a:ea typeface="+mn-ea"/>
            </a:endParaRPr>
          </a:p>
        </p:txBody>
      </p:sp>
    </p:spTree>
    <p:extLst>
      <p:ext uri="{BB962C8B-B14F-4D97-AF65-F5344CB8AC3E}">
        <p14:creationId xmlns:p14="http://schemas.microsoft.com/office/powerpoint/2010/main" xmlns="" val="2303654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74258" y="609066"/>
            <a:ext cx="8229600" cy="838200"/>
          </a:xfrm>
          <a:noFill/>
          <a:ln/>
        </p:spPr>
        <p:txBody>
          <a:bodyPr/>
          <a:lstStyle/>
          <a:p>
            <a:r>
              <a:rPr lang="en-US" dirty="0">
                <a:solidFill>
                  <a:srgbClr val="C00000"/>
                </a:solidFill>
              </a:rPr>
              <a:t>INDIRECT POTABLE REUSE SYSTEMS GLOBALLY</a:t>
            </a:r>
          </a:p>
        </p:txBody>
      </p:sp>
      <p:graphicFrame>
        <p:nvGraphicFramePr>
          <p:cNvPr id="3" name="Table 2"/>
          <p:cNvGraphicFramePr>
            <a:graphicFrameLocks noGrp="1"/>
          </p:cNvGraphicFramePr>
          <p:nvPr>
            <p:extLst>
              <p:ext uri="{D42A27DB-BD31-4B8C-83A1-F6EECF244321}">
                <p14:modId xmlns:p14="http://schemas.microsoft.com/office/powerpoint/2010/main" xmlns="" val="4108513528"/>
              </p:ext>
            </p:extLst>
          </p:nvPr>
        </p:nvGraphicFramePr>
        <p:xfrm>
          <a:off x="31528" y="1302404"/>
          <a:ext cx="9065173" cy="5507630"/>
        </p:xfrm>
        <a:graphic>
          <a:graphicData uri="http://schemas.openxmlformats.org/drawingml/2006/table">
            <a:tbl>
              <a:tblPr firstRow="1" bandRow="1">
                <a:tableStyleId>{5C22544A-7EE6-4342-B048-85BDC9FD1C3A}</a:tableStyleId>
              </a:tblPr>
              <a:tblGrid>
                <a:gridCol w="5486402"/>
                <a:gridCol w="2191406"/>
                <a:gridCol w="1387365"/>
              </a:tblGrid>
              <a:tr h="629464">
                <a:tc>
                  <a:txBody>
                    <a:bodyPr/>
                    <a:lstStyle/>
                    <a:p>
                      <a:pPr algn="ctr"/>
                      <a:r>
                        <a:rPr lang="en-US" dirty="0" smtClean="0"/>
                        <a:t>Name of Project</a:t>
                      </a:r>
                      <a:endParaRPr lang="en-US"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3092C"/>
                    </a:solidFill>
                  </a:tcPr>
                </a:tc>
                <a:tc>
                  <a:txBody>
                    <a:bodyPr/>
                    <a:lstStyle/>
                    <a:p>
                      <a:pPr algn="ctr"/>
                      <a:r>
                        <a:rPr lang="en-US" dirty="0" smtClean="0"/>
                        <a:t>Location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3092C"/>
                    </a:solidFill>
                  </a:tcPr>
                </a:tc>
                <a:tc>
                  <a:txBody>
                    <a:bodyPr/>
                    <a:lstStyle/>
                    <a:p>
                      <a:pPr algn="ctr"/>
                      <a:r>
                        <a:rPr lang="en-US" dirty="0" smtClean="0"/>
                        <a:t>Start-Up</a:t>
                      </a:r>
                      <a:r>
                        <a:rPr lang="en-US" baseline="0" dirty="0" smtClean="0"/>
                        <a:t> Date</a:t>
                      </a:r>
                      <a:endParaRPr 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3092C"/>
                    </a:solidFill>
                  </a:tcPr>
                </a:tc>
              </a:tr>
              <a:tr h="422747">
                <a:tc>
                  <a:txBody>
                    <a:bodyPr/>
                    <a:lstStyle/>
                    <a:p>
                      <a:r>
                        <a:rPr lang="en-US" dirty="0" smtClean="0"/>
                        <a:t>Orange</a:t>
                      </a:r>
                      <a:r>
                        <a:rPr lang="en-US" baseline="0" dirty="0" smtClean="0"/>
                        <a:t> County Water District Factory 21</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r>
                        <a:rPr lang="en-US" dirty="0" smtClean="0"/>
                        <a:t>Fountain Valley, CA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t>1975</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r>
              <a:tr h="629464">
                <a:tc>
                  <a:txBody>
                    <a:bodyPr/>
                    <a:lstStyle/>
                    <a:p>
                      <a:r>
                        <a:rPr lang="en-US" dirty="0" smtClean="0"/>
                        <a:t>Orange County Water District Groundwater</a:t>
                      </a:r>
                      <a:r>
                        <a:rPr lang="en-US" baseline="0" dirty="0" smtClean="0"/>
                        <a:t> Replenishment System</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en-US" dirty="0" smtClean="0"/>
                        <a:t>Fountain Valley, CA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dirty="0" smtClean="0"/>
                        <a:t>2004</a:t>
                      </a:r>
                      <a:endParaRPr 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75000"/>
                      </a:schemeClr>
                    </a:solidFill>
                  </a:tcPr>
                </a:tc>
              </a:tr>
              <a:tr h="422747">
                <a:tc>
                  <a:txBody>
                    <a:bodyPr/>
                    <a:lstStyle/>
                    <a:p>
                      <a:r>
                        <a:rPr lang="en-US" dirty="0" smtClean="0"/>
                        <a:t>Leo J. Vander </a:t>
                      </a:r>
                      <a:r>
                        <a:rPr lang="en-US" dirty="0" err="1" smtClean="0"/>
                        <a:t>Lans</a:t>
                      </a:r>
                      <a:r>
                        <a:rPr lang="en-US" baseline="0" dirty="0" smtClean="0"/>
                        <a:t> Advanced Treatment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dirty="0" smtClean="0"/>
                        <a:t>Long Beach, CA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t>2003</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solidFill>
                  </a:tcPr>
                </a:tc>
              </a:tr>
              <a:tr h="422747">
                <a:tc>
                  <a:txBody>
                    <a:bodyPr/>
                    <a:lstStyle/>
                    <a:p>
                      <a:r>
                        <a:rPr lang="en-US" dirty="0" smtClean="0"/>
                        <a:t>West Basin Water Recycling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en-US" dirty="0" smtClean="0"/>
                        <a:t>Los Angeles, CA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dirty="0" smtClean="0"/>
                        <a:t>2006</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75000"/>
                      </a:schemeClr>
                    </a:solidFill>
                  </a:tcPr>
                </a:tc>
              </a:tr>
              <a:tr h="422747">
                <a:tc>
                  <a:txBody>
                    <a:bodyPr/>
                    <a:lstStyle/>
                    <a:p>
                      <a:r>
                        <a:rPr lang="en-US" dirty="0" err="1" smtClean="0"/>
                        <a:t>Bundamba</a:t>
                      </a:r>
                      <a:r>
                        <a:rPr lang="en-US" dirty="0" smtClean="0"/>
                        <a:t> Advanced Water Purification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dirty="0" smtClean="0"/>
                        <a:t>Brisbane,</a:t>
                      </a:r>
                      <a:r>
                        <a:rPr lang="en-US" baseline="0" dirty="0" smtClean="0"/>
                        <a:t> AUS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t>2007</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solidFill>
                  </a:tcPr>
                </a:tc>
              </a:tr>
              <a:tr h="422747">
                <a:tc>
                  <a:txBody>
                    <a:bodyPr/>
                    <a:lstStyle/>
                    <a:p>
                      <a:r>
                        <a:rPr lang="en-US" dirty="0" smtClean="0"/>
                        <a:t>Luggage Point Advanced</a:t>
                      </a:r>
                      <a:r>
                        <a:rPr lang="en-US" baseline="0" dirty="0" smtClean="0"/>
                        <a:t> Water Purification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en-US" dirty="0" smtClean="0"/>
                        <a:t>Brisbane, AUS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dirty="0" smtClean="0"/>
                        <a:t>2008</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75000"/>
                      </a:schemeClr>
                    </a:solidFill>
                  </a:tcPr>
                </a:tc>
              </a:tr>
              <a:tr h="422747">
                <a:tc>
                  <a:txBody>
                    <a:bodyPr/>
                    <a:lstStyle/>
                    <a:p>
                      <a:r>
                        <a:rPr lang="en-US" dirty="0" smtClean="0"/>
                        <a:t>Gibson Island</a:t>
                      </a:r>
                      <a:r>
                        <a:rPr lang="en-US" baseline="0" dirty="0" smtClean="0"/>
                        <a:t> Advanced Water Purification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dirty="0" smtClean="0"/>
                        <a:t>Brisbane,</a:t>
                      </a:r>
                      <a:r>
                        <a:rPr lang="en-US" baseline="0" dirty="0" smtClean="0"/>
                        <a:t> AUS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t>2008</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solidFill>
                  </a:tcPr>
                </a:tc>
              </a:tr>
              <a:tr h="422747">
                <a:tc>
                  <a:txBody>
                    <a:bodyPr/>
                    <a:lstStyle/>
                    <a:p>
                      <a:r>
                        <a:rPr lang="en-US" dirty="0" smtClean="0"/>
                        <a:t>Joint Water Purification Project</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en-US" dirty="0" smtClean="0"/>
                        <a:t>Cottonwood, CO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dirty="0" smtClean="0"/>
                        <a:t>2010</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75000"/>
                      </a:schemeClr>
                    </a:solidFill>
                  </a:tcPr>
                </a:tc>
              </a:tr>
              <a:tr h="422747">
                <a:tc>
                  <a:txBody>
                    <a:bodyPr/>
                    <a:lstStyle/>
                    <a:p>
                      <a:r>
                        <a:rPr lang="en-US" dirty="0" smtClean="0"/>
                        <a:t>San Diego</a:t>
                      </a:r>
                      <a:r>
                        <a:rPr lang="en-US" baseline="0" dirty="0" smtClean="0"/>
                        <a:t> Water Purification Demonstration Project</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dirty="0" smtClean="0"/>
                        <a:t>San Diego, CA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t>2011</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solidFill>
                  </a:tcPr>
                </a:tc>
              </a:tr>
              <a:tr h="422747">
                <a:tc>
                  <a:txBody>
                    <a:bodyPr/>
                    <a:lstStyle/>
                    <a:p>
                      <a:r>
                        <a:rPr lang="en-US" dirty="0" smtClean="0"/>
                        <a:t>Big Spring Water Reclamation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r>
                        <a:rPr lang="en-US" dirty="0" smtClean="0"/>
                        <a:t>Big Spring, TX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dirty="0" smtClean="0"/>
                        <a:t>2012</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75000"/>
                      </a:schemeClr>
                    </a:solidFill>
                  </a:tcPr>
                </a:tc>
              </a:tr>
              <a:tr h="422747">
                <a:tc>
                  <a:txBody>
                    <a:bodyPr/>
                    <a:lstStyle/>
                    <a:p>
                      <a:r>
                        <a:rPr lang="en-US" dirty="0" smtClean="0"/>
                        <a:t>Oxnard Advanced Water Purification Facility</a:t>
                      </a:r>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r>
                        <a:rPr lang="en-US" dirty="0" smtClean="0"/>
                        <a:t>Oxnard, CA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2012</a:t>
                      </a:r>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397076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 Flow Diagram</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4237" y="1752600"/>
            <a:ext cx="8002563" cy="46917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a:xfrm>
            <a:off x="3679372" y="2492829"/>
            <a:ext cx="1654628" cy="74022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5" name="Oval 4"/>
          <p:cNvSpPr/>
          <p:nvPr/>
        </p:nvSpPr>
        <p:spPr>
          <a:xfrm>
            <a:off x="4887686" y="4348843"/>
            <a:ext cx="1741714" cy="843642"/>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6" name="Oval 5"/>
          <p:cNvSpPr/>
          <p:nvPr/>
        </p:nvSpPr>
        <p:spPr>
          <a:xfrm>
            <a:off x="4147457" y="4348843"/>
            <a:ext cx="1066800" cy="74022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4" name="TextBox 3"/>
          <p:cNvSpPr txBox="1"/>
          <p:nvPr/>
        </p:nvSpPr>
        <p:spPr>
          <a:xfrm>
            <a:off x="4278086" y="5736771"/>
            <a:ext cx="1817914" cy="369332"/>
          </a:xfrm>
          <a:prstGeom prst="rect">
            <a:avLst/>
          </a:prstGeom>
          <a:solidFill>
            <a:schemeClr val="bg1"/>
          </a:solidFill>
          <a:ln>
            <a:solidFill>
              <a:schemeClr val="tx1"/>
            </a:solidFill>
          </a:ln>
        </p:spPr>
        <p:txBody>
          <a:bodyPr wrap="square" rtlCol="0">
            <a:spAutoFit/>
          </a:bodyPr>
          <a:lstStyle/>
          <a:p>
            <a:pPr defTabSz="457200" eaLnBrk="1" fontAlgn="auto" hangingPunct="1">
              <a:spcBef>
                <a:spcPts val="0"/>
              </a:spcBef>
              <a:spcAft>
                <a:spcPts val="0"/>
              </a:spcAft>
            </a:pPr>
            <a:r>
              <a:rPr lang="en-US" sz="1800" b="1" dirty="0" smtClean="0">
                <a:solidFill>
                  <a:srgbClr val="FF0000"/>
                </a:solidFill>
                <a:cs typeface="Arial" panose="020B0604020202020204" pitchFamily="34" charset="0"/>
              </a:rPr>
              <a:t>H</a:t>
            </a:r>
            <a:r>
              <a:rPr lang="en-US" sz="1800" b="1" baseline="-25000" dirty="0" smtClean="0">
                <a:solidFill>
                  <a:srgbClr val="FF0000"/>
                </a:solidFill>
                <a:cs typeface="Arial" panose="020B0604020202020204" pitchFamily="34" charset="0"/>
              </a:rPr>
              <a:t>2</a:t>
            </a:r>
            <a:r>
              <a:rPr lang="en-US" sz="1800" b="1" dirty="0" smtClean="0">
                <a:solidFill>
                  <a:srgbClr val="FF0000"/>
                </a:solidFill>
                <a:cs typeface="Arial" panose="020B0604020202020204" pitchFamily="34" charset="0"/>
              </a:rPr>
              <a:t>O</a:t>
            </a:r>
            <a:r>
              <a:rPr lang="en-US" sz="1800" b="1" baseline="-25000" dirty="0" smtClean="0">
                <a:solidFill>
                  <a:srgbClr val="FF0000"/>
                </a:solidFill>
                <a:cs typeface="Arial" panose="020B0604020202020204" pitchFamily="34" charset="0"/>
              </a:rPr>
              <a:t>2</a:t>
            </a:r>
            <a:r>
              <a:rPr lang="en-US" sz="1800" b="1" dirty="0" smtClean="0">
                <a:solidFill>
                  <a:srgbClr val="FF0000"/>
                </a:solidFill>
                <a:cs typeface="Arial" panose="020B0604020202020204" pitchFamily="34" charset="0"/>
              </a:rPr>
              <a:t> or </a:t>
            </a:r>
            <a:r>
              <a:rPr lang="en-US" sz="1800" b="1" dirty="0" err="1" smtClean="0">
                <a:solidFill>
                  <a:srgbClr val="FF0000"/>
                </a:solidFill>
                <a:cs typeface="Arial" panose="020B0604020202020204" pitchFamily="34" charset="0"/>
              </a:rPr>
              <a:t>NaOCl</a:t>
            </a:r>
            <a:endParaRPr lang="en-US" sz="1800" b="1" dirty="0">
              <a:solidFill>
                <a:srgbClr val="FF0000"/>
              </a:solidFill>
              <a:cs typeface="Arial" panose="020B0604020202020204" pitchFamily="34" charset="0"/>
            </a:endParaRPr>
          </a:p>
        </p:txBody>
      </p:sp>
      <p:cxnSp>
        <p:nvCxnSpPr>
          <p:cNvPr id="8" name="Straight Arrow Connector 7"/>
          <p:cNvCxnSpPr/>
          <p:nvPr/>
        </p:nvCxnSpPr>
        <p:spPr>
          <a:xfrm flipH="1" flipV="1">
            <a:off x="5018314" y="4887686"/>
            <a:ext cx="10886" cy="8490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9926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tretch>
            <a:fillRect/>
          </a:stretch>
        </p:blipFill>
        <p:spPr bwMode="auto">
          <a:xfrm>
            <a:off x="4672066" y="1473200"/>
            <a:ext cx="4010836" cy="2672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2"/>
          <p:cNvSpPr txBox="1">
            <a:spLocks noChangeArrowheads="1"/>
          </p:cNvSpPr>
          <p:nvPr/>
        </p:nvSpPr>
        <p:spPr bwMode="auto">
          <a:xfrm>
            <a:off x="352199" y="1401188"/>
            <a:ext cx="4319867"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defTabSz="457200">
              <a:lnSpc>
                <a:spcPct val="90000"/>
              </a:lnSpc>
              <a:spcAft>
                <a:spcPct val="40000"/>
              </a:spcAft>
              <a:buClr>
                <a:srgbClr val="C3092C"/>
              </a:buClr>
            </a:pPr>
            <a:r>
              <a:rPr lang="en-US" sz="2200" dirty="0" smtClean="0">
                <a:solidFill>
                  <a:prstClr val="black"/>
                </a:solidFill>
                <a:latin typeface="Arial" panose="020B0604020202020204" pitchFamily="34" charset="0"/>
                <a:cs typeface="Arial" panose="020B0604020202020204" pitchFamily="34" charset="0"/>
              </a:rPr>
              <a:t>Why oxidation?</a:t>
            </a:r>
          </a:p>
          <a:p>
            <a:pPr lvl="1" defTabSz="457200">
              <a:lnSpc>
                <a:spcPct val="90000"/>
              </a:lnSpc>
              <a:spcAft>
                <a:spcPct val="40000"/>
              </a:spcAft>
              <a:buClr>
                <a:srgbClr val="C3092C"/>
              </a:buClr>
            </a:pPr>
            <a:r>
              <a:rPr lang="en-US" sz="2000" dirty="0" smtClean="0">
                <a:solidFill>
                  <a:prstClr val="black"/>
                </a:solidFill>
                <a:latin typeface="Arial" panose="020B0604020202020204" pitchFamily="34" charset="0"/>
                <a:cs typeface="Arial" panose="020B0604020202020204" pitchFamily="34" charset="0"/>
              </a:rPr>
              <a:t>Removal of contaminants </a:t>
            </a:r>
            <a:r>
              <a:rPr lang="en-US" sz="2000" dirty="0">
                <a:solidFill>
                  <a:prstClr val="black"/>
                </a:solidFill>
                <a:latin typeface="Arial" panose="020B0604020202020204" pitchFamily="34" charset="0"/>
                <a:cs typeface="Arial" panose="020B0604020202020204" pitchFamily="34" charset="0"/>
              </a:rPr>
              <a:t>that </a:t>
            </a:r>
            <a:r>
              <a:rPr lang="en-US" sz="2000" dirty="0" smtClean="0">
                <a:solidFill>
                  <a:prstClr val="black"/>
                </a:solidFill>
                <a:latin typeface="Arial" panose="020B0604020202020204" pitchFamily="34" charset="0"/>
                <a:cs typeface="Arial" panose="020B0604020202020204" pitchFamily="34" charset="0"/>
              </a:rPr>
              <a:t>pass through MF and RO </a:t>
            </a:r>
          </a:p>
          <a:p>
            <a:pPr lvl="1" defTabSz="457200">
              <a:lnSpc>
                <a:spcPct val="90000"/>
              </a:lnSpc>
              <a:spcAft>
                <a:spcPct val="40000"/>
              </a:spcAft>
              <a:buClr>
                <a:srgbClr val="C3092C"/>
              </a:buClr>
            </a:pPr>
            <a:r>
              <a:rPr lang="en-US" sz="2000" dirty="0" smtClean="0">
                <a:solidFill>
                  <a:prstClr val="black"/>
                </a:solidFill>
                <a:latin typeface="Arial" panose="020B0604020202020204" pitchFamily="34" charset="0"/>
                <a:cs typeface="Arial" panose="020B0604020202020204" pitchFamily="34" charset="0"/>
              </a:rPr>
              <a:t>Up to 6-log virus disinfection</a:t>
            </a:r>
            <a:endParaRPr lang="en-US" sz="2000" dirty="0">
              <a:solidFill>
                <a:prstClr val="black"/>
              </a:solidFill>
              <a:latin typeface="Arial" panose="020B0604020202020204" pitchFamily="34" charset="0"/>
              <a:cs typeface="Arial" panose="020B0604020202020204" pitchFamily="34" charset="0"/>
            </a:endParaRPr>
          </a:p>
          <a:p>
            <a:pPr defTabSz="457200">
              <a:lnSpc>
                <a:spcPct val="90000"/>
              </a:lnSpc>
              <a:spcAft>
                <a:spcPct val="40000"/>
              </a:spcAft>
            </a:pPr>
            <a:r>
              <a:rPr lang="en-US" sz="2200" b="1" dirty="0" smtClean="0">
                <a:solidFill>
                  <a:prstClr val="black"/>
                </a:solidFill>
                <a:latin typeface="Arial" panose="020B0604020202020204" pitchFamily="34" charset="0"/>
                <a:cs typeface="Arial" panose="020B0604020202020204" pitchFamily="34" charset="0"/>
              </a:rPr>
              <a:t>California</a:t>
            </a:r>
            <a:r>
              <a:rPr lang="en-US" sz="2200" dirty="0" smtClean="0">
                <a:solidFill>
                  <a:prstClr val="black"/>
                </a:solidFill>
                <a:latin typeface="Arial" panose="020B0604020202020204" pitchFamily="34" charset="0"/>
                <a:cs typeface="Arial" panose="020B0604020202020204" pitchFamily="34" charset="0"/>
              </a:rPr>
              <a:t> requires an oxidation step post-RO</a:t>
            </a:r>
          </a:p>
          <a:p>
            <a:pPr lvl="1" defTabSz="457200">
              <a:lnSpc>
                <a:spcPct val="90000"/>
              </a:lnSpc>
              <a:spcAft>
                <a:spcPct val="40000"/>
              </a:spcAft>
            </a:pPr>
            <a:r>
              <a:rPr lang="en-US" sz="1800" dirty="0" smtClean="0">
                <a:solidFill>
                  <a:prstClr val="black"/>
                </a:solidFill>
                <a:latin typeface="Arial" panose="020B0604020202020204" pitchFamily="34" charset="0"/>
                <a:cs typeface="Arial" panose="020B0604020202020204" pitchFamily="34" charset="0"/>
              </a:rPr>
              <a:t>Demonstrated by removing a basket of contaminants or 0.5-log 1,4-dioxane</a:t>
            </a:r>
          </a:p>
          <a:p>
            <a:pPr defTabSz="457200">
              <a:lnSpc>
                <a:spcPct val="90000"/>
              </a:lnSpc>
              <a:spcAft>
                <a:spcPct val="40000"/>
              </a:spcAft>
            </a:pPr>
            <a:r>
              <a:rPr lang="en-US" sz="2200" b="1" dirty="0" smtClean="0">
                <a:solidFill>
                  <a:prstClr val="black"/>
                </a:solidFill>
                <a:latin typeface="Arial" panose="020B0604020202020204" pitchFamily="34" charset="0"/>
                <a:cs typeface="Arial" panose="020B0604020202020204" pitchFamily="34" charset="0"/>
              </a:rPr>
              <a:t>Texas</a:t>
            </a:r>
            <a:r>
              <a:rPr lang="en-US" sz="2200" dirty="0" smtClean="0">
                <a:solidFill>
                  <a:prstClr val="black"/>
                </a:solidFill>
                <a:latin typeface="Arial" panose="020B0604020202020204" pitchFamily="34" charset="0"/>
                <a:cs typeface="Arial" panose="020B0604020202020204" pitchFamily="34" charset="0"/>
              </a:rPr>
              <a:t> requires 4-log removal of virus, removal of contaminants</a:t>
            </a:r>
          </a:p>
        </p:txBody>
      </p:sp>
      <p:sp>
        <p:nvSpPr>
          <p:cNvPr id="5" name="Title 2"/>
          <p:cNvSpPr txBox="1">
            <a:spLocks/>
          </p:cNvSpPr>
          <p:nvPr/>
        </p:nvSpPr>
        <p:spPr>
          <a:xfrm>
            <a:off x="2844801" y="164916"/>
            <a:ext cx="5473289" cy="843857"/>
          </a:xfrm>
          <a:prstGeom prst="rect">
            <a:avLst/>
          </a:prstGeom>
        </p:spPr>
        <p:txBody>
          <a:bodyPr/>
          <a:lstStyle>
            <a:lvl1pPr algn="l" defTabSz="457200" rtl="0" eaLnBrk="1" latinLnBrk="0" hangingPunct="1">
              <a:spcBef>
                <a:spcPct val="0"/>
              </a:spcBef>
              <a:buNone/>
              <a:defRPr sz="3200" b="1" kern="1200">
                <a:solidFill>
                  <a:srgbClr val="000000"/>
                </a:solidFill>
                <a:latin typeface="Arial"/>
                <a:ea typeface="+mj-ea"/>
                <a:cs typeface="Arial"/>
              </a:defRPr>
            </a:lvl1pPr>
          </a:lstStyle>
          <a:p>
            <a:pPr algn="ctr" fontAlgn="auto">
              <a:spcAft>
                <a:spcPts val="0"/>
              </a:spcAft>
            </a:pPr>
            <a:r>
              <a:rPr lang="en-US" dirty="0" smtClean="0"/>
              <a:t>Regulatory Framework</a:t>
            </a:r>
            <a:endParaRPr lang="en-US" dirty="0"/>
          </a:p>
        </p:txBody>
      </p:sp>
    </p:spTree>
    <p:extLst>
      <p:ext uri="{BB962C8B-B14F-4D97-AF65-F5344CB8AC3E}">
        <p14:creationId xmlns:p14="http://schemas.microsoft.com/office/powerpoint/2010/main" xmlns="" val="3410171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27164" y="1336496"/>
            <a:ext cx="8788400" cy="507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a:lstStyle>
          <a:p>
            <a:pPr>
              <a:spcBef>
                <a:spcPts val="1200"/>
              </a:spcBef>
              <a:buClr>
                <a:srgbClr val="C00000"/>
              </a:buClr>
              <a:defRPr/>
            </a:pPr>
            <a:r>
              <a:rPr lang="en-US" sz="1800" dirty="0" smtClean="0"/>
              <a:t>Water collected from wastewater treatment plants is “advanced” treated to higher standard allowing this water to be treated again back into drinkable water</a:t>
            </a:r>
          </a:p>
          <a:p>
            <a:pPr>
              <a:spcBef>
                <a:spcPts val="1200"/>
              </a:spcBef>
              <a:buClr>
                <a:srgbClr val="C00000"/>
              </a:buClr>
              <a:defRPr/>
            </a:pPr>
            <a:r>
              <a:rPr lang="en-US" sz="1800" dirty="0" smtClean="0"/>
              <a:t>Advanced treatment includes three different treatment technologies:</a:t>
            </a:r>
          </a:p>
          <a:p>
            <a:pPr marL="1200150" lvl="2" indent="-342900">
              <a:spcBef>
                <a:spcPts val="0"/>
              </a:spcBef>
              <a:spcAft>
                <a:spcPts val="0"/>
              </a:spcAft>
              <a:buClr>
                <a:srgbClr val="C3092C"/>
              </a:buClr>
              <a:buFont typeface="+mj-lt"/>
              <a:buAutoNum type="arabicPeriod"/>
              <a:defRPr/>
            </a:pPr>
            <a:r>
              <a:rPr lang="en-US" sz="1800" dirty="0" smtClean="0"/>
              <a:t>Microfiltration</a:t>
            </a:r>
          </a:p>
          <a:p>
            <a:pPr marL="1200150" lvl="2" indent="-342900">
              <a:spcBef>
                <a:spcPts val="600"/>
              </a:spcBef>
              <a:spcAft>
                <a:spcPts val="0"/>
              </a:spcAft>
              <a:buClr>
                <a:srgbClr val="C3092C"/>
              </a:buClr>
              <a:buFont typeface="+mj-lt"/>
              <a:buAutoNum type="arabicPeriod"/>
              <a:defRPr/>
            </a:pPr>
            <a:r>
              <a:rPr lang="en-US" sz="1800" dirty="0" smtClean="0"/>
              <a:t>Reverse osmosis</a:t>
            </a:r>
          </a:p>
          <a:p>
            <a:pPr marL="1200150" lvl="2" indent="-342900">
              <a:spcBef>
                <a:spcPts val="600"/>
              </a:spcBef>
              <a:spcAft>
                <a:spcPts val="0"/>
              </a:spcAft>
              <a:buClr>
                <a:srgbClr val="C3092C"/>
              </a:buClr>
              <a:buFont typeface="+mj-lt"/>
              <a:buAutoNum type="arabicPeriod"/>
              <a:defRPr/>
            </a:pPr>
            <a:r>
              <a:rPr lang="en-US" sz="1800" dirty="0" smtClean="0"/>
              <a:t>UV-oxidation </a:t>
            </a:r>
            <a:endParaRPr lang="en-US" sz="1800" dirty="0"/>
          </a:p>
        </p:txBody>
      </p:sp>
      <p:sp>
        <p:nvSpPr>
          <p:cNvPr id="6" name="Rectangle 2"/>
          <p:cNvSpPr>
            <a:spLocks noGrp="1" noChangeArrowheads="1"/>
          </p:cNvSpPr>
          <p:nvPr>
            <p:ph type="title"/>
          </p:nvPr>
        </p:nvSpPr>
        <p:spPr>
          <a:xfrm>
            <a:off x="380844" y="606879"/>
            <a:ext cx="8229600" cy="460375"/>
          </a:xfrm>
        </p:spPr>
        <p:txBody>
          <a:bodyPr/>
          <a:lstStyle/>
          <a:p>
            <a:pPr>
              <a:defRPr/>
            </a:pPr>
            <a:r>
              <a:rPr lang="en-US" cap="all" dirty="0" smtClean="0">
                <a:cs typeface="Arial" pitchFamily="34" charset="0"/>
              </a:rPr>
              <a:t>MAKING POTABLE WATER FROM “WASTEWATER”</a:t>
            </a:r>
            <a:endParaRPr lang="en-US" cap="all" dirty="0">
              <a:cs typeface="Arial" pitchFamily="34" charset="0"/>
            </a:endParaRPr>
          </a:p>
        </p:txBody>
      </p:sp>
      <p:sp>
        <p:nvSpPr>
          <p:cNvPr id="4" name="TextBox 3"/>
          <p:cNvSpPr txBox="1"/>
          <p:nvPr/>
        </p:nvSpPr>
        <p:spPr>
          <a:xfrm>
            <a:off x="5341006" y="3792389"/>
            <a:ext cx="1516993" cy="1169551"/>
          </a:xfrm>
          <a:prstGeom prst="rect">
            <a:avLst/>
          </a:prstGeom>
          <a:noFill/>
          <a:ln w="38100">
            <a:solidFill>
              <a:schemeClr val="tx1"/>
            </a:solidFill>
          </a:ln>
        </p:spPr>
        <p:txBody>
          <a:bodyPr wrap="square" rtlCol="0">
            <a:spAutoFit/>
          </a:bodyPr>
          <a:lstStyle/>
          <a:p>
            <a:pPr algn="ctr"/>
            <a:r>
              <a:rPr lang="en-US" sz="1400" dirty="0" smtClean="0"/>
              <a:t>Drinking water treatment plant/blending/ environmental buffer</a:t>
            </a:r>
          </a:p>
        </p:txBody>
      </p:sp>
      <p:sp>
        <p:nvSpPr>
          <p:cNvPr id="9" name="TextBox 8"/>
          <p:cNvSpPr txBox="1"/>
          <p:nvPr/>
        </p:nvSpPr>
        <p:spPr>
          <a:xfrm>
            <a:off x="7799594" y="4181343"/>
            <a:ext cx="1198179" cy="307777"/>
          </a:xfrm>
          <a:prstGeom prst="rect">
            <a:avLst/>
          </a:prstGeom>
          <a:noFill/>
          <a:ln w="38100">
            <a:solidFill>
              <a:schemeClr val="tx1"/>
            </a:solidFill>
          </a:ln>
        </p:spPr>
        <p:txBody>
          <a:bodyPr wrap="square" rtlCol="0">
            <a:spAutoFit/>
          </a:bodyPr>
          <a:lstStyle/>
          <a:p>
            <a:pPr algn="ctr"/>
            <a:r>
              <a:rPr lang="en-US" sz="1400" dirty="0" smtClean="0"/>
              <a:t>Distribution</a:t>
            </a:r>
            <a:endParaRPr lang="en-US" sz="1400" dirty="0"/>
          </a:p>
        </p:txBody>
      </p:sp>
      <p:sp>
        <p:nvSpPr>
          <p:cNvPr id="10" name="TextBox 9"/>
          <p:cNvSpPr txBox="1"/>
          <p:nvPr/>
        </p:nvSpPr>
        <p:spPr>
          <a:xfrm>
            <a:off x="2940268" y="3969181"/>
            <a:ext cx="1434663" cy="738664"/>
          </a:xfrm>
          <a:prstGeom prst="rect">
            <a:avLst/>
          </a:prstGeom>
          <a:noFill/>
          <a:ln w="38100">
            <a:solidFill>
              <a:schemeClr val="tx1"/>
            </a:solidFill>
          </a:ln>
        </p:spPr>
        <p:txBody>
          <a:bodyPr wrap="square" rtlCol="0">
            <a:spAutoFit/>
          </a:bodyPr>
          <a:lstStyle/>
          <a:p>
            <a:pPr algn="ctr"/>
            <a:r>
              <a:rPr lang="en-US" sz="1400" dirty="0" smtClean="0"/>
              <a:t>Microfiltration</a:t>
            </a:r>
          </a:p>
          <a:p>
            <a:pPr algn="ctr"/>
            <a:r>
              <a:rPr lang="en-US" sz="1400" dirty="0" smtClean="0"/>
              <a:t>RO</a:t>
            </a:r>
          </a:p>
          <a:p>
            <a:pPr algn="ctr"/>
            <a:r>
              <a:rPr lang="en-US" sz="1400" dirty="0" smtClean="0"/>
              <a:t>UV-Oxidation</a:t>
            </a:r>
            <a:endParaRPr lang="en-US" sz="1400" dirty="0"/>
          </a:p>
        </p:txBody>
      </p:sp>
      <p:sp>
        <p:nvSpPr>
          <p:cNvPr id="11" name="TextBox 10"/>
          <p:cNvSpPr txBox="1"/>
          <p:nvPr/>
        </p:nvSpPr>
        <p:spPr>
          <a:xfrm>
            <a:off x="2949910" y="5618142"/>
            <a:ext cx="1401380" cy="738664"/>
          </a:xfrm>
          <a:prstGeom prst="rect">
            <a:avLst/>
          </a:prstGeom>
          <a:noFill/>
          <a:ln w="38100">
            <a:noFill/>
          </a:ln>
        </p:spPr>
        <p:txBody>
          <a:bodyPr wrap="square" rtlCol="0">
            <a:spAutoFit/>
          </a:bodyPr>
          <a:lstStyle/>
          <a:p>
            <a:pPr algn="ctr"/>
            <a:r>
              <a:rPr lang="en-US" sz="1400" b="1" dirty="0" smtClean="0">
                <a:solidFill>
                  <a:srgbClr val="C3092C"/>
                </a:solidFill>
              </a:rPr>
              <a:t>ADVANCED TREATMENT FACILITY</a:t>
            </a:r>
            <a:endParaRPr lang="en-US" sz="1400" b="1" dirty="0">
              <a:solidFill>
                <a:srgbClr val="C3092C"/>
              </a:solidFill>
            </a:endParaRPr>
          </a:p>
        </p:txBody>
      </p:sp>
      <p:sp>
        <p:nvSpPr>
          <p:cNvPr id="12" name="TextBox 11"/>
          <p:cNvSpPr txBox="1"/>
          <p:nvPr/>
        </p:nvSpPr>
        <p:spPr>
          <a:xfrm>
            <a:off x="276448" y="4057168"/>
            <a:ext cx="1624172" cy="523220"/>
          </a:xfrm>
          <a:prstGeom prst="rect">
            <a:avLst/>
          </a:prstGeom>
          <a:noFill/>
          <a:ln w="38100">
            <a:solidFill>
              <a:schemeClr val="tx1"/>
            </a:solidFill>
          </a:ln>
        </p:spPr>
        <p:txBody>
          <a:bodyPr wrap="square" rtlCol="0">
            <a:spAutoFit/>
          </a:bodyPr>
          <a:lstStyle/>
          <a:p>
            <a:pPr algn="ctr"/>
            <a:r>
              <a:rPr lang="en-US" sz="1400" dirty="0" smtClean="0"/>
              <a:t>Secondary Wastewater</a:t>
            </a:r>
          </a:p>
        </p:txBody>
      </p:sp>
      <p:sp>
        <p:nvSpPr>
          <p:cNvPr id="13" name="Right Arrow 12"/>
          <p:cNvSpPr/>
          <p:nvPr/>
        </p:nvSpPr>
        <p:spPr bwMode="auto">
          <a:xfrm>
            <a:off x="2065283" y="4174131"/>
            <a:ext cx="740979" cy="307777"/>
          </a:xfrm>
          <a:prstGeom prst="right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4" name="Right Arrow 13"/>
          <p:cNvSpPr/>
          <p:nvPr/>
        </p:nvSpPr>
        <p:spPr bwMode="auto">
          <a:xfrm>
            <a:off x="4487987" y="4184637"/>
            <a:ext cx="740979" cy="307777"/>
          </a:xfrm>
          <a:prstGeom prst="right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5" name="Right Arrow 14"/>
          <p:cNvSpPr/>
          <p:nvPr/>
        </p:nvSpPr>
        <p:spPr bwMode="auto">
          <a:xfrm>
            <a:off x="6986750" y="4184637"/>
            <a:ext cx="740979" cy="307777"/>
          </a:xfrm>
          <a:prstGeom prst="right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6" name="Right Arrow 15"/>
          <p:cNvSpPr/>
          <p:nvPr/>
        </p:nvSpPr>
        <p:spPr bwMode="auto">
          <a:xfrm rot="16200000">
            <a:off x="3280110" y="5093763"/>
            <a:ext cx="740979" cy="307777"/>
          </a:xfrm>
          <a:prstGeom prst="rightArrow">
            <a:avLst/>
          </a:prstGeom>
          <a:solidFill>
            <a:srgbClr val="C3092C"/>
          </a:solidFill>
          <a:ln w="9525" cap="flat" cmpd="sng" algn="ctr">
            <a:solidFill>
              <a:srgbClr val="C309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xmlns="" val="50083575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2417" y="610548"/>
            <a:ext cx="5924550" cy="533400"/>
          </a:xfrm>
        </p:spPr>
        <p:txBody>
          <a:bodyPr>
            <a:normAutofit/>
          </a:bodyPr>
          <a:lstStyle/>
          <a:p>
            <a:pPr>
              <a:defRPr/>
            </a:pPr>
            <a:r>
              <a:rPr lang="en-US" cap="all" dirty="0" smtClean="0">
                <a:solidFill>
                  <a:srgbClr val="C00000"/>
                </a:solidFill>
                <a:cs typeface="Arial" pitchFamily="34" charset="0"/>
              </a:rPr>
              <a:t>Why USE </a:t>
            </a:r>
            <a:r>
              <a:rPr lang="en-US" cap="all" dirty="0" err="1" smtClean="0">
                <a:solidFill>
                  <a:srgbClr val="C00000"/>
                </a:solidFill>
                <a:cs typeface="Arial" pitchFamily="34" charset="0"/>
              </a:rPr>
              <a:t>uv</a:t>
            </a:r>
            <a:r>
              <a:rPr lang="en-US" cap="all" dirty="0" smtClean="0">
                <a:solidFill>
                  <a:srgbClr val="C00000"/>
                </a:solidFill>
                <a:cs typeface="Arial" pitchFamily="34" charset="0"/>
              </a:rPr>
              <a:t>-oxidation FOR IPR?</a:t>
            </a:r>
          </a:p>
        </p:txBody>
      </p:sp>
      <p:sp>
        <p:nvSpPr>
          <p:cNvPr id="54275" name="TextBox 7"/>
          <p:cNvSpPr txBox="1">
            <a:spLocks noChangeArrowheads="1"/>
          </p:cNvSpPr>
          <p:nvPr/>
        </p:nvSpPr>
        <p:spPr bwMode="auto">
          <a:xfrm>
            <a:off x="381000" y="1339850"/>
            <a:ext cx="8701088" cy="1901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14000"/>
              </a:lnSpc>
              <a:buClr>
                <a:srgbClr val="C00000"/>
              </a:buClr>
            </a:pPr>
            <a:r>
              <a:rPr lang="en-US" sz="1800" dirty="0" smtClean="0">
                <a:cs typeface="Arial" pitchFamily="34" charset="0"/>
              </a:rPr>
              <a:t>It </a:t>
            </a:r>
            <a:r>
              <a:rPr lang="en-US" sz="1800" dirty="0">
                <a:cs typeface="Arial" pitchFamily="34" charset="0"/>
              </a:rPr>
              <a:t>has been documented that molecules less than 100 atomic mass units in size and those with high hydrophobicity can pass through microfiltration and RO without being treated</a:t>
            </a:r>
          </a:p>
          <a:p>
            <a:pPr>
              <a:buClr>
                <a:srgbClr val="C00000"/>
              </a:buClr>
            </a:pPr>
            <a:endParaRPr lang="en-US" sz="1800" dirty="0">
              <a:cs typeface="Arial" pitchFamily="34" charset="0"/>
            </a:endParaRPr>
          </a:p>
          <a:p>
            <a:pPr>
              <a:buClr>
                <a:srgbClr val="C00000"/>
              </a:buClr>
            </a:pPr>
            <a:r>
              <a:rPr lang="en-US" sz="1800" dirty="0">
                <a:cs typeface="Arial" pitchFamily="34" charset="0"/>
              </a:rPr>
              <a:t>Contaminants with these characteristics include:</a:t>
            </a:r>
          </a:p>
          <a:p>
            <a:pPr>
              <a:buClr>
                <a:srgbClr val="C00000"/>
              </a:buClr>
            </a:pPr>
            <a:endParaRPr lang="en-US" sz="2000" dirty="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25402145"/>
              </p:ext>
            </p:extLst>
          </p:nvPr>
        </p:nvGraphicFramePr>
        <p:xfrm>
          <a:off x="1023938" y="3211513"/>
          <a:ext cx="7219950" cy="2378076"/>
        </p:xfrm>
        <a:graphic>
          <a:graphicData uri="http://schemas.openxmlformats.org/drawingml/2006/table">
            <a:tbl>
              <a:tblPr firstRow="1" bandRow="1">
                <a:tableStyleId>{5C22544A-7EE6-4342-B048-85BDC9FD1C3A}</a:tableStyleId>
              </a:tblPr>
              <a:tblGrid>
                <a:gridCol w="3609975"/>
                <a:gridCol w="3609975"/>
              </a:tblGrid>
              <a:tr h="396346">
                <a:tc>
                  <a:txBody>
                    <a:bodyPr/>
                    <a:lstStyle/>
                    <a:p>
                      <a:pPr algn="ctr"/>
                      <a:r>
                        <a:rPr lang="en-US" sz="1800" b="1" dirty="0" smtClean="0">
                          <a:solidFill>
                            <a:srgbClr val="C3092C"/>
                          </a:solidFill>
                          <a:latin typeface="Arial" pitchFamily="34" charset="0"/>
                          <a:cs typeface="Arial" pitchFamily="34" charset="0"/>
                        </a:rPr>
                        <a:t>NDMA</a:t>
                      </a:r>
                      <a:endParaRPr lang="en-US" sz="1800" b="1" dirty="0">
                        <a:solidFill>
                          <a:srgbClr val="C3092C"/>
                        </a:solidFill>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rgbClr val="C3092C"/>
                          </a:solidFill>
                          <a:latin typeface="Arial" pitchFamily="34" charset="0"/>
                          <a:cs typeface="Arial" pitchFamily="34" charset="0"/>
                        </a:rPr>
                        <a:t>1,4-Dioxane</a:t>
                      </a:r>
                      <a:endParaRPr lang="en-US" sz="1800" b="1" dirty="0">
                        <a:solidFill>
                          <a:srgbClr val="C3092C"/>
                        </a:solidFill>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346">
                <a:tc>
                  <a:txBody>
                    <a:bodyPr/>
                    <a:lstStyle/>
                    <a:p>
                      <a:pPr algn="ctr" eaLnBrk="1" hangingPunct="1">
                        <a:lnSpc>
                          <a:spcPct val="90000"/>
                        </a:lnSpc>
                        <a:buFont typeface="Wingdings" pitchFamily="2" charset="2"/>
                        <a:buNone/>
                        <a:defRPr/>
                      </a:pPr>
                      <a:r>
                        <a:rPr lang="en-US" sz="1800" b="0" dirty="0" err="1" smtClean="0">
                          <a:latin typeface="Arial" pitchFamily="34" charset="0"/>
                          <a:cs typeface="Arial" pitchFamily="34" charset="0"/>
                        </a:rPr>
                        <a:t>Bisphenol</a:t>
                      </a:r>
                      <a:r>
                        <a:rPr lang="en-US" sz="1800" b="0" dirty="0" smtClean="0">
                          <a:latin typeface="Arial" pitchFamily="34" charset="0"/>
                          <a:cs typeface="Arial" pitchFamily="34" charset="0"/>
                        </a:rPr>
                        <a:t>-A</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latin typeface="Arial" pitchFamily="34" charset="0"/>
                          <a:cs typeface="Arial" pitchFamily="34" charset="0"/>
                        </a:rPr>
                        <a:t>Carbamazepine</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346">
                <a:tc>
                  <a:txBody>
                    <a:bodyPr/>
                    <a:lstStyle/>
                    <a:p>
                      <a:pPr algn="ctr"/>
                      <a:r>
                        <a:rPr lang="en-US" sz="1800" b="0" dirty="0" smtClean="0">
                          <a:latin typeface="Arial" pitchFamily="34" charset="0"/>
                          <a:cs typeface="Arial" pitchFamily="34" charset="0"/>
                        </a:rPr>
                        <a:t>DEET</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latin typeface="Arial" pitchFamily="34" charset="0"/>
                          <a:cs typeface="Arial" pitchFamily="34" charset="0"/>
                        </a:rPr>
                        <a:t>Estradiol</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346">
                <a:tc>
                  <a:txBody>
                    <a:bodyPr/>
                    <a:lstStyle/>
                    <a:p>
                      <a:pPr algn="ctr"/>
                      <a:r>
                        <a:rPr lang="en-US" sz="1800" b="0" dirty="0" smtClean="0">
                          <a:latin typeface="Arial" pitchFamily="34" charset="0"/>
                          <a:cs typeface="Arial" pitchFamily="34" charset="0"/>
                        </a:rPr>
                        <a:t>Ibuprofen</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latin typeface="Arial" pitchFamily="34" charset="0"/>
                          <a:cs typeface="Arial" pitchFamily="34" charset="0"/>
                        </a:rPr>
                        <a:t>Acetaminophen</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346">
                <a:tc>
                  <a:txBody>
                    <a:bodyPr/>
                    <a:lstStyle/>
                    <a:p>
                      <a:pPr algn="ctr"/>
                      <a:r>
                        <a:rPr lang="en-US" sz="1800" b="0" dirty="0" err="1" smtClean="0">
                          <a:latin typeface="Arial" pitchFamily="34" charset="0"/>
                          <a:cs typeface="Arial" pitchFamily="34" charset="0"/>
                        </a:rPr>
                        <a:t>Clofibric</a:t>
                      </a:r>
                      <a:r>
                        <a:rPr lang="en-US" sz="1800" b="0" dirty="0" smtClean="0">
                          <a:latin typeface="Arial" pitchFamily="34" charset="0"/>
                          <a:cs typeface="Arial" pitchFamily="34" charset="0"/>
                        </a:rPr>
                        <a:t> acid</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err="1" smtClean="0">
                          <a:latin typeface="Arial" pitchFamily="34" charset="0"/>
                          <a:cs typeface="Arial" pitchFamily="34" charset="0"/>
                        </a:rPr>
                        <a:t>Diclofenac</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346">
                <a:tc>
                  <a:txBody>
                    <a:bodyPr/>
                    <a:lstStyle/>
                    <a:p>
                      <a:pPr algn="ctr"/>
                      <a:r>
                        <a:rPr lang="en-US" sz="1800" b="0" dirty="0" err="1" smtClean="0">
                          <a:latin typeface="Arial" pitchFamily="34" charset="0"/>
                          <a:cs typeface="Arial" pitchFamily="34" charset="0"/>
                        </a:rPr>
                        <a:t>Meprobamate</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err="1" smtClean="0">
                          <a:latin typeface="Arial" pitchFamily="34" charset="0"/>
                          <a:cs typeface="Arial" pitchFamily="34" charset="0"/>
                        </a:rPr>
                        <a:t>Oxybenzone</a:t>
                      </a:r>
                      <a:endParaRPr lang="en-US" sz="1800" b="0" dirty="0">
                        <a:latin typeface="Arial" pitchFamily="34" charset="0"/>
                        <a:cs typeface="Arial" pitchFamily="34" charset="0"/>
                      </a:endParaRPr>
                    </a:p>
                  </a:txBody>
                  <a:tcPr marL="91444" marR="91444"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12202480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4284" y="610154"/>
            <a:ext cx="5751513" cy="533400"/>
          </a:xfrm>
        </p:spPr>
        <p:txBody>
          <a:bodyPr/>
          <a:lstStyle/>
          <a:p>
            <a:r>
              <a:rPr lang="en-US" i="1" dirty="0" smtClean="0"/>
              <a:t>N</a:t>
            </a:r>
            <a:r>
              <a:rPr lang="en-US" dirty="0" smtClean="0"/>
              <a:t>-NITROSODIMETHYLAMINE (NDMA)</a:t>
            </a:r>
          </a:p>
        </p:txBody>
      </p:sp>
      <p:sp>
        <p:nvSpPr>
          <p:cNvPr id="3" name="Content Placeholder 2"/>
          <p:cNvSpPr>
            <a:spLocks noGrp="1"/>
          </p:cNvSpPr>
          <p:nvPr>
            <p:ph idx="1"/>
          </p:nvPr>
        </p:nvSpPr>
        <p:spPr>
          <a:xfrm>
            <a:off x="352425" y="1404938"/>
            <a:ext cx="4230688" cy="4995862"/>
          </a:xfrm>
        </p:spPr>
        <p:txBody>
          <a:bodyPr/>
          <a:lstStyle/>
          <a:p>
            <a:pPr>
              <a:lnSpc>
                <a:spcPct val="114000"/>
              </a:lnSpc>
              <a:buClr>
                <a:srgbClr val="C3092C"/>
              </a:buClr>
              <a:defRPr/>
            </a:pPr>
            <a:r>
              <a:rPr lang="en-US" sz="1800" dirty="0" smtClean="0"/>
              <a:t>NDMA is a disinfection by-product</a:t>
            </a:r>
          </a:p>
          <a:p>
            <a:pPr>
              <a:lnSpc>
                <a:spcPct val="114000"/>
              </a:lnSpc>
              <a:spcBef>
                <a:spcPts val="1800"/>
              </a:spcBef>
              <a:buClr>
                <a:srgbClr val="C3092C"/>
              </a:buClr>
              <a:defRPr/>
            </a:pPr>
            <a:r>
              <a:rPr lang="en-US" sz="1800" dirty="0" smtClean="0"/>
              <a:t>It can be generated in both wastewater and drinking water </a:t>
            </a:r>
          </a:p>
          <a:p>
            <a:pPr>
              <a:lnSpc>
                <a:spcPct val="114000"/>
              </a:lnSpc>
              <a:spcBef>
                <a:spcPts val="1800"/>
              </a:spcBef>
              <a:buClr>
                <a:srgbClr val="C3092C"/>
              </a:buClr>
              <a:defRPr/>
            </a:pPr>
            <a:r>
              <a:rPr lang="en-US" sz="1800" dirty="0" smtClean="0"/>
              <a:t>It is a probable human carcinogen with a 1 in 1,000,000 cancer risk concentration of 0.7 </a:t>
            </a:r>
            <a:r>
              <a:rPr lang="en-US" sz="1800" dirty="0" err="1" smtClean="0"/>
              <a:t>ng</a:t>
            </a:r>
            <a:r>
              <a:rPr lang="en-US" sz="1800" dirty="0" smtClean="0"/>
              <a:t>/L (</a:t>
            </a:r>
            <a:r>
              <a:rPr lang="en-US" sz="1800" dirty="0" err="1" smtClean="0"/>
              <a:t>ppt</a:t>
            </a:r>
            <a:r>
              <a:rPr lang="en-US" sz="1800" dirty="0" smtClean="0"/>
              <a:t>) in drinking water</a:t>
            </a:r>
          </a:p>
          <a:p>
            <a:pPr lvl="1">
              <a:lnSpc>
                <a:spcPct val="114000"/>
              </a:lnSpc>
              <a:spcBef>
                <a:spcPts val="1800"/>
              </a:spcBef>
              <a:buFont typeface="Arial" pitchFamily="34" charset="0"/>
              <a:buChar char="–"/>
              <a:defRPr/>
            </a:pPr>
            <a:r>
              <a:rPr lang="en-US" sz="1400" b="1" dirty="0" smtClean="0"/>
              <a:t>Source: </a:t>
            </a:r>
            <a:r>
              <a:rPr lang="en-US" sz="1400" dirty="0" smtClean="0"/>
              <a:t>USEPA Integrated Risk Information System (IRIS) Database</a:t>
            </a:r>
          </a:p>
          <a:p>
            <a:pPr marL="0" indent="0">
              <a:buFontTx/>
              <a:buNone/>
              <a:defRPr/>
            </a:pPr>
            <a:endParaRPr lang="en-US" dirty="0"/>
          </a:p>
        </p:txBody>
      </p:sp>
      <p:grpSp>
        <p:nvGrpSpPr>
          <p:cNvPr id="55300" name="Group 4"/>
          <p:cNvGrpSpPr>
            <a:grpSpLocks/>
          </p:cNvGrpSpPr>
          <p:nvPr/>
        </p:nvGrpSpPr>
        <p:grpSpPr bwMode="auto">
          <a:xfrm>
            <a:off x="4689475" y="1690845"/>
            <a:ext cx="3971925" cy="3262313"/>
            <a:chOff x="4688835" y="2167742"/>
            <a:chExt cx="3971925" cy="3263022"/>
          </a:xfrm>
        </p:grpSpPr>
        <p:pic>
          <p:nvPicPr>
            <p:cNvPr id="55301" name="Picture 2" descr="http://upload.wikimedia.org/wikipedia/commons/6/6c/NDMA.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8835" y="2167742"/>
              <a:ext cx="3971925"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2" name="TextBox 3"/>
            <p:cNvSpPr txBox="1">
              <a:spLocks noChangeArrowheads="1"/>
            </p:cNvSpPr>
            <p:nvPr/>
          </p:nvSpPr>
          <p:spPr bwMode="auto">
            <a:xfrm>
              <a:off x="6412677" y="4969099"/>
              <a:ext cx="1448790" cy="46166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NDMA</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0944" y="605786"/>
            <a:ext cx="4343400" cy="533400"/>
          </a:xfrm>
        </p:spPr>
        <p:txBody>
          <a:bodyPr/>
          <a:lstStyle/>
          <a:p>
            <a:r>
              <a:rPr lang="en-US" dirty="0" smtClean="0"/>
              <a:t>NDMA – TREATMENT</a:t>
            </a:r>
          </a:p>
        </p:txBody>
      </p:sp>
      <p:sp>
        <p:nvSpPr>
          <p:cNvPr id="3" name="Content Placeholder 2"/>
          <p:cNvSpPr>
            <a:spLocks noGrp="1"/>
          </p:cNvSpPr>
          <p:nvPr>
            <p:ph idx="1"/>
          </p:nvPr>
        </p:nvSpPr>
        <p:spPr>
          <a:xfrm>
            <a:off x="352424" y="1375396"/>
            <a:ext cx="8791575" cy="5897562"/>
          </a:xfrm>
        </p:spPr>
        <p:txBody>
          <a:bodyPr/>
          <a:lstStyle/>
          <a:p>
            <a:pPr marL="0" indent="0">
              <a:buFontTx/>
              <a:buNone/>
              <a:defRPr/>
            </a:pPr>
            <a:r>
              <a:rPr lang="en-US" sz="1800" dirty="0" smtClean="0">
                <a:solidFill>
                  <a:srgbClr val="C3092C"/>
                </a:solidFill>
              </a:rPr>
              <a:t>Ozone</a:t>
            </a:r>
          </a:p>
          <a:p>
            <a:pPr>
              <a:lnSpc>
                <a:spcPct val="114000"/>
              </a:lnSpc>
              <a:spcBef>
                <a:spcPts val="1200"/>
              </a:spcBef>
              <a:buClr>
                <a:srgbClr val="C3092C"/>
              </a:buClr>
              <a:defRPr/>
            </a:pPr>
            <a:r>
              <a:rPr lang="en-US" sz="1800" dirty="0" smtClean="0"/>
              <a:t>Ineffective for NDMA treatment</a:t>
            </a:r>
          </a:p>
          <a:p>
            <a:pPr>
              <a:lnSpc>
                <a:spcPct val="114000"/>
              </a:lnSpc>
              <a:spcBef>
                <a:spcPts val="1200"/>
              </a:spcBef>
              <a:buClr>
                <a:srgbClr val="C3092C"/>
              </a:buClr>
              <a:defRPr/>
            </a:pPr>
            <a:r>
              <a:rPr lang="en-US" sz="1800" dirty="0" smtClean="0"/>
              <a:t>Can eliminate the precursors of NDMA in wastewater but…</a:t>
            </a:r>
          </a:p>
          <a:p>
            <a:pPr>
              <a:lnSpc>
                <a:spcPct val="114000"/>
              </a:lnSpc>
              <a:spcBef>
                <a:spcPts val="1200"/>
              </a:spcBef>
              <a:buClr>
                <a:srgbClr val="C3092C"/>
              </a:buClr>
              <a:defRPr/>
            </a:pPr>
            <a:r>
              <a:rPr lang="en-US" sz="1800" dirty="0" smtClean="0"/>
              <a:t>Can also generate NDMA</a:t>
            </a:r>
          </a:p>
          <a:p>
            <a:pPr marL="0" indent="0">
              <a:lnSpc>
                <a:spcPct val="114000"/>
              </a:lnSpc>
              <a:spcBef>
                <a:spcPts val="2400"/>
              </a:spcBef>
              <a:buFontTx/>
              <a:buNone/>
              <a:defRPr/>
            </a:pPr>
            <a:r>
              <a:rPr lang="en-US" sz="1800" dirty="0" smtClean="0">
                <a:solidFill>
                  <a:srgbClr val="C3092C"/>
                </a:solidFill>
              </a:rPr>
              <a:t>UV-Oxidation</a:t>
            </a:r>
          </a:p>
          <a:p>
            <a:pPr>
              <a:lnSpc>
                <a:spcPct val="114000"/>
              </a:lnSpc>
              <a:spcBef>
                <a:spcPts val="1200"/>
              </a:spcBef>
              <a:buClr>
                <a:srgbClr val="C3092C"/>
              </a:buClr>
              <a:defRPr/>
            </a:pPr>
            <a:r>
              <a:rPr lang="en-US" sz="1800" dirty="0" smtClean="0"/>
              <a:t>Highly effective for NDMA treatment</a:t>
            </a:r>
          </a:p>
          <a:p>
            <a:pPr>
              <a:lnSpc>
                <a:spcPct val="114000"/>
              </a:lnSpc>
              <a:spcBef>
                <a:spcPts val="1200"/>
              </a:spcBef>
              <a:buClr>
                <a:srgbClr val="C3092C"/>
              </a:buClr>
              <a:defRPr/>
            </a:pPr>
            <a:r>
              <a:rPr lang="en-US" sz="1800" dirty="0" smtClean="0"/>
              <a:t>NDMA absorbs UV light at 254 nm</a:t>
            </a:r>
          </a:p>
          <a:p>
            <a:pPr>
              <a:lnSpc>
                <a:spcPct val="114000"/>
              </a:lnSpc>
              <a:spcBef>
                <a:spcPts val="1200"/>
              </a:spcBef>
              <a:buClr>
                <a:srgbClr val="C3092C"/>
              </a:buClr>
              <a:defRPr/>
            </a:pPr>
            <a:r>
              <a:rPr lang="en-US" sz="1800" dirty="0" smtClean="0"/>
              <a:t>NDMA destruction occurs through photolysis</a:t>
            </a:r>
            <a:endParaRPr lang="en-US" sz="1800" dirty="0"/>
          </a:p>
          <a:p>
            <a:pPr>
              <a:defRPr/>
            </a:pPr>
            <a:endParaRPr lang="en-US" sz="1800" dirty="0" smtClean="0"/>
          </a:p>
          <a:p>
            <a:pPr>
              <a:defRPr/>
            </a:pPr>
            <a:endParaRPr lang="en-US" sz="1800" dirty="0" smtClean="0"/>
          </a:p>
          <a:p>
            <a:pPr>
              <a:defRPr/>
            </a:pP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 y="1236663"/>
            <a:ext cx="8299450" cy="483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6" name="Text Box 8"/>
          <p:cNvSpPr txBox="1">
            <a:spLocks noChangeArrowheads="1"/>
          </p:cNvSpPr>
          <p:nvPr/>
        </p:nvSpPr>
        <p:spPr bwMode="auto">
          <a:xfrm>
            <a:off x="371475" y="6024563"/>
            <a:ext cx="6480175"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sz="1400" dirty="0">
                <a:solidFill>
                  <a:schemeClr val="bg1">
                    <a:lumMod val="50000"/>
                  </a:schemeClr>
                </a:solidFill>
                <a:ea typeface="ＭＳ Ｐゴシック" charset="-128"/>
                <a:cs typeface="Arial" pitchFamily="34" charset="0"/>
              </a:rPr>
              <a:t>* </a:t>
            </a:r>
            <a:r>
              <a:rPr lang="en-US" sz="1400" dirty="0" err="1">
                <a:solidFill>
                  <a:schemeClr val="bg1">
                    <a:lumMod val="50000"/>
                  </a:schemeClr>
                </a:solidFill>
                <a:ea typeface="ＭＳ Ｐゴシック" charset="-128"/>
                <a:cs typeface="Arial" pitchFamily="34" charset="0"/>
              </a:rPr>
              <a:t>Poussade</a:t>
            </a:r>
            <a:r>
              <a:rPr lang="en-US" sz="1400" dirty="0">
                <a:solidFill>
                  <a:schemeClr val="bg1">
                    <a:lumMod val="50000"/>
                  </a:schemeClr>
                </a:solidFill>
                <a:ea typeface="ＭＳ Ｐゴシック" charset="-128"/>
                <a:cs typeface="Arial" pitchFamily="34" charset="0"/>
              </a:rPr>
              <a:t>, Y; A. Roux, T. Walker and V. </a:t>
            </a:r>
            <a:r>
              <a:rPr lang="en-US" sz="1400" dirty="0" err="1">
                <a:solidFill>
                  <a:schemeClr val="bg1">
                    <a:lumMod val="50000"/>
                  </a:schemeClr>
                </a:solidFill>
                <a:ea typeface="ＭＳ Ｐゴシック" charset="-128"/>
                <a:cs typeface="Arial" pitchFamily="34" charset="0"/>
              </a:rPr>
              <a:t>Zavlanos</a:t>
            </a:r>
            <a:r>
              <a:rPr lang="en-US" sz="1400" dirty="0">
                <a:solidFill>
                  <a:schemeClr val="bg1">
                    <a:lumMod val="50000"/>
                  </a:schemeClr>
                </a:solidFill>
                <a:ea typeface="ＭＳ Ｐゴシック" charset="-128"/>
                <a:cs typeface="Arial" pitchFamily="34" charset="0"/>
              </a:rPr>
              <a:t>.  Advanced Oxidation for Indirect Potable Reuse – A Practical Application in Australia.  Presented at </a:t>
            </a:r>
            <a:r>
              <a:rPr lang="en-US" sz="1400" dirty="0" err="1">
                <a:solidFill>
                  <a:schemeClr val="bg1">
                    <a:lumMod val="50000"/>
                  </a:schemeClr>
                </a:solidFill>
                <a:ea typeface="ＭＳ Ｐゴシック" charset="-128"/>
                <a:cs typeface="Arial" pitchFamily="34" charset="0"/>
              </a:rPr>
              <a:t>OzWater</a:t>
            </a:r>
            <a:r>
              <a:rPr lang="en-US" sz="1400" dirty="0">
                <a:solidFill>
                  <a:schemeClr val="bg1">
                    <a:lumMod val="50000"/>
                  </a:schemeClr>
                </a:solidFill>
                <a:ea typeface="ＭＳ Ｐゴシック" charset="-128"/>
                <a:cs typeface="Arial" pitchFamily="34" charset="0"/>
              </a:rPr>
              <a:t> 2009. </a:t>
            </a:r>
          </a:p>
        </p:txBody>
      </p:sp>
      <p:sp>
        <p:nvSpPr>
          <p:cNvPr id="58372"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58373" name="Rectangle 3"/>
          <p:cNvSpPr>
            <a:spLocks noGrp="1" noChangeArrowheads="1"/>
          </p:cNvSpPr>
          <p:nvPr>
            <p:ph type="title"/>
          </p:nvPr>
        </p:nvSpPr>
        <p:spPr>
          <a:xfrm>
            <a:off x="465977" y="657338"/>
            <a:ext cx="8228012" cy="533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dirty="0" smtClean="0"/>
              <a:t>NDMA – MEASURED POST REVERSE OSMOSIS IN AUSTRALIA</a:t>
            </a:r>
          </a:p>
        </p:txBody>
      </p:sp>
      <p:sp>
        <p:nvSpPr>
          <p:cNvPr id="58374" name="AutoShape 4">
            <a:hlinkClick r:id="rId4" action="ppaction://hlinksldjump" highlightClick="1"/>
          </p:cNvPr>
          <p:cNvSpPr>
            <a:spLocks noChangeArrowheads="1"/>
          </p:cNvSpPr>
          <p:nvPr/>
        </p:nvSpPr>
        <p:spPr bwMode="auto">
          <a:xfrm>
            <a:off x="239713" y="6165850"/>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375" name="AutoShape 5">
            <a:hlinkClick r:id="rId4" action="ppaction://hlinksldjump" highlightClick="1"/>
          </p:cNvPr>
          <p:cNvSpPr>
            <a:spLocks noChangeArrowheads="1"/>
          </p:cNvSpPr>
          <p:nvPr/>
        </p:nvSpPr>
        <p:spPr bwMode="auto">
          <a:xfrm>
            <a:off x="366713" y="6138863"/>
            <a:ext cx="1397000" cy="56356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376" name="Text Box 7"/>
          <p:cNvSpPr txBox="1">
            <a:spLocks noChangeArrowheads="1"/>
          </p:cNvSpPr>
          <p:nvPr/>
        </p:nvSpPr>
        <p:spPr bwMode="auto">
          <a:xfrm>
            <a:off x="592138" y="5830888"/>
            <a:ext cx="1841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b="1">
              <a:latin typeface="Akzidenz Grotesk BE"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59395" name="Rectangle 3"/>
          <p:cNvSpPr>
            <a:spLocks noGrp="1" noChangeArrowheads="1"/>
          </p:cNvSpPr>
          <p:nvPr>
            <p:ph type="title"/>
          </p:nvPr>
        </p:nvSpPr>
        <p:spPr>
          <a:xfrm>
            <a:off x="475393" y="343852"/>
            <a:ext cx="8713787" cy="533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dirty="0" smtClean="0"/>
              <a:t>NDMA – MEASURED POST UV-OXIDATION IN AUSTRALIA (RO EFFLUENT)</a:t>
            </a:r>
          </a:p>
        </p:txBody>
      </p:sp>
      <p:sp>
        <p:nvSpPr>
          <p:cNvPr id="59396" name="AutoShape 4">
            <a:hlinkClick r:id="rId3" action="ppaction://hlinksldjump" highlightClick="1"/>
          </p:cNvPr>
          <p:cNvSpPr>
            <a:spLocks noChangeArrowheads="1"/>
          </p:cNvSpPr>
          <p:nvPr/>
        </p:nvSpPr>
        <p:spPr bwMode="auto">
          <a:xfrm>
            <a:off x="239713" y="6165850"/>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397" name="AutoShape 5">
            <a:hlinkClick r:id="rId3" action="ppaction://hlinksldjump" highlightClick="1"/>
          </p:cNvPr>
          <p:cNvSpPr>
            <a:spLocks noChangeArrowheads="1"/>
          </p:cNvSpPr>
          <p:nvPr/>
        </p:nvSpPr>
        <p:spPr bwMode="auto">
          <a:xfrm>
            <a:off x="366713" y="6138863"/>
            <a:ext cx="1397000" cy="56356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398" name="Text Box 6"/>
          <p:cNvSpPr txBox="1">
            <a:spLocks noChangeArrowheads="1"/>
          </p:cNvSpPr>
          <p:nvPr/>
        </p:nvSpPr>
        <p:spPr bwMode="auto">
          <a:xfrm>
            <a:off x="592138" y="5830888"/>
            <a:ext cx="1841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sz="1200" b="1">
              <a:latin typeface="Akzidenz Grotesk BE" pitchFamily="34" charset="0"/>
            </a:endParaRPr>
          </a:p>
        </p:txBody>
      </p:sp>
      <p:sp>
        <p:nvSpPr>
          <p:cNvPr id="116743" name="Text Box 7"/>
          <p:cNvSpPr txBox="1">
            <a:spLocks noChangeArrowheads="1"/>
          </p:cNvSpPr>
          <p:nvPr/>
        </p:nvSpPr>
        <p:spPr bwMode="auto">
          <a:xfrm>
            <a:off x="579438" y="5878513"/>
            <a:ext cx="6275387"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sz="1400" dirty="0">
                <a:ea typeface="ＭＳ Ｐゴシック" charset="-128"/>
                <a:cs typeface="Arial" pitchFamily="34" charset="0"/>
              </a:rPr>
              <a:t>* </a:t>
            </a:r>
            <a:r>
              <a:rPr lang="en-US" sz="1400" dirty="0" err="1">
                <a:solidFill>
                  <a:schemeClr val="bg1">
                    <a:lumMod val="50000"/>
                  </a:schemeClr>
                </a:solidFill>
                <a:ea typeface="ＭＳ Ｐゴシック" charset="-128"/>
                <a:cs typeface="Arial" pitchFamily="34" charset="0"/>
              </a:rPr>
              <a:t>Poussade</a:t>
            </a:r>
            <a:r>
              <a:rPr lang="en-US" sz="1400" dirty="0">
                <a:solidFill>
                  <a:schemeClr val="bg1">
                    <a:lumMod val="50000"/>
                  </a:schemeClr>
                </a:solidFill>
                <a:ea typeface="ＭＳ Ｐゴシック" charset="-128"/>
                <a:cs typeface="Arial" pitchFamily="34" charset="0"/>
              </a:rPr>
              <a:t>, Y; A. Roux, T. Walker and V. </a:t>
            </a:r>
            <a:r>
              <a:rPr lang="en-US" sz="1400" dirty="0" err="1">
                <a:solidFill>
                  <a:schemeClr val="bg1">
                    <a:lumMod val="50000"/>
                  </a:schemeClr>
                </a:solidFill>
                <a:ea typeface="ＭＳ Ｐゴシック" charset="-128"/>
                <a:cs typeface="Arial" pitchFamily="34" charset="0"/>
              </a:rPr>
              <a:t>Zavlanos</a:t>
            </a:r>
            <a:r>
              <a:rPr lang="en-US" sz="1400" dirty="0">
                <a:solidFill>
                  <a:schemeClr val="bg1">
                    <a:lumMod val="50000"/>
                  </a:schemeClr>
                </a:solidFill>
                <a:ea typeface="ＭＳ Ｐゴシック" charset="-128"/>
                <a:cs typeface="Arial" pitchFamily="34" charset="0"/>
              </a:rPr>
              <a:t>.  Advanced Oxidation for Indirect Potable Reuse – A Practical Application in Australia.  Presented at </a:t>
            </a:r>
            <a:r>
              <a:rPr lang="en-US" sz="1400" dirty="0" err="1">
                <a:solidFill>
                  <a:schemeClr val="bg1">
                    <a:lumMod val="50000"/>
                  </a:schemeClr>
                </a:solidFill>
                <a:ea typeface="ＭＳ Ｐゴシック" charset="-128"/>
                <a:cs typeface="Arial" pitchFamily="34" charset="0"/>
              </a:rPr>
              <a:t>OzWater</a:t>
            </a:r>
            <a:r>
              <a:rPr lang="en-US" sz="1400" dirty="0">
                <a:solidFill>
                  <a:schemeClr val="bg1">
                    <a:lumMod val="50000"/>
                  </a:schemeClr>
                </a:solidFill>
                <a:ea typeface="ＭＳ Ｐゴシック" charset="-128"/>
                <a:cs typeface="Arial" pitchFamily="34" charset="0"/>
              </a:rPr>
              <a:t> 2009. </a:t>
            </a:r>
          </a:p>
        </p:txBody>
      </p:sp>
      <p:pic>
        <p:nvPicPr>
          <p:cNvPr id="59400"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1425" y="1474788"/>
            <a:ext cx="7207250" cy="4237037"/>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143250" y="10064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52227" name="AutoShape 4">
            <a:hlinkClick r:id="rId3" action="ppaction://hlinksldjump" highlightClick="1"/>
          </p:cNvPr>
          <p:cNvSpPr>
            <a:spLocks noChangeArrowheads="1"/>
          </p:cNvSpPr>
          <p:nvPr/>
        </p:nvSpPr>
        <p:spPr bwMode="auto">
          <a:xfrm>
            <a:off x="239713" y="6165850"/>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228" name="AutoShape 5">
            <a:hlinkClick r:id="rId3" action="ppaction://hlinksldjump" highlightClick="1"/>
          </p:cNvPr>
          <p:cNvSpPr>
            <a:spLocks noChangeArrowheads="1"/>
          </p:cNvSpPr>
          <p:nvPr/>
        </p:nvSpPr>
        <p:spPr bwMode="auto">
          <a:xfrm>
            <a:off x="338138" y="6165850"/>
            <a:ext cx="1468437" cy="56515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332806" name="Picture 6" descr="OCWD TrojanUVPhox(TM) UV System"/>
          <p:cNvPicPr>
            <a:picLocks noChangeAspect="1" noChangeArrowheads="1"/>
          </p:cNvPicPr>
          <p:nvPr/>
        </p:nvPicPr>
        <p:blipFill>
          <a:blip r:embed="rId4"/>
          <a:srcRect/>
          <a:stretch>
            <a:fillRect/>
          </a:stretch>
        </p:blipFill>
        <p:spPr bwMode="auto">
          <a:xfrm>
            <a:off x="0" y="1463675"/>
            <a:ext cx="9144000" cy="5394325"/>
          </a:xfrm>
          <a:prstGeom prst="rect">
            <a:avLst/>
          </a:prstGeom>
          <a:ln>
            <a:noFill/>
          </a:ln>
          <a:effectLst>
            <a:outerShdw blurRad="292100" dist="139700" dir="2700000" algn="tl" rotWithShape="0">
              <a:srgbClr val="333333">
                <a:alpha val="65000"/>
              </a:srgbClr>
            </a:outerShdw>
          </a:effectLst>
          <a:extLst/>
        </p:spPr>
      </p:pic>
      <p:sp>
        <p:nvSpPr>
          <p:cNvPr id="52230" name="Rectangle 3"/>
          <p:cNvSpPr txBox="1">
            <a:spLocks noChangeArrowheads="1"/>
          </p:cNvSpPr>
          <p:nvPr/>
        </p:nvSpPr>
        <p:spPr bwMode="auto">
          <a:xfrm>
            <a:off x="378134" y="605786"/>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dirty="0">
                <a:solidFill>
                  <a:srgbClr val="C3092C"/>
                </a:solidFill>
              </a:rPr>
              <a:t>ORANGE </a:t>
            </a:r>
            <a:r>
              <a:rPr lang="en-US" sz="2000" dirty="0" smtClean="0">
                <a:solidFill>
                  <a:srgbClr val="C3092C"/>
                </a:solidFill>
              </a:rPr>
              <a:t>COUNTY, CA </a:t>
            </a:r>
            <a:r>
              <a:rPr lang="en-US" sz="2000" dirty="0">
                <a:solidFill>
                  <a:srgbClr val="C3092C"/>
                </a:solidFill>
              </a:rPr>
              <a:t>– INDIRECT POTABLE REUSE (IPR)</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63929" y="1335209"/>
            <a:ext cx="4953000" cy="3998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a:solidFill>
                  <a:schemeClr val="bg1"/>
                </a:solidFill>
                <a:latin typeface="Arial" charset="0"/>
                <a:ea typeface="MS PGothic" pitchFamily="34" charset="-128"/>
              </a:defRPr>
            </a:lvl1pPr>
            <a:lvl2pPr marL="742950" indent="-285750">
              <a:defRPr sz="2800">
                <a:solidFill>
                  <a:schemeClr val="bg1"/>
                </a:solidFill>
                <a:latin typeface="Arial" charset="0"/>
                <a:ea typeface="MS PGothic" pitchFamily="34" charset="-128"/>
              </a:defRPr>
            </a:lvl2pPr>
            <a:lvl3pPr marL="1143000" indent="-228600">
              <a:defRPr sz="2800">
                <a:solidFill>
                  <a:schemeClr val="bg1"/>
                </a:solidFill>
                <a:latin typeface="Arial" charset="0"/>
                <a:ea typeface="MS PGothic" pitchFamily="34" charset="-128"/>
              </a:defRPr>
            </a:lvl3pPr>
            <a:lvl4pPr marL="1600200" indent="-228600">
              <a:defRPr sz="2800">
                <a:solidFill>
                  <a:schemeClr val="bg1"/>
                </a:solidFill>
                <a:latin typeface="Arial" charset="0"/>
                <a:ea typeface="MS PGothic" pitchFamily="34" charset="-128"/>
              </a:defRPr>
            </a:lvl4pPr>
            <a:lvl5pPr marL="2057400" indent="-228600">
              <a:defRPr sz="2800">
                <a:solidFill>
                  <a:schemeClr val="bg1"/>
                </a:solidFill>
                <a:latin typeface="Arial" charset="0"/>
                <a:ea typeface="MS PGothic" pitchFamily="34" charset="-128"/>
              </a:defRPr>
            </a:lvl5pPr>
            <a:lvl6pPr marL="25146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6pPr>
            <a:lvl7pPr marL="29718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7pPr>
            <a:lvl8pPr marL="34290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8pPr>
            <a:lvl9pPr marL="38862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9pPr>
          </a:lstStyle>
          <a:p>
            <a:pPr marL="285750" indent="-285750">
              <a:lnSpc>
                <a:spcPct val="120000"/>
              </a:lnSpc>
              <a:spcAft>
                <a:spcPct val="70000"/>
              </a:spcAft>
              <a:buClr>
                <a:srgbClr val="C3092C"/>
              </a:buClr>
              <a:buFont typeface="Arial" pitchFamily="34" charset="0"/>
              <a:buChar char="•"/>
            </a:pPr>
            <a:r>
              <a:rPr lang="en-US" sz="1800" dirty="0" smtClean="0">
                <a:solidFill>
                  <a:schemeClr val="tx1"/>
                </a:solidFill>
                <a:latin typeface="+mn-lt"/>
              </a:rPr>
              <a:t>Contaminants </a:t>
            </a:r>
            <a:r>
              <a:rPr lang="en-US" sz="1800" dirty="0">
                <a:solidFill>
                  <a:schemeClr val="tx1"/>
                </a:solidFill>
                <a:latin typeface="+mn-lt"/>
              </a:rPr>
              <a:t>are being detected </a:t>
            </a:r>
            <a:br>
              <a:rPr lang="en-US" sz="1800" dirty="0">
                <a:solidFill>
                  <a:schemeClr val="tx1"/>
                </a:solidFill>
                <a:latin typeface="+mn-lt"/>
              </a:rPr>
            </a:br>
            <a:r>
              <a:rPr lang="en-US" sz="1800" dirty="0">
                <a:solidFill>
                  <a:schemeClr val="tx1"/>
                </a:solidFill>
                <a:latin typeface="+mn-lt"/>
              </a:rPr>
              <a:t>regularly in the water supply</a:t>
            </a:r>
          </a:p>
          <a:p>
            <a:pPr marL="285750" indent="-285750">
              <a:lnSpc>
                <a:spcPct val="120000"/>
              </a:lnSpc>
              <a:spcAft>
                <a:spcPct val="70000"/>
              </a:spcAft>
              <a:buClr>
                <a:srgbClr val="C3092C"/>
              </a:buClr>
              <a:buFont typeface="Arial" pitchFamily="34" charset="0"/>
              <a:buChar char="•"/>
            </a:pPr>
            <a:r>
              <a:rPr lang="en-US" sz="1800" dirty="0" smtClean="0">
                <a:solidFill>
                  <a:schemeClr val="tx1"/>
                </a:solidFill>
                <a:latin typeface="+mn-lt"/>
              </a:rPr>
              <a:t>Many </a:t>
            </a:r>
            <a:r>
              <a:rPr lang="en-US" sz="1800" dirty="0">
                <a:solidFill>
                  <a:schemeClr val="tx1"/>
                </a:solidFill>
                <a:latin typeface="+mn-lt"/>
              </a:rPr>
              <a:t>regulators are now requiring routine testing of chemicals that were virtually unknown just a few years ago (e.g. nitrosamines by California DPH &amp; UCMR 2)</a:t>
            </a:r>
          </a:p>
          <a:p>
            <a:pPr marL="285750" indent="-285750">
              <a:lnSpc>
                <a:spcPct val="120000"/>
              </a:lnSpc>
              <a:spcAft>
                <a:spcPct val="70000"/>
              </a:spcAft>
              <a:buClr>
                <a:srgbClr val="C3092C"/>
              </a:buClr>
              <a:buFont typeface="Arial" pitchFamily="34" charset="0"/>
              <a:buChar char="•"/>
            </a:pPr>
            <a:r>
              <a:rPr lang="en-US" sz="1800" dirty="0" smtClean="0">
                <a:solidFill>
                  <a:schemeClr val="tx1"/>
                </a:solidFill>
                <a:latin typeface="+mn-lt"/>
              </a:rPr>
              <a:t>Supplies </a:t>
            </a:r>
            <a:r>
              <a:rPr lang="en-US" sz="1800" dirty="0">
                <a:solidFill>
                  <a:schemeClr val="tx1"/>
                </a:solidFill>
                <a:latin typeface="+mn-lt"/>
              </a:rPr>
              <a:t>are tightening as population </a:t>
            </a:r>
            <a:r>
              <a:rPr lang="en-US" sz="1800" dirty="0" smtClean="0">
                <a:solidFill>
                  <a:schemeClr val="tx1"/>
                </a:solidFill>
                <a:latin typeface="+mn-lt"/>
              </a:rPr>
              <a:t>increases </a:t>
            </a:r>
            <a:r>
              <a:rPr lang="en-US" sz="1800" dirty="0">
                <a:solidFill>
                  <a:schemeClr val="tx1"/>
                </a:solidFill>
                <a:latin typeface="+mn-lt"/>
              </a:rPr>
              <a:t>and water sources are more heavily tapped</a:t>
            </a:r>
          </a:p>
          <a:p>
            <a:pPr marL="285750" indent="-285750">
              <a:lnSpc>
                <a:spcPct val="120000"/>
              </a:lnSpc>
              <a:spcAft>
                <a:spcPct val="70000"/>
              </a:spcAft>
              <a:buClr>
                <a:srgbClr val="C3092C"/>
              </a:buClr>
              <a:buFont typeface="Arial" pitchFamily="34" charset="0"/>
              <a:buChar char="•"/>
            </a:pPr>
            <a:r>
              <a:rPr lang="en-US" sz="1800" dirty="0" smtClean="0">
                <a:solidFill>
                  <a:schemeClr val="tx1"/>
                </a:solidFill>
                <a:latin typeface="+mn-lt"/>
              </a:rPr>
              <a:t>Unintentional </a:t>
            </a:r>
            <a:r>
              <a:rPr lang="en-US" sz="1800" dirty="0">
                <a:solidFill>
                  <a:schemeClr val="tx1"/>
                </a:solidFill>
                <a:latin typeface="+mn-lt"/>
              </a:rPr>
              <a:t>water reuse is occurring</a:t>
            </a:r>
          </a:p>
        </p:txBody>
      </p:sp>
      <p:sp>
        <p:nvSpPr>
          <p:cNvPr id="41987" name="Text Box 4"/>
          <p:cNvSpPr txBox="1">
            <a:spLocks noChangeArrowheads="1"/>
          </p:cNvSpPr>
          <p:nvPr/>
        </p:nvSpPr>
        <p:spPr bwMode="auto">
          <a:xfrm>
            <a:off x="967077" y="5463062"/>
            <a:ext cx="65405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a:solidFill>
                  <a:schemeClr val="bg1"/>
                </a:solidFill>
                <a:latin typeface="Arial" charset="0"/>
                <a:ea typeface="MS PGothic" pitchFamily="34" charset="-128"/>
              </a:defRPr>
            </a:lvl1pPr>
            <a:lvl2pPr marL="742950" indent="-285750">
              <a:defRPr sz="2800">
                <a:solidFill>
                  <a:schemeClr val="bg1"/>
                </a:solidFill>
                <a:latin typeface="Arial" charset="0"/>
                <a:ea typeface="MS PGothic" pitchFamily="34" charset="-128"/>
              </a:defRPr>
            </a:lvl2pPr>
            <a:lvl3pPr marL="1143000" indent="-228600">
              <a:defRPr sz="2800">
                <a:solidFill>
                  <a:schemeClr val="bg1"/>
                </a:solidFill>
                <a:latin typeface="Arial" charset="0"/>
                <a:ea typeface="MS PGothic" pitchFamily="34" charset="-128"/>
              </a:defRPr>
            </a:lvl3pPr>
            <a:lvl4pPr marL="1600200" indent="-228600">
              <a:defRPr sz="2800">
                <a:solidFill>
                  <a:schemeClr val="bg1"/>
                </a:solidFill>
                <a:latin typeface="Arial" charset="0"/>
                <a:ea typeface="MS PGothic" pitchFamily="34" charset="-128"/>
              </a:defRPr>
            </a:lvl4pPr>
            <a:lvl5pPr marL="2057400" indent="-228600">
              <a:defRPr sz="2800">
                <a:solidFill>
                  <a:schemeClr val="bg1"/>
                </a:solidFill>
                <a:latin typeface="Arial" charset="0"/>
                <a:ea typeface="MS PGothic" pitchFamily="34" charset="-128"/>
              </a:defRPr>
            </a:lvl5pPr>
            <a:lvl6pPr marL="25146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6pPr>
            <a:lvl7pPr marL="29718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7pPr>
            <a:lvl8pPr marL="34290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8pPr>
            <a:lvl9pPr marL="3886200" indent="-228600" defTabSz="449263" eaLnBrk="0" fontAlgn="base" hangingPunct="0">
              <a:lnSpc>
                <a:spcPct val="92000"/>
              </a:lnSpc>
              <a:spcBef>
                <a:spcPct val="0"/>
              </a:spcBef>
              <a:spcAft>
                <a:spcPct val="0"/>
              </a:spcAft>
              <a:buClr>
                <a:srgbClr val="000000"/>
              </a:buClr>
              <a:buSzPct val="100000"/>
              <a:buFont typeface="Arial" charset="0"/>
              <a:defRPr sz="2800">
                <a:solidFill>
                  <a:schemeClr val="bg1"/>
                </a:solidFill>
                <a:latin typeface="Arial" charset="0"/>
                <a:ea typeface="MS PGothic" pitchFamily="34" charset="-128"/>
              </a:defRPr>
            </a:lvl9pPr>
          </a:lstStyle>
          <a:p>
            <a:pPr>
              <a:spcAft>
                <a:spcPct val="70000"/>
              </a:spcAft>
            </a:pPr>
            <a:r>
              <a:rPr lang="en-US" sz="1800" b="1" i="1" dirty="0">
                <a:solidFill>
                  <a:srgbClr val="E8112D"/>
                </a:solidFill>
                <a:latin typeface="Akzidenz Grotesk BE" charset="0"/>
              </a:rPr>
              <a:t>“One city’s wastewater is another city’s drinking water”</a:t>
            </a:r>
            <a:endParaRPr lang="en-US" sz="1800" dirty="0">
              <a:solidFill>
                <a:srgbClr val="E8112D"/>
              </a:solidFill>
              <a:latin typeface="Akzidenz Grotesk BE" charset="0"/>
            </a:endParaRPr>
          </a:p>
        </p:txBody>
      </p:sp>
      <p:sp>
        <p:nvSpPr>
          <p:cNvPr id="41988" name="AutoShape 5">
            <a:hlinkClick r:id="rId3" action="ppaction://hlinksldjump" highlightClick="1"/>
          </p:cNvPr>
          <p:cNvSpPr>
            <a:spLocks noChangeArrowheads="1"/>
          </p:cNvSpPr>
          <p:nvPr/>
        </p:nvSpPr>
        <p:spPr bwMode="auto">
          <a:xfrm>
            <a:off x="457200" y="6248400"/>
            <a:ext cx="1316038" cy="415925"/>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pic>
        <p:nvPicPr>
          <p:cNvPr id="41989"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3063" y="1464425"/>
            <a:ext cx="3425825" cy="3465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990" name="Rectangle 2"/>
          <p:cNvSpPr>
            <a:spLocks noChangeArrowheads="1"/>
          </p:cNvSpPr>
          <p:nvPr/>
        </p:nvSpPr>
        <p:spPr bwMode="auto">
          <a:xfrm>
            <a:off x="394749" y="611474"/>
            <a:ext cx="812958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eaLnBrk="1" hangingPunct="1">
              <a:lnSpc>
                <a:spcPct val="100000"/>
              </a:lnSpc>
              <a:buClr>
                <a:srgbClr val="C3092C"/>
              </a:buClr>
              <a:buFont typeface="Helvetica"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C3092C"/>
                </a:solidFill>
              </a:rPr>
              <a:t>WATER QUALITY – GLOBAL TRENDS</a:t>
            </a:r>
          </a:p>
        </p:txBody>
      </p:sp>
    </p:spTree>
    <p:extLst>
      <p:ext uri="{BB962C8B-B14F-4D97-AF65-F5344CB8AC3E}">
        <p14:creationId xmlns:p14="http://schemas.microsoft.com/office/powerpoint/2010/main" xmlns="" val="27678582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479800" y="13287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60419" name="Rectangle 3"/>
          <p:cNvSpPr>
            <a:spLocks noGrp="1" noChangeArrowheads="1"/>
          </p:cNvSpPr>
          <p:nvPr>
            <p:ph type="title"/>
          </p:nvPr>
        </p:nvSpPr>
        <p:spPr>
          <a:xfrm>
            <a:off x="472654" y="663884"/>
            <a:ext cx="8588375" cy="533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dirty="0" smtClean="0">
                <a:solidFill>
                  <a:srgbClr val="C00000"/>
                </a:solidFill>
              </a:rPr>
              <a:t>NDMA FULL SCALE TESTING - ORANGE COUNTY, CA</a:t>
            </a:r>
          </a:p>
        </p:txBody>
      </p:sp>
      <p:sp>
        <p:nvSpPr>
          <p:cNvPr id="60420" name="AutoShape 4">
            <a:hlinkClick r:id="rId3" action="ppaction://hlinksldjump" highlightClick="1"/>
          </p:cNvPr>
          <p:cNvSpPr>
            <a:spLocks noChangeArrowheads="1"/>
          </p:cNvSpPr>
          <p:nvPr/>
        </p:nvSpPr>
        <p:spPr bwMode="auto">
          <a:xfrm>
            <a:off x="576263" y="6488113"/>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421" name="AutoShape 5">
            <a:hlinkClick r:id="rId3" action="ppaction://hlinksldjump" highlightClick="1"/>
          </p:cNvPr>
          <p:cNvSpPr>
            <a:spLocks noChangeArrowheads="1"/>
          </p:cNvSpPr>
          <p:nvPr/>
        </p:nvSpPr>
        <p:spPr bwMode="auto">
          <a:xfrm>
            <a:off x="674688" y="6488113"/>
            <a:ext cx="1468437" cy="56515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60422"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5013" y="876300"/>
            <a:ext cx="7705725" cy="526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423" name="Rectangle 9"/>
          <p:cNvSpPr>
            <a:spLocks noChangeArrowheads="1"/>
          </p:cNvSpPr>
          <p:nvPr/>
        </p:nvSpPr>
        <p:spPr bwMode="auto">
          <a:xfrm>
            <a:off x="4908550" y="6127750"/>
            <a:ext cx="215900" cy="2873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424" name="Text Box 11"/>
          <p:cNvSpPr txBox="1">
            <a:spLocks noChangeArrowheads="1"/>
          </p:cNvSpPr>
          <p:nvPr/>
        </p:nvSpPr>
        <p:spPr bwMode="auto">
          <a:xfrm>
            <a:off x="5905500" y="5761038"/>
            <a:ext cx="1733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t>6 Reactors On</a:t>
            </a:r>
          </a:p>
        </p:txBody>
      </p:sp>
      <p:sp>
        <p:nvSpPr>
          <p:cNvPr id="60425" name="Text Box 12"/>
          <p:cNvSpPr txBox="1">
            <a:spLocks noChangeArrowheads="1"/>
          </p:cNvSpPr>
          <p:nvPr/>
        </p:nvSpPr>
        <p:spPr bwMode="auto">
          <a:xfrm>
            <a:off x="623888" y="6321425"/>
            <a:ext cx="2097087"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a:cs typeface="Arial" pitchFamily="34" charset="0"/>
              </a:rPr>
              <a:t>Flow: &gt;8.5 MGD</a:t>
            </a:r>
          </a:p>
        </p:txBody>
      </p:sp>
      <p:sp>
        <p:nvSpPr>
          <p:cNvPr id="60426" name="Text Box 11"/>
          <p:cNvSpPr txBox="1">
            <a:spLocks noChangeArrowheads="1"/>
          </p:cNvSpPr>
          <p:nvPr/>
        </p:nvSpPr>
        <p:spPr bwMode="auto">
          <a:xfrm>
            <a:off x="2241550" y="5761038"/>
            <a:ext cx="1747838"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800" b="1"/>
              <a:t>4 Reactors On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62468" name="Rectangle 3"/>
          <p:cNvSpPr>
            <a:spLocks noGrp="1" noChangeArrowheads="1"/>
          </p:cNvSpPr>
          <p:nvPr>
            <p:ph type="body" idx="1"/>
          </p:nvPr>
        </p:nvSpPr>
        <p:spPr>
          <a:xfrm>
            <a:off x="320675" y="1357313"/>
            <a:ext cx="3992018" cy="4049712"/>
          </a:xfrm>
        </p:spPr>
        <p:txBody>
          <a:bodyPr/>
          <a:lstStyle/>
          <a:p>
            <a:pPr>
              <a:lnSpc>
                <a:spcPct val="114000"/>
              </a:lnSpc>
              <a:buClr>
                <a:srgbClr val="C3092C"/>
              </a:buClr>
            </a:pPr>
            <a:r>
              <a:rPr lang="en-US" sz="1800" dirty="0" smtClean="0"/>
              <a:t>12.5 MGD California facility also treating wastewater to drinking water standards for groundwater replenishment</a:t>
            </a:r>
          </a:p>
          <a:p>
            <a:pPr>
              <a:lnSpc>
                <a:spcPct val="114000"/>
              </a:lnSpc>
              <a:spcBef>
                <a:spcPts val="1800"/>
              </a:spcBef>
              <a:buClr>
                <a:srgbClr val="C3092C"/>
              </a:buClr>
            </a:pPr>
            <a:r>
              <a:rPr lang="en-US" sz="1800" dirty="0" smtClean="0"/>
              <a:t>MF/RO/UV-Oxidation treatment train (UV system uses monochromatic amalgam lamps)</a:t>
            </a:r>
          </a:p>
          <a:p>
            <a:pPr>
              <a:lnSpc>
                <a:spcPct val="114000"/>
              </a:lnSpc>
              <a:spcBef>
                <a:spcPts val="1800"/>
              </a:spcBef>
              <a:buClr>
                <a:srgbClr val="C3092C"/>
              </a:buClr>
            </a:pPr>
            <a:r>
              <a:rPr lang="en-US" sz="1800" dirty="0" smtClean="0"/>
              <a:t>1.3-log reduction of NDMA, disinfection</a:t>
            </a:r>
          </a:p>
        </p:txBody>
      </p:sp>
      <p:sp>
        <p:nvSpPr>
          <p:cNvPr id="62469" name="Rectangle 4"/>
          <p:cNvSpPr>
            <a:spLocks noGrp="1" noChangeArrowheads="1"/>
          </p:cNvSpPr>
          <p:nvPr>
            <p:ph type="title"/>
          </p:nvPr>
        </p:nvSpPr>
        <p:spPr>
          <a:xfrm>
            <a:off x="485766" y="657069"/>
            <a:ext cx="8370887" cy="44608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dirty="0" smtClean="0"/>
              <a:t>WEST BASIN MUNICIPAL WATER DISTRICT, CA</a:t>
            </a:r>
          </a:p>
        </p:txBody>
      </p:sp>
      <p:sp>
        <p:nvSpPr>
          <p:cNvPr id="62470" name="AutoShape 5">
            <a:hlinkClick r:id="rId3" action="ppaction://hlinksldjump" highlightClick="1"/>
          </p:cNvPr>
          <p:cNvSpPr>
            <a:spLocks noChangeArrowheads="1"/>
          </p:cNvSpPr>
          <p:nvPr/>
        </p:nvSpPr>
        <p:spPr bwMode="auto">
          <a:xfrm>
            <a:off x="239713" y="6165850"/>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471" name="AutoShape 6">
            <a:hlinkClick r:id="rId3" action="ppaction://hlinksldjump" highlightClick="1"/>
          </p:cNvPr>
          <p:cNvSpPr>
            <a:spLocks noChangeArrowheads="1"/>
          </p:cNvSpPr>
          <p:nvPr/>
        </p:nvSpPr>
        <p:spPr bwMode="auto">
          <a:xfrm>
            <a:off x="366713" y="6138863"/>
            <a:ext cx="1397000" cy="56356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descr="West Basin WRF v2 with Copyright 2007"/>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203160" y="1229510"/>
            <a:ext cx="6737682" cy="4936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2467"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62469" name="Rectangle 4"/>
          <p:cNvSpPr>
            <a:spLocks noGrp="1" noChangeArrowheads="1"/>
          </p:cNvSpPr>
          <p:nvPr>
            <p:ph type="title"/>
          </p:nvPr>
        </p:nvSpPr>
        <p:spPr>
          <a:xfrm>
            <a:off x="485766" y="657069"/>
            <a:ext cx="8370887" cy="44608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dirty="0" smtClean="0"/>
              <a:t>WEST BASIN MUNICIPAL WATER DISTRICT, CA</a:t>
            </a:r>
          </a:p>
        </p:txBody>
      </p:sp>
      <p:sp>
        <p:nvSpPr>
          <p:cNvPr id="62470" name="AutoShape 5">
            <a:hlinkClick r:id="rId4" action="ppaction://hlinksldjump" highlightClick="1"/>
          </p:cNvPr>
          <p:cNvSpPr>
            <a:spLocks noChangeArrowheads="1"/>
          </p:cNvSpPr>
          <p:nvPr/>
        </p:nvSpPr>
        <p:spPr bwMode="auto">
          <a:xfrm>
            <a:off x="239713" y="6165850"/>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471" name="AutoShape 6">
            <a:hlinkClick r:id="rId4" action="ppaction://hlinksldjump" highlightClick="1"/>
          </p:cNvPr>
          <p:cNvSpPr>
            <a:spLocks noChangeArrowheads="1"/>
          </p:cNvSpPr>
          <p:nvPr/>
        </p:nvSpPr>
        <p:spPr bwMode="auto">
          <a:xfrm>
            <a:off x="366713" y="6138863"/>
            <a:ext cx="1397000" cy="56356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38063307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860675" y="11684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pitchFamily="18" charset="0"/>
            </a:endParaRPr>
          </a:p>
        </p:txBody>
      </p:sp>
      <p:sp>
        <p:nvSpPr>
          <p:cNvPr id="63491" name="AutoShape 4">
            <a:hlinkClick r:id="rId3" action="ppaction://hlinksldjump" highlightClick="1"/>
          </p:cNvPr>
          <p:cNvSpPr>
            <a:spLocks noChangeArrowheads="1"/>
          </p:cNvSpPr>
          <p:nvPr/>
        </p:nvSpPr>
        <p:spPr bwMode="auto">
          <a:xfrm>
            <a:off x="239713" y="6165850"/>
            <a:ext cx="1622425" cy="50800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492" name="AutoShape 5">
            <a:hlinkClick r:id="rId3" action="ppaction://hlinksldjump" highlightClick="1"/>
          </p:cNvPr>
          <p:cNvSpPr>
            <a:spLocks noChangeArrowheads="1"/>
          </p:cNvSpPr>
          <p:nvPr/>
        </p:nvSpPr>
        <p:spPr bwMode="auto">
          <a:xfrm>
            <a:off x="338138" y="6165850"/>
            <a:ext cx="1468437" cy="565150"/>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634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0875" y="1223963"/>
            <a:ext cx="7561263" cy="515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Rectangle 4"/>
          <p:cNvSpPr>
            <a:spLocks noGrp="1" noChangeArrowheads="1"/>
          </p:cNvSpPr>
          <p:nvPr>
            <p:ph type="title"/>
          </p:nvPr>
        </p:nvSpPr>
        <p:spPr>
          <a:xfrm>
            <a:off x="485766" y="652759"/>
            <a:ext cx="8916849" cy="44608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r>
              <a:rPr lang="en-US" dirty="0" smtClean="0"/>
              <a:t>WEST BASIN MUNICIPAL WATER DISTRICT, CA – NDMA TREATMENT</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Leo J. Vander </a:t>
            </a:r>
            <a:r>
              <a:rPr lang="en-US" dirty="0" err="1" smtClean="0"/>
              <a:t>Lans</a:t>
            </a:r>
            <a:r>
              <a:rPr lang="en-US" dirty="0" smtClean="0"/>
              <a:t> Advanced Water Treatment Facility</a:t>
            </a:r>
            <a:endParaRPr lang="en-US" dirty="0"/>
          </a:p>
        </p:txBody>
      </p:sp>
      <p:pic>
        <p:nvPicPr>
          <p:cNvPr id="2050" name="Picture 2" descr="C:\Users\alan\AppData\Local\Microsoft\Windows\Temporary Internet Files\Content.Outlook\YCKPSZST\P000104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7052" y="3058886"/>
            <a:ext cx="4620694" cy="30804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1"/>
          <p:cNvSpPr txBox="1">
            <a:spLocks/>
          </p:cNvSpPr>
          <p:nvPr/>
        </p:nvSpPr>
        <p:spPr>
          <a:xfrm>
            <a:off x="395322" y="1772706"/>
            <a:ext cx="5032689" cy="2017514"/>
          </a:xfrm>
          <a:prstGeom prst="rect">
            <a:avLst/>
          </a:prstGeom>
          <a:noFill/>
        </p:spPr>
        <p:txBody>
          <a:bodyPr vert="horz" lIns="91440" tIns="45720" rIns="91440" bIns="45720" rtlCol="0">
            <a:normAutofit lnSpcReduction="10000"/>
          </a:bodyPr>
          <a:lstStyle>
            <a:lvl1pPr marL="230188" indent="-230188"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230188" indent="-230188"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230188" indent="-230188"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230188" indent="-230188"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30188" indent="-230188"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smtClean="0">
                <a:solidFill>
                  <a:prstClr val="black"/>
                </a:solidFill>
              </a:rPr>
              <a:t>LJVWTF </a:t>
            </a:r>
            <a:r>
              <a:rPr lang="en-US" dirty="0">
                <a:solidFill>
                  <a:prstClr val="black"/>
                </a:solidFill>
              </a:rPr>
              <a:t>began operation in 2005</a:t>
            </a:r>
            <a:endParaRPr lang="en-US" dirty="0" smtClean="0">
              <a:solidFill>
                <a:prstClr val="black"/>
              </a:solidFill>
            </a:endParaRPr>
          </a:p>
          <a:p>
            <a:pPr fontAlgn="auto">
              <a:spcAft>
                <a:spcPts val="0"/>
              </a:spcAft>
            </a:pPr>
            <a:r>
              <a:rPr lang="en-US" dirty="0" smtClean="0">
                <a:solidFill>
                  <a:prstClr val="black"/>
                </a:solidFill>
              </a:rPr>
              <a:t>Treating </a:t>
            </a:r>
            <a:r>
              <a:rPr lang="en-US" dirty="0">
                <a:solidFill>
                  <a:prstClr val="black"/>
                </a:solidFill>
              </a:rPr>
              <a:t>3 </a:t>
            </a:r>
            <a:r>
              <a:rPr lang="en-US" dirty="0" smtClean="0">
                <a:solidFill>
                  <a:prstClr val="black"/>
                </a:solidFill>
              </a:rPr>
              <a:t>million gallons/day (MGD)</a:t>
            </a:r>
          </a:p>
          <a:p>
            <a:pPr fontAlgn="auto">
              <a:spcAft>
                <a:spcPts val="0"/>
              </a:spcAft>
            </a:pPr>
            <a:r>
              <a:rPr lang="en-US" dirty="0" smtClean="0">
                <a:solidFill>
                  <a:prstClr val="black"/>
                </a:solidFill>
              </a:rPr>
              <a:t>UV design basis: </a:t>
            </a:r>
            <a:r>
              <a:rPr lang="en-US" dirty="0">
                <a:solidFill>
                  <a:prstClr val="black"/>
                </a:solidFill>
              </a:rPr>
              <a:t>1.6-log reduction of </a:t>
            </a:r>
            <a:r>
              <a:rPr lang="en-US" dirty="0" smtClean="0">
                <a:solidFill>
                  <a:prstClr val="black"/>
                </a:solidFill>
              </a:rPr>
              <a:t>NDMA</a:t>
            </a:r>
            <a:endParaRPr lang="en-US" dirty="0">
              <a:solidFill>
                <a:prstClr val="black"/>
              </a:solidFill>
            </a:endParaRPr>
          </a:p>
        </p:txBody>
      </p:sp>
    </p:spTree>
    <p:extLst>
      <p:ext uri="{BB962C8B-B14F-4D97-AF65-F5344CB8AC3E}">
        <p14:creationId xmlns:p14="http://schemas.microsoft.com/office/powerpoint/2010/main" xmlns="" val="2838874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287" y="1818410"/>
            <a:ext cx="8080688" cy="4405746"/>
          </a:xfrm>
          <a:solidFill>
            <a:schemeClr val="bg1"/>
          </a:solidFill>
        </p:spPr>
        <p:txBody>
          <a:bodyPr>
            <a:normAutofit/>
          </a:bodyPr>
          <a:lstStyle/>
          <a:p>
            <a:r>
              <a:rPr lang="en-US" sz="2800" dirty="0" smtClean="0">
                <a:solidFill>
                  <a:schemeClr val="tx1"/>
                </a:solidFill>
              </a:rPr>
              <a:t>Plant expansion to 8 MGD was completed in ‘14</a:t>
            </a:r>
          </a:p>
          <a:p>
            <a:r>
              <a:rPr lang="en-US" sz="2800" dirty="0" smtClean="0">
                <a:solidFill>
                  <a:schemeClr val="tx1"/>
                </a:solidFill>
              </a:rPr>
              <a:t>2 new trains of UV added</a:t>
            </a:r>
          </a:p>
          <a:p>
            <a:r>
              <a:rPr lang="en-US" sz="2800" dirty="0" smtClean="0">
                <a:solidFill>
                  <a:schemeClr val="tx1"/>
                </a:solidFill>
              </a:rPr>
              <a:t>Hydrogen peroxide injection system was added</a:t>
            </a:r>
          </a:p>
          <a:p>
            <a:r>
              <a:rPr lang="en-US" sz="2800" b="1" dirty="0" smtClean="0">
                <a:solidFill>
                  <a:schemeClr val="tx1"/>
                </a:solidFill>
              </a:rPr>
              <a:t>Design: 2.1-log reduction of NDMA and 0.5-log reduction of 1,4-dioxane</a:t>
            </a:r>
          </a:p>
          <a:p>
            <a:r>
              <a:rPr lang="en-US" sz="2800" dirty="0" smtClean="0">
                <a:solidFill>
                  <a:schemeClr val="tx1"/>
                </a:solidFill>
              </a:rPr>
              <a:t>Site acceptance testing required</a:t>
            </a:r>
          </a:p>
          <a:p>
            <a:r>
              <a:rPr lang="en-US" sz="2800" dirty="0" smtClean="0">
                <a:solidFill>
                  <a:schemeClr val="tx1"/>
                </a:solidFill>
              </a:rPr>
              <a:t>UV/Cl</a:t>
            </a:r>
            <a:r>
              <a:rPr lang="en-US" sz="2800" baseline="-25000" dirty="0" smtClean="0">
                <a:solidFill>
                  <a:schemeClr val="tx1"/>
                </a:solidFill>
              </a:rPr>
              <a:t>2</a:t>
            </a:r>
            <a:r>
              <a:rPr lang="en-US" sz="2800" dirty="0" smtClean="0">
                <a:solidFill>
                  <a:schemeClr val="tx1"/>
                </a:solidFill>
              </a:rPr>
              <a:t> study performed in parallel</a:t>
            </a:r>
          </a:p>
          <a:p>
            <a:endParaRPr lang="en-US" sz="2800" dirty="0" smtClean="0">
              <a:solidFill>
                <a:schemeClr val="tx1"/>
              </a:solidFill>
            </a:endParaRPr>
          </a:p>
          <a:p>
            <a:endParaRPr lang="en-US" sz="2800" dirty="0">
              <a:solidFill>
                <a:schemeClr val="tx1"/>
              </a:solidFill>
            </a:endParaRPr>
          </a:p>
        </p:txBody>
      </p:sp>
      <p:sp>
        <p:nvSpPr>
          <p:cNvPr id="3" name="Title 2"/>
          <p:cNvSpPr>
            <a:spLocks noGrp="1"/>
          </p:cNvSpPr>
          <p:nvPr>
            <p:ph type="title"/>
          </p:nvPr>
        </p:nvSpPr>
        <p:spPr/>
        <p:txBody>
          <a:bodyPr/>
          <a:lstStyle/>
          <a:p>
            <a:r>
              <a:rPr lang="en-US" dirty="0" smtClean="0"/>
              <a:t>LVLWTF Expansion</a:t>
            </a:r>
            <a:endParaRPr lang="en-US" dirty="0"/>
          </a:p>
        </p:txBody>
      </p:sp>
    </p:spTree>
    <p:extLst>
      <p:ext uri="{BB962C8B-B14F-4D97-AF65-F5344CB8AC3E}">
        <p14:creationId xmlns:p14="http://schemas.microsoft.com/office/powerpoint/2010/main" xmlns="" val="1030174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4801" y="164916"/>
            <a:ext cx="6153920" cy="843857"/>
          </a:xfrm>
        </p:spPr>
        <p:txBody>
          <a:bodyPr/>
          <a:lstStyle/>
          <a:p>
            <a:r>
              <a:rPr lang="en-US" dirty="0" smtClean="0"/>
              <a:t>LVLWTF UV-Oxidation System</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1244012"/>
            <a:ext cx="9067088" cy="6005278"/>
          </a:xfrm>
          <a:prstGeom prst="rect">
            <a:avLst/>
          </a:prstGeom>
        </p:spPr>
      </p:pic>
    </p:spTree>
    <p:extLst>
      <p:ext uri="{BB962C8B-B14F-4D97-AF65-F5344CB8AC3E}">
        <p14:creationId xmlns:p14="http://schemas.microsoft.com/office/powerpoint/2010/main" xmlns="" val="2001544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9809" y="610018"/>
            <a:ext cx="7826375" cy="584200"/>
          </a:xfrm>
        </p:spPr>
        <p:txBody>
          <a:bodyPr>
            <a:normAutofit/>
          </a:bodyPr>
          <a:lstStyle/>
          <a:p>
            <a:pPr>
              <a:defRPr/>
            </a:pPr>
            <a:r>
              <a:rPr lang="en-US" cap="all" dirty="0" smtClean="0">
                <a:solidFill>
                  <a:srgbClr val="C00000"/>
                </a:solidFill>
                <a:cs typeface="Arial" pitchFamily="34" charset="0"/>
              </a:rPr>
              <a:t>COLORADO RIVER MUNICIPAL WATER DISTRICT</a:t>
            </a:r>
            <a:endParaRPr lang="en-US" cap="all" dirty="0">
              <a:solidFill>
                <a:srgbClr val="C00000"/>
              </a:solidFill>
              <a:cs typeface="Arial" pitchFamily="34" charset="0"/>
            </a:endParaRPr>
          </a:p>
        </p:txBody>
      </p:sp>
      <p:pic>
        <p:nvPicPr>
          <p:cNvPr id="1026" name="Picture 2" descr="http://www.crmwd.org/images/crmwd_logo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256942"/>
            <a:ext cx="4114800" cy="17130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07022" y="1434792"/>
            <a:ext cx="4164978" cy="3357329"/>
          </a:xfrm>
          <a:prstGeom prst="rect">
            <a:avLst/>
          </a:prstGeom>
          <a:noFill/>
        </p:spPr>
        <p:txBody>
          <a:bodyPr wrap="square" rtlCol="0">
            <a:spAutoFit/>
          </a:bodyPr>
          <a:lstStyle/>
          <a:p>
            <a:pPr marL="285750" indent="-285750" eaLnBrk="1" fontAlgn="auto" hangingPunct="1">
              <a:lnSpc>
                <a:spcPct val="114000"/>
              </a:lnSpc>
              <a:spcBef>
                <a:spcPts val="0"/>
              </a:spcBef>
              <a:spcAft>
                <a:spcPts val="0"/>
              </a:spcAft>
              <a:buClr>
                <a:srgbClr val="C00000"/>
              </a:buClr>
              <a:buFont typeface="Arial" pitchFamily="34" charset="0"/>
              <a:buChar char="•"/>
            </a:pPr>
            <a:r>
              <a:rPr lang="en-US" sz="1800" dirty="0" smtClean="0">
                <a:solidFill>
                  <a:srgbClr val="000000"/>
                </a:solidFill>
                <a:latin typeface="Arial"/>
                <a:ea typeface="ＭＳ Ｐゴシック"/>
              </a:rPr>
              <a:t>Provides a privatized drinking water supply to municipalities in West Texas</a:t>
            </a:r>
          </a:p>
          <a:p>
            <a:pPr marL="742950" lvl="1" indent="-285750" eaLnBrk="1" fontAlgn="auto" hangingPunct="1">
              <a:lnSpc>
                <a:spcPct val="114000"/>
              </a:lnSpc>
              <a:spcBef>
                <a:spcPts val="600"/>
              </a:spcBef>
              <a:spcAft>
                <a:spcPts val="0"/>
              </a:spcAft>
              <a:buFont typeface="Arial" pitchFamily="34" charset="0"/>
              <a:buChar char="–"/>
            </a:pPr>
            <a:r>
              <a:rPr lang="en-US" sz="1800" dirty="0" smtClean="0">
                <a:solidFill>
                  <a:srgbClr val="000000"/>
                </a:solidFill>
                <a:latin typeface="Arial"/>
                <a:ea typeface="ＭＳ Ｐゴシック"/>
              </a:rPr>
              <a:t>Odessa</a:t>
            </a:r>
          </a:p>
          <a:p>
            <a:pPr marL="742950" lvl="1" indent="-285750" eaLnBrk="1" fontAlgn="auto" hangingPunct="1">
              <a:lnSpc>
                <a:spcPct val="114000"/>
              </a:lnSpc>
              <a:spcBef>
                <a:spcPts val="600"/>
              </a:spcBef>
              <a:spcAft>
                <a:spcPts val="0"/>
              </a:spcAft>
              <a:buFont typeface="Arial" pitchFamily="34" charset="0"/>
              <a:buChar char="–"/>
            </a:pPr>
            <a:r>
              <a:rPr lang="en-US" sz="1800" dirty="0" smtClean="0">
                <a:solidFill>
                  <a:srgbClr val="000000"/>
                </a:solidFill>
                <a:latin typeface="Arial"/>
                <a:ea typeface="ＭＳ Ｐゴシック"/>
              </a:rPr>
              <a:t>Snyder</a:t>
            </a:r>
          </a:p>
          <a:p>
            <a:pPr marL="742950" lvl="1" indent="-285750" eaLnBrk="1" fontAlgn="auto" hangingPunct="1">
              <a:lnSpc>
                <a:spcPct val="114000"/>
              </a:lnSpc>
              <a:spcBef>
                <a:spcPts val="600"/>
              </a:spcBef>
              <a:spcAft>
                <a:spcPts val="0"/>
              </a:spcAft>
              <a:buFont typeface="Arial" pitchFamily="34" charset="0"/>
              <a:buChar char="–"/>
            </a:pPr>
            <a:r>
              <a:rPr lang="en-US" sz="1800" dirty="0" smtClean="0">
                <a:solidFill>
                  <a:srgbClr val="000000"/>
                </a:solidFill>
                <a:latin typeface="Arial"/>
                <a:ea typeface="ＭＳ Ｐゴシック"/>
              </a:rPr>
              <a:t>Big Spring</a:t>
            </a:r>
          </a:p>
          <a:p>
            <a:pPr marL="285750" indent="-285750" eaLnBrk="1" fontAlgn="auto" hangingPunct="1">
              <a:lnSpc>
                <a:spcPct val="114000"/>
              </a:lnSpc>
              <a:spcBef>
                <a:spcPts val="1800"/>
              </a:spcBef>
              <a:spcAft>
                <a:spcPts val="0"/>
              </a:spcAft>
              <a:buClr>
                <a:srgbClr val="C00000"/>
              </a:buClr>
              <a:buFont typeface="Arial" pitchFamily="34" charset="0"/>
              <a:buChar char="•"/>
            </a:pPr>
            <a:r>
              <a:rPr lang="en-US" sz="1800" dirty="0" smtClean="0">
                <a:solidFill>
                  <a:srgbClr val="000000"/>
                </a:solidFill>
                <a:latin typeface="Arial"/>
                <a:ea typeface="ＭＳ Ｐゴシック"/>
              </a:rPr>
              <a:t>Population of service area = ~150,000</a:t>
            </a:r>
          </a:p>
          <a:p>
            <a:pPr lvl="1" eaLnBrk="1" fontAlgn="auto" hangingPunct="1">
              <a:spcBef>
                <a:spcPts val="0"/>
              </a:spcBef>
              <a:spcAft>
                <a:spcPts val="0"/>
              </a:spcAft>
            </a:pPr>
            <a:endParaRPr lang="en-US" sz="1800" dirty="0">
              <a:solidFill>
                <a:srgbClr val="000000"/>
              </a:solidFill>
              <a:latin typeface="Arial"/>
              <a:ea typeface="ＭＳ Ｐゴシック"/>
            </a:endParaRPr>
          </a:p>
        </p:txBody>
      </p:sp>
      <p:sp>
        <p:nvSpPr>
          <p:cNvPr id="2" name="TextBox 1"/>
          <p:cNvSpPr txBox="1"/>
          <p:nvPr/>
        </p:nvSpPr>
        <p:spPr>
          <a:xfrm>
            <a:off x="405804" y="4678322"/>
            <a:ext cx="8536172" cy="2256067"/>
          </a:xfrm>
          <a:prstGeom prst="rect">
            <a:avLst/>
          </a:prstGeom>
          <a:noFill/>
        </p:spPr>
        <p:txBody>
          <a:bodyPr wrap="square" rtlCol="0">
            <a:spAutoFit/>
          </a:bodyPr>
          <a:lstStyle/>
          <a:p>
            <a:pPr marL="285750" indent="-285750" eaLnBrk="1" fontAlgn="auto" hangingPunct="1">
              <a:lnSpc>
                <a:spcPct val="114000"/>
              </a:lnSpc>
              <a:spcBef>
                <a:spcPts val="1800"/>
              </a:spcBef>
              <a:spcAft>
                <a:spcPts val="0"/>
              </a:spcAft>
              <a:buClr>
                <a:srgbClr val="C00000"/>
              </a:buClr>
              <a:buFont typeface="Arial" pitchFamily="34" charset="0"/>
              <a:buChar char="•"/>
            </a:pPr>
            <a:r>
              <a:rPr lang="en-US" sz="1800" dirty="0">
                <a:solidFill>
                  <a:srgbClr val="000000"/>
                </a:solidFill>
                <a:latin typeface="Arial"/>
                <a:ea typeface="ＭＳ Ｐゴシック"/>
              </a:rPr>
              <a:t>Traditional Sources of Raw Water:</a:t>
            </a:r>
          </a:p>
          <a:p>
            <a:pPr marL="742950" lvl="1" indent="-285750" eaLnBrk="1" fontAlgn="auto" hangingPunct="1">
              <a:lnSpc>
                <a:spcPct val="114000"/>
              </a:lnSpc>
              <a:spcBef>
                <a:spcPts val="600"/>
              </a:spcBef>
              <a:spcAft>
                <a:spcPts val="0"/>
              </a:spcAft>
              <a:buFont typeface="Arial" pitchFamily="34" charset="0"/>
              <a:buChar char="–"/>
            </a:pPr>
            <a:r>
              <a:rPr lang="en-US" sz="1800" dirty="0">
                <a:solidFill>
                  <a:srgbClr val="000000"/>
                </a:solidFill>
                <a:latin typeface="Arial"/>
                <a:ea typeface="ＭＳ Ｐゴシック"/>
              </a:rPr>
              <a:t>E.V. Spence Reservoir = </a:t>
            </a:r>
            <a:r>
              <a:rPr lang="en-US" sz="1800" dirty="0" smtClean="0">
                <a:solidFill>
                  <a:srgbClr val="FF0000"/>
                </a:solidFill>
                <a:latin typeface="Arial"/>
                <a:ea typeface="ＭＳ Ｐゴシック"/>
              </a:rPr>
              <a:t>1.4 % FULL AS OF SEPT 8, 2014</a:t>
            </a:r>
            <a:endParaRPr lang="en-US" sz="1800" dirty="0">
              <a:solidFill>
                <a:srgbClr val="FF0000"/>
              </a:solidFill>
              <a:latin typeface="Arial"/>
              <a:ea typeface="ＭＳ Ｐゴシック"/>
            </a:endParaRPr>
          </a:p>
          <a:p>
            <a:pPr marL="742950" lvl="1" indent="-285750" eaLnBrk="1" fontAlgn="auto" hangingPunct="1">
              <a:lnSpc>
                <a:spcPct val="114000"/>
              </a:lnSpc>
              <a:spcBef>
                <a:spcPts val="600"/>
              </a:spcBef>
              <a:spcAft>
                <a:spcPts val="0"/>
              </a:spcAft>
              <a:buFont typeface="Arial" pitchFamily="34" charset="0"/>
              <a:buChar char="–"/>
            </a:pPr>
            <a:r>
              <a:rPr lang="en-US" sz="1800" dirty="0">
                <a:solidFill>
                  <a:srgbClr val="000000"/>
                </a:solidFill>
                <a:latin typeface="Arial"/>
                <a:ea typeface="ＭＳ Ｐゴシック"/>
              </a:rPr>
              <a:t>Lake J.B. </a:t>
            </a:r>
            <a:r>
              <a:rPr lang="en-US" sz="1800" dirty="0" smtClean="0">
                <a:solidFill>
                  <a:srgbClr val="000000"/>
                </a:solidFill>
                <a:latin typeface="Arial"/>
                <a:ea typeface="ＭＳ Ｐゴシック"/>
              </a:rPr>
              <a:t>Thomas</a:t>
            </a:r>
            <a:r>
              <a:rPr lang="en-US" sz="1800" dirty="0">
                <a:solidFill>
                  <a:srgbClr val="000000"/>
                </a:solidFill>
                <a:latin typeface="Arial"/>
                <a:ea typeface="ＭＳ Ｐゴシック"/>
              </a:rPr>
              <a:t>= </a:t>
            </a:r>
            <a:r>
              <a:rPr lang="en-US" sz="1800" dirty="0" smtClean="0">
                <a:solidFill>
                  <a:srgbClr val="FF0000"/>
                </a:solidFill>
                <a:latin typeface="Arial"/>
                <a:ea typeface="ＭＳ Ｐゴシック"/>
              </a:rPr>
              <a:t>0.9 </a:t>
            </a:r>
            <a:r>
              <a:rPr lang="en-US" sz="1800" dirty="0">
                <a:solidFill>
                  <a:srgbClr val="FF0000"/>
                </a:solidFill>
                <a:latin typeface="Arial"/>
                <a:ea typeface="ＭＳ Ｐゴシック"/>
              </a:rPr>
              <a:t>% FULL AS OF SEPT 8, </a:t>
            </a:r>
            <a:r>
              <a:rPr lang="en-US" sz="1800" dirty="0" smtClean="0">
                <a:solidFill>
                  <a:srgbClr val="FF0000"/>
                </a:solidFill>
                <a:latin typeface="Arial"/>
                <a:ea typeface="ＭＳ Ｐゴシック"/>
              </a:rPr>
              <a:t>2014</a:t>
            </a:r>
            <a:endParaRPr lang="en-US" sz="1800" dirty="0">
              <a:solidFill>
                <a:srgbClr val="FF0000"/>
              </a:solidFill>
              <a:latin typeface="Arial"/>
              <a:ea typeface="ＭＳ Ｐゴシック"/>
            </a:endParaRPr>
          </a:p>
          <a:p>
            <a:pPr marL="742950" lvl="1" indent="-285750" eaLnBrk="1" fontAlgn="auto" hangingPunct="1">
              <a:lnSpc>
                <a:spcPct val="114000"/>
              </a:lnSpc>
              <a:spcBef>
                <a:spcPts val="600"/>
              </a:spcBef>
              <a:spcAft>
                <a:spcPts val="0"/>
              </a:spcAft>
              <a:buFont typeface="Arial" pitchFamily="34" charset="0"/>
              <a:buChar char="–"/>
            </a:pPr>
            <a:r>
              <a:rPr lang="en-US" sz="1800" dirty="0">
                <a:solidFill>
                  <a:srgbClr val="000000"/>
                </a:solidFill>
                <a:latin typeface="Arial"/>
                <a:ea typeface="ＭＳ Ｐゴシック"/>
              </a:rPr>
              <a:t>O.H. Ivie </a:t>
            </a:r>
            <a:r>
              <a:rPr lang="en-US" sz="1800" dirty="0" smtClean="0">
                <a:solidFill>
                  <a:srgbClr val="000000"/>
                </a:solidFill>
                <a:latin typeface="Arial"/>
                <a:ea typeface="ＭＳ Ｐゴシック"/>
              </a:rPr>
              <a:t>Reservoir</a:t>
            </a:r>
            <a:r>
              <a:rPr lang="en-US" sz="1800" dirty="0">
                <a:solidFill>
                  <a:srgbClr val="000000"/>
                </a:solidFill>
                <a:latin typeface="Arial"/>
                <a:ea typeface="ＭＳ Ｐゴシック"/>
              </a:rPr>
              <a:t>= </a:t>
            </a:r>
            <a:r>
              <a:rPr lang="en-US" sz="1800" dirty="0" smtClean="0">
                <a:solidFill>
                  <a:srgbClr val="FF0000"/>
                </a:solidFill>
                <a:latin typeface="Arial"/>
                <a:ea typeface="ＭＳ Ｐゴシック"/>
              </a:rPr>
              <a:t>16.9 </a:t>
            </a:r>
            <a:r>
              <a:rPr lang="en-US" sz="1800" dirty="0">
                <a:solidFill>
                  <a:srgbClr val="FF0000"/>
                </a:solidFill>
                <a:latin typeface="Arial"/>
                <a:ea typeface="ＭＳ Ｐゴシック"/>
              </a:rPr>
              <a:t>% FULL AS OF SEPT 8, 2014</a:t>
            </a:r>
          </a:p>
          <a:p>
            <a:pPr marL="742950" lvl="1" indent="-285750" eaLnBrk="1" fontAlgn="auto" hangingPunct="1">
              <a:lnSpc>
                <a:spcPct val="114000"/>
              </a:lnSpc>
              <a:spcBef>
                <a:spcPts val="600"/>
              </a:spcBef>
              <a:spcAft>
                <a:spcPts val="0"/>
              </a:spcAft>
              <a:buFont typeface="Arial" pitchFamily="34" charset="0"/>
              <a:buChar char="–"/>
            </a:pPr>
            <a:endParaRPr lang="en-US" sz="1800" dirty="0">
              <a:solidFill>
                <a:srgbClr val="000000"/>
              </a:solidFill>
              <a:latin typeface="Arial"/>
              <a:ea typeface="ＭＳ Ｐゴシック"/>
            </a:endParaRPr>
          </a:p>
          <a:p>
            <a:pPr eaLnBrk="1" fontAlgn="auto" hangingPunct="1">
              <a:spcBef>
                <a:spcPts val="0"/>
              </a:spcBef>
              <a:spcAft>
                <a:spcPts val="0"/>
              </a:spcAft>
            </a:pPr>
            <a:endParaRPr lang="en-US" sz="1800" dirty="0">
              <a:solidFill>
                <a:srgbClr val="000000"/>
              </a:solidFill>
              <a:latin typeface="Arial"/>
              <a:ea typeface="ＭＳ Ｐゴシック"/>
            </a:endParaRPr>
          </a:p>
        </p:txBody>
      </p:sp>
    </p:spTree>
    <p:extLst>
      <p:ext uri="{BB962C8B-B14F-4D97-AF65-F5344CB8AC3E}">
        <p14:creationId xmlns:p14="http://schemas.microsoft.com/office/powerpoint/2010/main" xmlns="" val="325089649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8876" y="615174"/>
            <a:ext cx="6250260" cy="533400"/>
          </a:xfrm>
        </p:spPr>
        <p:txBody>
          <a:bodyPr/>
          <a:lstStyle/>
          <a:p>
            <a:pPr eaLnBrk="1" hangingPunct="1"/>
            <a:r>
              <a:rPr lang="en-US" dirty="0" smtClean="0"/>
              <a:t>COLORADO RIVER MUNICIPAL WATER DISTRICT</a:t>
            </a:r>
          </a:p>
        </p:txBody>
      </p:sp>
      <p:sp>
        <p:nvSpPr>
          <p:cNvPr id="15363" name="Rectangle 3"/>
          <p:cNvSpPr>
            <a:spLocks noGrp="1" noChangeArrowheads="1"/>
          </p:cNvSpPr>
          <p:nvPr>
            <p:ph type="body" idx="1"/>
          </p:nvPr>
        </p:nvSpPr>
        <p:spPr>
          <a:xfrm>
            <a:off x="386574" y="1300980"/>
            <a:ext cx="3873192" cy="4800600"/>
          </a:xfrm>
        </p:spPr>
        <p:txBody>
          <a:bodyPr/>
          <a:lstStyle/>
          <a:p>
            <a:pPr marL="0" indent="0" eaLnBrk="1" hangingPunct="1">
              <a:lnSpc>
                <a:spcPct val="140000"/>
              </a:lnSpc>
              <a:spcBef>
                <a:spcPct val="0"/>
              </a:spcBef>
              <a:buClr>
                <a:srgbClr val="000066"/>
              </a:buClr>
              <a:buFontTx/>
              <a:buNone/>
              <a:tabLst>
                <a:tab pos="168275" algn="l"/>
              </a:tabLst>
            </a:pPr>
            <a:r>
              <a:rPr lang="en-US" sz="1400" dirty="0" smtClean="0"/>
              <a:t/>
            </a:r>
            <a:br>
              <a:rPr lang="en-US" sz="1400" dirty="0" smtClean="0"/>
            </a:br>
            <a:endParaRPr lang="en-US" sz="1200" dirty="0" smtClean="0"/>
          </a:p>
        </p:txBody>
      </p:sp>
      <p:sp>
        <p:nvSpPr>
          <p:cNvPr id="3" name="TextBox 2"/>
          <p:cNvSpPr txBox="1"/>
          <p:nvPr/>
        </p:nvSpPr>
        <p:spPr>
          <a:xfrm>
            <a:off x="399588" y="1419924"/>
            <a:ext cx="4544552" cy="3634969"/>
          </a:xfrm>
          <a:prstGeom prst="rect">
            <a:avLst/>
          </a:prstGeom>
          <a:noFill/>
        </p:spPr>
        <p:txBody>
          <a:bodyPr wrap="square" rtlCol="0">
            <a:spAutoFit/>
          </a:bodyPr>
          <a:lstStyle/>
          <a:p>
            <a:pPr marL="285750" indent="-285750" eaLnBrk="1" fontAlgn="auto" hangingPunct="1">
              <a:lnSpc>
                <a:spcPct val="114000"/>
              </a:lnSpc>
              <a:spcBef>
                <a:spcPts val="0"/>
              </a:spcBef>
              <a:spcAft>
                <a:spcPts val="0"/>
              </a:spcAft>
              <a:buClr>
                <a:srgbClr val="C00000"/>
              </a:buClr>
              <a:buFont typeface="Arial" pitchFamily="34" charset="0"/>
              <a:buChar char="•"/>
            </a:pPr>
            <a:r>
              <a:rPr lang="en-US" sz="1800" dirty="0" smtClean="0">
                <a:solidFill>
                  <a:srgbClr val="000000"/>
                </a:solidFill>
                <a:latin typeface="Arial"/>
                <a:ea typeface="ＭＳ Ｐゴシック"/>
              </a:rPr>
              <a:t>In 2004, the traditional reservoirs used to supply drinking water were at only 10% of their capacity</a:t>
            </a:r>
          </a:p>
          <a:p>
            <a:pPr marL="285750" indent="-285750" eaLnBrk="1" fontAlgn="auto" hangingPunct="1">
              <a:lnSpc>
                <a:spcPct val="114000"/>
              </a:lnSpc>
              <a:spcBef>
                <a:spcPts val="3000"/>
              </a:spcBef>
              <a:spcAft>
                <a:spcPts val="0"/>
              </a:spcAft>
              <a:buClr>
                <a:srgbClr val="C00000"/>
              </a:buClr>
              <a:buFont typeface="Arial" pitchFamily="34" charset="0"/>
              <a:buChar char="•"/>
            </a:pPr>
            <a:r>
              <a:rPr lang="en-US" sz="1800" dirty="0" smtClean="0">
                <a:solidFill>
                  <a:srgbClr val="000000"/>
                </a:solidFill>
                <a:latin typeface="Arial"/>
                <a:ea typeface="ＭＳ Ｐゴシック"/>
              </a:rPr>
              <a:t>In </a:t>
            </a:r>
            <a:r>
              <a:rPr lang="en-US" sz="1800" dirty="0">
                <a:solidFill>
                  <a:srgbClr val="000000"/>
                </a:solidFill>
                <a:latin typeface="Arial"/>
                <a:ea typeface="ＭＳ Ｐゴシック"/>
              </a:rPr>
              <a:t>response to this as well as state mandated legislation to develop a long-term  regional plan for drinking water supply, the CRMWD evaluated possible approaches to conserving </a:t>
            </a:r>
            <a:r>
              <a:rPr lang="en-US" sz="1800" dirty="0" smtClean="0">
                <a:solidFill>
                  <a:srgbClr val="000000"/>
                </a:solidFill>
                <a:latin typeface="Arial"/>
                <a:ea typeface="ＭＳ Ｐゴシック"/>
              </a:rPr>
              <a:t>or augmenting declining </a:t>
            </a:r>
            <a:r>
              <a:rPr lang="en-US" sz="1800" dirty="0">
                <a:solidFill>
                  <a:srgbClr val="000000"/>
                </a:solidFill>
                <a:latin typeface="Arial"/>
                <a:ea typeface="ＭＳ Ｐゴシック"/>
              </a:rPr>
              <a:t>drinking water supplies.</a:t>
            </a:r>
          </a:p>
        </p:txBody>
      </p:sp>
      <p:pic>
        <p:nvPicPr>
          <p:cNvPr id="6" name="Picture 2" descr="C:\Users\amacnab\Desktop\CIMG198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6527" y="1524000"/>
            <a:ext cx="3515848" cy="2636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91771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8876" y="615174"/>
            <a:ext cx="6250260" cy="533400"/>
          </a:xfrm>
        </p:spPr>
        <p:txBody>
          <a:bodyPr/>
          <a:lstStyle/>
          <a:p>
            <a:pPr eaLnBrk="1" hangingPunct="1"/>
            <a:r>
              <a:rPr lang="en-US" dirty="0" smtClean="0"/>
              <a:t>COLORADO RIVER MUNICIPAL WATER DISTRICT</a:t>
            </a:r>
          </a:p>
        </p:txBody>
      </p:sp>
      <p:sp>
        <p:nvSpPr>
          <p:cNvPr id="15363" name="Rectangle 3"/>
          <p:cNvSpPr>
            <a:spLocks noGrp="1" noChangeArrowheads="1"/>
          </p:cNvSpPr>
          <p:nvPr>
            <p:ph type="body" idx="1"/>
          </p:nvPr>
        </p:nvSpPr>
        <p:spPr>
          <a:xfrm>
            <a:off x="386574" y="1300980"/>
            <a:ext cx="4727686" cy="4800600"/>
          </a:xfrm>
        </p:spPr>
        <p:txBody>
          <a:bodyPr/>
          <a:lstStyle/>
          <a:p>
            <a:pPr marL="0" indent="0" eaLnBrk="1" hangingPunct="1">
              <a:lnSpc>
                <a:spcPct val="140000"/>
              </a:lnSpc>
              <a:spcBef>
                <a:spcPct val="0"/>
              </a:spcBef>
              <a:buClr>
                <a:srgbClr val="000066"/>
              </a:buClr>
              <a:buFontTx/>
              <a:buNone/>
              <a:tabLst>
                <a:tab pos="168275" algn="l"/>
              </a:tabLst>
            </a:pPr>
            <a:r>
              <a:rPr lang="en-US" sz="1400" dirty="0" smtClean="0"/>
              <a:t/>
            </a:r>
            <a:br>
              <a:rPr lang="en-US" sz="1400" dirty="0" smtClean="0"/>
            </a:br>
            <a:endParaRPr lang="en-US" sz="1200" dirty="0" smtClean="0"/>
          </a:p>
        </p:txBody>
      </p:sp>
      <p:sp>
        <p:nvSpPr>
          <p:cNvPr id="3" name="TextBox 2"/>
          <p:cNvSpPr txBox="1"/>
          <p:nvPr/>
        </p:nvSpPr>
        <p:spPr>
          <a:xfrm>
            <a:off x="399588" y="1419924"/>
            <a:ext cx="4650877" cy="4165564"/>
          </a:xfrm>
          <a:prstGeom prst="rect">
            <a:avLst/>
          </a:prstGeom>
          <a:noFill/>
        </p:spPr>
        <p:txBody>
          <a:bodyPr wrap="square" rtlCol="0">
            <a:spAutoFit/>
          </a:bodyPr>
          <a:lstStyle/>
          <a:p>
            <a:pPr eaLnBrk="1" fontAlgn="auto" hangingPunct="1">
              <a:lnSpc>
                <a:spcPct val="114000"/>
              </a:lnSpc>
              <a:spcBef>
                <a:spcPts val="1200"/>
              </a:spcBef>
              <a:spcAft>
                <a:spcPts val="0"/>
              </a:spcAft>
              <a:buClr>
                <a:srgbClr val="C00000"/>
              </a:buClr>
            </a:pPr>
            <a:r>
              <a:rPr lang="en-US" sz="1800" dirty="0" smtClean="0">
                <a:solidFill>
                  <a:srgbClr val="000000"/>
                </a:solidFill>
                <a:latin typeface="Arial"/>
                <a:ea typeface="ＭＳ Ｐゴシック"/>
              </a:rPr>
              <a:t>Evaluated options in the study included:</a:t>
            </a:r>
          </a:p>
          <a:p>
            <a:pPr marL="342900" indent="-342900" eaLnBrk="1" fontAlgn="auto" hangingPunct="1">
              <a:lnSpc>
                <a:spcPct val="114000"/>
              </a:lnSpc>
              <a:spcBef>
                <a:spcPts val="1800"/>
              </a:spcBef>
              <a:spcAft>
                <a:spcPts val="0"/>
              </a:spcAft>
              <a:buClr>
                <a:srgbClr val="C00000"/>
              </a:buClr>
              <a:buFont typeface="+mj-lt"/>
              <a:buAutoNum type="arabicPeriod"/>
            </a:pPr>
            <a:r>
              <a:rPr lang="en-US" sz="1800" dirty="0" smtClean="0">
                <a:solidFill>
                  <a:srgbClr val="000000"/>
                </a:solidFill>
                <a:latin typeface="Arial"/>
                <a:ea typeface="ＭＳ Ｐゴシック"/>
              </a:rPr>
              <a:t>Use of other water catchments</a:t>
            </a:r>
          </a:p>
          <a:p>
            <a:pPr marL="342900" indent="-342900" eaLnBrk="1" fontAlgn="auto" hangingPunct="1">
              <a:lnSpc>
                <a:spcPct val="114000"/>
              </a:lnSpc>
              <a:spcBef>
                <a:spcPts val="3000"/>
              </a:spcBef>
              <a:spcAft>
                <a:spcPts val="0"/>
              </a:spcAft>
              <a:buClr>
                <a:srgbClr val="C00000"/>
              </a:buClr>
              <a:buFont typeface="+mj-lt"/>
              <a:buAutoNum type="arabicPeriod"/>
            </a:pPr>
            <a:r>
              <a:rPr lang="en-US" sz="1800" dirty="0" smtClean="0">
                <a:solidFill>
                  <a:srgbClr val="000000"/>
                </a:solidFill>
                <a:latin typeface="Arial"/>
                <a:ea typeface="ＭＳ Ｐゴシック"/>
              </a:rPr>
              <a:t>Non-potable reuse of reclaimed wastewater</a:t>
            </a:r>
          </a:p>
          <a:p>
            <a:pPr marL="800100" lvl="1" indent="-342900" eaLnBrk="1" fontAlgn="auto" hangingPunct="1">
              <a:lnSpc>
                <a:spcPct val="114000"/>
              </a:lnSpc>
              <a:spcBef>
                <a:spcPts val="600"/>
              </a:spcBef>
              <a:spcAft>
                <a:spcPts val="0"/>
              </a:spcAft>
              <a:buFont typeface="Arial" panose="020B0604020202020204" pitchFamily="34" charset="0"/>
              <a:buChar char="‒"/>
            </a:pPr>
            <a:r>
              <a:rPr lang="en-US" sz="1800" dirty="0" smtClean="0">
                <a:solidFill>
                  <a:srgbClr val="000000"/>
                </a:solidFill>
                <a:latin typeface="Arial"/>
                <a:ea typeface="ＭＳ Ｐゴシック"/>
              </a:rPr>
              <a:t>Irrigation, Recreation, Agriculture</a:t>
            </a:r>
          </a:p>
          <a:p>
            <a:pPr marL="342900" indent="-342900" eaLnBrk="1" fontAlgn="auto" hangingPunct="1">
              <a:lnSpc>
                <a:spcPct val="114000"/>
              </a:lnSpc>
              <a:spcBef>
                <a:spcPts val="3000"/>
              </a:spcBef>
              <a:spcAft>
                <a:spcPts val="0"/>
              </a:spcAft>
              <a:buClr>
                <a:srgbClr val="C00000"/>
              </a:buClr>
              <a:buFont typeface="+mj-lt"/>
              <a:buAutoNum type="arabicPeriod"/>
            </a:pPr>
            <a:r>
              <a:rPr lang="en-US" sz="1800" dirty="0" smtClean="0">
                <a:solidFill>
                  <a:srgbClr val="000000"/>
                </a:solidFill>
                <a:latin typeface="Arial"/>
                <a:ea typeface="ＭＳ Ｐゴシック"/>
              </a:rPr>
              <a:t>Potable reuse of reclaimed wastewater</a:t>
            </a:r>
          </a:p>
          <a:p>
            <a:pPr marL="800100" lvl="1" indent="-342900" eaLnBrk="1" fontAlgn="auto" hangingPunct="1">
              <a:lnSpc>
                <a:spcPct val="114000"/>
              </a:lnSpc>
              <a:spcBef>
                <a:spcPts val="600"/>
              </a:spcBef>
              <a:spcAft>
                <a:spcPts val="0"/>
              </a:spcAft>
              <a:buFont typeface="Arial" panose="020B0604020202020204" pitchFamily="34" charset="0"/>
              <a:buChar char="‒"/>
            </a:pPr>
            <a:r>
              <a:rPr lang="en-US" sz="1800" dirty="0" smtClean="0">
                <a:solidFill>
                  <a:srgbClr val="000000"/>
                </a:solidFill>
                <a:latin typeface="Arial"/>
                <a:ea typeface="ＭＳ Ｐゴシック"/>
              </a:rPr>
              <a:t>Drinking water</a:t>
            </a:r>
          </a:p>
          <a:p>
            <a:pPr marL="800100" lvl="1" indent="-342900" eaLnBrk="1" fontAlgn="auto" hangingPunct="1">
              <a:lnSpc>
                <a:spcPct val="114000"/>
              </a:lnSpc>
              <a:spcBef>
                <a:spcPts val="600"/>
              </a:spcBef>
              <a:spcAft>
                <a:spcPts val="0"/>
              </a:spcAft>
              <a:buFont typeface="Arial" panose="020B0604020202020204" pitchFamily="34" charset="0"/>
              <a:buChar char="‒"/>
            </a:pPr>
            <a:r>
              <a:rPr lang="en-US" sz="1800" dirty="0" smtClean="0">
                <a:solidFill>
                  <a:srgbClr val="000000"/>
                </a:solidFill>
                <a:latin typeface="Arial"/>
                <a:ea typeface="ＭＳ Ｐゴシック"/>
              </a:rPr>
              <a:t>Re-supply local reservoirs with high-purity treated wastewater </a:t>
            </a:r>
            <a:endParaRPr lang="en-US" sz="1800" dirty="0">
              <a:solidFill>
                <a:srgbClr val="000000"/>
              </a:solidFill>
              <a:latin typeface="Arial"/>
              <a:ea typeface="ＭＳ Ｐゴシック"/>
            </a:endParaRPr>
          </a:p>
        </p:txBody>
      </p:sp>
      <p:pic>
        <p:nvPicPr>
          <p:cNvPr id="1026" name="Picture 2" descr="C:\Users\amacnab\Desktop\CIMG198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6527" y="1524000"/>
            <a:ext cx="3515848" cy="2636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76208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rought Monitor for CA"/>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346" t="14914" r="39665"/>
          <a:stretch/>
        </p:blipFill>
        <p:spPr bwMode="auto">
          <a:xfrm>
            <a:off x="5224061" y="2294020"/>
            <a:ext cx="2748867" cy="317137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U.S. Drought Monitor forCaliforni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75109" y="2243030"/>
            <a:ext cx="3190323" cy="31903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txBox="1">
            <a:spLocks noChangeArrowheads="1"/>
          </p:cNvSpPr>
          <p:nvPr/>
        </p:nvSpPr>
        <p:spPr bwMode="auto">
          <a:xfrm>
            <a:off x="445814" y="1412952"/>
            <a:ext cx="4137453" cy="523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a:lstStyle>
          <a:p>
            <a:pPr marL="0" indent="0">
              <a:spcAft>
                <a:spcPts val="0"/>
              </a:spcAft>
              <a:buClr>
                <a:srgbClr val="C00000"/>
              </a:buClr>
              <a:buFontTx/>
              <a:buNone/>
              <a:defRPr/>
            </a:pPr>
            <a:r>
              <a:rPr lang="en-US" sz="1800" u="sng" dirty="0" smtClean="0">
                <a:solidFill>
                  <a:srgbClr val="000000"/>
                </a:solidFill>
              </a:rPr>
              <a:t>California</a:t>
            </a:r>
          </a:p>
          <a:p>
            <a:pPr>
              <a:spcBef>
                <a:spcPts val="600"/>
              </a:spcBef>
              <a:spcAft>
                <a:spcPts val="0"/>
              </a:spcAft>
              <a:buClr>
                <a:srgbClr val="C00000"/>
              </a:buClr>
              <a:defRPr/>
            </a:pPr>
            <a:r>
              <a:rPr lang="en-US" sz="1800" dirty="0" smtClean="0">
                <a:solidFill>
                  <a:srgbClr val="000000"/>
                </a:solidFill>
              </a:rPr>
              <a:t>Southern cities (e.g. Los Angeles and San Diego) receive the bulk of their water from the Colorado river and from the northern part of the state</a:t>
            </a:r>
          </a:p>
          <a:p>
            <a:pPr lvl="1">
              <a:spcBef>
                <a:spcPts val="1800"/>
              </a:spcBef>
              <a:buFont typeface="Arial" panose="020B0604020202020204" pitchFamily="34" charset="0"/>
              <a:buChar char="–"/>
              <a:defRPr/>
            </a:pPr>
            <a:r>
              <a:rPr lang="en-US" sz="1800" dirty="0" smtClean="0">
                <a:solidFill>
                  <a:srgbClr val="000000"/>
                </a:solidFill>
              </a:rPr>
              <a:t>Extreme costs associated with transportation</a:t>
            </a:r>
          </a:p>
          <a:p>
            <a:pPr lvl="1">
              <a:spcBef>
                <a:spcPts val="600"/>
              </a:spcBef>
              <a:buFont typeface="Arial" panose="020B0604020202020204" pitchFamily="34" charset="0"/>
              <a:buChar char="–"/>
              <a:defRPr/>
            </a:pPr>
            <a:r>
              <a:rPr lang="en-US" sz="1800" dirty="0" smtClean="0">
                <a:solidFill>
                  <a:srgbClr val="000000"/>
                </a:solidFill>
              </a:rPr>
              <a:t>20% of energy used in state is used to move water</a:t>
            </a:r>
          </a:p>
          <a:p>
            <a:pPr>
              <a:spcBef>
                <a:spcPts val="1200"/>
              </a:spcBef>
              <a:buClr>
                <a:srgbClr val="C3092C"/>
              </a:buClr>
              <a:defRPr/>
            </a:pPr>
            <a:r>
              <a:rPr lang="en-US" sz="1800" dirty="0" smtClean="0">
                <a:solidFill>
                  <a:srgbClr val="000000"/>
                </a:solidFill>
              </a:rPr>
              <a:t>Title 22 provides guidelines on non-potable reuse treatment requirements</a:t>
            </a:r>
          </a:p>
          <a:p>
            <a:pPr>
              <a:spcBef>
                <a:spcPts val="1200"/>
              </a:spcBef>
              <a:buClr>
                <a:srgbClr val="C3092C"/>
              </a:buClr>
              <a:defRPr/>
            </a:pPr>
            <a:r>
              <a:rPr lang="en-US" sz="1800" dirty="0" smtClean="0">
                <a:solidFill>
                  <a:srgbClr val="000000"/>
                </a:solidFill>
              </a:rPr>
              <a:t>Guidelines on potable reuse expected in 2016.</a:t>
            </a:r>
          </a:p>
        </p:txBody>
      </p:sp>
      <p:sp>
        <p:nvSpPr>
          <p:cNvPr id="9" name="Rectangle 2"/>
          <p:cNvSpPr>
            <a:spLocks noGrp="1" noChangeArrowheads="1"/>
          </p:cNvSpPr>
          <p:nvPr>
            <p:ph type="title"/>
          </p:nvPr>
        </p:nvSpPr>
        <p:spPr>
          <a:xfrm>
            <a:off x="389809" y="610018"/>
            <a:ext cx="7826375" cy="584200"/>
          </a:xfrm>
        </p:spPr>
        <p:txBody>
          <a:bodyPr>
            <a:normAutofit/>
          </a:bodyPr>
          <a:lstStyle/>
          <a:p>
            <a:pPr>
              <a:defRPr/>
            </a:pPr>
            <a:r>
              <a:rPr lang="en-US" cap="all" dirty="0">
                <a:solidFill>
                  <a:srgbClr val="C00000"/>
                </a:solidFill>
                <a:cs typeface="Arial" pitchFamily="34" charset="0"/>
              </a:rPr>
              <a:t>Water </a:t>
            </a:r>
            <a:r>
              <a:rPr lang="en-US" cap="all" dirty="0" smtClean="0">
                <a:solidFill>
                  <a:srgbClr val="C00000"/>
                </a:solidFill>
                <a:cs typeface="Arial" pitchFamily="34" charset="0"/>
              </a:rPr>
              <a:t>Stress IN THE UNITED STATES</a:t>
            </a:r>
            <a:endParaRPr lang="en-US" cap="all" dirty="0">
              <a:solidFill>
                <a:srgbClr val="C00000"/>
              </a:solidFill>
              <a:cs typeface="Arial" pitchFamily="34" charset="0"/>
            </a:endParaRPr>
          </a:p>
        </p:txBody>
      </p:sp>
      <p:sp>
        <p:nvSpPr>
          <p:cNvPr id="2" name="TextBox 1"/>
          <p:cNvSpPr txBox="1"/>
          <p:nvPr/>
        </p:nvSpPr>
        <p:spPr>
          <a:xfrm>
            <a:off x="4659870" y="5486405"/>
            <a:ext cx="4335518" cy="461665"/>
          </a:xfrm>
          <a:prstGeom prst="rect">
            <a:avLst/>
          </a:prstGeom>
          <a:noFill/>
        </p:spPr>
        <p:txBody>
          <a:bodyPr wrap="square" rtlCol="0">
            <a:spAutoFit/>
          </a:bodyPr>
          <a:lstStyle/>
          <a:p>
            <a:r>
              <a:rPr lang="en-US" sz="1200" dirty="0">
                <a:solidFill>
                  <a:srgbClr val="000000"/>
                </a:solidFill>
                <a:latin typeface="Arial"/>
                <a:ea typeface="ＭＳ Ｐゴシック"/>
              </a:rPr>
              <a:t>Source: U.S. Drought Monitor (University of Nebraska, Lincoln</a:t>
            </a:r>
            <a:r>
              <a:rPr lang="en-US" sz="1200" dirty="0" smtClean="0">
                <a:solidFill>
                  <a:srgbClr val="000000"/>
                </a:solidFill>
                <a:latin typeface="Arial"/>
                <a:ea typeface="ＭＳ Ｐゴシック"/>
              </a:rPr>
              <a:t>), 2015</a:t>
            </a:r>
            <a:endParaRPr lang="en-US" sz="1200" dirty="0">
              <a:solidFill>
                <a:srgbClr val="000000"/>
              </a:solidFill>
              <a:latin typeface="Arial"/>
              <a:ea typeface="ＭＳ Ｐゴシック"/>
            </a:endParaRPr>
          </a:p>
        </p:txBody>
      </p:sp>
      <p:sp>
        <p:nvSpPr>
          <p:cNvPr id="10" name="TextBox 9"/>
          <p:cNvSpPr txBox="1"/>
          <p:nvPr/>
        </p:nvSpPr>
        <p:spPr>
          <a:xfrm>
            <a:off x="4353632" y="1778719"/>
            <a:ext cx="4572000" cy="338554"/>
          </a:xfrm>
          <a:prstGeom prst="rect">
            <a:avLst/>
          </a:prstGeom>
          <a:noFill/>
        </p:spPr>
        <p:txBody>
          <a:bodyPr wrap="square" rtlCol="0">
            <a:spAutoFit/>
          </a:bodyPr>
          <a:lstStyle/>
          <a:p>
            <a:pPr algn="ctr"/>
            <a:r>
              <a:rPr lang="en-US" sz="1600" dirty="0" smtClean="0">
                <a:solidFill>
                  <a:srgbClr val="000000"/>
                </a:solidFill>
                <a:latin typeface="Arial"/>
                <a:ea typeface="ＭＳ Ｐゴシック"/>
              </a:rPr>
              <a:t>As of August 6, 2015</a:t>
            </a:r>
            <a:endParaRPr lang="en-US" sz="1600" dirty="0">
              <a:solidFill>
                <a:srgbClr val="000000"/>
              </a:solidFill>
              <a:latin typeface="Arial"/>
              <a:ea typeface="ＭＳ Ｐゴシック"/>
            </a:endParaRPr>
          </a:p>
        </p:txBody>
      </p:sp>
    </p:spTree>
    <p:extLst>
      <p:ext uri="{BB962C8B-B14F-4D97-AF65-F5344CB8AC3E}">
        <p14:creationId xmlns:p14="http://schemas.microsoft.com/office/powerpoint/2010/main" xmlns="" val="260364332"/>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35769" y="2930275"/>
            <a:ext cx="4826134" cy="223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914400" indent="-45720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lnSpc>
                <a:spcPct val="114000"/>
              </a:lnSpc>
              <a:spcBef>
                <a:spcPts val="1200"/>
              </a:spcBef>
              <a:buFont typeface="Arial" pitchFamily="34" charset="0"/>
              <a:buChar char="–"/>
            </a:pPr>
            <a:r>
              <a:rPr lang="en-US" sz="2000" dirty="0" err="1" smtClean="0">
                <a:solidFill>
                  <a:srgbClr val="000000"/>
                </a:solidFill>
                <a:cs typeface="Arial" pitchFamily="34" charset="0"/>
              </a:rPr>
              <a:t>Desal</a:t>
            </a:r>
            <a:r>
              <a:rPr lang="en-US" sz="2000" dirty="0">
                <a:solidFill>
                  <a:srgbClr val="000000"/>
                </a:solidFill>
                <a:cs typeface="Arial" pitchFamily="34" charset="0"/>
              </a:rPr>
              <a:t>: Higher energy costs</a:t>
            </a:r>
          </a:p>
          <a:p>
            <a:pPr lvl="1">
              <a:lnSpc>
                <a:spcPct val="114000"/>
              </a:lnSpc>
              <a:spcBef>
                <a:spcPts val="2400"/>
              </a:spcBef>
              <a:buFont typeface="Arial" pitchFamily="34" charset="0"/>
              <a:buChar char="–"/>
            </a:pPr>
            <a:r>
              <a:rPr lang="en-US" sz="2000" dirty="0" smtClean="0">
                <a:solidFill>
                  <a:srgbClr val="000000"/>
                </a:solidFill>
                <a:cs typeface="Arial" pitchFamily="34" charset="0"/>
              </a:rPr>
              <a:t>Non-potable reuse (Purple Pipe)</a:t>
            </a:r>
          </a:p>
          <a:p>
            <a:pPr lvl="2">
              <a:lnSpc>
                <a:spcPct val="114000"/>
              </a:lnSpc>
              <a:spcBef>
                <a:spcPts val="600"/>
              </a:spcBef>
              <a:buFont typeface="Arial" pitchFamily="34" charset="0"/>
              <a:buChar char="–"/>
            </a:pPr>
            <a:r>
              <a:rPr lang="en-US" sz="1800" dirty="0" smtClean="0">
                <a:solidFill>
                  <a:srgbClr val="000000"/>
                </a:solidFill>
                <a:cs typeface="Arial" pitchFamily="34" charset="0"/>
              </a:rPr>
              <a:t>Install new </a:t>
            </a:r>
            <a:r>
              <a:rPr lang="en-US" sz="1800" dirty="0">
                <a:solidFill>
                  <a:srgbClr val="000000"/>
                </a:solidFill>
                <a:cs typeface="Arial" pitchFamily="34" charset="0"/>
              </a:rPr>
              <a:t>distribution </a:t>
            </a:r>
            <a:r>
              <a:rPr lang="en-US" sz="1800" dirty="0" smtClean="0">
                <a:solidFill>
                  <a:srgbClr val="000000"/>
                </a:solidFill>
                <a:cs typeface="Arial" pitchFamily="34" charset="0"/>
              </a:rPr>
              <a:t>system</a:t>
            </a:r>
          </a:p>
          <a:p>
            <a:pPr lvl="1">
              <a:lnSpc>
                <a:spcPct val="114000"/>
              </a:lnSpc>
              <a:spcBef>
                <a:spcPts val="2400"/>
              </a:spcBef>
              <a:buFont typeface="Arial" pitchFamily="34" charset="0"/>
              <a:buChar char="–"/>
            </a:pPr>
            <a:r>
              <a:rPr lang="en-US" sz="2000" dirty="0" smtClean="0">
                <a:solidFill>
                  <a:srgbClr val="000000"/>
                </a:solidFill>
                <a:cs typeface="Arial" pitchFamily="34" charset="0"/>
              </a:rPr>
              <a:t>IPR: Low cost option</a:t>
            </a:r>
            <a:endParaRPr lang="en-US" sz="2000" dirty="0">
              <a:solidFill>
                <a:srgbClr val="000000"/>
              </a:solidFill>
              <a:cs typeface="Arial" pitchFamily="34" charset="0"/>
            </a:endParaRPr>
          </a:p>
        </p:txBody>
      </p:sp>
      <p:sp>
        <p:nvSpPr>
          <p:cNvPr id="9" name="Rectangle 2"/>
          <p:cNvSpPr>
            <a:spLocks noGrp="1" noChangeArrowheads="1"/>
          </p:cNvSpPr>
          <p:nvPr>
            <p:ph type="title"/>
          </p:nvPr>
        </p:nvSpPr>
        <p:spPr>
          <a:xfrm>
            <a:off x="423621" y="628840"/>
            <a:ext cx="8229600" cy="460375"/>
          </a:xfrm>
        </p:spPr>
        <p:txBody>
          <a:bodyPr/>
          <a:lstStyle/>
          <a:p>
            <a:pPr>
              <a:defRPr/>
            </a:pPr>
            <a:r>
              <a:rPr lang="en-US" cap="all" dirty="0" smtClean="0">
                <a:solidFill>
                  <a:srgbClr val="C00000"/>
                </a:solidFill>
                <a:cs typeface="Arial" pitchFamily="34" charset="0"/>
              </a:rPr>
              <a:t>WHAT HAD BEEN DONE:  OTHER EXTERNAL STUDIES</a:t>
            </a:r>
            <a:endParaRPr lang="en-US" cap="all" dirty="0">
              <a:solidFill>
                <a:srgbClr val="C00000"/>
              </a:solidFill>
              <a:cs typeface="Arial"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827"/>
          <a:stretch/>
        </p:blipFill>
        <p:spPr bwMode="auto">
          <a:xfrm>
            <a:off x="4762988" y="2495195"/>
            <a:ext cx="4239121" cy="3045798"/>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59974" y="1397872"/>
            <a:ext cx="8784026" cy="1211357"/>
          </a:xfrm>
          <a:prstGeom prst="rect">
            <a:avLst/>
          </a:prstGeom>
          <a:noFill/>
        </p:spPr>
        <p:txBody>
          <a:bodyPr wrap="square" rtlCol="0">
            <a:spAutoFit/>
          </a:bodyPr>
          <a:lstStyle/>
          <a:p>
            <a:pPr marL="457200" indent="-457200" eaLnBrk="1" fontAlgn="auto" hangingPunct="1">
              <a:lnSpc>
                <a:spcPct val="114000"/>
              </a:lnSpc>
              <a:spcBef>
                <a:spcPts val="0"/>
              </a:spcBef>
              <a:spcAft>
                <a:spcPts val="0"/>
              </a:spcAft>
              <a:buClr>
                <a:srgbClr val="C00000"/>
              </a:buClr>
              <a:buFont typeface="Arial" pitchFamily="34" charset="0"/>
              <a:buChar char="•"/>
            </a:pPr>
            <a:r>
              <a:rPr lang="en-US" dirty="0">
                <a:solidFill>
                  <a:srgbClr val="000000"/>
                </a:solidFill>
                <a:latin typeface="Arial"/>
                <a:ea typeface="ＭＳ Ｐゴシック"/>
                <a:cs typeface="Arial" pitchFamily="34" charset="0"/>
              </a:rPr>
              <a:t>Evaluating alternatives to address water shortages in San Diego County</a:t>
            </a:r>
          </a:p>
          <a:p>
            <a:pPr eaLnBrk="1" fontAlgn="auto" hangingPunct="1">
              <a:spcBef>
                <a:spcPts val="0"/>
              </a:spcBef>
              <a:spcAft>
                <a:spcPts val="0"/>
              </a:spcAft>
            </a:pPr>
            <a:endParaRPr lang="en-US" sz="1600" dirty="0">
              <a:solidFill>
                <a:srgbClr val="000000"/>
              </a:solidFill>
              <a:latin typeface="Arial"/>
              <a:ea typeface="ＭＳ Ｐゴシック"/>
            </a:endParaRPr>
          </a:p>
        </p:txBody>
      </p:sp>
    </p:spTree>
    <p:extLst>
      <p:ext uri="{BB962C8B-B14F-4D97-AF65-F5344CB8AC3E}">
        <p14:creationId xmlns:p14="http://schemas.microsoft.com/office/powerpoint/2010/main" xmlns="" val="222036497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0" y="603722"/>
            <a:ext cx="8763000" cy="533400"/>
          </a:xfrm>
        </p:spPr>
        <p:txBody>
          <a:bodyPr/>
          <a:lstStyle/>
          <a:p>
            <a:r>
              <a:rPr lang="en-US" dirty="0"/>
              <a:t>SELECTING POTABLE </a:t>
            </a:r>
            <a:r>
              <a:rPr lang="en-US" dirty="0" smtClean="0"/>
              <a:t>vs. </a:t>
            </a:r>
            <a:r>
              <a:rPr lang="en-US" dirty="0"/>
              <a:t>NON-POTABLE REUSE</a:t>
            </a:r>
          </a:p>
        </p:txBody>
      </p:sp>
      <p:sp>
        <p:nvSpPr>
          <p:cNvPr id="6" name="TextBox 5"/>
          <p:cNvSpPr txBox="1"/>
          <p:nvPr/>
        </p:nvSpPr>
        <p:spPr>
          <a:xfrm>
            <a:off x="373905" y="1419929"/>
            <a:ext cx="8610600" cy="877163"/>
          </a:xfrm>
          <a:prstGeom prst="rect">
            <a:avLst/>
          </a:prstGeom>
          <a:noFill/>
        </p:spPr>
        <p:txBody>
          <a:bodyPr wrap="square" rtlCol="0">
            <a:spAutoFit/>
          </a:bodyPr>
          <a:lstStyle/>
          <a:p>
            <a:pPr marL="285750" indent="-285750" eaLnBrk="1" fontAlgn="auto" hangingPunct="1">
              <a:spcBef>
                <a:spcPts val="0"/>
              </a:spcBef>
              <a:spcAft>
                <a:spcPts val="0"/>
              </a:spcAft>
              <a:buClr>
                <a:srgbClr val="C00000"/>
              </a:buClr>
              <a:buFont typeface="Arial" panose="020B0604020202020204" pitchFamily="34" charset="0"/>
              <a:buChar char="•"/>
            </a:pPr>
            <a:r>
              <a:rPr lang="en-US" sz="1800" dirty="0" smtClean="0">
                <a:solidFill>
                  <a:srgbClr val="000000"/>
                </a:solidFill>
                <a:latin typeface="Arial"/>
                <a:ea typeface="ＭＳ Ｐゴシック"/>
              </a:rPr>
              <a:t>Similar feasibility studies carried out in other areas</a:t>
            </a:r>
          </a:p>
          <a:p>
            <a:pPr marL="285750" indent="-285750" eaLnBrk="1" fontAlgn="auto" hangingPunct="1">
              <a:spcBef>
                <a:spcPts val="1800"/>
              </a:spcBef>
              <a:spcAft>
                <a:spcPts val="0"/>
              </a:spcAft>
              <a:buClr>
                <a:srgbClr val="C00000"/>
              </a:buClr>
              <a:buFont typeface="Arial" panose="020B0604020202020204" pitchFamily="34" charset="0"/>
              <a:buChar char="•"/>
            </a:pPr>
            <a:r>
              <a:rPr lang="en-US" sz="1800" dirty="0" smtClean="0">
                <a:solidFill>
                  <a:srgbClr val="000000"/>
                </a:solidFill>
                <a:latin typeface="Arial"/>
                <a:ea typeface="ＭＳ Ｐゴシック"/>
              </a:rPr>
              <a:t>Cost ranges for various approaches to drinking water augmentation</a:t>
            </a:r>
            <a:endParaRPr lang="en-US" sz="1800" dirty="0">
              <a:solidFill>
                <a:srgbClr val="000000"/>
              </a:solidFill>
              <a:latin typeface="Arial"/>
              <a:ea typeface="ＭＳ Ｐゴシック"/>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4748" y="2355950"/>
            <a:ext cx="5922982" cy="3407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297165" y="5730946"/>
            <a:ext cx="6762313" cy="369332"/>
          </a:xfrm>
          <a:prstGeom prst="rect">
            <a:avLst/>
          </a:prstGeom>
          <a:noFill/>
        </p:spPr>
        <p:txBody>
          <a:bodyPr wrap="square" rtlCol="0">
            <a:spAutoFit/>
          </a:bodyPr>
          <a:lstStyle/>
          <a:p>
            <a:pPr eaLnBrk="1" fontAlgn="auto" hangingPunct="1">
              <a:spcBef>
                <a:spcPts val="0"/>
              </a:spcBef>
              <a:spcAft>
                <a:spcPts val="0"/>
              </a:spcAft>
            </a:pPr>
            <a:r>
              <a:rPr lang="en-US" sz="1800" dirty="0" smtClean="0">
                <a:solidFill>
                  <a:srgbClr val="000000"/>
                </a:solidFill>
                <a:latin typeface="Arial"/>
                <a:ea typeface="ＭＳ Ｐゴシック"/>
              </a:rPr>
              <a:t>Source: Fermanian Business &amp; Economic Institute, 2010</a:t>
            </a:r>
            <a:endParaRPr lang="en-US" sz="1800" dirty="0">
              <a:solidFill>
                <a:srgbClr val="000000"/>
              </a:solidFill>
              <a:latin typeface="Arial"/>
              <a:ea typeface="ＭＳ Ｐゴシック"/>
            </a:endParaRPr>
          </a:p>
        </p:txBody>
      </p:sp>
    </p:spTree>
    <p:extLst>
      <p:ext uri="{BB962C8B-B14F-4D97-AF65-F5344CB8AC3E}">
        <p14:creationId xmlns:p14="http://schemas.microsoft.com/office/powerpoint/2010/main" xmlns="" val="23096108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77" y="615174"/>
            <a:ext cx="7634649" cy="533400"/>
          </a:xfrm>
        </p:spPr>
        <p:txBody>
          <a:bodyPr/>
          <a:lstStyle/>
          <a:p>
            <a:r>
              <a:rPr lang="en-US" dirty="0"/>
              <a:t>SELECTING POTABLE vs. NON-POTABLE REUSE</a:t>
            </a:r>
          </a:p>
        </p:txBody>
      </p:sp>
      <p:sp>
        <p:nvSpPr>
          <p:cNvPr id="4" name="Rectangle 3"/>
          <p:cNvSpPr txBox="1">
            <a:spLocks noChangeArrowheads="1"/>
          </p:cNvSpPr>
          <p:nvPr/>
        </p:nvSpPr>
        <p:spPr bwMode="auto">
          <a:xfrm>
            <a:off x="431178" y="1427358"/>
            <a:ext cx="8330685"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14000"/>
              </a:lnSpc>
              <a:spcBef>
                <a:spcPts val="1800"/>
              </a:spcBef>
              <a:buClr>
                <a:srgbClr val="C00000"/>
              </a:buClr>
              <a:tabLst>
                <a:tab pos="168275" algn="l"/>
              </a:tabLst>
            </a:pPr>
            <a:r>
              <a:rPr lang="en-US" sz="2000" kern="0" dirty="0" smtClean="0">
                <a:solidFill>
                  <a:srgbClr val="000000"/>
                </a:solidFill>
              </a:rPr>
              <a:t>CRMWD decided to build a single treatment plant that would treat secondary wastewater from surrounding communities to an “advanced” level</a:t>
            </a:r>
          </a:p>
          <a:p>
            <a:pPr>
              <a:lnSpc>
                <a:spcPct val="114000"/>
              </a:lnSpc>
              <a:spcBef>
                <a:spcPts val="3000"/>
              </a:spcBef>
              <a:buClr>
                <a:srgbClr val="C00000"/>
              </a:buClr>
              <a:tabLst>
                <a:tab pos="168275" algn="l"/>
              </a:tabLst>
            </a:pPr>
            <a:r>
              <a:rPr lang="en-US" sz="2000" kern="0" dirty="0" smtClean="0">
                <a:solidFill>
                  <a:srgbClr val="000000"/>
                </a:solidFill>
              </a:rPr>
              <a:t>Known as the “Raw Water Production Facility” (RWPF)</a:t>
            </a:r>
          </a:p>
          <a:p>
            <a:pPr>
              <a:lnSpc>
                <a:spcPct val="114000"/>
              </a:lnSpc>
              <a:spcBef>
                <a:spcPts val="3000"/>
              </a:spcBef>
              <a:buClr>
                <a:srgbClr val="C00000"/>
              </a:buClr>
              <a:tabLst>
                <a:tab pos="168275" algn="l"/>
              </a:tabLst>
            </a:pPr>
            <a:r>
              <a:rPr lang="en-US" sz="2000" kern="0" dirty="0" smtClean="0">
                <a:solidFill>
                  <a:srgbClr val="000000"/>
                </a:solidFill>
              </a:rPr>
              <a:t>The RWPF will generate “synthesized” raw water that will be BLENDED with “natural” surface raw water of the E.V. Spence Reservoir upstream of the local drinking water treatment facilities </a:t>
            </a:r>
          </a:p>
          <a:p>
            <a:pPr>
              <a:lnSpc>
                <a:spcPct val="114000"/>
              </a:lnSpc>
              <a:spcBef>
                <a:spcPts val="3000"/>
              </a:spcBef>
              <a:buClr>
                <a:srgbClr val="C00000"/>
              </a:buClr>
              <a:tabLst>
                <a:tab pos="168275" algn="l"/>
              </a:tabLst>
            </a:pPr>
            <a:r>
              <a:rPr lang="en-US" sz="2000" kern="0" dirty="0">
                <a:solidFill>
                  <a:srgbClr val="000000"/>
                </a:solidFill>
              </a:rPr>
              <a:t>Raw water will be re-treated as drinking water at existing drinking water treatment plants</a:t>
            </a:r>
          </a:p>
          <a:p>
            <a:pPr marL="0" indent="0">
              <a:lnSpc>
                <a:spcPct val="140000"/>
              </a:lnSpc>
              <a:spcBef>
                <a:spcPct val="0"/>
              </a:spcBef>
              <a:buClr>
                <a:srgbClr val="000066"/>
              </a:buClr>
              <a:buFontTx/>
              <a:buNone/>
              <a:tabLst>
                <a:tab pos="168275" algn="l"/>
              </a:tabLst>
            </a:pPr>
            <a:endParaRPr lang="en-US" sz="1800" kern="0" dirty="0" smtClean="0">
              <a:solidFill>
                <a:srgbClr val="000000"/>
              </a:solidFill>
            </a:endParaRPr>
          </a:p>
          <a:p>
            <a:pPr>
              <a:lnSpc>
                <a:spcPct val="140000"/>
              </a:lnSpc>
              <a:spcBef>
                <a:spcPct val="0"/>
              </a:spcBef>
              <a:buClr>
                <a:srgbClr val="000066"/>
              </a:buClr>
              <a:tabLst>
                <a:tab pos="168275" algn="l"/>
              </a:tabLst>
            </a:pPr>
            <a:endParaRPr lang="en-US" sz="1200" kern="0" dirty="0" smtClean="0">
              <a:solidFill>
                <a:srgbClr val="000000"/>
              </a:solidFill>
            </a:endParaRPr>
          </a:p>
        </p:txBody>
      </p:sp>
    </p:spTree>
    <p:extLst>
      <p:ext uri="{BB962C8B-B14F-4D97-AF65-F5344CB8AC3E}">
        <p14:creationId xmlns:p14="http://schemas.microsoft.com/office/powerpoint/2010/main" xmlns="" val="18471631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9140" y="607740"/>
            <a:ext cx="4343400" cy="533400"/>
          </a:xfrm>
        </p:spPr>
        <p:txBody>
          <a:bodyPr/>
          <a:lstStyle/>
          <a:p>
            <a:pPr eaLnBrk="1" hangingPunct="1"/>
            <a:r>
              <a:rPr lang="en-US" dirty="0" smtClean="0"/>
              <a:t>THE FINAL SOLUTION</a:t>
            </a:r>
          </a:p>
        </p:txBody>
      </p:sp>
      <p:sp>
        <p:nvSpPr>
          <p:cNvPr id="15363" name="Rectangle 3"/>
          <p:cNvSpPr>
            <a:spLocks noGrp="1" noChangeArrowheads="1"/>
          </p:cNvSpPr>
          <p:nvPr>
            <p:ph type="body" idx="1"/>
          </p:nvPr>
        </p:nvSpPr>
        <p:spPr>
          <a:xfrm>
            <a:off x="423744" y="1353018"/>
            <a:ext cx="8757425" cy="483215"/>
          </a:xfrm>
        </p:spPr>
        <p:txBody>
          <a:bodyPr/>
          <a:lstStyle/>
          <a:p>
            <a:pPr marL="0" indent="0">
              <a:lnSpc>
                <a:spcPct val="140000"/>
              </a:lnSpc>
              <a:spcBef>
                <a:spcPct val="0"/>
              </a:spcBef>
              <a:buClr>
                <a:srgbClr val="000066"/>
              </a:buClr>
              <a:buNone/>
              <a:tabLst>
                <a:tab pos="168275" algn="l"/>
              </a:tabLst>
            </a:pPr>
            <a:r>
              <a:rPr lang="en-US" sz="1800" dirty="0" smtClean="0">
                <a:solidFill>
                  <a:srgbClr val="C3092C"/>
                </a:solidFill>
              </a:rPr>
              <a:t>CRMWD Big Spring Reclamation Project</a:t>
            </a:r>
            <a:endParaRPr lang="en-US" sz="1800" dirty="0" smtClean="0"/>
          </a:p>
          <a:p>
            <a:pPr marL="0" indent="0">
              <a:lnSpc>
                <a:spcPct val="140000"/>
              </a:lnSpc>
              <a:spcBef>
                <a:spcPct val="0"/>
              </a:spcBef>
              <a:buClr>
                <a:srgbClr val="000066"/>
              </a:buClr>
              <a:buNone/>
              <a:tabLst>
                <a:tab pos="168275" algn="l"/>
              </a:tabLst>
            </a:pPr>
            <a:endParaRPr lang="en-US" sz="1800" dirty="0" smtClean="0"/>
          </a:p>
          <a:p>
            <a:pPr>
              <a:lnSpc>
                <a:spcPct val="140000"/>
              </a:lnSpc>
              <a:spcBef>
                <a:spcPct val="0"/>
              </a:spcBef>
              <a:buClr>
                <a:srgbClr val="000066"/>
              </a:buClr>
              <a:tabLst>
                <a:tab pos="168275" algn="l"/>
              </a:tabLst>
            </a:pPr>
            <a:endParaRPr lang="en-US" sz="12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7283" y="1807953"/>
            <a:ext cx="6419884" cy="4166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bwMode="auto">
          <a:xfrm>
            <a:off x="3338018" y="3424028"/>
            <a:ext cx="1776761" cy="1605776"/>
          </a:xfrm>
          <a:prstGeom prst="ellipse">
            <a:avLst/>
          </a:prstGeom>
          <a:noFill/>
          <a:ln w="38100" cap="flat" cmpd="sng" algn="ctr">
            <a:solidFill>
              <a:srgbClr val="C309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xmlns="" val="368106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8612" y="607740"/>
            <a:ext cx="8487024" cy="533400"/>
          </a:xfrm>
        </p:spPr>
        <p:txBody>
          <a:bodyPr/>
          <a:lstStyle/>
          <a:p>
            <a:pPr eaLnBrk="1" hangingPunct="1"/>
            <a:r>
              <a:rPr lang="en-US" cap="all" dirty="0" smtClean="0"/>
              <a:t>RWPF Plant Design Details and California Precedent</a:t>
            </a:r>
          </a:p>
        </p:txBody>
      </p:sp>
      <p:sp>
        <p:nvSpPr>
          <p:cNvPr id="15363" name="Rectangle 3"/>
          <p:cNvSpPr>
            <a:spLocks noGrp="1" noChangeArrowheads="1"/>
          </p:cNvSpPr>
          <p:nvPr>
            <p:ph type="body" idx="1"/>
          </p:nvPr>
        </p:nvSpPr>
        <p:spPr>
          <a:xfrm>
            <a:off x="396449" y="1434909"/>
            <a:ext cx="4844291" cy="4800600"/>
          </a:xfrm>
        </p:spPr>
        <p:txBody>
          <a:bodyPr/>
          <a:lstStyle/>
          <a:p>
            <a:pPr>
              <a:lnSpc>
                <a:spcPct val="114000"/>
              </a:lnSpc>
              <a:spcBef>
                <a:spcPts val="1200"/>
              </a:spcBef>
              <a:buClr>
                <a:srgbClr val="C3092C"/>
              </a:buClr>
              <a:tabLst>
                <a:tab pos="168275" algn="l"/>
              </a:tabLst>
            </a:pPr>
            <a:r>
              <a:rPr lang="en-US" sz="1600" dirty="0" smtClean="0"/>
              <a:t>Advanced Treatment uses microfiltration, reverse osmosis and UV-oxidation similar </a:t>
            </a:r>
            <a:r>
              <a:rPr lang="en-US" sz="1600" dirty="0"/>
              <a:t>to existing facilities in California; designed per  CA </a:t>
            </a:r>
            <a:r>
              <a:rPr lang="en-US" sz="1600" dirty="0" smtClean="0"/>
              <a:t>regulations for Full Advanced Treatment</a:t>
            </a:r>
          </a:p>
          <a:p>
            <a:pPr>
              <a:lnSpc>
                <a:spcPct val="114000"/>
              </a:lnSpc>
              <a:spcBef>
                <a:spcPts val="1200"/>
              </a:spcBef>
              <a:buClr>
                <a:srgbClr val="C3092C"/>
              </a:buClr>
              <a:tabLst>
                <a:tab pos="168275" algn="l"/>
              </a:tabLst>
            </a:pPr>
            <a:r>
              <a:rPr lang="en-US" sz="1600" dirty="0"/>
              <a:t>CA and Orange County GWRS precedent aids in Public Acceptance</a:t>
            </a:r>
          </a:p>
          <a:p>
            <a:pPr>
              <a:lnSpc>
                <a:spcPct val="114000"/>
              </a:lnSpc>
              <a:spcBef>
                <a:spcPts val="1200"/>
              </a:spcBef>
              <a:buClr>
                <a:srgbClr val="C3092C"/>
              </a:buClr>
              <a:tabLst>
                <a:tab pos="168275" algn="l"/>
              </a:tabLst>
            </a:pPr>
            <a:r>
              <a:rPr lang="en-US" sz="1600" dirty="0" smtClean="0"/>
              <a:t>UV-oxidation </a:t>
            </a:r>
            <a:r>
              <a:rPr lang="en-US" sz="1600" dirty="0"/>
              <a:t>system sized based on treatment of NDMA and    1,4-Dioxane as surrogates </a:t>
            </a:r>
          </a:p>
          <a:p>
            <a:pPr>
              <a:lnSpc>
                <a:spcPct val="114000"/>
              </a:lnSpc>
              <a:spcBef>
                <a:spcPts val="1800"/>
              </a:spcBef>
              <a:buClr>
                <a:srgbClr val="C3092C"/>
              </a:buClr>
              <a:tabLst>
                <a:tab pos="168275" algn="l"/>
              </a:tabLst>
            </a:pPr>
            <a:r>
              <a:rPr lang="en-US" sz="1600" dirty="0" smtClean="0"/>
              <a:t>UV-oxidation serves a number of unique purposes</a:t>
            </a:r>
          </a:p>
          <a:p>
            <a:pPr lvl="1">
              <a:lnSpc>
                <a:spcPct val="114000"/>
              </a:lnSpc>
              <a:spcBef>
                <a:spcPts val="1200"/>
              </a:spcBef>
              <a:buClr>
                <a:srgbClr val="000066"/>
              </a:buClr>
              <a:tabLst>
                <a:tab pos="168275" algn="l"/>
              </a:tabLst>
            </a:pPr>
            <a:r>
              <a:rPr lang="en-US" sz="1400" dirty="0" smtClean="0"/>
              <a:t>Treatment of NDMA and 1,4-Dioxane</a:t>
            </a:r>
          </a:p>
          <a:p>
            <a:pPr lvl="1">
              <a:lnSpc>
                <a:spcPct val="114000"/>
              </a:lnSpc>
              <a:spcBef>
                <a:spcPts val="1200"/>
              </a:spcBef>
              <a:buClr>
                <a:srgbClr val="000066"/>
              </a:buClr>
              <a:tabLst>
                <a:tab pos="168275" algn="l"/>
              </a:tabLst>
            </a:pPr>
            <a:r>
              <a:rPr lang="en-US" sz="1400" dirty="0" smtClean="0"/>
              <a:t>Treatment of pharmaceuticals and endocrine-disrupting chemicals not removed by MF or RO</a:t>
            </a:r>
          </a:p>
          <a:p>
            <a:pPr lvl="1">
              <a:lnSpc>
                <a:spcPct val="114000"/>
              </a:lnSpc>
              <a:spcBef>
                <a:spcPts val="1200"/>
              </a:spcBef>
              <a:buClr>
                <a:srgbClr val="000066"/>
              </a:buClr>
              <a:tabLst>
                <a:tab pos="168275" algn="l"/>
              </a:tabLst>
            </a:pPr>
            <a:r>
              <a:rPr lang="en-US" sz="1400" dirty="0" smtClean="0"/>
              <a:t>Additional disinfection barrier of </a:t>
            </a:r>
            <a:r>
              <a:rPr lang="en-US" sz="1400" dirty="0"/>
              <a:t>4-log virus credit</a:t>
            </a:r>
          </a:p>
          <a:p>
            <a:pPr marL="0" indent="0">
              <a:lnSpc>
                <a:spcPct val="140000"/>
              </a:lnSpc>
              <a:spcBef>
                <a:spcPct val="0"/>
              </a:spcBef>
              <a:buClr>
                <a:srgbClr val="000066"/>
              </a:buClr>
              <a:buNone/>
              <a:tabLst>
                <a:tab pos="168275" algn="l"/>
              </a:tabLst>
            </a:pPr>
            <a:endParaRPr lang="en-US" sz="1800" dirty="0" smtClean="0">
              <a:solidFill>
                <a:srgbClr val="C3092C"/>
              </a:solidFill>
            </a:endParaRPr>
          </a:p>
          <a:p>
            <a:pPr>
              <a:lnSpc>
                <a:spcPct val="140000"/>
              </a:lnSpc>
              <a:spcBef>
                <a:spcPct val="0"/>
              </a:spcBef>
              <a:buClr>
                <a:srgbClr val="000066"/>
              </a:buClr>
              <a:tabLst>
                <a:tab pos="168275" algn="l"/>
              </a:tabLst>
            </a:pPr>
            <a:endParaRPr lang="en-US" sz="12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4106066779"/>
              </p:ext>
            </p:extLst>
          </p:nvPr>
        </p:nvGraphicFramePr>
        <p:xfrm>
          <a:off x="5318522" y="1507735"/>
          <a:ext cx="3449444" cy="3012440"/>
        </p:xfrm>
        <a:graphic>
          <a:graphicData uri="http://schemas.openxmlformats.org/drawingml/2006/table">
            <a:tbl>
              <a:tblPr firstRow="1" bandRow="1">
                <a:tableStyleId>{5C22544A-7EE6-4342-B048-85BDC9FD1C3A}</a:tableStyleId>
              </a:tblPr>
              <a:tblGrid>
                <a:gridCol w="2246327"/>
                <a:gridCol w="1203117"/>
              </a:tblGrid>
              <a:tr h="370840">
                <a:tc gridSpan="2">
                  <a:txBody>
                    <a:bodyPr/>
                    <a:lstStyle/>
                    <a:p>
                      <a:pPr algn="ctr"/>
                      <a:r>
                        <a:rPr lang="en-US" dirty="0" smtClean="0"/>
                        <a:t>Raw Water</a:t>
                      </a:r>
                      <a:r>
                        <a:rPr lang="en-US" baseline="0" dirty="0" smtClean="0"/>
                        <a:t> Production Facility Design Parameters</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00000"/>
                    </a:solidFill>
                  </a:tcPr>
                </a:tc>
                <a:tc hMerge="1">
                  <a:txBody>
                    <a:bodyPr/>
                    <a:lstStyle/>
                    <a:p>
                      <a:endParaRPr lang="en-US" dirty="0"/>
                    </a:p>
                  </a:txBody>
                  <a:tcPr/>
                </a:tc>
              </a:tr>
              <a:tr h="370840">
                <a:tc>
                  <a:txBody>
                    <a:bodyPr/>
                    <a:lstStyle/>
                    <a:p>
                      <a:r>
                        <a:rPr lang="en-US" sz="1400" dirty="0" smtClean="0"/>
                        <a:t>Design</a:t>
                      </a:r>
                      <a:r>
                        <a:rPr lang="en-US" sz="1400" baseline="0" dirty="0" smtClean="0"/>
                        <a:t> Flow:</a:t>
                      </a:r>
                      <a:endParaRPr lang="en-US" sz="1400" dirty="0"/>
                    </a:p>
                  </a:txBody>
                  <a:tcPr anchor="ct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noFill/>
                  </a:tcPr>
                </a:tc>
                <a:tc>
                  <a:txBody>
                    <a:bodyPr/>
                    <a:lstStyle/>
                    <a:p>
                      <a:r>
                        <a:rPr lang="en-US" sz="1400" dirty="0" smtClean="0"/>
                        <a:t>1.8 MGD</a:t>
                      </a:r>
                      <a:endParaRPr lang="en-US" sz="1400" dirty="0"/>
                    </a:p>
                  </a:txBody>
                  <a:tcPr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r>
              <a:tr h="370840">
                <a:tc>
                  <a:txBody>
                    <a:bodyPr/>
                    <a:lstStyle/>
                    <a:p>
                      <a:r>
                        <a:rPr lang="en-US" sz="1400" dirty="0" smtClean="0"/>
                        <a:t>Target Contaminants:</a:t>
                      </a:r>
                      <a:endParaRPr lang="en-US" sz="1400" dirty="0"/>
                    </a:p>
                  </a:txBody>
                  <a:tcPr anchor="ctr">
                    <a:lnL w="38100" cap="flat" cmpd="sng" algn="ctr">
                      <a:solidFill>
                        <a:schemeClr val="tx1"/>
                      </a:solidFill>
                      <a:prstDash val="solid"/>
                      <a:round/>
                      <a:headEnd type="none" w="med" len="med"/>
                      <a:tailEnd type="none" w="med" len="med"/>
                    </a:lnL>
                    <a:lnR w="12700" cmpd="sng">
                      <a:noFill/>
                    </a:lnR>
                    <a:solidFill>
                      <a:schemeClr val="bg1">
                        <a:lumMod val="75000"/>
                      </a:schemeClr>
                    </a:solidFill>
                  </a:tcPr>
                </a:tc>
                <a:tc>
                  <a:txBody>
                    <a:bodyPr/>
                    <a:lstStyle/>
                    <a:p>
                      <a:r>
                        <a:rPr lang="en-US" sz="1400" dirty="0" smtClean="0"/>
                        <a:t>NDMA </a:t>
                      </a:r>
                    </a:p>
                    <a:p>
                      <a:r>
                        <a:rPr lang="en-US" sz="1400" dirty="0" smtClean="0"/>
                        <a:t>1,4-Dioxane</a:t>
                      </a:r>
                      <a:endParaRPr lang="en-US" sz="1400" dirty="0"/>
                    </a:p>
                  </a:txBody>
                  <a:tcPr anchor="ctr">
                    <a:lnL w="12700" cmpd="sng">
                      <a:noFill/>
                    </a:lnL>
                    <a:lnR w="38100" cap="flat" cmpd="sng" algn="ctr">
                      <a:solidFill>
                        <a:schemeClr val="tx1"/>
                      </a:solidFill>
                      <a:prstDash val="solid"/>
                      <a:round/>
                      <a:headEnd type="none" w="med" len="med"/>
                      <a:tailEnd type="none" w="med" len="med"/>
                    </a:lnR>
                    <a:solidFill>
                      <a:schemeClr val="bg1">
                        <a:lumMod val="75000"/>
                      </a:schemeClr>
                    </a:solidFill>
                  </a:tcPr>
                </a:tc>
              </a:tr>
              <a:tr h="370840">
                <a:tc>
                  <a:txBody>
                    <a:bodyPr/>
                    <a:lstStyle/>
                    <a:p>
                      <a:r>
                        <a:rPr lang="en-US" sz="1400" dirty="0" smtClean="0"/>
                        <a:t>Design</a:t>
                      </a:r>
                      <a:r>
                        <a:rPr lang="en-US" sz="1400" baseline="0" dirty="0" smtClean="0"/>
                        <a:t> NDMA Reduction:</a:t>
                      </a:r>
                      <a:endParaRPr lang="en-US" sz="1400" dirty="0"/>
                    </a:p>
                  </a:txBody>
                  <a:tcPr anchor="ct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noFill/>
                  </a:tcPr>
                </a:tc>
                <a:tc>
                  <a:txBody>
                    <a:bodyPr/>
                    <a:lstStyle/>
                    <a:p>
                      <a:r>
                        <a:rPr lang="en-US" sz="1400" dirty="0" smtClean="0"/>
                        <a:t>1.2 - Log</a:t>
                      </a:r>
                      <a:endParaRPr lang="en-US" sz="1400" dirty="0"/>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r>
              <a:tr h="370840">
                <a:tc>
                  <a:txBody>
                    <a:bodyPr/>
                    <a:lstStyle/>
                    <a:p>
                      <a:r>
                        <a:rPr lang="en-US" sz="1400" dirty="0" smtClean="0"/>
                        <a:t>Design 1,4-Dioxane:</a:t>
                      </a:r>
                      <a:endParaRPr lang="en-US" sz="1400" dirty="0"/>
                    </a:p>
                  </a:txBody>
                  <a:tcPr anchor="ctr">
                    <a:lnL w="38100" cap="flat" cmpd="sng" algn="ctr">
                      <a:solidFill>
                        <a:schemeClr val="tx1"/>
                      </a:solidFill>
                      <a:prstDash val="solid"/>
                      <a:round/>
                      <a:headEnd type="none" w="med" len="med"/>
                      <a:tailEnd type="none" w="med" len="med"/>
                    </a:lnL>
                    <a:lnR w="12700" cmpd="sng">
                      <a:noFill/>
                    </a:lnR>
                    <a:solidFill>
                      <a:schemeClr val="bg1">
                        <a:lumMod val="75000"/>
                      </a:schemeClr>
                    </a:solidFill>
                  </a:tcPr>
                </a:tc>
                <a:tc>
                  <a:txBody>
                    <a:bodyPr/>
                    <a:lstStyle/>
                    <a:p>
                      <a:r>
                        <a:rPr lang="en-US" sz="1400" dirty="0" smtClean="0"/>
                        <a:t>0.5 - Log</a:t>
                      </a:r>
                      <a:endParaRPr lang="en-US" sz="1400" dirty="0"/>
                    </a:p>
                  </a:txBody>
                  <a:tcPr anchor="ctr">
                    <a:lnL w="12700" cmpd="sng">
                      <a:noFill/>
                    </a:lnL>
                    <a:lnR w="38100" cap="flat" cmpd="sng" algn="ctr">
                      <a:solidFill>
                        <a:schemeClr val="tx1"/>
                      </a:solidFill>
                      <a:prstDash val="solid"/>
                      <a:round/>
                      <a:headEnd type="none" w="med" len="med"/>
                      <a:tailEnd type="none" w="med" len="med"/>
                    </a:lnR>
                    <a:solidFill>
                      <a:schemeClr val="bg1">
                        <a:lumMod val="75000"/>
                      </a:schemeClr>
                    </a:solidFill>
                  </a:tcPr>
                </a:tc>
              </a:tr>
              <a:tr h="370840">
                <a:tc>
                  <a:txBody>
                    <a:bodyPr/>
                    <a:lstStyle/>
                    <a:p>
                      <a:r>
                        <a:rPr lang="en-US" sz="1400" dirty="0" smtClean="0"/>
                        <a:t>Oxidant:</a:t>
                      </a:r>
                      <a:endParaRPr lang="en-US" sz="1400" dirty="0"/>
                    </a:p>
                  </a:txBody>
                  <a:tcPr anchor="ctr">
                    <a:lnL w="38100" cap="flat" cmpd="sng" algn="ctr">
                      <a:solidFill>
                        <a:schemeClr val="tx1"/>
                      </a:solidFill>
                      <a:prstDash val="solid"/>
                      <a:round/>
                      <a:headEnd type="none" w="med" len="med"/>
                      <a:tailEnd type="none" w="med" len="med"/>
                    </a:lnL>
                    <a:lnR w="12700" cmpd="sng">
                      <a:noFill/>
                    </a:lnR>
                    <a:noFill/>
                  </a:tcPr>
                </a:tc>
                <a:tc>
                  <a:txBody>
                    <a:bodyPr/>
                    <a:lstStyle/>
                    <a:p>
                      <a:r>
                        <a:rPr lang="en-US" sz="1400" dirty="0" smtClean="0"/>
                        <a:t>H</a:t>
                      </a:r>
                      <a:r>
                        <a:rPr lang="en-US" sz="1400" baseline="-25000" dirty="0" smtClean="0"/>
                        <a:t>2</a:t>
                      </a:r>
                      <a:r>
                        <a:rPr lang="en-US" sz="1400" dirty="0" smtClean="0"/>
                        <a:t>O</a:t>
                      </a:r>
                      <a:r>
                        <a:rPr lang="en-US" sz="1400" baseline="-25000" dirty="0" smtClean="0"/>
                        <a:t>2</a:t>
                      </a:r>
                      <a:endParaRPr lang="en-US" sz="1400" baseline="-25000" dirty="0"/>
                    </a:p>
                  </a:txBody>
                  <a:tcPr anchor="ctr">
                    <a:lnL w="12700" cmpd="sng">
                      <a:noFill/>
                    </a:lnL>
                    <a:lnR w="38100" cap="flat" cmpd="sng" algn="ctr">
                      <a:solidFill>
                        <a:schemeClr val="tx1"/>
                      </a:solidFill>
                      <a:prstDash val="solid"/>
                      <a:round/>
                      <a:headEnd type="none" w="med" len="med"/>
                      <a:tailEnd type="none" w="med" len="med"/>
                    </a:lnR>
                    <a:noFill/>
                  </a:tcPr>
                </a:tc>
              </a:tr>
              <a:tr h="370840">
                <a:tc>
                  <a:txBody>
                    <a:bodyPr/>
                    <a:lstStyle/>
                    <a:p>
                      <a:r>
                        <a:rPr lang="en-US" sz="1400" dirty="0" smtClean="0"/>
                        <a:t>Disinfection Method:</a:t>
                      </a:r>
                      <a:endParaRPr lang="en-US" sz="1400" dirty="0"/>
                    </a:p>
                  </a:txBody>
                  <a:tcPr anchor="ctr">
                    <a:lnL w="38100" cap="flat" cmpd="sng" algn="ctr">
                      <a:solidFill>
                        <a:schemeClr val="tx1"/>
                      </a:solidFill>
                      <a:prstDash val="solid"/>
                      <a:round/>
                      <a:headEnd type="none" w="med" len="med"/>
                      <a:tailEnd type="none" w="med" len="med"/>
                    </a:lnL>
                    <a:lnR w="12700" cmpd="sng">
                      <a:noFill/>
                    </a:lnR>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400" dirty="0" smtClean="0"/>
                        <a:t>UV Light</a:t>
                      </a:r>
                      <a:endParaRPr lang="en-US" sz="1400" dirty="0"/>
                    </a:p>
                  </a:txBody>
                  <a:tcPr anchor="ctr">
                    <a:lnL w="12700" cmpd="sng">
                      <a:noFill/>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xmlns="" val="24875962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8612" y="622608"/>
            <a:ext cx="5914062" cy="533400"/>
          </a:xfrm>
        </p:spPr>
        <p:txBody>
          <a:bodyPr/>
          <a:lstStyle/>
          <a:p>
            <a:pPr eaLnBrk="1" hangingPunct="1"/>
            <a:r>
              <a:rPr lang="en-US" dirty="0" smtClean="0"/>
              <a:t>THE FINAL SOLUTION – BIG SPRING</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9733" y="1623458"/>
            <a:ext cx="8746785" cy="4921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207111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ChangeArrowheads="1"/>
          </p:cNvSpPr>
          <p:nvPr>
            <p:ph type="title"/>
          </p:nvPr>
        </p:nvSpPr>
        <p:spPr>
          <a:xfrm>
            <a:off x="457200" y="609600"/>
            <a:ext cx="8231188" cy="457200"/>
          </a:xfrm>
        </p:spPr>
        <p:txBody>
          <a:bodyPr/>
          <a:lstStyle/>
          <a:p>
            <a:r>
              <a:rPr lang="en-US" altLang="en-US" sz="2400" dirty="0" smtClean="0"/>
              <a:t>DRINKING WATER TREATMENT </a:t>
            </a:r>
            <a:r>
              <a:rPr lang="en-US" altLang="en-US" sz="2400" dirty="0"/>
              <a:t>IN MDW</a:t>
            </a:r>
            <a:r>
              <a:rPr lang="en-US" altLang="en-US" sz="2400" dirty="0">
                <a:solidFill>
                  <a:schemeClr val="tx1"/>
                </a:solidFill>
              </a:rPr>
              <a:t> AURORA, CO</a:t>
            </a:r>
            <a:endParaRPr lang="en-US" altLang="en-US" sz="2400" dirty="0"/>
          </a:p>
        </p:txBody>
      </p:sp>
      <p:sp>
        <p:nvSpPr>
          <p:cNvPr id="2952195" name="Rectangle 3"/>
          <p:cNvSpPr>
            <a:spLocks noGrp="1" noChangeArrowheads="1"/>
          </p:cNvSpPr>
          <p:nvPr>
            <p:ph type="body" idx="1"/>
          </p:nvPr>
        </p:nvSpPr>
        <p:spPr>
          <a:xfrm>
            <a:off x="5003800" y="1250950"/>
            <a:ext cx="4140200" cy="4770438"/>
          </a:xfrm>
          <a:ln/>
        </p:spPr>
        <p:txBody>
          <a:bodyPr/>
          <a:lstStyle/>
          <a:p>
            <a:pPr marL="0" indent="0">
              <a:lnSpc>
                <a:spcPct val="86000"/>
              </a:lnSpc>
              <a:spcAft>
                <a:spcPct val="70000"/>
              </a:spcAft>
              <a:buFontTx/>
              <a:buNone/>
            </a:pPr>
            <a:r>
              <a:rPr lang="en-US" altLang="en-US" sz="1700" dirty="0" smtClean="0"/>
              <a:t>190 MLD </a:t>
            </a:r>
            <a:r>
              <a:rPr lang="en-US" altLang="en-US" sz="1700" dirty="0"/>
              <a:t>Colorado facility treating drinking water obtained from an effluent-dominated source</a:t>
            </a:r>
          </a:p>
          <a:p>
            <a:pPr marL="0" indent="0">
              <a:lnSpc>
                <a:spcPct val="86000"/>
              </a:lnSpc>
              <a:spcAft>
                <a:spcPct val="70000"/>
              </a:spcAft>
              <a:buFontTx/>
              <a:buNone/>
            </a:pPr>
            <a:r>
              <a:rPr lang="en-US" altLang="en-US" sz="1700" b="1" dirty="0"/>
              <a:t>Platte River receives significant wastewater discharge</a:t>
            </a:r>
          </a:p>
          <a:p>
            <a:pPr marL="0" indent="0">
              <a:lnSpc>
                <a:spcPct val="86000"/>
              </a:lnSpc>
              <a:spcAft>
                <a:spcPct val="70000"/>
              </a:spcAft>
              <a:buFontTx/>
              <a:buNone/>
            </a:pPr>
            <a:r>
              <a:rPr lang="en-US" altLang="en-US" sz="1700" dirty="0"/>
              <a:t>Treatment Process:  Bank filtration, Precipitative softening, TrojanUVPhox™ UV-Oxidation, Biological filtration, Granular activated carbon</a:t>
            </a:r>
          </a:p>
          <a:p>
            <a:pPr marL="0" indent="0">
              <a:lnSpc>
                <a:spcPct val="86000"/>
              </a:lnSpc>
              <a:spcAft>
                <a:spcPct val="70000"/>
              </a:spcAft>
              <a:buFontTx/>
              <a:buNone/>
            </a:pPr>
            <a:r>
              <a:rPr lang="en-US" altLang="en-US" sz="1700" dirty="0"/>
              <a:t>No membranes = no discharge, destruction technology</a:t>
            </a:r>
          </a:p>
          <a:p>
            <a:pPr marL="0" indent="0">
              <a:lnSpc>
                <a:spcPct val="86000"/>
              </a:lnSpc>
              <a:spcAft>
                <a:spcPct val="70000"/>
              </a:spcAft>
              <a:buFontTx/>
              <a:buNone/>
            </a:pPr>
            <a:r>
              <a:rPr lang="en-US" altLang="en-US" sz="1700" dirty="0"/>
              <a:t>Use of LPHO technology significantly reduces energy vs. MP</a:t>
            </a:r>
          </a:p>
        </p:txBody>
      </p:sp>
      <p:pic>
        <p:nvPicPr>
          <p:cNvPr id="2952196" name="Picture 4" descr="STA71334"/>
          <p:cNvPicPr>
            <a:picLocks noChangeAspect="1" noChangeArrowheads="1"/>
          </p:cNvPicPr>
          <p:nvPr/>
        </p:nvPicPr>
        <p:blipFill>
          <a:blip r:embed="rId3">
            <a:extLst>
              <a:ext uri="{28A0092B-C50C-407E-A947-70E740481C1C}">
                <a14:useLocalDpi xmlns:a14="http://schemas.microsoft.com/office/drawing/2010/main" xmlns="" val="0"/>
              </a:ext>
            </a:extLst>
          </a:blip>
          <a:srcRect l="7420" t="13693" r="10666" b="11467"/>
          <a:stretch>
            <a:fillRect/>
          </a:stretch>
        </p:blipFill>
        <p:spPr bwMode="auto">
          <a:xfrm>
            <a:off x="323850" y="1268413"/>
            <a:ext cx="4464050" cy="3051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068012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3922"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smtClean="0">
              <a:solidFill>
                <a:srgbClr val="000000"/>
              </a:solidFill>
              <a:latin typeface="Times" pitchFamily="18" charset="0"/>
              <a:ea typeface="+mn-ea"/>
            </a:endParaRPr>
          </a:p>
        </p:txBody>
      </p:sp>
      <p:sp>
        <p:nvSpPr>
          <p:cNvPr id="2513923" name="Rectangle 3"/>
          <p:cNvSpPr>
            <a:spLocks noGrp="1" noChangeArrowheads="1"/>
          </p:cNvSpPr>
          <p:nvPr>
            <p:ph type="title"/>
          </p:nvPr>
        </p:nvSpPr>
        <p:spPr>
          <a:xfrm>
            <a:off x="457200" y="609600"/>
            <a:ext cx="8231188" cy="381000"/>
          </a:xfrm>
          <a:noFill/>
          <a:ln/>
        </p:spPr>
        <p:txBody>
          <a:bodyPr/>
          <a:lstStyle/>
          <a:p>
            <a:r>
              <a:rPr lang="en-US" altLang="en-US" sz="2400"/>
              <a:t>MDW INSTALLATION </a:t>
            </a:r>
            <a:r>
              <a:rPr lang="en-US" altLang="en-US" sz="2400">
                <a:solidFill>
                  <a:schemeClr val="tx1"/>
                </a:solidFill>
              </a:rPr>
              <a:t>- AURORA, CO</a:t>
            </a:r>
            <a:endParaRPr lang="en-US" altLang="en-US" sz="2400"/>
          </a:p>
        </p:txBody>
      </p:sp>
      <p:pic>
        <p:nvPicPr>
          <p:cNvPr id="2513924" name="Picture 4" descr="ar30-Lower-Level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573213"/>
            <a:ext cx="6880225" cy="45561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13925" name="Group 5"/>
          <p:cNvGrpSpPr>
            <a:grpSpLocks/>
          </p:cNvGrpSpPr>
          <p:nvPr/>
        </p:nvGrpSpPr>
        <p:grpSpPr bwMode="auto">
          <a:xfrm>
            <a:off x="4953000" y="1219200"/>
            <a:ext cx="3705225" cy="3157538"/>
            <a:chOff x="3120" y="1035"/>
            <a:chExt cx="2334" cy="1989"/>
          </a:xfrm>
        </p:grpSpPr>
        <p:sp>
          <p:nvSpPr>
            <p:cNvPr id="2513926" name="Rectangle 6"/>
            <p:cNvSpPr>
              <a:spLocks noChangeArrowheads="1"/>
            </p:cNvSpPr>
            <p:nvPr/>
          </p:nvSpPr>
          <p:spPr bwMode="auto">
            <a:xfrm>
              <a:off x="3120" y="2544"/>
              <a:ext cx="672" cy="480"/>
            </a:xfrm>
            <a:prstGeom prst="rect">
              <a:avLst/>
            </a:prstGeom>
            <a:noFill/>
            <a:ln w="28575">
              <a:solidFill>
                <a:srgbClr val="E8112D"/>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000" smtClean="0">
                <a:solidFill>
                  <a:srgbClr val="E8112D"/>
                </a:solidFill>
                <a:latin typeface="Arial" charset="0"/>
                <a:ea typeface="+mn-ea"/>
              </a:endParaRPr>
            </a:p>
          </p:txBody>
        </p:sp>
        <p:pic>
          <p:nvPicPr>
            <p:cNvPr id="2513927" name="Picture 7" descr="ar30-View1-Wid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22" y="1035"/>
              <a:ext cx="1632" cy="1088"/>
            </a:xfrm>
            <a:prstGeom prst="rect">
              <a:avLst/>
            </a:prstGeom>
            <a:noFill/>
            <a:ln w="28575">
              <a:solidFill>
                <a:srgbClr val="E8112D"/>
              </a:solidFill>
              <a:miter lim="800000"/>
              <a:headEnd/>
              <a:tailEnd/>
            </a:ln>
            <a:extLst>
              <a:ext uri="{909E8E84-426E-40DD-AFC4-6F175D3DCCD1}">
                <a14:hiddenFill xmlns:a14="http://schemas.microsoft.com/office/drawing/2010/main" xmlns="">
                  <a:solidFill>
                    <a:srgbClr val="FFFFFF"/>
                  </a:solidFill>
                </a14:hiddenFill>
              </a:ext>
            </a:extLst>
          </p:spPr>
        </p:pic>
        <p:sp>
          <p:nvSpPr>
            <p:cNvPr id="2513928" name="Line 8"/>
            <p:cNvSpPr>
              <a:spLocks noChangeShapeType="1"/>
            </p:cNvSpPr>
            <p:nvPr/>
          </p:nvSpPr>
          <p:spPr bwMode="auto">
            <a:xfrm flipV="1">
              <a:off x="3456" y="2132"/>
              <a:ext cx="1121" cy="412"/>
            </a:xfrm>
            <a:prstGeom prst="line">
              <a:avLst/>
            </a:prstGeom>
            <a:noFill/>
            <a:ln w="28575">
              <a:solidFill>
                <a:srgbClr val="E8112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000" smtClean="0">
                <a:solidFill>
                  <a:srgbClr val="E8112D"/>
                </a:solidFill>
                <a:latin typeface="Arial" charset="0"/>
                <a:ea typeface="+mn-ea"/>
              </a:endParaRPr>
            </a:p>
          </p:txBody>
        </p:sp>
      </p:grpSp>
    </p:spTree>
    <p:extLst>
      <p:ext uri="{BB962C8B-B14F-4D97-AF65-F5344CB8AC3E}">
        <p14:creationId xmlns:p14="http://schemas.microsoft.com/office/powerpoint/2010/main" xmlns="" val="33110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513925"/>
                                        </p:tgtEl>
                                        <p:attrNameLst>
                                          <p:attrName>style.visibility</p:attrName>
                                        </p:attrNameLst>
                                      </p:cBhvr>
                                      <p:to>
                                        <p:strVal val="visible"/>
                                      </p:to>
                                    </p:set>
                                    <p:animEffect transition="in" filter="wipe(down)">
                                      <p:cBhvr>
                                        <p:cTn id="7" dur="1000"/>
                                        <p:tgtEl>
                                          <p:spTgt spid="2513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3922" name="Rectangle 2"/>
          <p:cNvSpPr>
            <a:spLocks noChangeArrowheads="1"/>
          </p:cNvSpPr>
          <p:nvPr/>
        </p:nvSpPr>
        <p:spPr bwMode="auto">
          <a:xfrm>
            <a:off x="3143250" y="81915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smtClean="0">
              <a:solidFill>
                <a:srgbClr val="000000"/>
              </a:solidFill>
              <a:latin typeface="Times" pitchFamily="18" charset="0"/>
              <a:ea typeface="+mn-ea"/>
            </a:endParaRPr>
          </a:p>
        </p:txBody>
      </p:sp>
      <p:sp>
        <p:nvSpPr>
          <p:cNvPr id="2513923" name="Rectangle 3"/>
          <p:cNvSpPr>
            <a:spLocks noGrp="1" noChangeArrowheads="1"/>
          </p:cNvSpPr>
          <p:nvPr>
            <p:ph type="title"/>
          </p:nvPr>
        </p:nvSpPr>
        <p:spPr>
          <a:xfrm>
            <a:off x="2446421" y="628650"/>
            <a:ext cx="8231188" cy="381000"/>
          </a:xfrm>
          <a:noFill/>
          <a:ln/>
        </p:spPr>
        <p:txBody>
          <a:bodyPr/>
          <a:lstStyle/>
          <a:p>
            <a:r>
              <a:rPr lang="en-US" altLang="en-US" sz="2400" dirty="0"/>
              <a:t>MDW INSTALLATION </a:t>
            </a:r>
            <a:r>
              <a:rPr lang="en-US" altLang="en-US" sz="2400" dirty="0">
                <a:solidFill>
                  <a:schemeClr val="tx1"/>
                </a:solidFill>
              </a:rPr>
              <a:t>- AURORA, CO</a:t>
            </a:r>
            <a:endParaRPr lang="en-US" alt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1369" y="1276349"/>
            <a:ext cx="7466357" cy="5360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08026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6A12DCE-E02A-4694-908C-9870AA4036D1}" type="slidenum">
              <a:rPr lang="en-US" altLang="en-US">
                <a:solidFill>
                  <a:srgbClr val="808080"/>
                </a:solidFill>
              </a:rPr>
              <a:pPr/>
              <a:t>69</a:t>
            </a:fld>
            <a:endParaRPr lang="en-US" altLang="en-US">
              <a:solidFill>
                <a:srgbClr val="808080"/>
              </a:solidFill>
            </a:endParaRPr>
          </a:p>
        </p:txBody>
      </p:sp>
      <p:sp>
        <p:nvSpPr>
          <p:cNvPr id="740354" name="Rectangle 2"/>
          <p:cNvSpPr>
            <a:spLocks noGrp="1" noChangeArrowheads="1"/>
          </p:cNvSpPr>
          <p:nvPr>
            <p:ph type="title"/>
          </p:nvPr>
        </p:nvSpPr>
        <p:spPr>
          <a:xfrm>
            <a:off x="230188" y="371475"/>
            <a:ext cx="8772525" cy="533400"/>
          </a:xfrm>
        </p:spPr>
        <p:txBody>
          <a:bodyPr/>
          <a:lstStyle/>
          <a:p>
            <a:r>
              <a:rPr lang="en-GB" altLang="en-US"/>
              <a:t>MULTI-BARRIER APPROACH – PWN:  ANDIJK DRINKING WATER PLANT</a:t>
            </a:r>
          </a:p>
        </p:txBody>
      </p:sp>
      <p:sp>
        <p:nvSpPr>
          <p:cNvPr id="740355" name="Rectangle 3"/>
          <p:cNvSpPr>
            <a:spLocks noGrp="1" noChangeArrowheads="1"/>
          </p:cNvSpPr>
          <p:nvPr>
            <p:ph type="body" idx="1"/>
          </p:nvPr>
        </p:nvSpPr>
        <p:spPr>
          <a:xfrm>
            <a:off x="381000" y="1447800"/>
            <a:ext cx="5030788" cy="3494088"/>
          </a:xfrm>
          <a:noFill/>
          <a:ln/>
        </p:spPr>
        <p:txBody>
          <a:bodyPr/>
          <a:lstStyle/>
          <a:p>
            <a:r>
              <a:rPr lang="en-GB" altLang="en-US" sz="1800" dirty="0"/>
              <a:t>Water source is Lake </a:t>
            </a:r>
            <a:r>
              <a:rPr lang="en-GB" altLang="en-US" sz="1800" dirty="0" err="1"/>
              <a:t>IJssel</a:t>
            </a:r>
            <a:r>
              <a:rPr lang="en-GB" altLang="en-US" sz="1800" dirty="0"/>
              <a:t> in North </a:t>
            </a:r>
            <a:r>
              <a:rPr lang="en-GB" altLang="en-US" sz="1800" dirty="0" smtClean="0"/>
              <a:t>Holland</a:t>
            </a:r>
          </a:p>
          <a:p>
            <a:r>
              <a:rPr lang="en-GB" altLang="en-US" sz="1800" b="1" dirty="0" smtClean="0"/>
              <a:t>Fed by Rhine River; significant amount of contaminants (from wastewater, agriculture, </a:t>
            </a:r>
            <a:r>
              <a:rPr lang="en-GB" altLang="en-US" sz="1800" b="1" dirty="0" err="1" smtClean="0"/>
              <a:t>etc</a:t>
            </a:r>
            <a:r>
              <a:rPr lang="en-GB" altLang="en-US" sz="1800" b="1" dirty="0" smtClean="0"/>
              <a:t>)</a:t>
            </a:r>
            <a:endParaRPr lang="en-GB" altLang="en-US" sz="1800" b="1" dirty="0"/>
          </a:p>
          <a:p>
            <a:r>
              <a:rPr lang="en-GB" altLang="en-US" sz="1800" dirty="0"/>
              <a:t>UV-Oxidation a barrier to micropollutants (pesticides, pharmaceuticals, seasonal algae-related contaminants, T&amp;O compounds etc.)</a:t>
            </a:r>
          </a:p>
          <a:p>
            <a:r>
              <a:rPr lang="en-US" altLang="en-US" sz="1800" dirty="0"/>
              <a:t>Disinfection objective to reduce Spores of Sulfur Reducing Clostridia</a:t>
            </a:r>
            <a:r>
              <a:rPr lang="en-US" altLang="en-US" sz="1800" i="1" dirty="0"/>
              <a:t> </a:t>
            </a:r>
            <a:r>
              <a:rPr lang="en-US" altLang="en-US" sz="1800" dirty="0"/>
              <a:t>(SSRC) and </a:t>
            </a:r>
            <a:r>
              <a:rPr lang="en-GB" altLang="en-US" sz="1800" i="1" dirty="0"/>
              <a:t>Cryptosporidium</a:t>
            </a:r>
            <a:r>
              <a:rPr lang="en-GB" altLang="en-US" sz="1800" dirty="0"/>
              <a:t> &amp; </a:t>
            </a:r>
            <a:r>
              <a:rPr lang="en-GB" altLang="en-US" sz="1800" i="1" dirty="0"/>
              <a:t>Giardia</a:t>
            </a:r>
            <a:r>
              <a:rPr lang="en-GB" altLang="en-US" sz="1800" dirty="0"/>
              <a:t> </a:t>
            </a:r>
          </a:p>
          <a:p>
            <a:r>
              <a:rPr lang="en-GB" altLang="en-US" sz="1800" dirty="0"/>
              <a:t>Serves ~500,000 people (Peak flow ~95 MLD)</a:t>
            </a:r>
          </a:p>
        </p:txBody>
      </p:sp>
      <p:pic>
        <p:nvPicPr>
          <p:cNvPr id="740356" name="Picture 4" descr="Ijssel Lak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1188" y="1143000"/>
            <a:ext cx="3452812" cy="4735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80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rought Monitor for CA"/>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346" t="14914" r="39665"/>
          <a:stretch/>
        </p:blipFill>
        <p:spPr bwMode="auto">
          <a:xfrm>
            <a:off x="5224061" y="2294020"/>
            <a:ext cx="2748867" cy="317137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3"/>
          <p:cNvSpPr txBox="1">
            <a:spLocks noChangeArrowheads="1"/>
          </p:cNvSpPr>
          <p:nvPr/>
        </p:nvSpPr>
        <p:spPr bwMode="auto">
          <a:xfrm>
            <a:off x="445814" y="1412952"/>
            <a:ext cx="4137453" cy="523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a:lstStyle>
          <a:p>
            <a:pPr marL="0" indent="0">
              <a:spcAft>
                <a:spcPts val="0"/>
              </a:spcAft>
              <a:buClr>
                <a:srgbClr val="C00000"/>
              </a:buClr>
              <a:buFontTx/>
              <a:buNone/>
              <a:defRPr/>
            </a:pPr>
            <a:r>
              <a:rPr lang="en-US" sz="1800" u="sng" dirty="0" smtClean="0">
                <a:solidFill>
                  <a:srgbClr val="000000"/>
                </a:solidFill>
              </a:rPr>
              <a:t>California</a:t>
            </a:r>
          </a:p>
          <a:p>
            <a:pPr>
              <a:spcBef>
                <a:spcPts val="600"/>
              </a:spcBef>
              <a:spcAft>
                <a:spcPts val="0"/>
              </a:spcAft>
              <a:buClr>
                <a:srgbClr val="C00000"/>
              </a:buClr>
              <a:defRPr/>
            </a:pPr>
            <a:r>
              <a:rPr lang="en-US" sz="1800" dirty="0" smtClean="0">
                <a:solidFill>
                  <a:srgbClr val="000000"/>
                </a:solidFill>
              </a:rPr>
              <a:t>Southern cities (e.g. Los Angeles and San Diego) receive the bulk of their water from the Colorado river and from the northern part of the state</a:t>
            </a:r>
          </a:p>
          <a:p>
            <a:pPr lvl="1">
              <a:spcBef>
                <a:spcPts val="1800"/>
              </a:spcBef>
              <a:buFont typeface="Arial" panose="020B0604020202020204" pitchFamily="34" charset="0"/>
              <a:buChar char="–"/>
              <a:defRPr/>
            </a:pPr>
            <a:r>
              <a:rPr lang="en-US" sz="1800" dirty="0" smtClean="0">
                <a:solidFill>
                  <a:srgbClr val="000000"/>
                </a:solidFill>
              </a:rPr>
              <a:t>Extreme costs associated with transportation</a:t>
            </a:r>
          </a:p>
          <a:p>
            <a:pPr lvl="1">
              <a:spcBef>
                <a:spcPts val="600"/>
              </a:spcBef>
              <a:buFont typeface="Arial" panose="020B0604020202020204" pitchFamily="34" charset="0"/>
              <a:buChar char="–"/>
              <a:defRPr/>
            </a:pPr>
            <a:r>
              <a:rPr lang="en-US" sz="1800" dirty="0" smtClean="0">
                <a:solidFill>
                  <a:srgbClr val="000000"/>
                </a:solidFill>
              </a:rPr>
              <a:t>20% of energy used in state is used to move water</a:t>
            </a:r>
          </a:p>
          <a:p>
            <a:pPr>
              <a:spcBef>
                <a:spcPts val="1200"/>
              </a:spcBef>
              <a:buClr>
                <a:srgbClr val="C3092C"/>
              </a:buClr>
              <a:defRPr/>
            </a:pPr>
            <a:r>
              <a:rPr lang="en-US" sz="1800" dirty="0" smtClean="0">
                <a:solidFill>
                  <a:srgbClr val="000000"/>
                </a:solidFill>
              </a:rPr>
              <a:t>Title 22 provides guidelines on non-potable reuse treatment requirements</a:t>
            </a:r>
          </a:p>
          <a:p>
            <a:pPr>
              <a:spcBef>
                <a:spcPts val="1200"/>
              </a:spcBef>
              <a:buClr>
                <a:srgbClr val="C3092C"/>
              </a:buClr>
              <a:defRPr/>
            </a:pPr>
            <a:r>
              <a:rPr lang="en-US" sz="1800" dirty="0" smtClean="0">
                <a:solidFill>
                  <a:srgbClr val="000000"/>
                </a:solidFill>
              </a:rPr>
              <a:t>Guidelines on potable reuse expected in 2016.</a:t>
            </a:r>
          </a:p>
        </p:txBody>
      </p:sp>
      <p:sp>
        <p:nvSpPr>
          <p:cNvPr id="9" name="Rectangle 2"/>
          <p:cNvSpPr>
            <a:spLocks noGrp="1" noChangeArrowheads="1"/>
          </p:cNvSpPr>
          <p:nvPr>
            <p:ph type="title"/>
          </p:nvPr>
        </p:nvSpPr>
        <p:spPr>
          <a:xfrm>
            <a:off x="389809" y="610018"/>
            <a:ext cx="7826375" cy="584200"/>
          </a:xfrm>
        </p:spPr>
        <p:txBody>
          <a:bodyPr>
            <a:normAutofit/>
          </a:bodyPr>
          <a:lstStyle/>
          <a:p>
            <a:pPr>
              <a:defRPr/>
            </a:pPr>
            <a:r>
              <a:rPr lang="en-US" cap="all" dirty="0">
                <a:solidFill>
                  <a:srgbClr val="C00000"/>
                </a:solidFill>
                <a:cs typeface="Arial" pitchFamily="34" charset="0"/>
              </a:rPr>
              <a:t>Water </a:t>
            </a:r>
            <a:r>
              <a:rPr lang="en-US" cap="all" dirty="0" smtClean="0">
                <a:solidFill>
                  <a:srgbClr val="C00000"/>
                </a:solidFill>
                <a:cs typeface="Arial" pitchFamily="34" charset="0"/>
              </a:rPr>
              <a:t>Stress IN THE UNITED STATES</a:t>
            </a:r>
            <a:endParaRPr lang="en-US" cap="all" dirty="0">
              <a:solidFill>
                <a:srgbClr val="C00000"/>
              </a:solidFill>
              <a:cs typeface="Arial" pitchFamily="34" charset="0"/>
            </a:endParaRPr>
          </a:p>
        </p:txBody>
      </p:sp>
      <p:sp>
        <p:nvSpPr>
          <p:cNvPr id="2" name="TextBox 1"/>
          <p:cNvSpPr txBox="1"/>
          <p:nvPr/>
        </p:nvSpPr>
        <p:spPr>
          <a:xfrm>
            <a:off x="4659870" y="5486405"/>
            <a:ext cx="4335518" cy="461665"/>
          </a:xfrm>
          <a:prstGeom prst="rect">
            <a:avLst/>
          </a:prstGeom>
          <a:noFill/>
        </p:spPr>
        <p:txBody>
          <a:bodyPr wrap="square" rtlCol="0">
            <a:spAutoFit/>
          </a:bodyPr>
          <a:lstStyle/>
          <a:p>
            <a:r>
              <a:rPr lang="en-US" sz="1200" dirty="0">
                <a:solidFill>
                  <a:srgbClr val="000000"/>
                </a:solidFill>
                <a:latin typeface="Arial"/>
                <a:ea typeface="ＭＳ Ｐゴシック"/>
              </a:rPr>
              <a:t>Source: U.S. Drought Monitor (University of Nebraska, Lincoln</a:t>
            </a:r>
            <a:r>
              <a:rPr lang="en-US" sz="1200" dirty="0" smtClean="0">
                <a:solidFill>
                  <a:srgbClr val="000000"/>
                </a:solidFill>
                <a:latin typeface="Arial"/>
                <a:ea typeface="ＭＳ Ｐゴシック"/>
              </a:rPr>
              <a:t>), 2015</a:t>
            </a:r>
            <a:endParaRPr lang="en-US" sz="1200" dirty="0">
              <a:solidFill>
                <a:srgbClr val="000000"/>
              </a:solidFill>
              <a:latin typeface="Arial"/>
              <a:ea typeface="ＭＳ Ｐゴシック"/>
            </a:endParaRPr>
          </a:p>
        </p:txBody>
      </p:sp>
      <p:sp>
        <p:nvSpPr>
          <p:cNvPr id="10" name="TextBox 9"/>
          <p:cNvSpPr txBox="1"/>
          <p:nvPr/>
        </p:nvSpPr>
        <p:spPr>
          <a:xfrm>
            <a:off x="4353632" y="1778719"/>
            <a:ext cx="4572000" cy="338554"/>
          </a:xfrm>
          <a:prstGeom prst="rect">
            <a:avLst/>
          </a:prstGeom>
          <a:noFill/>
        </p:spPr>
        <p:txBody>
          <a:bodyPr wrap="square" rtlCol="0">
            <a:spAutoFit/>
          </a:bodyPr>
          <a:lstStyle/>
          <a:p>
            <a:pPr algn="ctr"/>
            <a:r>
              <a:rPr lang="en-US" sz="1600" dirty="0" smtClean="0">
                <a:solidFill>
                  <a:srgbClr val="000000"/>
                </a:solidFill>
                <a:latin typeface="Arial"/>
                <a:ea typeface="ＭＳ Ｐゴシック"/>
              </a:rPr>
              <a:t>As of July 26, 2005</a:t>
            </a:r>
            <a:endParaRPr lang="en-US" sz="1600" dirty="0">
              <a:solidFill>
                <a:srgbClr val="000000"/>
              </a:solidFill>
              <a:latin typeface="Arial"/>
              <a:ea typeface="ＭＳ Ｐゴシック"/>
            </a:endParaRPr>
          </a:p>
        </p:txBody>
      </p:sp>
    </p:spTree>
    <p:extLst>
      <p:ext uri="{BB962C8B-B14F-4D97-AF65-F5344CB8AC3E}">
        <p14:creationId xmlns:p14="http://schemas.microsoft.com/office/powerpoint/2010/main" xmlns="" val="1937413591"/>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61B72F4-DCA5-4CEE-84F8-0DDAB20E79D4}" type="slidenum">
              <a:rPr lang="en-US" altLang="en-US">
                <a:solidFill>
                  <a:srgbClr val="808080"/>
                </a:solidFill>
              </a:rPr>
              <a:pPr/>
              <a:t>70</a:t>
            </a:fld>
            <a:endParaRPr lang="en-US" altLang="en-US">
              <a:solidFill>
                <a:srgbClr val="808080"/>
              </a:solidFill>
            </a:endParaRPr>
          </a:p>
        </p:txBody>
      </p:sp>
      <p:sp>
        <p:nvSpPr>
          <p:cNvPr id="741378" name="Rectangle 2"/>
          <p:cNvSpPr>
            <a:spLocks noGrp="1" noChangeArrowheads="1"/>
          </p:cNvSpPr>
          <p:nvPr>
            <p:ph type="title"/>
          </p:nvPr>
        </p:nvSpPr>
        <p:spPr>
          <a:xfrm>
            <a:off x="457200" y="409575"/>
            <a:ext cx="8229600" cy="838200"/>
          </a:xfrm>
        </p:spPr>
        <p:txBody>
          <a:bodyPr/>
          <a:lstStyle/>
          <a:p>
            <a:r>
              <a:rPr lang="en-GB" altLang="en-US" dirty="0">
                <a:solidFill>
                  <a:srgbClr val="C00000"/>
                </a:solidFill>
              </a:rPr>
              <a:t>PWN ANDIJK – UV OXIDATION &amp; DISINFECTION</a:t>
            </a:r>
          </a:p>
        </p:txBody>
      </p:sp>
      <p:sp>
        <p:nvSpPr>
          <p:cNvPr id="741379" name="Rectangle 3"/>
          <p:cNvSpPr>
            <a:spLocks noGrp="1" noChangeArrowheads="1"/>
          </p:cNvSpPr>
          <p:nvPr>
            <p:ph type="body" idx="1"/>
          </p:nvPr>
        </p:nvSpPr>
        <p:spPr>
          <a:xfrm>
            <a:off x="381000" y="1143000"/>
            <a:ext cx="5257800" cy="3733800"/>
          </a:xfrm>
        </p:spPr>
        <p:txBody>
          <a:bodyPr/>
          <a:lstStyle/>
          <a:p>
            <a:r>
              <a:rPr lang="en-GB" altLang="en-US" sz="1800" dirty="0"/>
              <a:t>Ozone considered but rejected due to inability to treat targeted compounds and bromate DBP concerns </a:t>
            </a:r>
          </a:p>
          <a:p>
            <a:r>
              <a:rPr lang="en-GB" altLang="en-US" sz="1800" dirty="0"/>
              <a:t>UV-Oxidation does not create bromate</a:t>
            </a:r>
          </a:p>
          <a:p>
            <a:r>
              <a:rPr lang="en-GB" altLang="en-US" sz="1800" dirty="0"/>
              <a:t>Joint research project </a:t>
            </a:r>
            <a:r>
              <a:rPr lang="en-GB" altLang="en-US" sz="1800" dirty="0" smtClean="0"/>
              <a:t>between </a:t>
            </a:r>
            <a:r>
              <a:rPr lang="en-GB" altLang="en-US" sz="1800" dirty="0"/>
              <a:t>Trojan &amp; PWN investigated UV-oxidation and optimized reactor design</a:t>
            </a:r>
          </a:p>
          <a:p>
            <a:r>
              <a:rPr lang="en-GB" altLang="en-US" sz="1800" dirty="0"/>
              <a:t>Involved laboratory &amp; pilot plant work</a:t>
            </a:r>
          </a:p>
          <a:p>
            <a:r>
              <a:rPr lang="en-GB" altLang="en-US" sz="1800" dirty="0"/>
              <a:t>Full scale UV-Oxidation plant installed October 2004.</a:t>
            </a:r>
          </a:p>
          <a:p>
            <a:r>
              <a:rPr lang="en-GB" altLang="en-US" sz="1800" dirty="0"/>
              <a:t>Heemskerk (another PWN Water Treatment Plant) with same treatment objectives </a:t>
            </a:r>
            <a:r>
              <a:rPr lang="en-GB" altLang="en-US" sz="1800" dirty="0" smtClean="0"/>
              <a:t>constructed in 2008</a:t>
            </a:r>
            <a:endParaRPr lang="en-GB" altLang="en-US" sz="1800" dirty="0"/>
          </a:p>
        </p:txBody>
      </p:sp>
      <p:pic>
        <p:nvPicPr>
          <p:cNvPr id="741380" name="Picture 4" descr="Swift 4L12 pilot"/>
          <p:cNvPicPr>
            <a:picLocks noChangeAspect="1" noChangeArrowheads="1"/>
          </p:cNvPicPr>
          <p:nvPr/>
        </p:nvPicPr>
        <p:blipFill>
          <a:blip r:embed="rId3">
            <a:extLst>
              <a:ext uri="{28A0092B-C50C-407E-A947-70E740481C1C}">
                <a14:useLocalDpi xmlns:a14="http://schemas.microsoft.com/office/drawing/2010/main" xmlns="" val="0"/>
              </a:ext>
            </a:extLst>
          </a:blip>
          <a:srcRect l="26643" t="-952" r="30927" b="18420"/>
          <a:stretch>
            <a:fillRect/>
          </a:stretch>
        </p:blipFill>
        <p:spPr bwMode="auto">
          <a:xfrm>
            <a:off x="5935663" y="1176338"/>
            <a:ext cx="3208337" cy="4886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33716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77788F9-1832-439D-A334-83E70EC13BC7}" type="slidenum">
              <a:rPr lang="en-US" altLang="en-US">
                <a:solidFill>
                  <a:srgbClr val="808080"/>
                </a:solidFill>
              </a:rPr>
              <a:pPr/>
              <a:t>71</a:t>
            </a:fld>
            <a:endParaRPr lang="en-US" altLang="en-US">
              <a:solidFill>
                <a:srgbClr val="808080"/>
              </a:solidFill>
            </a:endParaRPr>
          </a:p>
        </p:txBody>
      </p:sp>
      <p:sp>
        <p:nvSpPr>
          <p:cNvPr id="745474" name="Text Box 2"/>
          <p:cNvSpPr txBox="1">
            <a:spLocks noChangeArrowheads="1"/>
          </p:cNvSpPr>
          <p:nvPr/>
        </p:nvSpPr>
        <p:spPr bwMode="auto">
          <a:xfrm>
            <a:off x="2032000" y="5033963"/>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GB" altLang="en-US" smtClean="0">
              <a:solidFill>
                <a:srgbClr val="000000"/>
              </a:solidFill>
              <a:latin typeface="Times" pitchFamily="18" charset="0"/>
              <a:ea typeface="+mn-ea"/>
            </a:endParaRPr>
          </a:p>
        </p:txBody>
      </p:sp>
      <p:sp>
        <p:nvSpPr>
          <p:cNvPr id="745475" name="Rectangle 3"/>
          <p:cNvSpPr>
            <a:spLocks noChangeArrowheads="1"/>
          </p:cNvSpPr>
          <p:nvPr/>
        </p:nvSpPr>
        <p:spPr bwMode="auto">
          <a:xfrm>
            <a:off x="457200" y="347663"/>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a:defRPr sz="2000">
                <a:solidFill>
                  <a:srgbClr val="E8112D"/>
                </a:solidFill>
                <a:latin typeface="Akzidenz Grotesk BE" pitchFamily="34" charset="0"/>
              </a:defRPr>
            </a:lvl1pPr>
            <a:lvl2pPr>
              <a:defRPr sz="2000">
                <a:solidFill>
                  <a:srgbClr val="E8112D"/>
                </a:solidFill>
                <a:latin typeface="Akzidenz Grotesk BE" pitchFamily="34" charset="0"/>
              </a:defRPr>
            </a:lvl2pPr>
            <a:lvl3pPr>
              <a:defRPr sz="2000">
                <a:solidFill>
                  <a:srgbClr val="E8112D"/>
                </a:solidFill>
                <a:latin typeface="Akzidenz Grotesk BE" pitchFamily="34" charset="0"/>
              </a:defRPr>
            </a:lvl3pPr>
            <a:lvl4pPr>
              <a:defRPr sz="2000">
                <a:solidFill>
                  <a:srgbClr val="E8112D"/>
                </a:solidFill>
                <a:latin typeface="Akzidenz Grotesk BE" pitchFamily="34" charset="0"/>
              </a:defRPr>
            </a:lvl4pPr>
            <a:lvl5pPr>
              <a:defRPr sz="2000">
                <a:solidFill>
                  <a:srgbClr val="E8112D"/>
                </a:solidFill>
                <a:latin typeface="Akzidenz Grotesk BE" pitchFamily="34" charset="0"/>
              </a:defRPr>
            </a:lvl5pPr>
            <a:lvl6pPr marL="457200" fontAlgn="base">
              <a:spcBef>
                <a:spcPct val="0"/>
              </a:spcBef>
              <a:spcAft>
                <a:spcPct val="0"/>
              </a:spcAft>
              <a:defRPr sz="2000">
                <a:solidFill>
                  <a:srgbClr val="E8112D"/>
                </a:solidFill>
                <a:latin typeface="Akzidenz Grotesk BE" pitchFamily="34" charset="0"/>
              </a:defRPr>
            </a:lvl6pPr>
            <a:lvl7pPr marL="914400" fontAlgn="base">
              <a:spcBef>
                <a:spcPct val="0"/>
              </a:spcBef>
              <a:spcAft>
                <a:spcPct val="0"/>
              </a:spcAft>
              <a:defRPr sz="2000">
                <a:solidFill>
                  <a:srgbClr val="E8112D"/>
                </a:solidFill>
                <a:latin typeface="Akzidenz Grotesk BE" pitchFamily="34" charset="0"/>
              </a:defRPr>
            </a:lvl7pPr>
            <a:lvl8pPr marL="1371600" fontAlgn="base">
              <a:spcBef>
                <a:spcPct val="0"/>
              </a:spcBef>
              <a:spcAft>
                <a:spcPct val="0"/>
              </a:spcAft>
              <a:defRPr sz="2000">
                <a:solidFill>
                  <a:srgbClr val="E8112D"/>
                </a:solidFill>
                <a:latin typeface="Akzidenz Grotesk BE" pitchFamily="34" charset="0"/>
              </a:defRPr>
            </a:lvl8pPr>
            <a:lvl9pPr marL="1828800" fontAlgn="base">
              <a:spcBef>
                <a:spcPct val="0"/>
              </a:spcBef>
              <a:spcAft>
                <a:spcPct val="0"/>
              </a:spcAft>
              <a:defRPr sz="2000">
                <a:solidFill>
                  <a:srgbClr val="E8112D"/>
                </a:solidFill>
                <a:latin typeface="Akzidenz Grotesk BE" pitchFamily="34" charset="0"/>
              </a:defRPr>
            </a:lvl9pPr>
          </a:lstStyle>
          <a:p>
            <a:pPr eaLnBrk="1" hangingPunct="1"/>
            <a:r>
              <a:rPr lang="en-US" altLang="en-US" smtClean="0">
                <a:solidFill>
                  <a:srgbClr val="C00000"/>
                </a:solidFill>
                <a:ea typeface="+mn-ea"/>
              </a:rPr>
              <a:t>FULL-SCALE INSTALLATION AT ANDIJK</a:t>
            </a:r>
          </a:p>
        </p:txBody>
      </p:sp>
      <p:sp>
        <p:nvSpPr>
          <p:cNvPr id="745476" name="Text Box 4"/>
          <p:cNvSpPr txBox="1">
            <a:spLocks noChangeArrowheads="1"/>
          </p:cNvSpPr>
          <p:nvPr/>
        </p:nvSpPr>
        <p:spPr bwMode="auto">
          <a:xfrm>
            <a:off x="727075" y="5732463"/>
            <a:ext cx="74644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1800" smtClean="0">
                <a:solidFill>
                  <a:srgbClr val="000000"/>
                </a:solidFill>
                <a:latin typeface="Akzidenz Grotesk BE" pitchFamily="34" charset="0"/>
                <a:ea typeface="+mn-ea"/>
              </a:rPr>
              <a:t>TrojanUVSwift™</a:t>
            </a:r>
            <a:r>
              <a:rPr lang="en-US" altLang="en-US" sz="1800" smtClean="0">
                <a:solidFill>
                  <a:srgbClr val="000000"/>
                </a:solidFill>
                <a:latin typeface="Akzidenz Grotesk BE" pitchFamily="34" charset="0"/>
                <a:ea typeface="+mn-ea"/>
                <a:sym typeface="Symbol" pitchFamily="18" charset="2"/>
              </a:rPr>
              <a:t>ECT installation in Andijk (1 train of 3 trains)</a:t>
            </a:r>
          </a:p>
        </p:txBody>
      </p:sp>
      <p:pic>
        <p:nvPicPr>
          <p:cNvPr id="745477" name="Picture 5" descr="PWN - Swift ECT 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5238" y="868363"/>
            <a:ext cx="6427787" cy="4824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93281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53508D7-519D-40FF-8D9B-7425AA22ABA5}" type="slidenum">
              <a:rPr lang="en-US" altLang="en-US">
                <a:solidFill>
                  <a:srgbClr val="808080"/>
                </a:solidFill>
              </a:rPr>
              <a:pPr/>
              <a:t>72</a:t>
            </a:fld>
            <a:endParaRPr lang="en-US" altLang="en-US">
              <a:solidFill>
                <a:srgbClr val="808080"/>
              </a:solidFill>
            </a:endParaRPr>
          </a:p>
        </p:txBody>
      </p:sp>
      <p:sp>
        <p:nvSpPr>
          <p:cNvPr id="747522" name="Text Box 2"/>
          <p:cNvSpPr txBox="1">
            <a:spLocks noChangeArrowheads="1"/>
          </p:cNvSpPr>
          <p:nvPr/>
        </p:nvSpPr>
        <p:spPr bwMode="auto">
          <a:xfrm>
            <a:off x="400050" y="304800"/>
            <a:ext cx="6934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ltLang="en-US" sz="2000" dirty="0" smtClean="0">
                <a:solidFill>
                  <a:srgbClr val="C00000"/>
                </a:solidFill>
                <a:latin typeface="Akzidenz Grotesk BE" pitchFamily="34" charset="0"/>
                <a:ea typeface="+mn-ea"/>
              </a:rPr>
              <a:t>PWN RESULTS FOR PESTICIDE TREATMENT</a:t>
            </a:r>
          </a:p>
        </p:txBody>
      </p:sp>
      <p:pic>
        <p:nvPicPr>
          <p:cNvPr id="7475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950" y="976313"/>
            <a:ext cx="8183563" cy="559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00267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756902" cy="533400"/>
          </a:xfrm>
        </p:spPr>
        <p:txBody>
          <a:bodyPr/>
          <a:lstStyle/>
          <a:p>
            <a:pPr algn="ctr"/>
            <a:r>
              <a:rPr lang="en-US" sz="2800" dirty="0" smtClean="0"/>
              <a:t>CONCLUSIONS</a:t>
            </a:r>
            <a:endParaRPr lang="en-US" sz="2800" dirty="0"/>
          </a:p>
        </p:txBody>
      </p:sp>
      <p:sp>
        <p:nvSpPr>
          <p:cNvPr id="3" name="Content Placeholder 2"/>
          <p:cNvSpPr>
            <a:spLocks noGrp="1"/>
          </p:cNvSpPr>
          <p:nvPr>
            <p:ph idx="1"/>
          </p:nvPr>
        </p:nvSpPr>
        <p:spPr>
          <a:xfrm>
            <a:off x="401442" y="1405056"/>
            <a:ext cx="8458200" cy="4267200"/>
          </a:xfrm>
        </p:spPr>
        <p:txBody>
          <a:bodyPr/>
          <a:lstStyle/>
          <a:p>
            <a:pPr>
              <a:lnSpc>
                <a:spcPct val="114000"/>
              </a:lnSpc>
              <a:spcBef>
                <a:spcPts val="1800"/>
              </a:spcBef>
              <a:buClr>
                <a:srgbClr val="C00000"/>
              </a:buClr>
            </a:pPr>
            <a:r>
              <a:rPr lang="en-US" sz="2000" dirty="0" smtClean="0"/>
              <a:t>Potable reuse can be much less expensive than non-potable reuse</a:t>
            </a:r>
          </a:p>
          <a:p>
            <a:pPr lvl="1">
              <a:lnSpc>
                <a:spcPct val="114000"/>
              </a:lnSpc>
              <a:spcBef>
                <a:spcPts val="600"/>
              </a:spcBef>
            </a:pPr>
            <a:r>
              <a:rPr lang="en-US" sz="1800" dirty="0" smtClean="0"/>
              <a:t>Year-round </a:t>
            </a:r>
            <a:r>
              <a:rPr lang="en-US" sz="1800" dirty="0"/>
              <a:t>drinking water supply</a:t>
            </a:r>
            <a:endParaRPr lang="en-US" sz="1800" dirty="0" smtClean="0"/>
          </a:p>
          <a:p>
            <a:pPr lvl="1">
              <a:lnSpc>
                <a:spcPct val="114000"/>
              </a:lnSpc>
              <a:spcBef>
                <a:spcPts val="600"/>
              </a:spcBef>
            </a:pPr>
            <a:r>
              <a:rPr lang="en-US" sz="1800" dirty="0" smtClean="0"/>
              <a:t>Sustainable supply</a:t>
            </a:r>
          </a:p>
          <a:p>
            <a:pPr lvl="1">
              <a:lnSpc>
                <a:spcPct val="114000"/>
              </a:lnSpc>
              <a:spcBef>
                <a:spcPts val="600"/>
              </a:spcBef>
            </a:pPr>
            <a:r>
              <a:rPr lang="en-US" sz="1800" dirty="0" smtClean="0"/>
              <a:t>Various economic and cost advantages over alternatives</a:t>
            </a:r>
          </a:p>
          <a:p>
            <a:pPr>
              <a:lnSpc>
                <a:spcPct val="114000"/>
              </a:lnSpc>
              <a:spcBef>
                <a:spcPts val="1800"/>
              </a:spcBef>
              <a:buClr>
                <a:srgbClr val="C00000"/>
              </a:buClr>
            </a:pPr>
            <a:r>
              <a:rPr lang="en-US" sz="2000" dirty="0" smtClean="0"/>
              <a:t>Advanced treatment of wastewater included MF-RO-UV-oxidation treatment train</a:t>
            </a:r>
          </a:p>
          <a:p>
            <a:pPr lvl="1">
              <a:lnSpc>
                <a:spcPct val="114000"/>
              </a:lnSpc>
              <a:spcBef>
                <a:spcPts val="600"/>
              </a:spcBef>
            </a:pPr>
            <a:r>
              <a:rPr lang="en-US" sz="1800" dirty="0" smtClean="0"/>
              <a:t>Multi-barrier strategy</a:t>
            </a:r>
          </a:p>
          <a:p>
            <a:pPr lvl="1">
              <a:lnSpc>
                <a:spcPct val="114000"/>
              </a:lnSpc>
              <a:spcBef>
                <a:spcPts val="600"/>
              </a:spcBef>
            </a:pPr>
            <a:r>
              <a:rPr lang="en-US" sz="1800" dirty="0" smtClean="0"/>
              <a:t>UV-Oxidation treats contaminants of concern not removed by RO (E.g.. NDMA)</a:t>
            </a:r>
          </a:p>
          <a:p>
            <a:pPr lvl="1">
              <a:lnSpc>
                <a:spcPct val="114000"/>
              </a:lnSpc>
              <a:spcBef>
                <a:spcPts val="600"/>
              </a:spcBef>
            </a:pPr>
            <a:r>
              <a:rPr lang="en-US" sz="1800" dirty="0" smtClean="0"/>
              <a:t>Design based on extensive precedents in California, elsewhere </a:t>
            </a:r>
          </a:p>
          <a:p>
            <a:pPr lvl="1"/>
            <a:endParaRPr lang="en-US" dirty="0"/>
          </a:p>
          <a:p>
            <a:pPr marL="457200" lvl="1" indent="0">
              <a:buNone/>
            </a:pPr>
            <a:endParaRPr lang="en-US" dirty="0"/>
          </a:p>
        </p:txBody>
      </p:sp>
    </p:spTree>
    <p:extLst>
      <p:ext uri="{BB962C8B-B14F-4D97-AF65-F5344CB8AC3E}">
        <p14:creationId xmlns:p14="http://schemas.microsoft.com/office/powerpoint/2010/main" xmlns="" val="82203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 y="0"/>
            <a:ext cx="9152471" cy="6858003"/>
            <a:chOff x="-2" y="0"/>
            <a:chExt cx="9152471" cy="6858003"/>
          </a:xfrm>
        </p:grpSpPr>
        <p:sp>
          <p:nvSpPr>
            <p:cNvPr id="15" name="Rectangle 14"/>
            <p:cNvSpPr/>
            <p:nvPr/>
          </p:nvSpPr>
          <p:spPr>
            <a:xfrm>
              <a:off x="-2" y="0"/>
              <a:ext cx="9144004" cy="6858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pic>
          <p:nvPicPr>
            <p:cNvPr id="7" name="Picture 6" descr="metal background_BB.jpg"/>
            <p:cNvPicPr>
              <a:picLocks noChangeAspect="1"/>
            </p:cNvPicPr>
            <p:nvPr/>
          </p:nvPicPr>
          <p:blipFill rotWithShape="1">
            <a:blip r:embed="rId3">
              <a:alphaModFix amt="76000"/>
              <a:extLst>
                <a:ext uri="{28A0092B-C50C-407E-A947-70E740481C1C}">
                  <a14:useLocalDpi xmlns:a14="http://schemas.microsoft.com/office/drawing/2010/main" xmlns="" val="0"/>
                </a:ext>
              </a:extLst>
            </a:blip>
            <a:srcRect l="5139" t="6968" r="4558" b="12762"/>
            <a:stretch/>
          </p:blipFill>
          <p:spPr>
            <a:xfrm rot="5400000">
              <a:off x="1151466" y="-1143001"/>
              <a:ext cx="6858002" cy="9144004"/>
            </a:xfrm>
            <a:prstGeom prst="rect">
              <a:avLst/>
            </a:prstGeom>
          </p:spPr>
        </p:pic>
        <p:cxnSp>
          <p:nvCxnSpPr>
            <p:cNvPr id="17" name="Straight Connector 16"/>
            <p:cNvCxnSpPr/>
            <p:nvPr/>
          </p:nvCxnSpPr>
          <p:spPr>
            <a:xfrm>
              <a:off x="237067" y="5384799"/>
              <a:ext cx="8712200" cy="0"/>
            </a:xfrm>
            <a:prstGeom prst="line">
              <a:avLst/>
            </a:prstGeom>
            <a:ln w="9525" cmpd="sng">
              <a:solidFill>
                <a:srgbClr val="CB2124"/>
              </a:solidFill>
              <a:prstDash val="dot"/>
            </a:ln>
            <a:effectLst/>
          </p:spPr>
          <p:style>
            <a:lnRef idx="2">
              <a:schemeClr val="accent1"/>
            </a:lnRef>
            <a:fillRef idx="0">
              <a:schemeClr val="accent1"/>
            </a:fillRef>
            <a:effectRef idx="1">
              <a:schemeClr val="accent1"/>
            </a:effectRef>
            <a:fontRef idx="minor">
              <a:schemeClr val="tx1"/>
            </a:fontRef>
          </p:style>
        </p:cxnSp>
        <p:pic>
          <p:nvPicPr>
            <p:cNvPr id="3" name="Picture 2" descr="GOB_grey-0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7133" y="5520266"/>
              <a:ext cx="8407400" cy="1092962"/>
            </a:xfrm>
            <a:prstGeom prst="rect">
              <a:avLst/>
            </a:prstGeom>
          </p:spPr>
        </p:pic>
        <p:pic>
          <p:nvPicPr>
            <p:cNvPr id="5" name="Picture 4" descr="TT_logo_stacked.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55206" y="620713"/>
              <a:ext cx="1389706" cy="1225153"/>
            </a:xfrm>
            <a:prstGeom prst="rect">
              <a:avLst/>
            </a:prstGeom>
          </p:spPr>
        </p:pic>
      </p:grpSp>
      <p:sp>
        <p:nvSpPr>
          <p:cNvPr id="4" name="TextBox 3"/>
          <p:cNvSpPr txBox="1"/>
          <p:nvPr/>
        </p:nvSpPr>
        <p:spPr>
          <a:xfrm>
            <a:off x="671513" y="2514600"/>
            <a:ext cx="5137304" cy="2369880"/>
          </a:xfrm>
          <a:prstGeom prst="rect">
            <a:avLst/>
          </a:prstGeom>
          <a:noFill/>
        </p:spPr>
        <p:txBody>
          <a:bodyPr wrap="none" rtlCol="0">
            <a:spAutoFit/>
          </a:bodyPr>
          <a:lstStyle/>
          <a:p>
            <a:pPr defTabSz="457200" eaLnBrk="1" fontAlgn="auto" hangingPunct="1">
              <a:spcBef>
                <a:spcPts val="0"/>
              </a:spcBef>
              <a:spcAft>
                <a:spcPts val="0"/>
              </a:spcAft>
            </a:pPr>
            <a:r>
              <a:rPr lang="en-US" sz="2800" b="1" dirty="0" smtClean="0">
                <a:solidFill>
                  <a:prstClr val="black"/>
                </a:solidFill>
                <a:latin typeface="Calibri"/>
                <a:ea typeface="+mn-ea"/>
              </a:rPr>
              <a:t>Thank you</a:t>
            </a:r>
          </a:p>
          <a:p>
            <a:pPr defTabSz="457200" eaLnBrk="1" fontAlgn="auto" hangingPunct="1">
              <a:spcBef>
                <a:spcPts val="0"/>
              </a:spcBef>
              <a:spcAft>
                <a:spcPts val="0"/>
              </a:spcAft>
            </a:pPr>
            <a:endParaRPr lang="en-US" b="1" dirty="0" smtClean="0">
              <a:solidFill>
                <a:prstClr val="black"/>
              </a:solidFill>
              <a:latin typeface="Calibri"/>
              <a:ea typeface="+mn-ea"/>
            </a:endParaRPr>
          </a:p>
          <a:p>
            <a:pPr defTabSz="457200" eaLnBrk="1" fontAlgn="auto" hangingPunct="1">
              <a:spcBef>
                <a:spcPts val="0"/>
              </a:spcBef>
              <a:spcAft>
                <a:spcPts val="0"/>
              </a:spcAft>
            </a:pPr>
            <a:r>
              <a:rPr lang="en-US" b="1" dirty="0" smtClean="0">
                <a:solidFill>
                  <a:prstClr val="black"/>
                </a:solidFill>
                <a:latin typeface="Calibri"/>
                <a:ea typeface="+mn-ea"/>
              </a:rPr>
              <a:t>Adam D. Festger</a:t>
            </a:r>
          </a:p>
          <a:p>
            <a:pPr defTabSz="457200" eaLnBrk="1" fontAlgn="auto" hangingPunct="1">
              <a:spcBef>
                <a:spcPts val="0"/>
              </a:spcBef>
              <a:spcAft>
                <a:spcPts val="0"/>
              </a:spcAft>
            </a:pPr>
            <a:r>
              <a:rPr lang="en-US" b="1" dirty="0" smtClean="0">
                <a:solidFill>
                  <a:prstClr val="black"/>
                </a:solidFill>
                <a:latin typeface="Calibri"/>
                <a:ea typeface="+mn-ea"/>
              </a:rPr>
              <a:t>Reuse Business Development Manager</a:t>
            </a:r>
          </a:p>
          <a:p>
            <a:pPr defTabSz="457200" eaLnBrk="1" fontAlgn="auto" hangingPunct="1">
              <a:spcBef>
                <a:spcPts val="0"/>
              </a:spcBef>
              <a:spcAft>
                <a:spcPts val="0"/>
              </a:spcAft>
            </a:pPr>
            <a:r>
              <a:rPr lang="en-US" b="1" dirty="0" smtClean="0">
                <a:solidFill>
                  <a:prstClr val="black"/>
                </a:solidFill>
                <a:latin typeface="Calibri"/>
                <a:ea typeface="+mn-ea"/>
              </a:rPr>
              <a:t>Trojan UV</a:t>
            </a:r>
          </a:p>
          <a:p>
            <a:pPr defTabSz="457200" eaLnBrk="1" fontAlgn="auto" hangingPunct="1">
              <a:spcBef>
                <a:spcPts val="0"/>
              </a:spcBef>
              <a:spcAft>
                <a:spcPts val="0"/>
              </a:spcAft>
            </a:pPr>
            <a:r>
              <a:rPr lang="en-US" b="1" dirty="0" smtClean="0">
                <a:solidFill>
                  <a:prstClr val="black"/>
                </a:solidFill>
                <a:latin typeface="Calibri"/>
                <a:ea typeface="+mn-ea"/>
              </a:rPr>
              <a:t>afestger@trojanuv.com</a:t>
            </a:r>
          </a:p>
        </p:txBody>
      </p:sp>
    </p:spTree>
    <p:extLst>
      <p:ext uri="{BB962C8B-B14F-4D97-AF65-F5344CB8AC3E}">
        <p14:creationId xmlns:p14="http://schemas.microsoft.com/office/powerpoint/2010/main" xmlns="" val="190728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45814" y="1453896"/>
            <a:ext cx="4137453" cy="523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a:lstStyle>
          <a:p>
            <a:pPr marL="0" indent="0">
              <a:spcBef>
                <a:spcPts val="2400"/>
              </a:spcBef>
              <a:spcAft>
                <a:spcPts val="0"/>
              </a:spcAft>
              <a:buClr>
                <a:srgbClr val="C00000"/>
              </a:buClr>
              <a:buFontTx/>
              <a:buNone/>
              <a:defRPr/>
            </a:pPr>
            <a:r>
              <a:rPr lang="en-US" sz="1800" u="sng" dirty="0" smtClean="0">
                <a:solidFill>
                  <a:srgbClr val="000000"/>
                </a:solidFill>
              </a:rPr>
              <a:t>Texas</a:t>
            </a:r>
          </a:p>
          <a:p>
            <a:pPr indent="-285750">
              <a:lnSpc>
                <a:spcPct val="114000"/>
              </a:lnSpc>
              <a:spcBef>
                <a:spcPts val="1200"/>
              </a:spcBef>
              <a:buClr>
                <a:srgbClr val="C00000"/>
              </a:buClr>
              <a:defRPr/>
            </a:pPr>
            <a:r>
              <a:rPr lang="en-US" sz="1800" dirty="0" smtClean="0">
                <a:solidFill>
                  <a:srgbClr val="000000"/>
                </a:solidFill>
              </a:rPr>
              <a:t>Extreme drought conditions caused strain on drinking water sources</a:t>
            </a:r>
          </a:p>
        </p:txBody>
      </p:sp>
      <p:sp>
        <p:nvSpPr>
          <p:cNvPr id="9" name="Rectangle 2"/>
          <p:cNvSpPr>
            <a:spLocks noGrp="1" noChangeArrowheads="1"/>
          </p:cNvSpPr>
          <p:nvPr>
            <p:ph type="title"/>
          </p:nvPr>
        </p:nvSpPr>
        <p:spPr>
          <a:xfrm>
            <a:off x="389809" y="610018"/>
            <a:ext cx="7826375" cy="584200"/>
          </a:xfrm>
        </p:spPr>
        <p:txBody>
          <a:bodyPr>
            <a:normAutofit/>
          </a:bodyPr>
          <a:lstStyle/>
          <a:p>
            <a:pPr>
              <a:defRPr/>
            </a:pPr>
            <a:r>
              <a:rPr lang="en-US" cap="all" dirty="0">
                <a:solidFill>
                  <a:srgbClr val="C00000"/>
                </a:solidFill>
                <a:cs typeface="Arial" pitchFamily="34" charset="0"/>
              </a:rPr>
              <a:t>Water </a:t>
            </a:r>
            <a:r>
              <a:rPr lang="en-US" cap="all" dirty="0" smtClean="0">
                <a:solidFill>
                  <a:srgbClr val="C00000"/>
                </a:solidFill>
                <a:cs typeface="Arial" pitchFamily="34" charset="0"/>
              </a:rPr>
              <a:t>Stress IN THE UNITED STATES</a:t>
            </a:r>
            <a:endParaRPr lang="en-US" cap="all" dirty="0">
              <a:solidFill>
                <a:srgbClr val="C00000"/>
              </a:solidFill>
              <a:cs typeface="Arial" pitchFamily="34" charset="0"/>
            </a:endParaRPr>
          </a:p>
        </p:txBody>
      </p:sp>
      <p:sp>
        <p:nvSpPr>
          <p:cNvPr id="2" name="TextBox 1"/>
          <p:cNvSpPr txBox="1"/>
          <p:nvPr/>
        </p:nvSpPr>
        <p:spPr>
          <a:xfrm>
            <a:off x="4659870" y="5486405"/>
            <a:ext cx="4335518" cy="461665"/>
          </a:xfrm>
          <a:prstGeom prst="rect">
            <a:avLst/>
          </a:prstGeom>
          <a:noFill/>
        </p:spPr>
        <p:txBody>
          <a:bodyPr wrap="square" rtlCol="0">
            <a:spAutoFit/>
          </a:bodyPr>
          <a:lstStyle/>
          <a:p>
            <a:r>
              <a:rPr lang="en-US" sz="1200" dirty="0">
                <a:solidFill>
                  <a:srgbClr val="000000"/>
                </a:solidFill>
                <a:latin typeface="Arial"/>
                <a:ea typeface="ＭＳ Ｐゴシック"/>
              </a:rPr>
              <a:t>Source: U.S. Drought Monitor (University of Nebraska, Lincoln</a:t>
            </a:r>
            <a:r>
              <a:rPr lang="en-US" sz="1200" dirty="0" smtClean="0">
                <a:solidFill>
                  <a:srgbClr val="000000"/>
                </a:solidFill>
                <a:latin typeface="Arial"/>
                <a:ea typeface="ＭＳ Ｐゴシック"/>
              </a:rPr>
              <a:t>), 2012</a:t>
            </a:r>
            <a:endParaRPr lang="en-US" sz="1200" dirty="0">
              <a:solidFill>
                <a:srgbClr val="000000"/>
              </a:solidFill>
              <a:latin typeface="Arial"/>
              <a:ea typeface="ＭＳ Ｐゴシック"/>
            </a:endParaRPr>
          </a:p>
        </p:txBody>
      </p:sp>
      <p:pic>
        <p:nvPicPr>
          <p:cNvPr id="4098" name="Picture 2" descr="Drought Monitor for T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6550" y="2156346"/>
            <a:ext cx="3062159" cy="278196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353632" y="1778719"/>
            <a:ext cx="4572000" cy="338554"/>
          </a:xfrm>
          <a:prstGeom prst="rect">
            <a:avLst/>
          </a:prstGeom>
          <a:noFill/>
        </p:spPr>
        <p:txBody>
          <a:bodyPr wrap="square" rtlCol="0">
            <a:spAutoFit/>
          </a:bodyPr>
          <a:lstStyle/>
          <a:p>
            <a:pPr algn="ctr"/>
            <a:r>
              <a:rPr lang="en-US" sz="1600" dirty="0" smtClean="0">
                <a:solidFill>
                  <a:srgbClr val="000000"/>
                </a:solidFill>
                <a:latin typeface="Arial"/>
                <a:ea typeface="ＭＳ Ｐゴシック"/>
              </a:rPr>
              <a:t>As of February 28, 2012</a:t>
            </a:r>
            <a:endParaRPr lang="en-US" sz="1600" dirty="0">
              <a:solidFill>
                <a:srgbClr val="000000"/>
              </a:solidFill>
              <a:latin typeface="Arial"/>
              <a:ea typeface="ＭＳ Ｐゴシック"/>
            </a:endParaRPr>
          </a:p>
        </p:txBody>
      </p:sp>
    </p:spTree>
    <p:extLst>
      <p:ext uri="{BB962C8B-B14F-4D97-AF65-F5344CB8AC3E}">
        <p14:creationId xmlns:p14="http://schemas.microsoft.com/office/powerpoint/2010/main" xmlns="" val="358686747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45814" y="1453896"/>
            <a:ext cx="4137453" cy="523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42900" indent="-3429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0"/>
              </a:spcBef>
              <a:spcAft>
                <a:spcPct val="50000"/>
              </a:spcAft>
              <a:buChar char="–"/>
              <a:defRPr sz="19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0"/>
              </a:spcBef>
              <a:spcAft>
                <a:spcPct val="50000"/>
              </a:spcAft>
              <a:buClr>
                <a:srgbClr val="E8112D"/>
              </a:buClr>
              <a:buChar char="•"/>
              <a:defRPr sz="19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0"/>
              </a:spcBef>
              <a:spcAft>
                <a:spcPct val="50000"/>
              </a:spcAft>
              <a:buChar char="»"/>
              <a:defRPr sz="1600">
                <a:solidFill>
                  <a:schemeClr val="tx1"/>
                </a:solidFill>
                <a:latin typeface="Arial" pitchFamily="34" charset="0"/>
                <a:ea typeface="MS PGothic" pitchFamily="34" charset="-128"/>
                <a:cs typeface="Arial" pitchFamily="34" charset="0"/>
              </a:defRPr>
            </a:lvl5pPr>
            <a:lvl6pPr marL="2514600" indent="-228600" algn="l" rtl="0" fontAlgn="base">
              <a:spcBef>
                <a:spcPct val="0"/>
              </a:spcBef>
              <a:spcAft>
                <a:spcPct val="50000"/>
              </a:spcAft>
              <a:buChar char="»"/>
              <a:defRPr sz="1600">
                <a:solidFill>
                  <a:srgbClr val="A5A39E"/>
                </a:solidFill>
                <a:latin typeface="+mn-lt"/>
              </a:defRPr>
            </a:lvl6pPr>
            <a:lvl7pPr marL="2971800" indent="-228600" algn="l" rtl="0" fontAlgn="base">
              <a:spcBef>
                <a:spcPct val="0"/>
              </a:spcBef>
              <a:spcAft>
                <a:spcPct val="50000"/>
              </a:spcAft>
              <a:buChar char="»"/>
              <a:defRPr sz="1600">
                <a:solidFill>
                  <a:srgbClr val="A5A39E"/>
                </a:solidFill>
                <a:latin typeface="+mn-lt"/>
              </a:defRPr>
            </a:lvl7pPr>
            <a:lvl8pPr marL="3429000" indent="-228600" algn="l" rtl="0" fontAlgn="base">
              <a:spcBef>
                <a:spcPct val="0"/>
              </a:spcBef>
              <a:spcAft>
                <a:spcPct val="50000"/>
              </a:spcAft>
              <a:buChar char="»"/>
              <a:defRPr sz="1600">
                <a:solidFill>
                  <a:srgbClr val="A5A39E"/>
                </a:solidFill>
                <a:latin typeface="+mn-lt"/>
              </a:defRPr>
            </a:lvl8pPr>
            <a:lvl9pPr marL="3886200" indent="-228600" algn="l" rtl="0" fontAlgn="base">
              <a:spcBef>
                <a:spcPct val="0"/>
              </a:spcBef>
              <a:spcAft>
                <a:spcPct val="50000"/>
              </a:spcAft>
              <a:buChar char="»"/>
              <a:defRPr sz="1600">
                <a:solidFill>
                  <a:srgbClr val="A5A39E"/>
                </a:solidFill>
                <a:latin typeface="+mn-lt"/>
              </a:defRPr>
            </a:lvl9pPr>
          </a:lstStyle>
          <a:p>
            <a:pPr marL="0" indent="0">
              <a:spcBef>
                <a:spcPts val="2400"/>
              </a:spcBef>
              <a:spcAft>
                <a:spcPts val="0"/>
              </a:spcAft>
              <a:buClr>
                <a:srgbClr val="C00000"/>
              </a:buClr>
              <a:buFontTx/>
              <a:buNone/>
              <a:defRPr/>
            </a:pPr>
            <a:r>
              <a:rPr lang="en-US" sz="1800" u="sng" dirty="0" smtClean="0">
                <a:solidFill>
                  <a:srgbClr val="000000"/>
                </a:solidFill>
              </a:rPr>
              <a:t>Texas</a:t>
            </a:r>
          </a:p>
          <a:p>
            <a:pPr indent="-285750">
              <a:lnSpc>
                <a:spcPct val="114000"/>
              </a:lnSpc>
              <a:spcBef>
                <a:spcPts val="1200"/>
              </a:spcBef>
              <a:buClr>
                <a:srgbClr val="C00000"/>
              </a:buClr>
              <a:defRPr/>
            </a:pPr>
            <a:r>
              <a:rPr lang="en-US" sz="1800" dirty="0" smtClean="0">
                <a:solidFill>
                  <a:srgbClr val="000000"/>
                </a:solidFill>
              </a:rPr>
              <a:t>Most recent State Water Plan released in 2012</a:t>
            </a:r>
          </a:p>
          <a:p>
            <a:pPr indent="-285750">
              <a:lnSpc>
                <a:spcPct val="114000"/>
              </a:lnSpc>
              <a:spcBef>
                <a:spcPts val="1200"/>
              </a:spcBef>
              <a:buClr>
                <a:srgbClr val="C00000"/>
              </a:buClr>
              <a:defRPr/>
            </a:pPr>
            <a:r>
              <a:rPr lang="en-US" sz="1800" dirty="0" smtClean="0">
                <a:solidFill>
                  <a:srgbClr val="000000"/>
                </a:solidFill>
              </a:rPr>
              <a:t>Composed of 16 individual water planning regions which submit long-term water plans to the Texas Water Development Board (TWDB) in advance of State Water Plan developments.</a:t>
            </a:r>
            <a:endParaRPr lang="en-US" sz="1800" dirty="0">
              <a:solidFill>
                <a:srgbClr val="000000"/>
              </a:solidFill>
            </a:endParaRPr>
          </a:p>
        </p:txBody>
      </p:sp>
      <p:sp>
        <p:nvSpPr>
          <p:cNvPr id="9" name="Rectangle 2"/>
          <p:cNvSpPr>
            <a:spLocks noGrp="1" noChangeArrowheads="1"/>
          </p:cNvSpPr>
          <p:nvPr>
            <p:ph type="title"/>
          </p:nvPr>
        </p:nvSpPr>
        <p:spPr>
          <a:xfrm>
            <a:off x="389809" y="610018"/>
            <a:ext cx="7826375" cy="584200"/>
          </a:xfrm>
        </p:spPr>
        <p:txBody>
          <a:bodyPr>
            <a:normAutofit/>
          </a:bodyPr>
          <a:lstStyle/>
          <a:p>
            <a:pPr>
              <a:defRPr/>
            </a:pPr>
            <a:r>
              <a:rPr lang="en-US" cap="all" dirty="0">
                <a:solidFill>
                  <a:srgbClr val="C00000"/>
                </a:solidFill>
                <a:cs typeface="Arial" pitchFamily="34" charset="0"/>
              </a:rPr>
              <a:t>Water </a:t>
            </a:r>
            <a:r>
              <a:rPr lang="en-US" cap="all" dirty="0" smtClean="0">
                <a:solidFill>
                  <a:srgbClr val="C00000"/>
                </a:solidFill>
                <a:cs typeface="Arial" pitchFamily="34" charset="0"/>
              </a:rPr>
              <a:t>Stress IN THE UNITED STATES</a:t>
            </a:r>
            <a:endParaRPr lang="en-US" cap="all" dirty="0">
              <a:solidFill>
                <a:srgbClr val="C00000"/>
              </a:solidFill>
              <a:cs typeface="Arial" pitchFamily="34" charset="0"/>
            </a:endParaRPr>
          </a:p>
        </p:txBody>
      </p:sp>
      <p:sp>
        <p:nvSpPr>
          <p:cNvPr id="2" name="TextBox 1"/>
          <p:cNvSpPr txBox="1"/>
          <p:nvPr/>
        </p:nvSpPr>
        <p:spPr>
          <a:xfrm>
            <a:off x="4659870" y="5486405"/>
            <a:ext cx="4335518" cy="461665"/>
          </a:xfrm>
          <a:prstGeom prst="rect">
            <a:avLst/>
          </a:prstGeom>
          <a:noFill/>
        </p:spPr>
        <p:txBody>
          <a:bodyPr wrap="square" rtlCol="0">
            <a:spAutoFit/>
          </a:bodyPr>
          <a:lstStyle/>
          <a:p>
            <a:r>
              <a:rPr lang="en-US" sz="1200" dirty="0">
                <a:solidFill>
                  <a:srgbClr val="000000"/>
                </a:solidFill>
                <a:latin typeface="Arial"/>
                <a:ea typeface="ＭＳ Ｐゴシック"/>
              </a:rPr>
              <a:t>Source: U.S. Drought Monitor (University of Nebraska, Lincoln</a:t>
            </a:r>
            <a:r>
              <a:rPr lang="en-US" sz="1200" dirty="0" smtClean="0">
                <a:solidFill>
                  <a:srgbClr val="000000"/>
                </a:solidFill>
                <a:latin typeface="Arial"/>
                <a:ea typeface="ＭＳ Ｐゴシック"/>
              </a:rPr>
              <a:t>), 2012</a:t>
            </a:r>
            <a:endParaRPr lang="en-US" sz="1200" dirty="0">
              <a:solidFill>
                <a:srgbClr val="000000"/>
              </a:solidFill>
              <a:latin typeface="Arial"/>
              <a:ea typeface="ＭＳ Ｐゴシック"/>
            </a:endParaRPr>
          </a:p>
        </p:txBody>
      </p:sp>
      <p:pic>
        <p:nvPicPr>
          <p:cNvPr id="4098" name="Picture 2" descr="Drought Monitor for T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6550" y="2156346"/>
            <a:ext cx="3062159" cy="278196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U.S. Drought Monitor forTexa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6846" y="2106654"/>
            <a:ext cx="2962651" cy="29626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353632" y="1778719"/>
            <a:ext cx="4572000" cy="338554"/>
          </a:xfrm>
          <a:prstGeom prst="rect">
            <a:avLst/>
          </a:prstGeom>
          <a:noFill/>
        </p:spPr>
        <p:txBody>
          <a:bodyPr wrap="square" rtlCol="0">
            <a:spAutoFit/>
          </a:bodyPr>
          <a:lstStyle/>
          <a:p>
            <a:pPr algn="ctr"/>
            <a:r>
              <a:rPr lang="en-US" sz="1600" dirty="0" smtClean="0">
                <a:solidFill>
                  <a:srgbClr val="000000"/>
                </a:solidFill>
                <a:latin typeface="Arial"/>
                <a:ea typeface="ＭＳ Ｐゴシック"/>
              </a:rPr>
              <a:t>As of July 28, 2015</a:t>
            </a:r>
            <a:endParaRPr lang="en-US" sz="1600" dirty="0">
              <a:solidFill>
                <a:srgbClr val="000000"/>
              </a:solidFill>
              <a:latin typeface="Arial"/>
              <a:ea typeface="ＭＳ Ｐゴシック"/>
            </a:endParaRPr>
          </a:p>
        </p:txBody>
      </p:sp>
    </p:spTree>
    <p:extLst>
      <p:ext uri="{BB962C8B-B14F-4D97-AF65-F5344CB8AC3E}">
        <p14:creationId xmlns:p14="http://schemas.microsoft.com/office/powerpoint/2010/main" xmlns="" val="45179043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rojan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kzidenz Grotesk BE"/>
        <a:ea typeface=""/>
        <a:cs typeface=""/>
      </a:majorFont>
      <a:minorFont>
        <a:latin typeface="Akzidenz Grotesk B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kzidenz Grotesk BE"/>
        <a:ea typeface=""/>
        <a:cs typeface=""/>
      </a:majorFont>
      <a:minorFont>
        <a:latin typeface="Akzidenz Grotesk B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E8112D"/>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E8112D"/>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rojan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kzidenz Grotesk BE"/>
        <a:ea typeface=""/>
        <a:cs typeface=""/>
      </a:majorFont>
      <a:minorFont>
        <a:latin typeface="Akzidenz Grotesk B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rojan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kzidenz Grotesk BE"/>
        <a:ea typeface=""/>
        <a:cs typeface=""/>
      </a:majorFont>
      <a:minorFont>
        <a:latin typeface="Akzidenz Grotesk B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Trojan_PowerPoint</Template>
  <TotalTime>5324</TotalTime>
  <Words>5738</Words>
  <Application>Microsoft Office PowerPoint</Application>
  <PresentationFormat>Apresentação na tela (4:3)</PresentationFormat>
  <Paragraphs>723</Paragraphs>
  <Slides>74</Slides>
  <Notes>65</Notes>
  <HiddenSlides>0</HiddenSlides>
  <MMClips>0</MMClips>
  <ScaleCrop>false</ScaleCrop>
  <HeadingPairs>
    <vt:vector size="6" baseType="variant">
      <vt:variant>
        <vt:lpstr>Tema</vt:lpstr>
      </vt:variant>
      <vt:variant>
        <vt:i4>9</vt:i4>
      </vt:variant>
      <vt:variant>
        <vt:lpstr>Servidores OLE incorporados</vt:lpstr>
      </vt:variant>
      <vt:variant>
        <vt:i4>1</vt:i4>
      </vt:variant>
      <vt:variant>
        <vt:lpstr>Títulos de slides</vt:lpstr>
      </vt:variant>
      <vt:variant>
        <vt:i4>74</vt:i4>
      </vt:variant>
    </vt:vector>
  </HeadingPairs>
  <TitlesOfParts>
    <vt:vector size="84" baseType="lpstr">
      <vt:lpstr>Trojan_PowerPoint</vt:lpstr>
      <vt:lpstr>1_Blank</vt:lpstr>
      <vt:lpstr>Office Theme</vt:lpstr>
      <vt:lpstr>Blank</vt:lpstr>
      <vt:lpstr>1_Trojan_PowerPoint</vt:lpstr>
      <vt:lpstr>2_Blank</vt:lpstr>
      <vt:lpstr>2_Trojan_PowerPoint</vt:lpstr>
      <vt:lpstr>4_Blank</vt:lpstr>
      <vt:lpstr>1_Office Theme</vt:lpstr>
      <vt:lpstr>think-cell Slide</vt:lpstr>
      <vt:lpstr>Slide 1</vt:lpstr>
      <vt:lpstr>Empresa</vt:lpstr>
      <vt:lpstr>Unidades de Negócios</vt:lpstr>
      <vt:lpstr>DANAHER</vt:lpstr>
      <vt:lpstr>Slide 5</vt:lpstr>
      <vt:lpstr>Water Stress IN THE UNITED STATES</vt:lpstr>
      <vt:lpstr>Water Stress IN THE UNITED STATES</vt:lpstr>
      <vt:lpstr>Water Stress IN THE UNITED STATES</vt:lpstr>
      <vt:lpstr>Water Stress IN THE UNITED STATES</vt:lpstr>
      <vt:lpstr>Water stress: what are the options?</vt:lpstr>
      <vt:lpstr>Slide 11</vt:lpstr>
      <vt:lpstr>Water stress: what are the options?</vt:lpstr>
      <vt:lpstr>Slide 13</vt:lpstr>
      <vt:lpstr>METHODS OF DISINFECTION</vt:lpstr>
      <vt:lpstr>WHY DISINFECT?  CRYPTOSPORIDIUM </vt:lpstr>
      <vt:lpstr>WHY DISINFECT?  CRYPTOSPORIDIUM </vt:lpstr>
      <vt:lpstr>DISINFECTION COSTS – UV IS HIGHLY COST-EFFECTIVE</vt:lpstr>
      <vt:lpstr>HOW DOES UV DISINFECT?</vt:lpstr>
      <vt:lpstr>WASTEWATER DISINFECTION</vt:lpstr>
      <vt:lpstr>Slide 20</vt:lpstr>
      <vt:lpstr>NEUSTADT, ONTARIO CANADA – TROJANUV SWIFT™ SC</vt:lpstr>
      <vt:lpstr>New York City - TROJANUVTORRENT™</vt:lpstr>
      <vt:lpstr>New York City – One quadrant, 14 Reactors</vt:lpstr>
      <vt:lpstr>ALBANY, NEW YORK – TROJANUVSWIFT™  </vt:lpstr>
      <vt:lpstr>Vancouver, british columbia</vt:lpstr>
      <vt:lpstr>TIANJIN, CHINA – TROJANUVSWIFT</vt:lpstr>
      <vt:lpstr>Slide 27</vt:lpstr>
      <vt:lpstr>UVFit_ Torrevieja, SPAIN</vt:lpstr>
      <vt:lpstr>Slide 29</vt:lpstr>
      <vt:lpstr>EXAMPLES OF CONTAMINANTS</vt:lpstr>
      <vt:lpstr>ENVIRONMENTAL CONTAMINANT TREATMENT</vt:lpstr>
      <vt:lpstr>GROWING APPLICATIONS OF UV-OXIDATION FOR ECT</vt:lpstr>
      <vt:lpstr>UV-PHOTOLYSIS</vt:lpstr>
      <vt:lpstr>UV-PHOTOLYSIS</vt:lpstr>
      <vt:lpstr>Slide 35</vt:lpstr>
      <vt:lpstr>Slide 36</vt:lpstr>
      <vt:lpstr>UV-OXIDATION REACTION MECHANISMS</vt:lpstr>
      <vt:lpstr>PHOTOLYSIS + OXIDATION - CONTAMINANT DESTRUCTION BALANCE</vt:lpstr>
      <vt:lpstr>Slide 39</vt:lpstr>
      <vt:lpstr>INDIRECT POTABLE REUSE SYSTEMS GLOBALLY</vt:lpstr>
      <vt:lpstr>Process Flow Diagram</vt:lpstr>
      <vt:lpstr>Slide 42</vt:lpstr>
      <vt:lpstr>MAKING POTABLE WATER FROM “WASTEWATER”</vt:lpstr>
      <vt:lpstr>Why USE uv-oxidation FOR IPR?</vt:lpstr>
      <vt:lpstr>N-NITROSODIMETHYLAMINE (NDMA)</vt:lpstr>
      <vt:lpstr>NDMA – TREATMENT</vt:lpstr>
      <vt:lpstr>NDMA – MEASURED POST REVERSE OSMOSIS IN AUSTRALIA</vt:lpstr>
      <vt:lpstr>NDMA – MEASURED POST UV-OXIDATION IN AUSTRALIA (RO EFFLUENT)</vt:lpstr>
      <vt:lpstr>Slide 49</vt:lpstr>
      <vt:lpstr>NDMA FULL SCALE TESTING - ORANGE COUNTY, CA</vt:lpstr>
      <vt:lpstr>WEST BASIN MUNICIPAL WATER DISTRICT, CA</vt:lpstr>
      <vt:lpstr>WEST BASIN MUNICIPAL WATER DISTRICT, CA</vt:lpstr>
      <vt:lpstr>WEST BASIN MUNICIPAL WATER DISTRICT, CA – NDMA TREATMENT</vt:lpstr>
      <vt:lpstr>Leo J. Vander Lans Advanced Water Treatment Facility</vt:lpstr>
      <vt:lpstr>LVLWTF Expansion</vt:lpstr>
      <vt:lpstr>LVLWTF UV-Oxidation System</vt:lpstr>
      <vt:lpstr>COLORADO RIVER MUNICIPAL WATER DISTRICT</vt:lpstr>
      <vt:lpstr>COLORADO RIVER MUNICIPAL WATER DISTRICT</vt:lpstr>
      <vt:lpstr>COLORADO RIVER MUNICIPAL WATER DISTRICT</vt:lpstr>
      <vt:lpstr>WHAT HAD BEEN DONE:  OTHER EXTERNAL STUDIES</vt:lpstr>
      <vt:lpstr>SELECTING POTABLE vs. NON-POTABLE REUSE</vt:lpstr>
      <vt:lpstr>SELECTING POTABLE vs. NON-POTABLE REUSE</vt:lpstr>
      <vt:lpstr>THE FINAL SOLUTION</vt:lpstr>
      <vt:lpstr>RWPF Plant Design Details and California Precedent</vt:lpstr>
      <vt:lpstr>THE FINAL SOLUTION – BIG SPRING</vt:lpstr>
      <vt:lpstr>DRINKING WATER TREATMENT IN MDW AURORA, CO</vt:lpstr>
      <vt:lpstr>MDW INSTALLATION - AURORA, CO</vt:lpstr>
      <vt:lpstr>MDW INSTALLATION - AURORA, CO</vt:lpstr>
      <vt:lpstr>MULTI-BARRIER APPROACH – PWN:  ANDIJK DRINKING WATER PLANT</vt:lpstr>
      <vt:lpstr>PWN ANDIJK – UV OXIDATION &amp; DISINFECTION</vt:lpstr>
      <vt:lpstr>Slide 71</vt:lpstr>
      <vt:lpstr>Slide 72</vt:lpstr>
      <vt:lpstr>CONCLUSIONS</vt:lpstr>
      <vt:lpstr>Slide 74</vt:lpstr>
    </vt:vector>
  </TitlesOfParts>
  <Company>Trojan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Bindner, Scott</dc:creator>
  <cp:lastModifiedBy>fmeneghe</cp:lastModifiedBy>
  <cp:revision>205</cp:revision>
  <cp:lastPrinted>2012-03-01T21:11:14Z</cp:lastPrinted>
  <dcterms:created xsi:type="dcterms:W3CDTF">2011-08-18T17:30:25Z</dcterms:created>
  <dcterms:modified xsi:type="dcterms:W3CDTF">2015-12-10T13:44:13Z</dcterms:modified>
</cp:coreProperties>
</file>