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256" r:id="rId3"/>
    <p:sldId id="300" r:id="rId4"/>
    <p:sldId id="292" r:id="rId5"/>
    <p:sldId id="264" r:id="rId6"/>
    <p:sldId id="294" r:id="rId7"/>
    <p:sldId id="315" r:id="rId8"/>
    <p:sldId id="295" r:id="rId9"/>
    <p:sldId id="298" r:id="rId10"/>
    <p:sldId id="301" r:id="rId11"/>
    <p:sldId id="299" r:id="rId12"/>
    <p:sldId id="297" r:id="rId13"/>
    <p:sldId id="304" r:id="rId14"/>
    <p:sldId id="302" r:id="rId15"/>
    <p:sldId id="303" r:id="rId16"/>
    <p:sldId id="308" r:id="rId17"/>
    <p:sldId id="305" r:id="rId18"/>
    <p:sldId id="306" r:id="rId19"/>
    <p:sldId id="307" r:id="rId20"/>
    <p:sldId id="309" r:id="rId21"/>
    <p:sldId id="310" r:id="rId22"/>
    <p:sldId id="311" r:id="rId23"/>
    <p:sldId id="312" r:id="rId24"/>
    <p:sldId id="313" r:id="rId25"/>
    <p:sldId id="314" r:id="rId26"/>
  </p:sldIdLst>
  <p:sldSz cx="9144000" cy="6858000" type="screen4x3"/>
  <p:notesSz cx="6797675" cy="98726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7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>
        <p:scale>
          <a:sx n="100" d="100"/>
          <a:sy n="100" d="100"/>
        </p:scale>
        <p:origin x="-72" y="13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26" cy="494000"/>
          </a:xfrm>
          <a:prstGeom prst="rect">
            <a:avLst/>
          </a:prstGeom>
        </p:spPr>
        <p:txBody>
          <a:bodyPr vert="horz" lIns="83613" tIns="41806" rIns="83613" bIns="41806" rtlCol="0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923" y="0"/>
            <a:ext cx="2946326" cy="494000"/>
          </a:xfrm>
          <a:prstGeom prst="rect">
            <a:avLst/>
          </a:prstGeom>
        </p:spPr>
        <p:txBody>
          <a:bodyPr vert="horz" lIns="83613" tIns="41806" rIns="83613" bIns="41806" rtlCol="0"/>
          <a:lstStyle>
            <a:lvl1pPr algn="r">
              <a:defRPr sz="1100"/>
            </a:lvl1pPr>
          </a:lstStyle>
          <a:p>
            <a:fld id="{F5F97F97-043D-4558-A038-0975AB05D76E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613" tIns="41806" rIns="83613" bIns="41806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83" y="4689332"/>
            <a:ext cx="5438711" cy="4443064"/>
          </a:xfrm>
          <a:prstGeom prst="rect">
            <a:avLst/>
          </a:prstGeom>
        </p:spPr>
        <p:txBody>
          <a:bodyPr vert="horz" lIns="83613" tIns="41806" rIns="83613" bIns="41806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7198"/>
            <a:ext cx="2946326" cy="493999"/>
          </a:xfrm>
          <a:prstGeom prst="rect">
            <a:avLst/>
          </a:prstGeom>
        </p:spPr>
        <p:txBody>
          <a:bodyPr vert="horz" lIns="83613" tIns="41806" rIns="83613" bIns="41806" rtlCol="0" anchor="b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923" y="9377198"/>
            <a:ext cx="2946326" cy="493999"/>
          </a:xfrm>
          <a:prstGeom prst="rect">
            <a:avLst/>
          </a:prstGeom>
        </p:spPr>
        <p:txBody>
          <a:bodyPr vert="horz" lIns="83613" tIns="41806" rIns="83613" bIns="41806" rtlCol="0" anchor="b"/>
          <a:lstStyle>
            <a:lvl1pPr algn="r">
              <a:defRPr sz="1100"/>
            </a:lvl1pPr>
          </a:lstStyle>
          <a:p>
            <a:fld id="{C91C3FD8-0F0D-441F-B945-7234CB7FD9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93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Imagem 3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Imagem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223250" cy="143351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871538" y="2674938"/>
            <a:ext cx="3624262" cy="34734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674938"/>
            <a:ext cx="3625850" cy="347345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idx="10"/>
          </p:nvPr>
        </p:nvSpPr>
        <p:spPr>
          <a:xfrm>
            <a:off x="5164138" y="6249988"/>
            <a:ext cx="3779837" cy="358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idx="11"/>
          </p:nvPr>
        </p:nvSpPr>
        <p:spPr>
          <a:xfrm>
            <a:off x="3990975" y="6249988"/>
            <a:ext cx="1155700" cy="3587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C71D7-36D3-479F-B2E1-BF7E3767CE8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559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35696" y="1988841"/>
            <a:ext cx="6851104" cy="3456384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4423B0-C0B4-450D-833B-1436AC0BA033}" type="datetimeFigureOut">
              <a:rPr lang="pt-BR" smtClean="0"/>
              <a:t>26/05/2015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C89AF9-6161-4460-8DA4-8766165655F8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Espaço Reservado para Texto 16"/>
          <p:cNvSpPr>
            <a:spLocks noGrp="1"/>
          </p:cNvSpPr>
          <p:nvPr>
            <p:ph type="body" sz="quarter" idx="13"/>
          </p:nvPr>
        </p:nvSpPr>
        <p:spPr>
          <a:xfrm>
            <a:off x="1835696" y="1340768"/>
            <a:ext cx="6408712" cy="504055"/>
          </a:xfrm>
        </p:spPr>
        <p:txBody>
          <a:bodyPr>
            <a:normAutofit/>
          </a:bodyPr>
          <a:lstStyle>
            <a:lvl1pPr marL="0" indent="0">
              <a:buNone/>
              <a:defRPr sz="2800" cap="all" baseline="0">
                <a:solidFill>
                  <a:srgbClr val="46ACC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00316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Imagem 6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Imagem 7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6332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>
                <a:latin typeface="Arial"/>
              </a:rPr>
              <a:t>Clique para editar o formato do texto do título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t-BR" sz="3200">
                <a:latin typeface="Arial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800">
                <a:latin typeface="Arial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2400">
                <a:latin typeface="Arial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2000">
                <a:latin typeface="Arial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5" r:id="rId13"/>
    <p:sldLayoutId id="2147483676" r:id="rId14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>
                <a:latin typeface="Arial"/>
              </a:rPr>
              <a:t>Clique para editar o formato do texto do título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t-BR" sz="3200">
                <a:latin typeface="Arial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800">
                <a:latin typeface="Arial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2400">
                <a:latin typeface="Arial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2000">
                <a:latin typeface="Arial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fabiane@saaeatibaia.com.br" TargetMode="External"/><Relationship Id="rId2" Type="http://schemas.openxmlformats.org/officeDocument/2006/relationships/hyperlink" Target="http://www.saaeatibaia.com.br/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m 3"/>
          <p:cNvPicPr/>
          <p:nvPr/>
        </p:nvPicPr>
        <p:blipFill>
          <a:blip r:embed="rId2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73" name="CustomShape 1"/>
          <p:cNvSpPr/>
          <p:nvPr/>
        </p:nvSpPr>
        <p:spPr>
          <a:xfrm>
            <a:off x="0" y="6093360"/>
            <a:ext cx="91432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b="1" smtClean="0">
                <a:solidFill>
                  <a:srgbClr val="10243E"/>
                </a:solidFill>
                <a:latin typeface="Verdana"/>
                <a:ea typeface="Verdana"/>
              </a:rPr>
              <a:t>Uso Racional </a:t>
            </a:r>
            <a:r>
              <a:rPr lang="pt-BR" sz="2800" b="1" dirty="0" smtClean="0">
                <a:solidFill>
                  <a:srgbClr val="10243E"/>
                </a:solidFill>
                <a:latin typeface="Verdana"/>
                <a:ea typeface="Verdana"/>
              </a:rPr>
              <a:t>da Água</a:t>
            </a:r>
            <a:br>
              <a:rPr lang="pt-BR" sz="2800" b="1" dirty="0" smtClean="0">
                <a:solidFill>
                  <a:srgbClr val="10243E"/>
                </a:solidFill>
                <a:latin typeface="Verdana"/>
                <a:ea typeface="Verdana"/>
              </a:rPr>
            </a:b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2699792" y="1196752"/>
            <a:ext cx="4015800" cy="360040"/>
          </a:xfrm>
        </p:spPr>
        <p:txBody>
          <a:bodyPr/>
          <a:lstStyle/>
          <a:p>
            <a:pPr algn="ctr"/>
            <a:r>
              <a:rPr lang="pt-BR" b="1" dirty="0" smtClean="0"/>
              <a:t>Nova ETA Central</a:t>
            </a:r>
          </a:p>
          <a:p>
            <a:pPr algn="ctr"/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00808"/>
            <a:ext cx="4687213" cy="292950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13" y="1700808"/>
            <a:ext cx="4285451" cy="292950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48" y="4077072"/>
            <a:ext cx="5245529" cy="29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2843808" y="1124744"/>
            <a:ext cx="4015800" cy="288032"/>
          </a:xfrm>
        </p:spPr>
        <p:txBody>
          <a:bodyPr/>
          <a:lstStyle/>
          <a:p>
            <a:r>
              <a:rPr lang="pt-BR" b="1" dirty="0" smtClean="0"/>
              <a:t>Escolas visitam ETA III e Captação</a:t>
            </a:r>
            <a:endParaRPr lang="pt-BR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2951820" cy="196788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40" y="1484784"/>
            <a:ext cx="2951820" cy="196788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60" y="1484785"/>
            <a:ext cx="2951818" cy="1967879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7544" y="12998"/>
            <a:ext cx="8229240" cy="1144800"/>
          </a:xfrm>
        </p:spPr>
        <p:txBody>
          <a:bodyPr/>
          <a:lstStyle/>
          <a:p>
            <a:pPr algn="ctr"/>
            <a:r>
              <a:rPr lang="pt-BR" sz="3200" b="1" dirty="0" smtClean="0">
                <a:latin typeface="+mn-lt"/>
              </a:rPr>
              <a:t>Educação Ambiental</a:t>
            </a:r>
            <a:endParaRPr lang="pt-BR" sz="3200" dirty="0"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1" y="4252175"/>
            <a:ext cx="4270751" cy="2402298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043608" y="3717032"/>
            <a:ext cx="6904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Palestras sobre uso racional da água em empresas e escolas</a:t>
            </a:r>
            <a:endParaRPr lang="pt-BR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79584"/>
            <a:ext cx="3634849" cy="24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53816"/>
            <a:ext cx="4039701" cy="285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7" y="1671092"/>
            <a:ext cx="3490947" cy="349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03547" y="11610"/>
            <a:ext cx="85689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Lei de Incentivo à redução do consumo de água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2391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1765" y="19050"/>
            <a:ext cx="8229240" cy="784760"/>
          </a:xfrm>
        </p:spPr>
        <p:txBody>
          <a:bodyPr/>
          <a:lstStyle/>
          <a:p>
            <a:pPr algn="ctr"/>
            <a:r>
              <a:rPr lang="pt-BR" dirty="0" smtClean="0"/>
              <a:t/>
            </a:r>
            <a:br>
              <a:rPr lang="pt-BR" dirty="0" smtClean="0"/>
            </a:br>
            <a:r>
              <a:rPr lang="pt-BR" sz="3200" b="1" dirty="0" smtClean="0">
                <a:latin typeface="+mn-lt"/>
              </a:rPr>
              <a:t>Programa Ação Água</a:t>
            </a:r>
            <a:endParaRPr lang="pt-BR" sz="3200" b="1" dirty="0">
              <a:latin typeface="+mn-lt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71600" y="1268760"/>
            <a:ext cx="76328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O programa surgiu </a:t>
            </a:r>
            <a:r>
              <a:rPr lang="pt-BR" dirty="0"/>
              <a:t>em meio à crise hídrica vivida nas regiões metropolitanas de São Paulo </a:t>
            </a:r>
            <a:r>
              <a:rPr lang="pt-BR" dirty="0" smtClean="0"/>
              <a:t>e Campinas,  </a:t>
            </a:r>
            <a:r>
              <a:rPr lang="pt-BR" dirty="0"/>
              <a:t>para promover ampla substituição de dispositivos hidráulicos antigos por tecnologias mais modernas e econômicas. </a:t>
            </a:r>
          </a:p>
          <a:p>
            <a:r>
              <a:rPr lang="pt-BR" dirty="0"/>
              <a:t>Trata-se de um projeto </a:t>
            </a:r>
            <a:r>
              <a:rPr lang="pt-BR" dirty="0" smtClean="0"/>
              <a:t>de </a:t>
            </a:r>
            <a:r>
              <a:rPr lang="pt-BR" dirty="0"/>
              <a:t>gestão sustentável da água no município, faz parte do Programa Atibaia Município Sustentável, e visa reduzir em 50% o consumo do recurso natural nos prédios públicos da cidade e do consumo de água das famílias, através da atualização das suas instalações residenciais, especialmente dos banheiros onde o consumo de água é sabidamente maior.</a:t>
            </a:r>
          </a:p>
        </p:txBody>
      </p:sp>
    </p:spTree>
    <p:extLst>
      <p:ext uri="{BB962C8B-B14F-4D97-AF65-F5344CB8AC3E}">
        <p14:creationId xmlns:p14="http://schemas.microsoft.com/office/powerpoint/2010/main" val="30167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240" cy="1144800"/>
          </a:xfrm>
        </p:spPr>
        <p:txBody>
          <a:bodyPr/>
          <a:lstStyle/>
          <a:p>
            <a:pPr algn="ctr"/>
            <a:r>
              <a:rPr lang="pt-BR" sz="3200" b="1" dirty="0" smtClean="0">
                <a:latin typeface="+mn-lt"/>
              </a:rPr>
              <a:t>Objetivos do programa</a:t>
            </a:r>
            <a:endParaRPr lang="pt-BR" sz="32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539552" y="1124744"/>
            <a:ext cx="8229240" cy="3977280"/>
          </a:xfrm>
        </p:spPr>
        <p:txBody>
          <a:bodyPr/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  <a:latin typeface="PFSquareSansPro-Light"/>
                <a:cs typeface="PFSquareSansPro-Light"/>
              </a:rPr>
              <a:t>Substituição de produtos sanitários antigos e ineficientes, por produtos novos e economizadores;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pt-BR" dirty="0" smtClean="0">
              <a:solidFill>
                <a:schemeClr val="tx1"/>
              </a:solidFill>
              <a:latin typeface="PFSquareSansPro-Light"/>
              <a:cs typeface="PFSquareSansPro-Light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  <a:latin typeface="PFSquareSansPro-Light"/>
                <a:cs typeface="PFSquareSansPro-Light"/>
              </a:rPr>
              <a:t>Conscientização  e  sensibilização dos usuários;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pt-BR" dirty="0" smtClean="0">
              <a:solidFill>
                <a:schemeClr val="tx1"/>
              </a:solidFill>
              <a:latin typeface="PFSquareSansPro-Light"/>
              <a:cs typeface="PFSquareSansPro-Light"/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  <a:latin typeface="PFSquareSansPro-Light"/>
                <a:cs typeface="PFSquareSansPro-Light"/>
              </a:rPr>
              <a:t>Redução do consumo hídrico ponto a ponto;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pt-BR" dirty="0" smtClean="0">
              <a:solidFill>
                <a:schemeClr val="tx1"/>
              </a:solidFill>
              <a:latin typeface="PFSquareSansPro-Light"/>
              <a:cs typeface="PFSquareSansPro-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  <a:latin typeface="PFSquareSansPro-Light"/>
                <a:cs typeface="PFSquareSansPro-Light"/>
              </a:rPr>
              <a:t>Dessobrecarregamento  do sistema abastecedor;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pt-BR" dirty="0" smtClean="0">
              <a:solidFill>
                <a:schemeClr val="tx1"/>
              </a:solidFill>
              <a:latin typeface="PFSquareSansPro-Light"/>
              <a:cs typeface="PFSquareSansPro-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dirty="0" smtClean="0">
                <a:solidFill>
                  <a:schemeClr val="tx1"/>
                </a:solidFill>
                <a:latin typeface="PFSquareSansPro-Light"/>
                <a:cs typeface="PFSquareSansPro-Light"/>
              </a:rPr>
              <a:t>Consequente retorno financeiro aliado a sustentabilidade;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627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331640" y="1196752"/>
            <a:ext cx="6851104" cy="381642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pt-BR" sz="2100" b="1" kern="0" dirty="0" smtClean="0"/>
              <a:t>Primeira Onda</a:t>
            </a:r>
          </a:p>
          <a:p>
            <a:endParaRPr lang="pt-BR" sz="2100" kern="0" dirty="0" smtClean="0"/>
          </a:p>
          <a:p>
            <a:r>
              <a:rPr lang="pt-BR" sz="1900" kern="0" dirty="0" smtClean="0"/>
              <a:t>Substituição da totalidade das bacias e metais sanitários das instalações públicas para atualização dos sistemas  por Economizadores de Água, o que equivale a aproximadamente: </a:t>
            </a:r>
          </a:p>
          <a:p>
            <a:endParaRPr lang="pt-BR" sz="1900" kern="0" dirty="0" smtClean="0"/>
          </a:p>
          <a:p>
            <a:r>
              <a:rPr lang="pt-BR" sz="1900" kern="0" dirty="0" smtClean="0"/>
              <a:t> </a:t>
            </a:r>
            <a:r>
              <a:rPr lang="pt-BR" sz="1900" b="1" kern="0" dirty="0" smtClean="0"/>
              <a:t>1.600 bacias sanitárias e 1.800 metais sanitários de 191 instalações.</a:t>
            </a:r>
          </a:p>
          <a:p>
            <a:endParaRPr lang="pt-BR" sz="1900" kern="0" dirty="0" smtClean="0"/>
          </a:p>
          <a:p>
            <a:r>
              <a:rPr lang="pt-BR" sz="1900" kern="0" dirty="0" smtClean="0"/>
              <a:t>A compra e instalação dos produtos é de responsabilidade da Empresa CAB Ambiental, responsável pela coleta e tratamento do esgoto no município de Atibaia  através de uma PPP - Parceria Pública Privada.</a:t>
            </a:r>
          </a:p>
          <a:p>
            <a:r>
              <a:rPr lang="pt-BR" sz="2500" kern="0" dirty="0" smtClean="0"/>
              <a:t> </a:t>
            </a:r>
          </a:p>
          <a:p>
            <a:r>
              <a:rPr lang="pt-BR" altLang="pt-BR" sz="2500" kern="0" dirty="0" smtClean="0">
                <a:solidFill>
                  <a:schemeClr val="tx1"/>
                </a:solidFill>
              </a:rPr>
              <a:t>	</a:t>
            </a:r>
          </a:p>
          <a:p>
            <a:endParaRPr lang="pt-BR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Espaço Reservado para Texto 3"/>
          <p:cNvSpPr txBox="1">
            <a:spLocks/>
          </p:cNvSpPr>
          <p:nvPr/>
        </p:nvSpPr>
        <p:spPr>
          <a:xfrm>
            <a:off x="1475656" y="260648"/>
            <a:ext cx="6408712" cy="50405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pt-BR" sz="3200" b="1" kern="0" dirty="0" smtClean="0">
                <a:solidFill>
                  <a:sysClr val="windowText" lastClr="000000"/>
                </a:solidFill>
              </a:rPr>
              <a:t>Etapas do programa</a:t>
            </a:r>
            <a:endParaRPr lang="pt-BR" sz="32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2069" y="116632"/>
            <a:ext cx="8229240" cy="1144800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+mn-lt"/>
              </a:rPr>
              <a:t>Válvula </a:t>
            </a:r>
            <a:r>
              <a:rPr lang="pt-BR" sz="2800" b="1" dirty="0" err="1" smtClean="0">
                <a:latin typeface="+mn-lt"/>
              </a:rPr>
              <a:t>Hydra</a:t>
            </a:r>
            <a:r>
              <a:rPr lang="pt-BR" sz="2800" b="1" dirty="0" smtClean="0">
                <a:latin typeface="+mn-lt"/>
              </a:rPr>
              <a:t> Max Antiga x Nova </a:t>
            </a:r>
            <a:r>
              <a:rPr lang="pt-BR" sz="2800" b="1" dirty="0" err="1" smtClean="0">
                <a:latin typeface="+mn-lt"/>
              </a:rPr>
              <a:t>Hydra</a:t>
            </a:r>
            <a:r>
              <a:rPr lang="pt-BR" sz="2800" b="1" dirty="0" smtClean="0">
                <a:latin typeface="+mn-lt"/>
              </a:rPr>
              <a:t> Duo</a:t>
            </a:r>
            <a:br>
              <a:rPr lang="pt-BR" sz="2800" b="1" dirty="0" smtClean="0">
                <a:latin typeface="+mn-lt"/>
              </a:rPr>
            </a:br>
            <a:endParaRPr lang="pt-BR" sz="2800" b="1" dirty="0">
              <a:latin typeface="+mn-lt"/>
            </a:endParaRPr>
          </a:p>
        </p:txBody>
      </p:sp>
      <p:pic>
        <p:nvPicPr>
          <p:cNvPr id="7" name="Picture 2" descr="C:\Users\rafazan\Desktop\Atibaia\Fotos\Escolas Públicas\PEA - CIE JOSE AP. FERREIRA FRANCO\IMG_22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259700"/>
            <a:ext cx="2981767" cy="397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4427984" y="1965785"/>
            <a:ext cx="976794" cy="6152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4427984" y="3951897"/>
            <a:ext cx="976794" cy="6152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123728" y="5374461"/>
            <a:ext cx="3039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Foto: PEA </a:t>
            </a:r>
            <a:r>
              <a:rPr lang="pt-BR" sz="1100" dirty="0">
                <a:solidFill>
                  <a:schemeClr val="accent6">
                    <a:lumMod val="75000"/>
                  </a:schemeClr>
                </a:solidFill>
              </a:rPr>
              <a:t>- CIE JOSE AP. FERREIRA FRANCO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6151" y="3608015"/>
            <a:ext cx="15811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959" y="4593958"/>
            <a:ext cx="1367516" cy="65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34" y="1259700"/>
            <a:ext cx="1881268" cy="188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rafazan\Desktop\Atibaia\Fotos\Escolas Públicas\PEA - EEPG PROF ZILAH B. PACCITI\IMG_20141128_151625_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792" y="1324212"/>
            <a:ext cx="3344454" cy="20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113762" y="5733256"/>
            <a:ext cx="3223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accent6">
                    <a:lumMod val="75000"/>
                  </a:schemeClr>
                </a:solidFill>
              </a:rPr>
              <a:t>Foto: PEA - EEPG PROF ZILAH B. PACCITI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438515"/>
            <a:ext cx="1505191" cy="111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9077" y="3273853"/>
            <a:ext cx="1055612" cy="227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eta para a direita 12"/>
          <p:cNvSpPr/>
          <p:nvPr/>
        </p:nvSpPr>
        <p:spPr>
          <a:xfrm>
            <a:off x="4427984" y="2063983"/>
            <a:ext cx="976794" cy="6152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4" name="Picture 7" descr="C:\Users\rafazan\Desktop\Atibaia\Apresentação\IMG_20141204_14333961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792" y="3633052"/>
            <a:ext cx="3344453" cy="19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ta para a direita 14"/>
          <p:cNvSpPr/>
          <p:nvPr/>
        </p:nvSpPr>
        <p:spPr>
          <a:xfrm>
            <a:off x="4427984" y="4204019"/>
            <a:ext cx="976794" cy="6152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95536" y="43483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Mictório coletivo x Mictório individual com válvula automática</a:t>
            </a:r>
            <a:endParaRPr lang="pt-BR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24212"/>
            <a:ext cx="3146172" cy="194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7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954664" y="4824271"/>
            <a:ext cx="3039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accent6">
                    <a:lumMod val="75000"/>
                  </a:schemeClr>
                </a:solidFill>
              </a:rPr>
              <a:t>Foto: Sede SAAE.</a:t>
            </a:r>
            <a:endParaRPr lang="pt-BR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 descr="C:\Users\rafazan\Desktop\Atibaia\Fotos\Sede SAAE\IMG_20141119_121520_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664" y="1844824"/>
            <a:ext cx="2736775" cy="292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566800"/>
            <a:ext cx="21336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ta para a direita 8"/>
          <p:cNvSpPr/>
          <p:nvPr/>
        </p:nvSpPr>
        <p:spPr>
          <a:xfrm>
            <a:off x="4067944" y="2201159"/>
            <a:ext cx="976794" cy="615296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0118" y="3850542"/>
            <a:ext cx="2595562" cy="129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30" y="5144068"/>
            <a:ext cx="41433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23528" y="506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Torneira de mesa comum x Torneira de mesa fechamento automático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298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t-BR" sz="13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60" y="1989138"/>
            <a:ext cx="3424029" cy="3455987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Logotipo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49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3250" cy="648071"/>
          </a:xfrm>
        </p:spPr>
        <p:txBody>
          <a:bodyPr/>
          <a:lstStyle/>
          <a:p>
            <a:pPr algn="ctr"/>
            <a:r>
              <a:rPr lang="pt-BR" sz="3200" b="1" dirty="0" smtClean="0">
                <a:latin typeface="+mj-lt"/>
              </a:rPr>
              <a:t>Companhia de Saneamento Ambiental de Atibaia - SAAE</a:t>
            </a:r>
            <a:endParaRPr lang="pt-BR" sz="3200" b="1" dirty="0">
              <a:latin typeface="+mj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1475656" y="1844824"/>
            <a:ext cx="3624262" cy="3473450"/>
          </a:xfrm>
        </p:spPr>
        <p:txBody>
          <a:bodyPr/>
          <a:lstStyle/>
          <a:p>
            <a:pPr algn="just"/>
            <a:r>
              <a:rPr lang="pt-BR" dirty="0" smtClean="0">
                <a:solidFill>
                  <a:schemeClr val="tx1"/>
                </a:solidFill>
              </a:rPr>
              <a:t>A SAAE foi criada em 1969, como autarquia, tendo a denominação de Serviço Autônomo de Água e Esgoto. Em 2001, recebeu da prefeitura a responsabilidade de gerir os resíduos sólidos e se tornou Saneamento Ambiental de Atibaia. Em 2011, passou de autarquia para empresa pública, podendo selar parcerias com empresas privadas para aprimorar a prestação de alguns serviços.</a:t>
            </a:r>
          </a:p>
          <a:p>
            <a:endParaRPr lang="pt-BR" dirty="0"/>
          </a:p>
        </p:txBody>
      </p:sp>
      <p:pic>
        <p:nvPicPr>
          <p:cNvPr id="5" name="Picture 4" descr="http://atibaianovo.com.br/wp-content/uploads/2014/04/1453450_744302878935081_1233244519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342568"/>
            <a:ext cx="3625850" cy="24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292080" y="4797152"/>
            <a:ext cx="3600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100" i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Projeto da nova ETA Central, prevista para </a:t>
            </a:r>
            <a:r>
              <a:rPr lang="pt-BR" sz="1100" i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  <a:endParaRPr lang="pt-BR" sz="1100" i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8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t-BR" sz="13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83" y="1989138"/>
            <a:ext cx="5371783" cy="3455987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Campanha de incentivo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857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t-BR" sz="13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83" y="1989138"/>
            <a:ext cx="5371783" cy="3455987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folder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89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t-BR" sz="13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707" y="1989138"/>
            <a:ext cx="2670535" cy="3455987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BANNER E CARTAZ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47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pt-BR" sz="13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54" y="1989138"/>
            <a:ext cx="4953841" cy="3455987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Placa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94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1475656" y="1556792"/>
            <a:ext cx="6408712" cy="2016224"/>
          </a:xfrm>
        </p:spPr>
        <p:txBody>
          <a:bodyPr>
            <a:normAutofit/>
          </a:bodyPr>
          <a:lstStyle/>
          <a:p>
            <a:pPr algn="ctr"/>
            <a:r>
              <a:rPr lang="pt-BR" sz="4800" dirty="0" smtClean="0">
                <a:solidFill>
                  <a:schemeClr val="tx1"/>
                </a:solidFill>
              </a:rPr>
              <a:t>Muito obrigada</a:t>
            </a:r>
          </a:p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Fabiane Santiago</a:t>
            </a:r>
          </a:p>
          <a:p>
            <a:pPr algn="ctr"/>
            <a:r>
              <a:rPr lang="pt-BR" sz="2400" dirty="0" smtClean="0">
                <a:solidFill>
                  <a:schemeClr val="tx1"/>
                </a:solidFill>
              </a:rPr>
              <a:t>Superintendente – </a:t>
            </a:r>
            <a:r>
              <a:rPr lang="pt-BR" sz="2400" dirty="0" err="1" smtClean="0">
                <a:solidFill>
                  <a:schemeClr val="tx1"/>
                </a:solidFill>
              </a:rPr>
              <a:t>saae</a:t>
            </a:r>
            <a:endParaRPr lang="pt-BR" sz="2400" dirty="0" smtClean="0">
              <a:solidFill>
                <a:schemeClr val="tx1"/>
              </a:solidFill>
            </a:endParaRPr>
          </a:p>
          <a:p>
            <a:pPr algn="ctr"/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131840" y="3284984"/>
            <a:ext cx="30390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accent5"/>
                </a:solidFill>
                <a:hlinkClick r:id="rId2"/>
              </a:rPr>
              <a:t>www.saaeatibaia.com.br</a:t>
            </a:r>
            <a:endParaRPr lang="pt-BR" sz="1400" dirty="0" smtClean="0">
              <a:solidFill>
                <a:schemeClr val="accent5"/>
              </a:solidFill>
            </a:endParaRPr>
          </a:p>
          <a:p>
            <a:pPr algn="ctr"/>
            <a:r>
              <a:rPr lang="pt-BR" sz="1400" dirty="0" smtClean="0">
                <a:solidFill>
                  <a:schemeClr val="accent5"/>
                </a:solidFill>
                <a:hlinkClick r:id="rId3"/>
              </a:rPr>
              <a:t>fabiane@saaeatibaia.com.br</a:t>
            </a:r>
            <a:endParaRPr lang="pt-BR" sz="1400" dirty="0" smtClean="0">
              <a:solidFill>
                <a:schemeClr val="accent5"/>
              </a:solidFill>
            </a:endParaRPr>
          </a:p>
          <a:p>
            <a:pPr algn="ctr"/>
            <a:r>
              <a:rPr lang="pt-BR" sz="1400" dirty="0" smtClean="0"/>
              <a:t>(11) 44143502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93289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240" cy="1144800"/>
          </a:xfrm>
        </p:spPr>
        <p:txBody>
          <a:bodyPr/>
          <a:lstStyle/>
          <a:p>
            <a:pPr algn="ctr"/>
            <a:r>
              <a:rPr lang="pt-BR" sz="3200" b="1" dirty="0" smtClean="0">
                <a:latin typeface="+mj-lt"/>
              </a:rPr>
              <a:t>Atibaia e o Sistema Cantareira</a:t>
            </a:r>
            <a:endParaRPr lang="pt-BR" sz="3200" b="1" dirty="0">
              <a:latin typeface="+mj-lt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ubTitle" idx="4294967295"/>
          </p:nvPr>
        </p:nvSpPr>
        <p:spPr>
          <a:xfrm>
            <a:off x="5076056" y="1196752"/>
            <a:ext cx="3960440" cy="4824536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endParaRPr lang="pt-BR" altLang="pt-BR" b="1" dirty="0" smtClean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pt-BR" altLang="pt-BR" dirty="0" smtClean="0">
                <a:solidFill>
                  <a:schemeClr val="tx1"/>
                </a:solidFill>
                <a:latin typeface="+mn-lt"/>
              </a:rPr>
              <a:t>Atibaia faz parte das Bacias PCJ. As bacias dos rios Piracicaba, Capivari e Jundiaí abrangem 59 municípios paulistas e 4 mineiros, com uma população estimada de 5,2 milhões de habitantes.</a:t>
            </a:r>
          </a:p>
          <a:p>
            <a:pPr algn="just" eaLnBrk="1" hangingPunct="1">
              <a:lnSpc>
                <a:spcPct val="90000"/>
              </a:lnSpc>
            </a:pPr>
            <a:endParaRPr lang="pt-BR" altLang="pt-BR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pt-BR" altLang="pt-BR" dirty="0" smtClean="0">
                <a:solidFill>
                  <a:schemeClr val="tx1"/>
                </a:solidFill>
                <a:latin typeface="+mn-lt"/>
              </a:rPr>
              <a:t>O rio Atibaia é formado pela junção dos rios Cachoeira e Atibainha e, diferente do que muitos pensam, as águas do rio Atibaia não são captadas apenas pelo nosso município. O rio Atibaia abastece também Itatiba, Valinhos, Jundiaí, Paulínia e Campinas. Além disso, o rio Atibaia vai se unir ao rio </a:t>
            </a:r>
            <a:r>
              <a:rPr lang="pt-BR" altLang="pt-BR" dirty="0" err="1" smtClean="0">
                <a:solidFill>
                  <a:schemeClr val="tx1"/>
                </a:solidFill>
                <a:latin typeface="+mn-lt"/>
              </a:rPr>
              <a:t>Jaguari</a:t>
            </a:r>
            <a:r>
              <a:rPr lang="pt-BR" altLang="pt-BR" dirty="0" smtClean="0">
                <a:solidFill>
                  <a:schemeClr val="tx1"/>
                </a:solidFill>
                <a:latin typeface="+mn-lt"/>
              </a:rPr>
              <a:t>, em Americana, para formar o rio Piracicaba.</a:t>
            </a:r>
            <a:endParaRPr lang="pt-BR" altLang="pt-BR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lnSpc>
                <a:spcPct val="90000"/>
              </a:lnSpc>
            </a:pPr>
            <a:endParaRPr lang="pt-BR" altLang="pt-BR" dirty="0" smtClean="0">
              <a:solidFill>
                <a:schemeClr val="tx1"/>
              </a:solidFill>
              <a:latin typeface="Verdana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pt-BR" altLang="pt-BR" dirty="0" smtClean="0">
              <a:solidFill>
                <a:schemeClr val="tx1"/>
              </a:solidFill>
              <a:latin typeface="Verdana" pitchFamily="34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pt-BR" altLang="pt-BR" dirty="0" smtClean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932040" cy="49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0" y="274680"/>
            <a:ext cx="8963640" cy="63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06" name="CustomShape 2"/>
          <p:cNvSpPr/>
          <p:nvPr/>
        </p:nvSpPr>
        <p:spPr>
          <a:xfrm>
            <a:off x="0" y="1052640"/>
            <a:ext cx="914328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107" name="Imagem 3"/>
          <p:cNvPicPr/>
          <p:nvPr/>
        </p:nvPicPr>
        <p:blipFill>
          <a:blip r:embed="rId2"/>
          <a:stretch/>
        </p:blipFill>
        <p:spPr>
          <a:xfrm>
            <a:off x="556920" y="1628640"/>
            <a:ext cx="8406720" cy="2256840"/>
          </a:xfrm>
          <a:prstGeom prst="rect">
            <a:avLst/>
          </a:prstGeom>
          <a:ln>
            <a:noFill/>
          </a:ln>
        </p:spPr>
      </p:pic>
      <p:sp>
        <p:nvSpPr>
          <p:cNvPr id="108" name="CustomShape 3"/>
          <p:cNvSpPr/>
          <p:nvPr/>
        </p:nvSpPr>
        <p:spPr>
          <a:xfrm>
            <a:off x="971640" y="3886200"/>
            <a:ext cx="3610800" cy="19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strike="noStrike" dirty="0">
                <a:latin typeface="Verdana"/>
                <a:ea typeface="Verdana"/>
              </a:rPr>
              <a:t>Volume operacional da represa do </a:t>
            </a:r>
            <a:r>
              <a:rPr lang="pt-BR" sz="2400" strike="noStrike" dirty="0" err="1">
                <a:latin typeface="Verdana"/>
                <a:ea typeface="Verdana"/>
              </a:rPr>
              <a:t>Jaguari</a:t>
            </a:r>
            <a:r>
              <a:rPr lang="pt-BR" sz="2400" strike="noStrike" dirty="0">
                <a:latin typeface="Verdana"/>
                <a:ea typeface="Verdana"/>
              </a:rPr>
              <a:t> em 07/05/2012: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pt-BR" sz="2800" b="1" strike="noStrike" dirty="0">
                <a:latin typeface="Verdana"/>
                <a:ea typeface="Verdana"/>
              </a:rPr>
              <a:t>74,68%</a:t>
            </a:r>
            <a:endParaRPr dirty="0"/>
          </a:p>
        </p:txBody>
      </p:sp>
      <p:sp>
        <p:nvSpPr>
          <p:cNvPr id="109" name="CustomShape 4"/>
          <p:cNvSpPr/>
          <p:nvPr/>
        </p:nvSpPr>
        <p:spPr>
          <a:xfrm>
            <a:off x="5076000" y="3886200"/>
            <a:ext cx="3710160" cy="197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strike="noStrike" dirty="0">
                <a:latin typeface="Verdana"/>
                <a:ea typeface="Verdana"/>
              </a:rPr>
              <a:t>Volume operacional da represa do </a:t>
            </a:r>
            <a:r>
              <a:rPr lang="pt-BR" sz="2400" strike="noStrike" dirty="0" err="1">
                <a:latin typeface="Verdana"/>
                <a:ea typeface="Verdana"/>
              </a:rPr>
              <a:t>Jaguari</a:t>
            </a:r>
            <a:r>
              <a:rPr lang="pt-BR" sz="2400" strike="noStrike" dirty="0">
                <a:latin typeface="Verdana"/>
                <a:ea typeface="Verdana"/>
              </a:rPr>
              <a:t> em 04/04/2014: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pt-BR" sz="2800" b="1" strike="noStrike" dirty="0">
                <a:latin typeface="Verdana"/>
                <a:ea typeface="Verdana"/>
              </a:rPr>
              <a:t>5,79%</a:t>
            </a:r>
            <a:endParaRPr dirty="0"/>
          </a:p>
        </p:txBody>
      </p:sp>
      <p:sp>
        <p:nvSpPr>
          <p:cNvPr id="2" name="Retângulo 1"/>
          <p:cNvSpPr/>
          <p:nvPr/>
        </p:nvSpPr>
        <p:spPr>
          <a:xfrm>
            <a:off x="323528" y="268134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sz="3600" b="1" dirty="0">
                <a:solidFill>
                  <a:srgbClr val="000000"/>
                </a:solidFill>
                <a:latin typeface="+mj-lt"/>
                <a:ea typeface="Verdana"/>
              </a:rPr>
              <a:t>A </a:t>
            </a:r>
            <a:r>
              <a:rPr lang="pt-BR" sz="3600" b="1" dirty="0" smtClean="0">
                <a:solidFill>
                  <a:srgbClr val="000000"/>
                </a:solidFill>
                <a:latin typeface="+mj-lt"/>
                <a:ea typeface="Verdana"/>
              </a:rPr>
              <a:t>crise do Sistema Cantareira</a:t>
            </a:r>
            <a:endParaRPr lang="pt-BR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240" cy="1144800"/>
          </a:xfrm>
        </p:spPr>
        <p:txBody>
          <a:bodyPr/>
          <a:lstStyle/>
          <a:p>
            <a:pPr algn="ctr"/>
            <a:r>
              <a:rPr lang="pt-BR" sz="3200" b="1" dirty="0" smtClean="0">
                <a:latin typeface="+mj-lt"/>
              </a:rPr>
              <a:t>Crise Hídrica em Atibaia</a:t>
            </a:r>
            <a:endParaRPr lang="pt-BR" sz="3200" b="1" dirty="0">
              <a:latin typeface="+mj-lt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2509011" y="980728"/>
            <a:ext cx="4015800" cy="1896840"/>
          </a:xfrm>
        </p:spPr>
        <p:txBody>
          <a:bodyPr/>
          <a:lstStyle/>
          <a:p>
            <a:pPr algn="just"/>
            <a:r>
              <a:rPr lang="pt-BR" sz="1400" dirty="0" smtClean="0">
                <a:solidFill>
                  <a:schemeClr val="tx1"/>
                </a:solidFill>
                <a:latin typeface="+mn-lt"/>
              </a:rPr>
              <a:t>Atibaia vinha passando, </a:t>
            </a:r>
            <a:r>
              <a:rPr lang="pt-BR" sz="1400" dirty="0">
                <a:solidFill>
                  <a:schemeClr val="tx1"/>
                </a:solidFill>
                <a:latin typeface="+mn-lt"/>
              </a:rPr>
              <a:t>como todos os municípios da região, por um período de seca. Com o baixo índice de chuvas, o volume de água do Rio Atibaia que abastece </a:t>
            </a:r>
            <a:r>
              <a:rPr lang="pt-BR" sz="1400" dirty="0" smtClean="0">
                <a:solidFill>
                  <a:schemeClr val="tx1"/>
                </a:solidFill>
                <a:latin typeface="+mn-lt"/>
              </a:rPr>
              <a:t>a maior </a:t>
            </a:r>
            <a:r>
              <a:rPr lang="pt-BR" sz="1400" dirty="0">
                <a:solidFill>
                  <a:schemeClr val="tx1"/>
                </a:solidFill>
                <a:latin typeface="+mn-lt"/>
              </a:rPr>
              <a:t>parte do nosso município </a:t>
            </a:r>
            <a:r>
              <a:rPr lang="pt-BR" sz="1400" dirty="0" smtClean="0">
                <a:solidFill>
                  <a:schemeClr val="tx1"/>
                </a:solidFill>
                <a:latin typeface="+mn-lt"/>
              </a:rPr>
              <a:t>vinha </a:t>
            </a:r>
            <a:r>
              <a:rPr lang="pt-BR" sz="1400" dirty="0">
                <a:solidFill>
                  <a:schemeClr val="tx1"/>
                </a:solidFill>
                <a:latin typeface="+mn-lt"/>
              </a:rPr>
              <a:t>diminuindo gradativamente, no entanto </a:t>
            </a:r>
            <a:r>
              <a:rPr lang="pt-BR" sz="1400" dirty="0" smtClean="0">
                <a:solidFill>
                  <a:schemeClr val="tx1"/>
                </a:solidFill>
                <a:latin typeface="+mn-lt"/>
              </a:rPr>
              <a:t>sem falta d´água. Mas não ficamos livres do ônus da crise hídrica, tivemos muitos períodos de água amarelada e dificuldades para captação.</a:t>
            </a:r>
            <a:endParaRPr lang="pt-BR" sz="14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/>
          </p:nvPr>
        </p:nvSpPr>
        <p:spPr>
          <a:xfrm>
            <a:off x="4904360" y="3356992"/>
            <a:ext cx="4015800" cy="288032"/>
          </a:xfrm>
        </p:spPr>
        <p:txBody>
          <a:bodyPr/>
          <a:lstStyle/>
          <a:p>
            <a:pPr algn="ctr"/>
            <a:r>
              <a:rPr lang="pt-B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DECRETO ANA – DAEE</a:t>
            </a:r>
          </a:p>
          <a:p>
            <a:pPr algn="ctr"/>
            <a:endParaRPr lang="pt-B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/>
          </p:nvPr>
        </p:nvSpPr>
        <p:spPr>
          <a:xfrm>
            <a:off x="683568" y="3356992"/>
            <a:ext cx="4015800" cy="333078"/>
          </a:xfrm>
        </p:spPr>
        <p:txBody>
          <a:bodyPr/>
          <a:lstStyle/>
          <a:p>
            <a:pPr algn="ctr"/>
            <a:r>
              <a:rPr lang="pt-B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DECRETO DE EMERGÊNCIA</a:t>
            </a:r>
          </a:p>
          <a:p>
            <a:pPr algn="ctr"/>
            <a:endParaRPr lang="pt-B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89412"/>
            <a:ext cx="1944216" cy="252184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789040"/>
            <a:ext cx="1830308" cy="27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25102"/>
            <a:ext cx="8229240" cy="1144800"/>
          </a:xfrm>
        </p:spPr>
        <p:txBody>
          <a:bodyPr/>
          <a:lstStyle/>
          <a:p>
            <a:pPr algn="ctr"/>
            <a:r>
              <a:rPr lang="pt-BR" sz="3200" b="1" dirty="0" smtClean="0"/>
              <a:t>Crise x Faturamento</a:t>
            </a:r>
            <a:endParaRPr lang="pt-BR" sz="32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091518" cy="2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25"/>
            <a:ext cx="8229240" cy="864388"/>
          </a:xfrm>
        </p:spPr>
        <p:txBody>
          <a:bodyPr/>
          <a:lstStyle/>
          <a:p>
            <a:pPr algn="ctr"/>
            <a:r>
              <a:rPr lang="pt-BR" sz="32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 QUE ATIBAIA ESTÁ FAZENDO</a:t>
            </a:r>
            <a:endParaRPr lang="pt-BR" sz="3200" b="1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1691680" y="1916832"/>
            <a:ext cx="6192688" cy="4176464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Programa Ação Água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Investimento no combate a perdas (</a:t>
            </a:r>
            <a:r>
              <a:rPr lang="pt-BR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Implantação </a:t>
            </a:r>
            <a:r>
              <a:rPr lang="pt-BR" sz="1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das novas redes em </a:t>
            </a:r>
            <a:r>
              <a:rPr lang="pt-BR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PEAD</a:t>
            </a:r>
            <a:r>
              <a:rPr lang="pt-BR" sz="16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; Instalação de Macromedidores; Caça Vazamentos - </a:t>
            </a:r>
            <a:r>
              <a:rPr lang="pt-BR" sz="1600" dirty="0" err="1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Geofonamento</a:t>
            </a:r>
            <a:r>
              <a:rPr lang="pt-BR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1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noturno, que faz uma varredura de vazamentos “não visíveis</a:t>
            </a:r>
            <a:r>
              <a:rPr lang="pt-BR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”)</a:t>
            </a:r>
            <a:endParaRPr lang="pt-BR" sz="1600" dirty="0" smtClean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Construção da Nova ETA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Prioridade no conserto de vazamentos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Decretação do Estado de Emergência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Lei de incentivo à redução do consumo de água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Educação Ambiental (</a:t>
            </a:r>
            <a:r>
              <a:rPr lang="pt-BR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Campanhas de incentivo ao uso racional da água</a:t>
            </a:r>
            <a:r>
              <a:rPr lang="pt-BR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Programa de recuperação de créditos para pessoas física e jurídicas – </a:t>
            </a:r>
            <a:r>
              <a:rPr lang="pt-BR" sz="160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PRC </a:t>
            </a:r>
            <a:endParaRPr lang="pt-BR" sz="16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sz="1600" b="1" dirty="0" smtClean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t-BR" b="1" dirty="0" smtClean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pt-BR" b="1" dirty="0" smtClean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pt-BR" b="1" dirty="0" smtClean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pt-BR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3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/>
          </p:nvPr>
        </p:nvSpPr>
        <p:spPr>
          <a:xfrm>
            <a:off x="4751367" y="4133807"/>
            <a:ext cx="4015800" cy="360040"/>
          </a:xfrm>
        </p:spPr>
        <p:txBody>
          <a:bodyPr/>
          <a:lstStyle/>
          <a:p>
            <a:pPr algn="ctr"/>
            <a:r>
              <a:rPr lang="pt-BR" b="1" dirty="0" smtClean="0">
                <a:latin typeface="+mn-lt"/>
              </a:rPr>
              <a:t>Programa Ação Água</a:t>
            </a:r>
          </a:p>
          <a:p>
            <a:pPr algn="ctr"/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/>
          </p:nvPr>
        </p:nvSpPr>
        <p:spPr>
          <a:xfrm>
            <a:off x="0" y="4040728"/>
            <a:ext cx="4015800" cy="288032"/>
          </a:xfrm>
        </p:spPr>
        <p:txBody>
          <a:bodyPr/>
          <a:lstStyle/>
          <a:p>
            <a:pPr algn="ctr"/>
            <a:r>
              <a:rPr lang="pt-BR" b="1" dirty="0" smtClean="0">
                <a:latin typeface="+mn-lt"/>
              </a:rPr>
              <a:t>Novas redes em PEAD</a:t>
            </a:r>
            <a:endParaRPr lang="pt-BR" b="1" dirty="0"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13827"/>
            <a:ext cx="3600400" cy="240026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22" y="5949280"/>
            <a:ext cx="757742" cy="76481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21864"/>
            <a:ext cx="3600400" cy="240026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31" y="1442264"/>
            <a:ext cx="3600400" cy="240026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1760"/>
            <a:ext cx="3619103" cy="241273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854432" y="116632"/>
            <a:ext cx="3760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/>
              <a:t>Combate a Perdas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75205" y="1043444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err="1" smtClean="0"/>
              <a:t>Geofonamento</a:t>
            </a:r>
            <a:r>
              <a:rPr lang="pt-BR" b="1" dirty="0" smtClean="0"/>
              <a:t> Noturno</a:t>
            </a:r>
            <a:endParaRPr lang="pt-BR" b="1" dirty="0"/>
          </a:p>
        </p:txBody>
      </p:sp>
      <p:sp>
        <p:nvSpPr>
          <p:cNvPr id="11" name="Retângulo 10"/>
          <p:cNvSpPr/>
          <p:nvPr/>
        </p:nvSpPr>
        <p:spPr>
          <a:xfrm>
            <a:off x="466864" y="1072932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Substituição de hidrômetros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270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b="1" dirty="0" smtClean="0">
                <a:latin typeface="+mn-lt"/>
              </a:rPr>
              <a:t>Combate a Perdas</a:t>
            </a:r>
            <a:r>
              <a:rPr lang="pt-BR" b="1" dirty="0" smtClean="0"/>
              <a:t/>
            </a:r>
            <a:br>
              <a:rPr lang="pt-BR" b="1" dirty="0" smtClean="0"/>
            </a:b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105025"/>
            <a:ext cx="35306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767092" y="1735693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Instalação de macromedidores</a:t>
            </a:r>
          </a:p>
        </p:txBody>
      </p:sp>
    </p:spTree>
    <p:extLst>
      <p:ext uri="{BB962C8B-B14F-4D97-AF65-F5344CB8AC3E}">
        <p14:creationId xmlns:p14="http://schemas.microsoft.com/office/powerpoint/2010/main" val="30569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736</Words>
  <Application>Microsoft Office PowerPoint</Application>
  <PresentationFormat>Apresentação na tela (4:3)</PresentationFormat>
  <Paragraphs>86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Apresentação do PowerPoint</vt:lpstr>
      <vt:lpstr>Companhia de Saneamento Ambiental de Atibaia - SAAE</vt:lpstr>
      <vt:lpstr>Atibaia e o Sistema Cantareira</vt:lpstr>
      <vt:lpstr>Apresentação do PowerPoint</vt:lpstr>
      <vt:lpstr>Crise Hídrica em Atibaia</vt:lpstr>
      <vt:lpstr>Crise x Faturamento</vt:lpstr>
      <vt:lpstr>O QUE ATIBAIA ESTÁ FAZENDO</vt:lpstr>
      <vt:lpstr>Apresentação do PowerPoint</vt:lpstr>
      <vt:lpstr>Combate a Perdas </vt:lpstr>
      <vt:lpstr>Apresentação do PowerPoint</vt:lpstr>
      <vt:lpstr>Educação Ambiental</vt:lpstr>
      <vt:lpstr>Apresentação do PowerPoint</vt:lpstr>
      <vt:lpstr> Programa Ação Água</vt:lpstr>
      <vt:lpstr>Objetivos do programa</vt:lpstr>
      <vt:lpstr>Apresentação do PowerPoint</vt:lpstr>
      <vt:lpstr>Válvula Hydra Max Antiga x Nova Hydra Duo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Camila Capel</dc:creator>
  <cp:lastModifiedBy>Usuario</cp:lastModifiedBy>
  <cp:revision>61</cp:revision>
  <cp:lastPrinted>2015-05-26T15:01:46Z</cp:lastPrinted>
  <dcterms:modified xsi:type="dcterms:W3CDTF">2015-05-26T15:29:17Z</dcterms:modified>
</cp:coreProperties>
</file>